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05" r:id="rId8"/>
    <p:sldMasterId id="2147483841" r:id="rId9"/>
    <p:sldMasterId id="2147483853" r:id="rId10"/>
    <p:sldMasterId id="2147483865" r:id="rId11"/>
    <p:sldMasterId id="2147483877" r:id="rId12"/>
    <p:sldMasterId id="2147483889" r:id="rId13"/>
    <p:sldMasterId id="2147483901" r:id="rId14"/>
  </p:sldMasterIdLst>
  <p:notesMasterIdLst>
    <p:notesMasterId r:id="rId71"/>
  </p:notesMasterIdLst>
  <p:handoutMasterIdLst>
    <p:handoutMasterId r:id="rId72"/>
  </p:handoutMasterIdLst>
  <p:sldIdLst>
    <p:sldId id="266" r:id="rId15"/>
    <p:sldId id="367" r:id="rId16"/>
    <p:sldId id="341" r:id="rId17"/>
    <p:sldId id="342" r:id="rId18"/>
    <p:sldId id="368" r:id="rId19"/>
    <p:sldId id="343" r:id="rId20"/>
    <p:sldId id="344" r:id="rId21"/>
    <p:sldId id="345" r:id="rId22"/>
    <p:sldId id="346" r:id="rId23"/>
    <p:sldId id="348" r:id="rId24"/>
    <p:sldId id="350" r:id="rId25"/>
    <p:sldId id="351" r:id="rId26"/>
    <p:sldId id="352" r:id="rId27"/>
    <p:sldId id="356" r:id="rId28"/>
    <p:sldId id="358" r:id="rId29"/>
    <p:sldId id="359" r:id="rId30"/>
    <p:sldId id="361" r:id="rId31"/>
    <p:sldId id="362" r:id="rId32"/>
    <p:sldId id="365" r:id="rId33"/>
    <p:sldId id="272" r:id="rId34"/>
    <p:sldId id="273" r:id="rId35"/>
    <p:sldId id="274" r:id="rId36"/>
    <p:sldId id="275" r:id="rId37"/>
    <p:sldId id="276" r:id="rId38"/>
    <p:sldId id="334" r:id="rId39"/>
    <p:sldId id="278" r:id="rId40"/>
    <p:sldId id="279" r:id="rId41"/>
    <p:sldId id="281" r:id="rId42"/>
    <p:sldId id="282" r:id="rId43"/>
    <p:sldId id="283" r:id="rId44"/>
    <p:sldId id="371" r:id="rId45"/>
    <p:sldId id="284" r:id="rId46"/>
    <p:sldId id="370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1" r:id="rId59"/>
    <p:sldId id="302" r:id="rId60"/>
    <p:sldId id="331" r:id="rId61"/>
    <p:sldId id="332" r:id="rId62"/>
    <p:sldId id="303" r:id="rId63"/>
    <p:sldId id="304" r:id="rId64"/>
    <p:sldId id="354" r:id="rId65"/>
    <p:sldId id="305" r:id="rId66"/>
    <p:sldId id="369" r:id="rId67"/>
    <p:sldId id="315" r:id="rId68"/>
    <p:sldId id="316" r:id="rId69"/>
    <p:sldId id="321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9328" autoAdjust="0"/>
  </p:normalViewPr>
  <p:slideViewPr>
    <p:cSldViewPr>
      <p:cViewPr varScale="1">
        <p:scale>
          <a:sx n="61" d="100"/>
          <a:sy n="6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CS 376 Lecture 8 Fitting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8 Fitting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6CCE8-3344-4EFC-B302-37D14742803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E753D8-BFB4-435D-BADF-086299E05559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75D5F-D433-4EA4-8765-8A72A42F816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968AAE-16B8-43F0-B675-F73CACFEA39C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n"/>
            </a:pPr>
            <a:fld id="{AB27CE01-630B-431F-8D9D-381092F4277C}" type="slidenum">
              <a:rPr lang="en-US">
                <a:solidFill>
                  <a:prstClr val="black"/>
                </a:solidFill>
                <a:latin typeface="Arial Narrow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75000"/>
                <a:buFont typeface="Wingdings" pitchFamily="2" charset="2"/>
                <a:buChar char="n"/>
              </a:pPr>
              <a:t>19</a:t>
            </a:fld>
            <a:endParaRPr 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C353440-A4DC-41E0-9364-498AD60AC0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8 Fitting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5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5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7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28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8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7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4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04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62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5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6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96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00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2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E91BB1-07FC-426D-B28D-AF62429970C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34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8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2AC4B8-770F-4CFE-852B-ED5BB8FAD1B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929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0972FF-D9E9-47C9-9EBF-BCE4DB09B2F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26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A21557-5070-48B6-8535-C04381783AC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186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AC1540-C8E6-4015-82F1-21554AC59D13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2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9EA592-CD7D-46AB-8DD3-CEE0671029A2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32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BAB1B0-C139-420B-8425-641AE9C60F6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148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7E7478-87CE-4635-8311-0B5AE83916A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51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C58299-F7DE-4A24-80B6-1EC32CF7DB6B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030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E68B94-118D-4F0B-97DC-8E0B1A381EE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28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9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25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91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2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40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60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547B049-3001-4866-8B59-34CB4FF28AA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CAE5B10-D31A-4588-832D-622F2BE1CF2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73D5F2-C18E-4E02-93D6-64FDCD0696D8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04FD796-4929-4504-B1A9-4534A9E9096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48CCB60-9FD8-4E87-B368-E8728761F792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0AF087B-814A-4EA7-84D2-990B458107F2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0F7BC2C-85AC-4EAA-AFF2-96E83011E281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B0821B-9EDC-4798-9634-9E3B1DD4E98C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237FBB7-FACC-4D1A-BD99-374735EB0B0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A856834-AC08-48BD-A91E-C9D22DE1FB89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37C9B25-3BF5-4377-A938-09817B1F330F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2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2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4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2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6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5A251D-9B8F-4DF7-8E56-BDECBE1F32B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2BE8338-BC39-4E4A-912F-5F4192F37488}" type="datetimeFigureOut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2/15/2011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washington.edu/education/courses/455/03wi/readings/Ncut.pdf" TargetMode="External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.ens.fr/~russell/projects/mult_seg_discovery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0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.uniroma1.it/~iocchi/slides/icra2001/java/hough.html" TargetMode="Externa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6.xml"/><Relationship Id="rId7" Type="http://schemas.openxmlformats.org/officeDocument/2006/relationships/image" Target="../media/image6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4.xml"/><Relationship Id="rId11" Type="http://schemas.openxmlformats.org/officeDocument/2006/relationships/image" Target="../media/image66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55.wmf"/><Relationship Id="rId4" Type="http://schemas.openxmlformats.org/officeDocument/2006/relationships/tags" Target="../tags/tag7.xml"/><Relationship Id="rId9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png"/><Relationship Id="rId5" Type="http://schemas.openxmlformats.org/officeDocument/2006/relationships/image" Target="../media/image67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schulze.net/java/hough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3.wmf"/><Relationship Id="rId4" Type="http://schemas.openxmlformats.org/officeDocument/2006/relationships/hyperlink" Target="http://www.pascal-network.org/challenges/VOC/pubs/leibe04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pascal-network.org/challenges/VOC/pubs/leibe04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Fitting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Voting and the Hough Transform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Monday, Feb </a:t>
            </a:r>
            <a:r>
              <a:rPr lang="en-US" dirty="0" smtClean="0">
                <a:solidFill>
                  <a:schemeClr val="tx1"/>
                </a:solidFill>
              </a:rPr>
              <a:t>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Prof. Kristen </a:t>
            </a:r>
            <a:r>
              <a:rPr lang="en-US" dirty="0" err="1" smtClean="0">
                <a:solidFill>
                  <a:schemeClr val="tx1"/>
                </a:solidFill>
              </a:rPr>
              <a:t>Grauman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UT-Austin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 cstate="print"/>
          <a:srcRect l="20000" t="21381" r="50000" b="63628"/>
          <a:stretch>
            <a:fillRect/>
          </a:stretch>
        </p:blipFill>
        <p:spPr bwMode="auto">
          <a:xfrm>
            <a:off x="1782417" y="7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47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96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0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Min cut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7562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Link Cut</a:t>
            </a:r>
          </a:p>
          <a:p>
            <a:pPr lvl="1" eaLnBrk="1" hangingPunct="1"/>
            <a:r>
              <a:rPr lang="en-US" dirty="0" smtClean="0"/>
              <a:t>set of links whose removal makes a graph disconnected</a:t>
            </a:r>
          </a:p>
          <a:p>
            <a:pPr lvl="1" eaLnBrk="1" hangingPunct="1"/>
            <a:r>
              <a:rPr lang="en-US" dirty="0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1020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1450975" y="15240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914400" y="20955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557338" y="2209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985963" y="18669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2951163" y="17526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3487738" y="22098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1236663" y="23241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1343025" y="12954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3703638" y="17526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1236663" y="18669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3273425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2844800" y="22098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3595688" y="25527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1112838" y="17351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1020763" y="19637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1006475" y="21923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968375" y="17351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1290638" y="19812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1327150" y="16383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1327150" y="19637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1343025" y="23066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1112838" y="13922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1435100" y="13922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1649413" y="19637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1450975" y="13525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1343025" y="19240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2898775" y="18669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3043238" y="16208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3327400" y="16383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2951163" y="22669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3365500" y="16208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3043238" y="18494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2936875" y="18494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3649663" y="18669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2936875" y="23066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2093913" y="18097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1649413" y="23066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1435100" y="13128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2078038" y="19637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838200" y="2286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5181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Find </a:t>
            </a:r>
            <a:r>
              <a:rPr lang="en-US" sz="2400" b="1" dirty="0">
                <a:solidFill>
                  <a:srgbClr val="000000"/>
                </a:solidFill>
              </a:rPr>
              <a:t>minimum </a:t>
            </a:r>
            <a:r>
              <a:rPr lang="en-US" sz="2400" b="1" dirty="0" smtClean="0">
                <a:solidFill>
                  <a:srgbClr val="000000"/>
                </a:solidFill>
              </a:rPr>
              <a:t>cut </a:t>
            </a:r>
            <a:endParaRPr lang="en-US" sz="24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fast algorithms </a:t>
            </a:r>
            <a:r>
              <a:rPr lang="en-US" sz="2000" dirty="0" smtClean="0">
                <a:solidFill>
                  <a:srgbClr val="000000"/>
                </a:solidFill>
              </a:rPr>
              <a:t>exist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4268787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4" name="Equation" r:id="rId4" imgW="1294838" imgH="355446" progId="Equation.3">
                  <p:embed/>
                </p:oleObj>
              </mc:Choice>
              <mc:Fallback>
                <p:oleObj name="Equation" r:id="rId4" imgW="1294838" imgH="35544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268787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 l="40167" t="36240" r="16667" b="17813"/>
          <a:stretch>
            <a:fillRect/>
          </a:stretch>
        </p:blipFill>
        <p:spPr bwMode="auto">
          <a:xfrm>
            <a:off x="4953000" y="1002268"/>
            <a:ext cx="2971800" cy="19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34000" y="2907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Weakness of Min cut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87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1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Normalized cut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119688" y="24812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5138" name="AutoShape 18"/>
          <p:cNvCxnSpPr>
            <a:cxnSpLocks noChangeShapeType="1"/>
            <a:stCxn id="5124" idx="5"/>
            <a:endCxn id="5134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39" name="AutoShape 19"/>
          <p:cNvCxnSpPr>
            <a:cxnSpLocks noChangeShapeType="1"/>
            <a:stCxn id="5126" idx="6"/>
            <a:endCxn id="5134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0" name="AutoShape 20"/>
          <p:cNvCxnSpPr>
            <a:cxnSpLocks noChangeShapeType="1"/>
            <a:stCxn id="5126" idx="5"/>
            <a:endCxn id="5131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1" name="AutoShape 21"/>
          <p:cNvCxnSpPr>
            <a:cxnSpLocks noChangeShapeType="1"/>
            <a:stCxn id="5124" idx="3"/>
            <a:endCxn id="5126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2" name="AutoShape 22"/>
          <p:cNvCxnSpPr>
            <a:cxnSpLocks noChangeShapeType="1"/>
            <a:stCxn id="5134" idx="4"/>
            <a:endCxn id="5131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3" name="AutoShape 23"/>
          <p:cNvCxnSpPr>
            <a:cxnSpLocks noChangeShapeType="1"/>
            <a:stCxn id="5134" idx="7"/>
            <a:endCxn id="5125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4" name="AutoShape 24"/>
          <p:cNvCxnSpPr>
            <a:cxnSpLocks noChangeShapeType="1"/>
            <a:stCxn id="5134" idx="5"/>
            <a:endCxn id="5127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5" name="AutoShape 25"/>
          <p:cNvCxnSpPr>
            <a:cxnSpLocks noChangeShapeType="1"/>
            <a:stCxn id="5131" idx="6"/>
            <a:endCxn id="5127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6" name="AutoShape 26"/>
          <p:cNvCxnSpPr>
            <a:cxnSpLocks noChangeShapeType="1"/>
            <a:stCxn id="5124" idx="7"/>
            <a:endCxn id="5132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7" name="AutoShape 27"/>
          <p:cNvCxnSpPr>
            <a:cxnSpLocks noChangeShapeType="1"/>
            <a:stCxn id="5132" idx="5"/>
            <a:endCxn id="5125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8" name="AutoShape 28"/>
          <p:cNvCxnSpPr>
            <a:cxnSpLocks noChangeShapeType="1"/>
            <a:stCxn id="5127" idx="7"/>
            <a:endCxn id="5128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9" name="AutoShape 29"/>
          <p:cNvCxnSpPr>
            <a:cxnSpLocks noChangeShapeType="1"/>
            <a:stCxn id="5132" idx="6"/>
            <a:endCxn id="5128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0" name="AutoShape 30"/>
          <p:cNvCxnSpPr>
            <a:cxnSpLocks noChangeShapeType="1"/>
            <a:stCxn id="5134" idx="6"/>
            <a:endCxn id="5128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1" name="AutoShape 31"/>
          <p:cNvCxnSpPr>
            <a:cxnSpLocks noChangeShapeType="1"/>
            <a:stCxn id="5129" idx="4"/>
            <a:endCxn id="5136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2" name="AutoShape 32"/>
          <p:cNvCxnSpPr>
            <a:cxnSpLocks noChangeShapeType="1"/>
            <a:stCxn id="5129" idx="7"/>
            <a:endCxn id="5135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3" name="AutoShape 33"/>
          <p:cNvCxnSpPr>
            <a:cxnSpLocks noChangeShapeType="1"/>
            <a:stCxn id="5135" idx="4"/>
            <a:endCxn id="5130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4" name="AutoShape 34"/>
          <p:cNvCxnSpPr>
            <a:cxnSpLocks noChangeShapeType="1"/>
            <a:stCxn id="5136" idx="6"/>
            <a:endCxn id="5130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5" name="AutoShape 35"/>
          <p:cNvCxnSpPr>
            <a:cxnSpLocks noChangeShapeType="1"/>
            <a:stCxn id="5135" idx="5"/>
            <a:endCxn id="5133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6" name="AutoShape 36"/>
          <p:cNvCxnSpPr>
            <a:cxnSpLocks noChangeShapeType="1"/>
            <a:stCxn id="5129" idx="5"/>
            <a:endCxn id="5130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7" name="AutoShape 37"/>
          <p:cNvCxnSpPr>
            <a:cxnSpLocks noChangeShapeType="1"/>
            <a:stCxn id="5133" idx="3"/>
            <a:endCxn id="5136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8" name="AutoShape 38"/>
          <p:cNvCxnSpPr>
            <a:cxnSpLocks noChangeShapeType="1"/>
            <a:stCxn id="5133" idx="4"/>
            <a:endCxn id="5137" idx="0"/>
          </p:cNvCxnSpPr>
          <p:nvPr/>
        </p:nvCxnSpPr>
        <p:spPr bwMode="auto">
          <a:xfrm rot="5400000">
            <a:off x="4958160" y="1853803"/>
            <a:ext cx="842962" cy="411956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9" name="AutoShape 39"/>
          <p:cNvCxnSpPr>
            <a:cxnSpLocks noChangeShapeType="1"/>
            <a:stCxn id="5136" idx="5"/>
            <a:endCxn id="5137" idx="2"/>
          </p:cNvCxnSpPr>
          <p:nvPr/>
        </p:nvCxnSpPr>
        <p:spPr bwMode="auto">
          <a:xfrm rot="16200000" flipH="1">
            <a:off x="4712212" y="2130935"/>
            <a:ext cx="459651" cy="35530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60" name="AutoShape 40"/>
          <p:cNvCxnSpPr>
            <a:cxnSpLocks noChangeShapeType="1"/>
            <a:stCxn id="5128" idx="6"/>
            <a:endCxn id="5129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1" name="AutoShape 41"/>
          <p:cNvCxnSpPr>
            <a:cxnSpLocks noChangeShapeType="1"/>
            <a:stCxn id="5127" idx="5"/>
            <a:endCxn id="5137" idx="3"/>
          </p:cNvCxnSpPr>
          <p:nvPr/>
        </p:nvCxnSpPr>
        <p:spPr bwMode="auto">
          <a:xfrm rot="16200000" flipH="1">
            <a:off x="4056857" y="1500183"/>
            <a:ext cx="500062" cy="1657218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2" name="AutoShape 42"/>
          <p:cNvCxnSpPr>
            <a:cxnSpLocks noChangeShapeType="1"/>
            <a:stCxn id="5132" idx="7"/>
            <a:endCxn id="5129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3" name="AutoShape 43"/>
          <p:cNvCxnSpPr>
            <a:cxnSpLocks noChangeShapeType="1"/>
            <a:stCxn id="5128" idx="5"/>
            <a:endCxn id="5136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621613" name="Rectangle 47"/>
          <p:cNvSpPr>
            <a:spLocks noChangeArrowheads="1"/>
          </p:cNvSpPr>
          <p:nvPr/>
        </p:nvSpPr>
        <p:spPr bwMode="auto">
          <a:xfrm>
            <a:off x="381000" y="2928937"/>
            <a:ext cx="79546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Fix </a:t>
            </a:r>
            <a:r>
              <a:rPr lang="en-US" sz="2000" dirty="0">
                <a:solidFill>
                  <a:srgbClr val="000000"/>
                </a:solidFill>
              </a:rPr>
              <a:t>bias of Min Cut by </a:t>
            </a:r>
            <a:r>
              <a:rPr lang="en-US" sz="2000" b="1" dirty="0">
                <a:solidFill>
                  <a:srgbClr val="000000"/>
                </a:solidFill>
              </a:rPr>
              <a:t>normalizing</a:t>
            </a:r>
            <a:r>
              <a:rPr lang="en-US" sz="2000" dirty="0">
                <a:solidFill>
                  <a:srgbClr val="000000"/>
                </a:solidFill>
              </a:rPr>
              <a:t> for size of segments: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assoc(A,V) </a:t>
            </a:r>
            <a:r>
              <a:rPr lang="en-US" sz="2000" dirty="0">
                <a:solidFill>
                  <a:srgbClr val="000000"/>
                </a:solidFill>
              </a:rPr>
              <a:t>= sum of weights of all edges that touch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Ncut</a:t>
            </a:r>
            <a:r>
              <a:rPr lang="en-US" sz="2000" dirty="0" smtClean="0">
                <a:solidFill>
                  <a:srgbClr val="000000"/>
                </a:solidFill>
              </a:rPr>
              <a:t> value is small when we get two clusters with many edges with high weights, and few edges of low weight between them.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Approximate solution: </a:t>
            </a:r>
            <a:r>
              <a:rPr lang="en-US" sz="2000" dirty="0">
                <a:solidFill>
                  <a:srgbClr val="000000"/>
                </a:solidFill>
              </a:rPr>
              <a:t>generalized eigenvalue problem.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8001000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</a:t>
            </a:r>
            <a:r>
              <a:rPr lang="en-US" sz="1400" dirty="0">
                <a:solidFill>
                  <a:srgbClr val="000000"/>
                </a:solidFill>
              </a:rPr>
              <a:t>Seitz</a:t>
            </a:r>
          </a:p>
        </p:txBody>
      </p:sp>
      <p:graphicFrame>
        <p:nvGraphicFramePr>
          <p:cNvPr id="621616" name="Object 48"/>
          <p:cNvGraphicFramePr>
            <a:graphicFrameLocks noChangeAspect="1"/>
          </p:cNvGraphicFramePr>
          <p:nvPr/>
        </p:nvGraphicFramePr>
        <p:xfrm>
          <a:off x="3657600" y="3509962"/>
          <a:ext cx="3581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8" name="Equation" r:id="rId5" imgW="1651000" imgH="419100" progId="Equation.3">
                  <p:embed/>
                </p:oleObj>
              </mc:Choice>
              <mc:Fallback>
                <p:oleObj name="Equation" r:id="rId5" imgW="1651000" imgH="419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9962"/>
                        <a:ext cx="35814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8" name="Picture 5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r="64290" b="11780"/>
          <a:stretch>
            <a:fillRect/>
          </a:stretch>
        </p:blipFill>
        <p:spPr bwMode="auto">
          <a:xfrm>
            <a:off x="1284287" y="3546475"/>
            <a:ext cx="21796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9" name="TextBox 54"/>
          <p:cNvSpPr txBox="1">
            <a:spLocks noChangeArrowheads="1"/>
          </p:cNvSpPr>
          <p:nvPr/>
        </p:nvSpPr>
        <p:spPr bwMode="auto">
          <a:xfrm>
            <a:off x="-1219199" y="6324600"/>
            <a:ext cx="8839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J. Shi and J. </a:t>
            </a:r>
            <a:r>
              <a:rPr lang="en-US" sz="1600" dirty="0" err="1">
                <a:solidFill>
                  <a:srgbClr val="000000"/>
                </a:solidFill>
              </a:rPr>
              <a:t>Malik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  <a:hlinkClick r:id="rId8"/>
              </a:rPr>
              <a:t>Normalized Cuts and Image Segmentation</a:t>
            </a:r>
            <a:r>
              <a:rPr lang="en-US" sz="1600" dirty="0">
                <a:solidFill>
                  <a:srgbClr val="000000"/>
                </a:solidFill>
              </a:rPr>
              <a:t>, CVPR, 1997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results: segments from </a:t>
            </a:r>
            <a:r>
              <a:rPr lang="en-US" dirty="0" err="1" smtClean="0"/>
              <a:t>Ncuts</a:t>
            </a:r>
            <a:endParaRPr lang="en-US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90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90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971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971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971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95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495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95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4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826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Normalized cuts: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1420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/>
              <a:t>Pros:</a:t>
            </a:r>
          </a:p>
          <a:p>
            <a:pPr eaLnBrk="1" hangingPunct="1"/>
            <a:r>
              <a:rPr lang="en-US" sz="2400" dirty="0" smtClean="0"/>
              <a:t>Generic framework, flexible to choice of function that computes weights (“affinities”) between nodes</a:t>
            </a:r>
          </a:p>
          <a:p>
            <a:pPr eaLnBrk="1" hangingPunct="1"/>
            <a:r>
              <a:rPr lang="en-US" sz="2400" dirty="0" smtClean="0"/>
              <a:t>Does not require model of the data distribution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u="sng" dirty="0" smtClean="0"/>
              <a:t>Cons:</a:t>
            </a:r>
          </a:p>
          <a:p>
            <a:pPr eaLnBrk="1" hangingPunct="1"/>
            <a:r>
              <a:rPr lang="en-US" sz="2400" dirty="0" smtClean="0"/>
              <a:t>Time complexity can be high</a:t>
            </a:r>
          </a:p>
          <a:p>
            <a:pPr lvl="1" eaLnBrk="1" hangingPunct="1"/>
            <a:r>
              <a:rPr lang="en-US" sz="2000" dirty="0" smtClean="0"/>
              <a:t>Dense, highly connected graphs </a:t>
            </a:r>
            <a:r>
              <a:rPr lang="en-US" sz="2000" dirty="0" smtClean="0">
                <a:sym typeface="Wingdings" pitchFamily="2" charset="2"/>
              </a:rPr>
              <a:t> many affinity computations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Solving eigenvalue problem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Preference for balanced partitions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29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 as primitives for recognition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04800" y="6172200"/>
            <a:ext cx="8839200" cy="1600200"/>
          </a:xfrm>
        </p:spPr>
        <p:txBody>
          <a:bodyPr/>
          <a:lstStyle/>
          <a:p>
            <a:r>
              <a:rPr lang="en-US" sz="1800" dirty="0" smtClean="0"/>
              <a:t>B. Russell et al., </a:t>
            </a:r>
            <a:r>
              <a:rPr lang="en-US" sz="1800" dirty="0" smtClean="0">
                <a:hlinkClick r:id="rId3"/>
              </a:rPr>
              <a:t>“Using Multiple Segmentations to Discover Objects and their Extent in Image Collections,”</a:t>
            </a:r>
            <a:r>
              <a:rPr lang="en-US" sz="1800" dirty="0" smtClean="0"/>
              <a:t> CVPR 2006 </a:t>
            </a:r>
          </a:p>
          <a:p>
            <a:endParaRPr lang="en-US" sz="1800" dirty="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71600" y="990600"/>
            <a:ext cx="6019800" cy="1322388"/>
            <a:chOff x="111720" y="2590800"/>
            <a:chExt cx="3433167" cy="754062"/>
          </a:xfrm>
        </p:grpSpPr>
        <p:sp>
          <p:nvSpPr>
            <p:cNvPr id="55302" name="Text Box 2029"/>
            <p:cNvSpPr txBox="1">
              <a:spLocks noChangeArrowheads="1"/>
            </p:cNvSpPr>
            <p:nvPr/>
          </p:nvSpPr>
          <p:spPr bwMode="auto">
            <a:xfrm>
              <a:off x="457200" y="2590800"/>
              <a:ext cx="3014662" cy="112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6600"/>
                  </a:solidFill>
                  <a:cs typeface="Arial" charset="0"/>
                </a:rPr>
                <a:t>Multiple segmentations</a:t>
              </a:r>
              <a:endParaRPr lang="en-GB" b="1">
                <a:solidFill>
                  <a:srgbClr val="006600"/>
                </a:solidFill>
                <a:cs typeface="Arial" charset="0"/>
              </a:endParaRPr>
            </a:p>
          </p:txBody>
        </p:sp>
        <p:grpSp>
          <p:nvGrpSpPr>
            <p:cNvPr id="3" name="Group 2049"/>
            <p:cNvGrpSpPr>
              <a:grpSpLocks/>
            </p:cNvGrpSpPr>
            <p:nvPr/>
          </p:nvGrpSpPr>
          <p:grpSpPr bwMode="auto">
            <a:xfrm>
              <a:off x="1046162" y="2735262"/>
              <a:ext cx="2498725" cy="609600"/>
              <a:chOff x="2115" y="711"/>
              <a:chExt cx="1574" cy="384"/>
            </a:xfrm>
          </p:grpSpPr>
          <p:grpSp>
            <p:nvGrpSpPr>
              <p:cNvPr id="4" name="Group 2048"/>
              <p:cNvGrpSpPr>
                <a:grpSpLocks/>
              </p:cNvGrpSpPr>
              <p:nvPr/>
            </p:nvGrpSpPr>
            <p:grpSpPr bwMode="auto">
              <a:xfrm>
                <a:off x="2115" y="711"/>
                <a:ext cx="1574" cy="384"/>
                <a:chOff x="2115" y="711"/>
                <a:chExt cx="1574" cy="384"/>
              </a:xfrm>
            </p:grpSpPr>
            <p:pic>
              <p:nvPicPr>
                <p:cNvPr id="55309" name="Picture 203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69"/>
                <a:stretch>
                  <a:fillRect/>
                </a:stretch>
              </p:blipFill>
              <p:spPr bwMode="auto">
                <a:xfrm>
                  <a:off x="2116" y="712"/>
                  <a:ext cx="1573" cy="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310" name="Rectangle 2032"/>
                <p:cNvSpPr>
                  <a:spLocks noChangeArrowheads="1"/>
                </p:cNvSpPr>
                <p:nvPr/>
              </p:nvSpPr>
              <p:spPr bwMode="auto">
                <a:xfrm>
                  <a:off x="3435" y="711"/>
                  <a:ext cx="249" cy="19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5311" name="Rectangle 2034"/>
                <p:cNvSpPr>
                  <a:spLocks noChangeArrowheads="1"/>
                </p:cNvSpPr>
                <p:nvPr/>
              </p:nvSpPr>
              <p:spPr bwMode="auto">
                <a:xfrm>
                  <a:off x="3168" y="711"/>
                  <a:ext cx="249" cy="19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5" name="Group 2038"/>
                <p:cNvGrpSpPr>
                  <a:grpSpLocks/>
                </p:cNvGrpSpPr>
                <p:nvPr/>
              </p:nvGrpSpPr>
              <p:grpSpPr bwMode="auto">
                <a:xfrm>
                  <a:off x="2907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22" name="Rectangle 2036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23" name="Rectangle 2037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6" name="Group 2039"/>
                <p:cNvGrpSpPr>
                  <a:grpSpLocks/>
                </p:cNvGrpSpPr>
                <p:nvPr/>
              </p:nvGrpSpPr>
              <p:grpSpPr bwMode="auto">
                <a:xfrm>
                  <a:off x="2640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20" name="Rectangle 2040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21" name="Rectangle 2041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7" name="Group 2042"/>
                <p:cNvGrpSpPr>
                  <a:grpSpLocks/>
                </p:cNvGrpSpPr>
                <p:nvPr/>
              </p:nvGrpSpPr>
              <p:grpSpPr bwMode="auto">
                <a:xfrm>
                  <a:off x="2379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18" name="Rectangle 2043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19" name="Rectangle 2044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8" name="Group 2045"/>
                <p:cNvGrpSpPr>
                  <a:grpSpLocks/>
                </p:cNvGrpSpPr>
                <p:nvPr/>
              </p:nvGrpSpPr>
              <p:grpSpPr bwMode="auto">
                <a:xfrm>
                  <a:off x="2115" y="711"/>
                  <a:ext cx="249" cy="384"/>
                  <a:chOff x="3531" y="711"/>
                  <a:chExt cx="249" cy="384"/>
                </a:xfrm>
              </p:grpSpPr>
              <p:sp>
                <p:nvSpPr>
                  <p:cNvPr id="55316" name="Rectangle 2046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711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317" name="Rectangle 2047"/>
                  <p:cNvSpPr>
                    <a:spLocks noChangeArrowheads="1"/>
                  </p:cNvSpPr>
                  <p:nvPr/>
                </p:nvSpPr>
                <p:spPr bwMode="auto">
                  <a:xfrm>
                    <a:off x="3531" y="903"/>
                    <a:ext cx="249" cy="19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5307" name="Rectangle 2033"/>
              <p:cNvSpPr>
                <a:spLocks noChangeArrowheads="1"/>
              </p:cNvSpPr>
              <p:nvPr/>
            </p:nvSpPr>
            <p:spPr bwMode="auto">
              <a:xfrm>
                <a:off x="3435" y="903"/>
                <a:ext cx="249" cy="19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308" name="Rectangle 2035"/>
              <p:cNvSpPr>
                <a:spLocks noChangeArrowheads="1"/>
              </p:cNvSpPr>
              <p:nvPr/>
            </p:nvSpPr>
            <p:spPr bwMode="auto">
              <a:xfrm>
                <a:off x="3168" y="903"/>
                <a:ext cx="249" cy="19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pic>
          <p:nvPicPr>
            <p:cNvPr id="55304" name="Picture 2050" descr="ex_im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720" y="2780903"/>
              <a:ext cx="672741" cy="505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Line 2051"/>
            <p:cNvSpPr>
              <a:spLocks noChangeShapeType="1"/>
            </p:cNvSpPr>
            <p:nvPr/>
          </p:nvSpPr>
          <p:spPr bwMode="auto">
            <a:xfrm>
              <a:off x="852487" y="3044825"/>
              <a:ext cx="16033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lIns="0" tIns="0" rIns="0" bIns="0" anchor="ctr" anchorCtr="1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55301" name="Picture 18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435225"/>
            <a:ext cx="67818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781800" y="65502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 credit: 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8707"/>
            <a:ext cx="8229600" cy="1143000"/>
          </a:xfrm>
        </p:spPr>
        <p:txBody>
          <a:bodyPr/>
          <a:lstStyle/>
          <a:p>
            <a:r>
              <a:rPr lang="en-US" dirty="0" smtClean="0"/>
              <a:t>Motion segmentation</a:t>
            </a:r>
            <a:endParaRPr lang="en-US" dirty="0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82758"/>
            <a:ext cx="2286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82758"/>
            <a:ext cx="2286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92115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92115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773488" y="3082958"/>
            <a:ext cx="171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Image Segmentation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632575" y="3082958"/>
            <a:ext cx="174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Motion Segmentation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219200" y="305120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Input sequence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3733800" y="5502308"/>
            <a:ext cx="171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Image Segmentation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477000" y="5502308"/>
            <a:ext cx="174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Motion Segmentation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219200" y="544515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5B5249"/>
                </a:solidFill>
                <a:latin typeface="Arial Narrow" pitchFamily="34" charset="0"/>
              </a:rPr>
              <a:t>Input sequence</a:t>
            </a:r>
          </a:p>
        </p:txBody>
      </p:sp>
      <p:pic>
        <p:nvPicPr>
          <p:cNvPr id="53274" name="Picture 26" descr="ma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482758"/>
            <a:ext cx="2286000" cy="1552575"/>
          </a:xfrm>
          <a:prstGeom prst="rect">
            <a:avLst/>
          </a:prstGeom>
          <a:noFill/>
        </p:spPr>
      </p:pic>
      <p:pic>
        <p:nvPicPr>
          <p:cNvPr id="53275" name="Picture 27" descr="woma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921158"/>
            <a:ext cx="2286000" cy="1524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1665" y="602142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lphaUcPeriod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Barbu</a:t>
            </a:r>
            <a:r>
              <a:rPr lang="en-US" dirty="0" smtClean="0">
                <a:solidFill>
                  <a:srgbClr val="000000"/>
                </a:solidFill>
              </a:rPr>
              <a:t>, S.C. Zhu.  Generalizing </a:t>
            </a:r>
            <a:r>
              <a:rPr lang="en-US" dirty="0" err="1" smtClean="0">
                <a:solidFill>
                  <a:srgbClr val="000000"/>
                </a:solidFill>
              </a:rPr>
              <a:t>Swendsen</a:t>
            </a:r>
            <a:r>
              <a:rPr lang="en-US" dirty="0" smtClean="0">
                <a:solidFill>
                  <a:srgbClr val="000000"/>
                </a:solidFill>
              </a:rPr>
              <a:t>-Wang to sampling arbitrary posterior probabilities, </a:t>
            </a:r>
            <a:r>
              <a:rPr lang="en-US" i="1" dirty="0" smtClean="0">
                <a:solidFill>
                  <a:srgbClr val="000000"/>
                </a:solidFill>
              </a:rPr>
              <a:t> IEEE Trans. PAMI,</a:t>
            </a:r>
            <a:r>
              <a:rPr lang="en-US" dirty="0" smtClean="0">
                <a:solidFill>
                  <a:srgbClr val="000000"/>
                </a:solidFill>
              </a:rPr>
              <a:t> August 2005. 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2" name="Picture 26"/>
          <p:cNvPicPr>
            <a:picLocks noChangeAspect="1" noChangeArrowheads="1"/>
          </p:cNvPicPr>
          <p:nvPr/>
        </p:nvPicPr>
        <p:blipFill>
          <a:blip r:embed="rId6" cstate="print"/>
          <a:srcRect b="22198"/>
          <a:stretch>
            <a:fillRect/>
          </a:stretch>
        </p:blipFill>
        <p:spPr bwMode="auto">
          <a:xfrm>
            <a:off x="5257800" y="19050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7" cstate="print"/>
          <a:srcRect t="43298"/>
          <a:stretch>
            <a:fillRect/>
          </a:stretch>
        </p:blipFill>
        <p:spPr bwMode="auto">
          <a:xfrm>
            <a:off x="533400" y="3886200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8" cstate="print"/>
          <a:srcRect l="20000" t="21381" r="50000" b="63628"/>
          <a:stretch>
            <a:fillRect/>
          </a:stretch>
        </p:blipFill>
        <p:spPr bwMode="auto">
          <a:xfrm>
            <a:off x="30480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60198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to represent a set of features</a:t>
            </a:r>
          </a:p>
          <a:p>
            <a:pPr>
              <a:buFontTx/>
              <a:buChar char="•"/>
            </a:pPr>
            <a:r>
              <a:rPr lang="en-US" dirty="0"/>
              <a:t>Membership criterion is not local</a:t>
            </a:r>
          </a:p>
          <a:p>
            <a:pPr lvl="1"/>
            <a:r>
              <a:rPr lang="en-US" dirty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/>
              <a:t>Three 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the features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676400" y="1981200"/>
            <a:ext cx="1447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632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1755775"/>
            <a:ext cx="15541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7150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096000" y="3032125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019675" y="2409825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9149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  <a:p>
            <a:pPr lvl="1" eaLnBrk="1" hangingPunct="1"/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b = -x</a:t>
                </a:r>
                <a:r>
                  <a:rPr lang="en-US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093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69280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02199" y="4586319"/>
          <a:ext cx="3833865" cy="6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Equation" r:id="rId4" imgW="1218671" imgH="203112" progId="Equation.3">
                  <p:embed/>
                </p:oleObj>
              </mc:Choice>
              <mc:Fallback>
                <p:oleObj name="Equation" r:id="rId4" imgW="1218671" imgH="203112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99" y="4586319"/>
                        <a:ext cx="3833865" cy="6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373005" y="2041506"/>
            <a:ext cx="4267200" cy="3886200"/>
            <a:chOff x="519057" y="1128681"/>
            <a:chExt cx="4267200" cy="3886200"/>
          </a:xfrm>
        </p:grpSpPr>
        <p:sp>
          <p:nvSpPr>
            <p:cNvPr id="60419" name="Line 6"/>
            <p:cNvSpPr>
              <a:spLocks noChangeShapeType="1"/>
            </p:cNvSpPr>
            <p:nvPr/>
          </p:nvSpPr>
          <p:spPr bwMode="auto">
            <a:xfrm>
              <a:off x="1509657" y="1966881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0" name="Line 7"/>
            <p:cNvSpPr>
              <a:spLocks noChangeShapeType="1"/>
            </p:cNvSpPr>
            <p:nvPr/>
          </p:nvSpPr>
          <p:spPr bwMode="auto">
            <a:xfrm>
              <a:off x="1509657" y="1966881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1" name="Line 8"/>
            <p:cNvSpPr>
              <a:spLocks noChangeShapeType="1"/>
            </p:cNvSpPr>
            <p:nvPr/>
          </p:nvSpPr>
          <p:spPr bwMode="auto">
            <a:xfrm flipV="1">
              <a:off x="519057" y="1128681"/>
              <a:ext cx="40386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2" name="Line 9"/>
            <p:cNvSpPr>
              <a:spLocks noChangeShapeType="1"/>
            </p:cNvSpPr>
            <p:nvPr/>
          </p:nvSpPr>
          <p:spPr bwMode="auto">
            <a:xfrm>
              <a:off x="1509657" y="1966881"/>
              <a:ext cx="914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3" name="Rectangle 10"/>
            <p:cNvSpPr>
              <a:spLocks noChangeArrowheads="1"/>
            </p:cNvSpPr>
            <p:nvPr/>
          </p:nvSpPr>
          <p:spPr bwMode="auto">
            <a:xfrm rot="-2487420">
              <a:off x="2247845" y="2624106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7" name="Freeform 17"/>
            <p:cNvSpPr>
              <a:spLocks/>
            </p:cNvSpPr>
            <p:nvPr/>
          </p:nvSpPr>
          <p:spPr bwMode="auto">
            <a:xfrm>
              <a:off x="1890657" y="1966881"/>
              <a:ext cx="228600" cy="381000"/>
            </a:xfrm>
            <a:custGeom>
              <a:avLst/>
              <a:gdLst>
                <a:gd name="T0" fmla="*/ 152400 w 112"/>
                <a:gd name="T1" fmla="*/ 0 h 192"/>
                <a:gd name="T2" fmla="*/ 152400 w 112"/>
                <a:gd name="T3" fmla="*/ 228600 h 192"/>
                <a:gd name="T4" fmla="*/ 0 w 112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112"/>
                <a:gd name="T10" fmla="*/ 0 h 192"/>
                <a:gd name="T11" fmla="*/ 112 w 11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92">
                  <a:moveTo>
                    <a:pt x="96" y="0"/>
                  </a:moveTo>
                  <a:cubicBezTo>
                    <a:pt x="104" y="56"/>
                    <a:pt x="112" y="112"/>
                    <a:pt x="96" y="144"/>
                  </a:cubicBezTo>
                  <a:cubicBezTo>
                    <a:pt x="80" y="176"/>
                    <a:pt x="40" y="184"/>
                    <a:pt x="0" y="19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8" name="Text Box 18"/>
            <p:cNvSpPr txBox="1">
              <a:spLocks noChangeArrowheads="1"/>
            </p:cNvSpPr>
            <p:nvPr/>
          </p:nvSpPr>
          <p:spPr bwMode="auto">
            <a:xfrm>
              <a:off x="976257" y="1738281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[0,0]</a:t>
              </a:r>
            </a:p>
          </p:txBody>
        </p:sp>
        <p:cxnSp>
          <p:nvCxnSpPr>
            <p:cNvPr id="60432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1433457" y="2043081"/>
              <a:ext cx="1066800" cy="914400"/>
            </a:xfrm>
            <a:prstGeom prst="line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/>
            </a:ln>
          </p:spPr>
        </p:cxnSp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1655683" y="2528847"/>
            <a:ext cx="34766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9" name="Equation" r:id="rId10" imgW="139579" imgH="177646" progId="Equation.3">
                    <p:embed/>
                  </p:oleObj>
                </mc:Choice>
                <mc:Fallback>
                  <p:oleObj name="Equation" r:id="rId10" imgW="139579" imgH="177646" progId="Equation.3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683" y="2528847"/>
                          <a:ext cx="347663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1765053" y="1944639"/>
            <a:ext cx="311319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0" name="Equation" r:id="rId11" imgW="126725" imgH="177415" progId="Equation.3">
                    <p:embed/>
                  </p:oleObj>
                </mc:Choice>
                <mc:Fallback>
                  <p:oleObj name="Equation" r:id="rId11" imgW="126725" imgH="177415" progId="Equation.3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053" y="1944639"/>
                          <a:ext cx="311319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2514528" y="1553522"/>
            <a:ext cx="365130" cy="39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1"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528" y="1553522"/>
                          <a:ext cx="365130" cy="391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1054008" y="2784438"/>
            <a:ext cx="352367" cy="404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2" name="Equation" r:id="rId14" imgW="139579" imgH="164957" progId="Equation.3">
                    <p:embed/>
                  </p:oleObj>
                </mc:Choice>
                <mc:Fallback>
                  <p:oleObj name="Equation" r:id="rId14" imgW="139579" imgH="164957" progId="Equation.3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008" y="2784438"/>
                          <a:ext cx="352367" cy="404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665109" y="1128681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077365"/>
            <a:ext cx="176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columns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59398" y="3795669"/>
            <a:ext cx="179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rows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hlinkClick r:id="rId2"/>
              </a:rPr>
              <a:t>http://www.dis.uniroma1.it/~iocchi/slides/icra2001/java/hough.html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600200" y="1371600"/>
          <a:ext cx="2730452" cy="44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4" imgW="1218671" imgH="203112" progId="Equation.3">
                  <p:embed/>
                </p:oleObj>
              </mc:Choice>
              <mc:Fallback>
                <p:oleObj name="Equation" r:id="rId4" imgW="1218671" imgH="203112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730452" cy="442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417733" y="3799964"/>
          <a:ext cx="2446371" cy="39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6" imgW="1218671" imgH="203112" progId="Equation.3">
                  <p:embed/>
                </p:oleObj>
              </mc:Choice>
              <mc:Fallback>
                <p:oleObj name="Equation" r:id="rId6" imgW="1218671" imgH="203112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33" y="3799964"/>
                        <a:ext cx="2446371" cy="395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361137" y="4889520"/>
          <a:ext cx="2044728" cy="3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8" imgW="1218671" imgH="203112" progId="Equation.3">
                  <p:embed/>
                </p:oleObj>
              </mc:Choice>
              <mc:Fallback>
                <p:oleObj name="Equation" r:id="rId8" imgW="1218671" imgH="203112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37" y="4889520"/>
                        <a:ext cx="2044728" cy="330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3343776" cy="2628900"/>
          </a:xfrm>
          <a:prstGeom prst="rect">
            <a:avLst/>
          </a:prstGeom>
        </p:spPr>
      </p:pic>
      <p:pic>
        <p:nvPicPr>
          <p:cNvPr id="5" name="Picture 4" descr="gavel2.bmp"/>
          <p:cNvPicPr>
            <a:picLocks noChangeAspect="1"/>
          </p:cNvPicPr>
          <p:nvPr/>
        </p:nvPicPr>
        <p:blipFill>
          <a:blip r:embed="rId3" cstate="print"/>
          <a:srcRect l="58334" t="13009" r="10833" b="54484"/>
          <a:stretch>
            <a:fillRect/>
          </a:stretch>
        </p:blipFill>
        <p:spPr>
          <a:xfrm>
            <a:off x="4876800" y="685800"/>
            <a:ext cx="340272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pic>
        <p:nvPicPr>
          <p:cNvPr id="8" name="Picture 7" descr="gavel2.bmp"/>
          <p:cNvPicPr>
            <a:picLocks noChangeAspect="1"/>
          </p:cNvPicPr>
          <p:nvPr/>
        </p:nvPicPr>
        <p:blipFill>
          <a:blip r:embed="rId3" cstate="print"/>
          <a:srcRect l="54864" t="56726" r="9167" b="8525"/>
          <a:stretch>
            <a:fillRect/>
          </a:stretch>
        </p:blipFill>
        <p:spPr>
          <a:xfrm>
            <a:off x="2667000" y="3810000"/>
            <a:ext cx="3925529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24" y="1384272"/>
            <a:ext cx="69469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4695" y="519109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76929" y="5191097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145161" y="46688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2792361" y="45926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811161" y="2916210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97761" y="2828897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674" y="6216992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92603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884173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10668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1870038" y="2333610"/>
          <a:ext cx="24463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9" imgW="1218671" imgH="203112" progId="Equation.3">
                  <p:embed/>
                </p:oleObj>
              </mc:Choice>
              <mc:Fallback>
                <p:oleObj name="Equation" r:id="rId9" imgW="1218671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38" y="2333610"/>
                        <a:ext cx="24463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21145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33" grpId="0"/>
      <p:bldP spid="12" grpId="0" animBg="1"/>
      <p:bldP spid="10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8712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08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</a:t>
            </a:r>
            <a:r>
              <a:rPr lang="en-US" dirty="0" err="1" smtClean="0"/>
              <a:t>edgel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3581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51918" r="49219" b="6089"/>
          <a:stretch>
            <a:fillRect/>
          </a:stretch>
        </p:blipFill>
        <p:spPr bwMode="auto">
          <a:xfrm>
            <a:off x="304800" y="1447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6172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5181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To read back which points voted for “winning” peaks, keep tags on the votes.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5029200"/>
            <a:ext cx="9791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96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0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/>
              <a:t>Grouping/segmentation </a:t>
            </a:r>
            <a:r>
              <a:rPr lang="en-US" sz="2400" dirty="0" smtClean="0"/>
              <a:t>useful to</a:t>
            </a:r>
            <a:r>
              <a:rPr lang="en-US" sz="2400" b="1" dirty="0" smtClean="0"/>
              <a:t> </a:t>
            </a:r>
            <a:r>
              <a:rPr lang="en-US" sz="2400" dirty="0" smtClean="0"/>
              <a:t>make a compact representation and merge similar features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associate features based on defined similarity measure and clustering objective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features.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49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3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4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3033</Words>
  <Application>Microsoft Office PowerPoint</Application>
  <PresentationFormat>On-screen Show (4:3)</PresentationFormat>
  <Paragraphs>654</Paragraphs>
  <Slides>56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1_Blank Presentation</vt:lpstr>
      <vt:lpstr>5_Blank Presentation</vt:lpstr>
      <vt:lpstr>7_Default Design</vt:lpstr>
      <vt:lpstr>13_Default Design</vt:lpstr>
      <vt:lpstr>8_Default Design</vt:lpstr>
      <vt:lpstr>Blank Presentation</vt:lpstr>
      <vt:lpstr>9_Default Design</vt:lpstr>
      <vt:lpstr>Equation</vt:lpstr>
      <vt:lpstr>Image</vt:lpstr>
      <vt:lpstr>Fitting:  Voting and the Hough Transform</vt:lpstr>
      <vt:lpstr>Last time: Grouping</vt:lpstr>
      <vt:lpstr>Recall: Images as graphs</vt:lpstr>
      <vt:lpstr>Goal: Segmentation by Graph Cuts</vt:lpstr>
      <vt:lpstr>Last time: Measuring affinity</vt:lpstr>
      <vt:lpstr>Example: weighted graphs</vt:lpstr>
      <vt:lpstr>PowerPoint Presentation</vt:lpstr>
      <vt:lpstr>PowerPoint Presentation</vt:lpstr>
      <vt:lpstr>PowerPoint Presentation</vt:lpstr>
      <vt:lpstr>Distancesaffinities</vt:lpstr>
      <vt:lpstr>PowerPoint Presentation</vt:lpstr>
      <vt:lpstr>Visualizing a shuffled affinity matrix</vt:lpstr>
      <vt:lpstr>Putting these two aspects together</vt:lpstr>
      <vt:lpstr>Cuts in a graph: Min cut</vt:lpstr>
      <vt:lpstr>Cuts in a graph: Normalized cut</vt:lpstr>
      <vt:lpstr>Example results: segments from Ncuts</vt:lpstr>
      <vt:lpstr>Normalized cuts: pros and cons</vt:lpstr>
      <vt:lpstr>Segments as primitives for recognition</vt:lpstr>
      <vt:lpstr>Motion segmentation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PowerPoint Presentation</vt:lpstr>
      <vt:lpstr>Hough transform algorithm</vt:lpstr>
      <vt:lpstr>PowerPoint Presentation</vt:lpstr>
      <vt:lpstr>PowerPoint Presentation</vt:lpstr>
      <vt:lpstr>Impact of noise on Hough</vt:lpstr>
      <vt:lpstr>PowerPoint Presentation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/>
  <cp:lastModifiedBy>Kristen Grauman</cp:lastModifiedBy>
  <cp:revision>158</cp:revision>
  <cp:lastPrinted>2011-02-15T14:44:24Z</cp:lastPrinted>
  <dcterms:created xsi:type="dcterms:W3CDTF">2006-08-16T00:00:00Z</dcterms:created>
  <dcterms:modified xsi:type="dcterms:W3CDTF">2011-02-15T14:45:24Z</dcterms:modified>
</cp:coreProperties>
</file>