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2" r:id="rId1"/>
  </p:sldMasterIdLst>
  <p:notesMasterIdLst>
    <p:notesMasterId r:id="rId35"/>
  </p:notesMasterIdLst>
  <p:handoutMasterIdLst>
    <p:handoutMasterId r:id="rId36"/>
  </p:handoutMasterIdLst>
  <p:sldIdLst>
    <p:sldId id="256" r:id="rId2"/>
    <p:sldId id="317" r:id="rId3"/>
    <p:sldId id="313" r:id="rId4"/>
    <p:sldId id="314" r:id="rId5"/>
    <p:sldId id="312" r:id="rId6"/>
    <p:sldId id="311" r:id="rId7"/>
    <p:sldId id="310" r:id="rId8"/>
    <p:sldId id="309" r:id="rId9"/>
    <p:sldId id="308" r:id="rId10"/>
    <p:sldId id="306" r:id="rId11"/>
    <p:sldId id="325" r:id="rId12"/>
    <p:sldId id="315" r:id="rId13"/>
    <p:sldId id="316" r:id="rId14"/>
    <p:sldId id="319" r:id="rId15"/>
    <p:sldId id="320" r:id="rId16"/>
    <p:sldId id="321" r:id="rId17"/>
    <p:sldId id="322" r:id="rId18"/>
    <p:sldId id="324" r:id="rId19"/>
    <p:sldId id="323" r:id="rId20"/>
    <p:sldId id="326" r:id="rId21"/>
    <p:sldId id="304" r:id="rId22"/>
    <p:sldId id="299" r:id="rId23"/>
    <p:sldId id="300" r:id="rId24"/>
    <p:sldId id="297" r:id="rId25"/>
    <p:sldId id="280" r:id="rId26"/>
    <p:sldId id="327" r:id="rId27"/>
    <p:sldId id="282" r:id="rId28"/>
    <p:sldId id="301" r:id="rId29"/>
    <p:sldId id="281" r:id="rId30"/>
    <p:sldId id="298" r:id="rId31"/>
    <p:sldId id="302" r:id="rId32"/>
    <p:sldId id="303" r:id="rId33"/>
    <p:sldId id="328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3300"/>
    <a:srgbClr val="CC5500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7" autoAdjust="0"/>
    <p:restoredTop sz="81449" autoAdjust="0"/>
  </p:normalViewPr>
  <p:slideViewPr>
    <p:cSldViewPr>
      <p:cViewPr>
        <p:scale>
          <a:sx n="95" d="100"/>
          <a:sy n="95" d="100"/>
        </p:scale>
        <p:origin x="-1168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251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013A06C-94FC-8F49-AC0A-C048F205AD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087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867DA2B-76BF-8149-94A4-27A9A2BFF3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36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7DA2B-76BF-8149-94A4-27A9A2BFF30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67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7DA2B-76BF-8149-94A4-27A9A2BFF30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67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shared: micro-panel of B</a:t>
            </a:r>
          </a:p>
          <a:p>
            <a:r>
              <a:rPr lang="en-US"/>
              <a:t>Each</a:t>
            </a:r>
            <a:r>
              <a:rPr lang="en-US" baseline="0"/>
              <a:t> thread has its own: micro-panel of A</a:t>
            </a:r>
          </a:p>
          <a:p>
            <a:r>
              <a:rPr lang="en-US" baseline="0"/>
              <a:t>Fixed number of iterations: Mc / Mr iterations, this is useful only when that ratio is large</a:t>
            </a:r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7DA2B-76BF-8149-94A4-27A9A2BFF303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01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shared:</a:t>
            </a:r>
            <a:r>
              <a:rPr lang="en-US" baseline="0"/>
              <a:t> Block of A</a:t>
            </a:r>
            <a:endParaRPr lang="en-US"/>
          </a:p>
          <a:p>
            <a:r>
              <a:rPr lang="en-US"/>
              <a:t>Each</a:t>
            </a:r>
            <a:r>
              <a:rPr lang="en-US" baseline="0"/>
              <a:t> thread has its own: micro-panel of B</a:t>
            </a:r>
            <a:br>
              <a:rPr lang="en-US" baseline="0"/>
            </a:br>
            <a:r>
              <a:rPr lang="en-US" baseline="0"/>
              <a:t>Also has a fixed number of iterations</a:t>
            </a:r>
          </a:p>
          <a:p>
            <a:r>
              <a:rPr lang="en-US" baseline="0"/>
              <a:t>Shared L1: Multliple micro-panels of B in L1 cache-&gt; bad</a:t>
            </a:r>
          </a:p>
          <a:p>
            <a:r>
              <a:rPr lang="en-US" baseline="0"/>
              <a:t>Shared L2: L2 cache has one block of A in it</a:t>
            </a:r>
          </a:p>
          <a:p>
            <a:r>
              <a:rPr lang="en-US" baseline="0"/>
              <a:t>Unshared L2: rely on cache coherency to duplicate A among multiple L2 caches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7DA2B-76BF-8149-94A4-27A9A2BFF303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08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shared: Panel</a:t>
            </a:r>
            <a:r>
              <a:rPr lang="en-US" baseline="0"/>
              <a:t> of B</a:t>
            </a:r>
          </a:p>
          <a:p>
            <a:r>
              <a:rPr lang="en-US" baseline="0"/>
              <a:t>Each thread has its own: Block of A</a:t>
            </a:r>
          </a:p>
          <a:p>
            <a:r>
              <a:rPr lang="en-US" baseline="0"/>
              <a:t>Does not have a fixed number of iterations, except that M is limited by size of memory</a:t>
            </a:r>
          </a:p>
          <a:p>
            <a:r>
              <a:rPr lang="en-US" baseline="0"/>
              <a:t>If there is a shared L2 cache, there will be multiple blocks of A in that cache and we must make it smaller, so we may want to avoid this loop if L2 is shared.</a:t>
            </a:r>
          </a:p>
          <a:p>
            <a:r>
              <a:rPr lang="en-US" baseline="0"/>
              <a:t>If each thread has its own L2 then great</a:t>
            </a:r>
          </a:p>
          <a:p>
            <a:r>
              <a:rPr lang="en-US" baseline="0"/>
              <a:t>If there are multiple L3 caches, needs cache coherency to put B in every L3 cache.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7DA2B-76BF-8149-94A4-27A9A2BFF303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13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7DA2B-76BF-8149-94A4-27A9A2BFF303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06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shared: Nothing</a:t>
            </a:r>
            <a:r>
              <a:rPr lang="en-US" baseline="0"/>
              <a:t> really. Entire matrix A</a:t>
            </a:r>
          </a:p>
          <a:p>
            <a:r>
              <a:rPr lang="en-US" baseline="0"/>
              <a:t>Each thread has its own: panel of B</a:t>
            </a:r>
          </a:p>
          <a:p>
            <a:r>
              <a:rPr lang="en-US"/>
              <a:t>If</a:t>
            </a:r>
            <a:r>
              <a:rPr lang="en-US" baseline="0"/>
              <a:t> L3 cache is shared, multiple panels of B in L3</a:t>
            </a:r>
          </a:p>
          <a:p>
            <a:r>
              <a:rPr lang="en-US" baseline="0"/>
              <a:t>If L3 is unshared -&gt; 1 panel of B in 1 L3 cache.</a:t>
            </a:r>
          </a:p>
          <a:p>
            <a:endParaRPr lang="en-US" baseline="0"/>
          </a:p>
          <a:p>
            <a:r>
              <a:rPr lang="en-US" baseline="0"/>
              <a:t>If NUMA node, then each node can have its own buffers on its own local memory so maybe this is good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7DA2B-76BF-8149-94A4-27A9A2BFF303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1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7DA2B-76BF-8149-94A4-27A9A2BFF303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41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7DA2B-76BF-8149-94A4-27A9A2BFF303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4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98" name="Picture 22"/>
          <p:cNvPicPr>
            <a:picLocks noChangeAspect="1" noChangeArrowheads="1"/>
          </p:cNvPicPr>
          <p:nvPr userDrawn="1"/>
        </p:nvPicPr>
        <p:blipFill>
          <a:blip r:embed="rId2">
            <a:lum brigh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2800"/>
            <a:ext cx="3913188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397" name="Picture 2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563"/>
            <a:ext cx="91408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85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5500"/>
              </a:solidFill>
            </a:endParaRPr>
          </a:p>
        </p:txBody>
      </p:sp>
      <p:sp>
        <p:nvSpPr>
          <p:cNvPr id="229386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9387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C2C80CD-594F-F14B-9FD9-7E9C85238D2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2938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ctr"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938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>
                <a:solidFill>
                  <a:srgbClr val="CC55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8E01D-0F30-C241-A9E9-E3FD2C8CEC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03E2C-92CC-DD4F-A943-3A142BCDE1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6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5E50D-596B-1C49-B944-07BA254BC9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2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55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FAECC-F2AC-AB4E-8FAE-F7F8982C66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9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55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09559-031C-834F-A750-4E034091E0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8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55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C7A66-7B54-F548-A106-F39335B1B7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0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55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CEABC-2731-D64D-B37C-0AFBE36D97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8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55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FEE5C-671A-9B4C-ABA0-6DD4EE5B8B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6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55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89C9D-6C34-604A-8240-D699ACD317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4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CC55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3B286-E3CA-9A43-A866-600AD8EB84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38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82" name="Picture 3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4413"/>
            <a:ext cx="9140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378" name="Picture 2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49225"/>
            <a:ext cx="6127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72" name="Picture 2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563"/>
            <a:ext cx="91408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373" name="Rectangle 21"/>
          <p:cNvSpPr>
            <a:spLocks noChangeArrowheads="1"/>
          </p:cNvSpPr>
          <p:nvPr userDrawn="1"/>
        </p:nvSpPr>
        <p:spPr bwMode="auto">
          <a:xfrm>
            <a:off x="1295400" y="6553200"/>
            <a:ext cx="6400800" cy="274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6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836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>
              <a:solidFill>
                <a:srgbClr val="CC5500"/>
              </a:solidFill>
            </a:endParaRPr>
          </a:p>
        </p:txBody>
      </p:sp>
      <p:sp>
        <p:nvSpPr>
          <p:cNvPr id="22836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CC5500"/>
                </a:solidFill>
              </a:defRPr>
            </a:lvl1pPr>
          </a:lstStyle>
          <a:p>
            <a:endParaRPr lang="en-US"/>
          </a:p>
        </p:txBody>
      </p:sp>
      <p:sp>
        <p:nvSpPr>
          <p:cNvPr id="2283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CC5500"/>
                </a:solidFill>
              </a:defRPr>
            </a:lvl1pPr>
          </a:lstStyle>
          <a:p>
            <a:fld id="{569A598C-3216-A94B-A867-9872734F275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2836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¡"/>
        <a:defRPr sz="27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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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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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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4" Type="http://schemas.openxmlformats.org/officeDocument/2006/relationships/image" Target="../media/image5.png"/><Relationship Id="rId5" Type="http://schemas.openxmlformats.org/officeDocument/2006/relationships/package" Target="../embeddings/Microsoft_Word_Document7.docx"/><Relationship Id="rId6" Type="http://schemas.openxmlformats.org/officeDocument/2006/relationships/image" Target="../media/image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5.png"/><Relationship Id="rId5" Type="http://schemas.openxmlformats.org/officeDocument/2006/relationships/package" Target="../embeddings/Microsoft_Word_Document3.docx"/><Relationship Id="rId6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5.png"/><Relationship Id="rId5" Type="http://schemas.openxmlformats.org/officeDocument/2006/relationships/package" Target="../embeddings/Microsoft_Word_Document5.docx"/><Relationship Id="rId6" Type="http://schemas.openxmlformats.org/officeDocument/2006/relationships/image" Target="../media/image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49BBBE17-1CC2-E848-9BC5-17F15F03D0A6}" type="slidenum">
              <a:rPr lang="en-US"/>
              <a:pPr/>
              <a:t>1</a:t>
            </a:fld>
            <a:endParaRPr lang="en-US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Anatomy of a High-Performance Many-Threaded Matrix Multiplication</a:t>
            </a:r>
            <a:endParaRPr lang="en-US" dirty="0"/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352800"/>
            <a:ext cx="7315200" cy="1752600"/>
          </a:xfrm>
        </p:spPr>
        <p:txBody>
          <a:bodyPr/>
          <a:lstStyle/>
          <a:p>
            <a:r>
              <a:rPr lang="en-US" dirty="0" smtClean="0"/>
              <a:t>Tyler M. Smith, Robert A. van de Geijn, Mikhail Smelyanskiy, Jeff Hammond, </a:t>
            </a:r>
            <a:r>
              <a:rPr lang="en-US" dirty="0"/>
              <a:t>Field G. Van Zee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E50D-596B-1C49-B944-07BA254BC9C3}" type="slidenum">
              <a:rPr lang="en-US"/>
              <a:pPr/>
              <a:t>10</a:t>
            </a:fld>
            <a:endParaRPr lang="en-US"/>
          </a:p>
        </p:txBody>
      </p:sp>
      <p:graphicFrame>
        <p:nvGraphicFramePr>
          <p:cNvPr id="113" name="Objec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218066"/>
              </p:ext>
            </p:extLst>
          </p:nvPr>
        </p:nvGraphicFramePr>
        <p:xfrm>
          <a:off x="3657600" y="3962400"/>
          <a:ext cx="5486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Document" r:id="rId3" imgW="5486400" imgH="304800" progId="Word.Document.12">
                  <p:embed/>
                </p:oleObj>
              </mc:Choice>
              <mc:Fallback>
                <p:oleObj name="Document" r:id="rId3" imgW="5486400" imgH="304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3962400"/>
                        <a:ext cx="5486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Objec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915016"/>
              </p:ext>
            </p:extLst>
          </p:nvPr>
        </p:nvGraphicFramePr>
        <p:xfrm>
          <a:off x="1676400" y="2667000"/>
          <a:ext cx="5486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Document" r:id="rId5" imgW="5486400" imgH="304800" progId="Word.Document.12">
                  <p:embed/>
                </p:oleObj>
              </mc:Choice>
              <mc:Fallback>
                <p:oleObj name="Document" r:id="rId5" imgW="5486400" imgH="304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6400" y="2667000"/>
                        <a:ext cx="5486400" cy="304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" name="Rectangle 114"/>
          <p:cNvSpPr/>
          <p:nvPr/>
        </p:nvSpPr>
        <p:spPr>
          <a:xfrm>
            <a:off x="6697160" y="3810000"/>
            <a:ext cx="1595999" cy="55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-76200" y="5499100"/>
            <a:ext cx="152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Main Memory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59405" y="3810000"/>
            <a:ext cx="10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L3 cache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59405" y="2590800"/>
            <a:ext cx="10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L2 cache</a:t>
            </a:r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4648200" y="2514600"/>
            <a:ext cx="558800" cy="531288"/>
            <a:chOff x="4165600" y="2915178"/>
            <a:chExt cx="336550" cy="531288"/>
          </a:xfrm>
        </p:grpSpPr>
        <p:sp>
          <p:nvSpPr>
            <p:cNvPr id="120" name="Rectangle 119"/>
            <p:cNvSpPr/>
            <p:nvPr/>
          </p:nvSpPr>
          <p:spPr>
            <a:xfrm rot="16200000">
              <a:off x="4267464" y="2813314"/>
              <a:ext cx="132822" cy="33655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 rot="16200000">
              <a:off x="4267464" y="2946136"/>
              <a:ext cx="132822" cy="33655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 rot="16200000">
              <a:off x="4267464" y="3078958"/>
              <a:ext cx="132822" cy="336550"/>
            </a:xfrm>
            <a:prstGeom prst="rect">
              <a:avLst/>
            </a:prstGeom>
            <a:solidFill>
              <a:srgbClr val="0000FF"/>
            </a:solidFill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 rot="16200000">
              <a:off x="4267464" y="3211780"/>
              <a:ext cx="132822" cy="33655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</p:grpSp>
      <p:sp>
        <p:nvSpPr>
          <p:cNvPr id="124" name="Rectangle 123"/>
          <p:cNvSpPr/>
          <p:nvPr/>
        </p:nvSpPr>
        <p:spPr>
          <a:xfrm rot="10800000">
            <a:off x="6697161" y="3810000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25" name="Rectangle 124"/>
          <p:cNvSpPr/>
          <p:nvPr/>
        </p:nvSpPr>
        <p:spPr>
          <a:xfrm rot="10800000">
            <a:off x="6829983" y="3810000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26" name="Rectangle 125"/>
          <p:cNvSpPr/>
          <p:nvPr/>
        </p:nvSpPr>
        <p:spPr>
          <a:xfrm rot="10800000">
            <a:off x="6962805" y="3810000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27" name="Rectangle 126"/>
          <p:cNvSpPr/>
          <p:nvPr/>
        </p:nvSpPr>
        <p:spPr>
          <a:xfrm rot="10800000">
            <a:off x="7095627" y="3810000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28" name="Rectangle 127"/>
          <p:cNvSpPr/>
          <p:nvPr/>
        </p:nvSpPr>
        <p:spPr>
          <a:xfrm rot="10800000">
            <a:off x="7232687" y="3810000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29" name="Rectangle 128"/>
          <p:cNvSpPr/>
          <p:nvPr/>
        </p:nvSpPr>
        <p:spPr>
          <a:xfrm rot="10800000">
            <a:off x="7365509" y="3810000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0" name="Rectangle 129"/>
          <p:cNvSpPr/>
          <p:nvPr/>
        </p:nvSpPr>
        <p:spPr>
          <a:xfrm rot="10800000">
            <a:off x="7498331" y="3810000"/>
            <a:ext cx="132822" cy="558800"/>
          </a:xfrm>
          <a:prstGeom prst="rect">
            <a:avLst/>
          </a:prstGeom>
          <a:solidFill>
            <a:srgbClr val="FF0000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1" name="Rectangle 130"/>
          <p:cNvSpPr/>
          <p:nvPr/>
        </p:nvSpPr>
        <p:spPr>
          <a:xfrm rot="10800000">
            <a:off x="7631153" y="3810000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2" name="Rectangle 131"/>
          <p:cNvSpPr/>
          <p:nvPr/>
        </p:nvSpPr>
        <p:spPr>
          <a:xfrm rot="10800000">
            <a:off x="7761872" y="3810001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3" name="Rectangle 132"/>
          <p:cNvSpPr/>
          <p:nvPr/>
        </p:nvSpPr>
        <p:spPr>
          <a:xfrm rot="10800000">
            <a:off x="7894694" y="3810001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4" name="Rectangle 133"/>
          <p:cNvSpPr/>
          <p:nvPr/>
        </p:nvSpPr>
        <p:spPr>
          <a:xfrm rot="10800000">
            <a:off x="8027516" y="3810001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5" name="Rectangle 134"/>
          <p:cNvSpPr/>
          <p:nvPr/>
        </p:nvSpPr>
        <p:spPr>
          <a:xfrm rot="10800000">
            <a:off x="8160338" y="3810001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6697161" y="4969936"/>
            <a:ext cx="1595999" cy="55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7" name="Rectangle 136"/>
          <p:cNvSpPr/>
          <p:nvPr/>
        </p:nvSpPr>
        <p:spPr>
          <a:xfrm rot="10800000">
            <a:off x="6697162" y="4969936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8" name="Rectangle 137"/>
          <p:cNvSpPr/>
          <p:nvPr/>
        </p:nvSpPr>
        <p:spPr>
          <a:xfrm rot="10800000">
            <a:off x="6829984" y="4969936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9" name="Rectangle 138"/>
          <p:cNvSpPr/>
          <p:nvPr/>
        </p:nvSpPr>
        <p:spPr>
          <a:xfrm rot="10800000">
            <a:off x="6962806" y="4969936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0" name="Rectangle 139"/>
          <p:cNvSpPr/>
          <p:nvPr/>
        </p:nvSpPr>
        <p:spPr>
          <a:xfrm rot="10800000">
            <a:off x="7095628" y="4969936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1" name="Rectangle 140"/>
          <p:cNvSpPr/>
          <p:nvPr/>
        </p:nvSpPr>
        <p:spPr>
          <a:xfrm rot="10800000">
            <a:off x="7232688" y="4969936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2" name="Rectangle 141"/>
          <p:cNvSpPr/>
          <p:nvPr/>
        </p:nvSpPr>
        <p:spPr>
          <a:xfrm rot="10800000">
            <a:off x="7365510" y="4969936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3" name="Rectangle 142"/>
          <p:cNvSpPr/>
          <p:nvPr/>
        </p:nvSpPr>
        <p:spPr>
          <a:xfrm rot="10800000">
            <a:off x="7498332" y="4969936"/>
            <a:ext cx="132822" cy="558800"/>
          </a:xfrm>
          <a:prstGeom prst="rect">
            <a:avLst/>
          </a:prstGeom>
          <a:solidFill>
            <a:srgbClr val="FF0000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4" name="Rectangle 143"/>
          <p:cNvSpPr/>
          <p:nvPr/>
        </p:nvSpPr>
        <p:spPr>
          <a:xfrm rot="10800000">
            <a:off x="7631154" y="4969936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5" name="Rectangle 144"/>
          <p:cNvSpPr/>
          <p:nvPr/>
        </p:nvSpPr>
        <p:spPr>
          <a:xfrm rot="10800000">
            <a:off x="7761873" y="4969937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6" name="Rectangle 145"/>
          <p:cNvSpPr/>
          <p:nvPr/>
        </p:nvSpPr>
        <p:spPr>
          <a:xfrm rot="10800000">
            <a:off x="7894695" y="4969937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7" name="Rectangle 146"/>
          <p:cNvSpPr/>
          <p:nvPr/>
        </p:nvSpPr>
        <p:spPr>
          <a:xfrm rot="10800000">
            <a:off x="8027517" y="4969937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8" name="Rectangle 147"/>
          <p:cNvSpPr/>
          <p:nvPr/>
        </p:nvSpPr>
        <p:spPr>
          <a:xfrm rot="10800000">
            <a:off x="8160339" y="4969937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6697160" y="5537200"/>
            <a:ext cx="1595999" cy="55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6697160" y="6096000"/>
            <a:ext cx="1595999" cy="55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4648200" y="5494857"/>
            <a:ext cx="558800" cy="531288"/>
            <a:chOff x="4165600" y="2915178"/>
            <a:chExt cx="336550" cy="531288"/>
          </a:xfrm>
        </p:grpSpPr>
        <p:sp>
          <p:nvSpPr>
            <p:cNvPr id="152" name="Rectangle 151"/>
            <p:cNvSpPr/>
            <p:nvPr/>
          </p:nvSpPr>
          <p:spPr>
            <a:xfrm rot="16200000">
              <a:off x="4267464" y="2813314"/>
              <a:ext cx="132822" cy="33655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 rot="16200000">
              <a:off x="4267464" y="2946136"/>
              <a:ext cx="132822" cy="33655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 rot="16200000">
              <a:off x="4267464" y="3078958"/>
              <a:ext cx="132822" cy="336550"/>
            </a:xfrm>
            <a:prstGeom prst="rect">
              <a:avLst/>
            </a:prstGeom>
            <a:solidFill>
              <a:srgbClr val="0000FF"/>
            </a:solidFill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 rot="16200000">
              <a:off x="4267464" y="3211780"/>
              <a:ext cx="132822" cy="33655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</p:grpSp>
      <p:sp>
        <p:nvSpPr>
          <p:cNvPr id="156" name="Rectangle 155"/>
          <p:cNvSpPr/>
          <p:nvPr/>
        </p:nvSpPr>
        <p:spPr>
          <a:xfrm>
            <a:off x="4648201" y="5503323"/>
            <a:ext cx="558800" cy="52282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4648201" y="4980501"/>
            <a:ext cx="558800" cy="52282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4648201" y="6026145"/>
            <a:ext cx="558800" cy="52282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5207001" y="4980501"/>
            <a:ext cx="558800" cy="157269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5756290" y="4980501"/>
            <a:ext cx="558800" cy="157269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1676400" y="5503324"/>
            <a:ext cx="1596000" cy="522821"/>
            <a:chOff x="1965822" y="5503323"/>
            <a:chExt cx="1596000" cy="558801"/>
          </a:xfrm>
        </p:grpSpPr>
        <p:sp>
          <p:nvSpPr>
            <p:cNvPr id="163" name="Rectangle 162"/>
            <p:cNvSpPr/>
            <p:nvPr/>
          </p:nvSpPr>
          <p:spPr>
            <a:xfrm>
              <a:off x="1965822" y="5503323"/>
              <a:ext cx="1595999" cy="558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 rot="10800000">
              <a:off x="1965823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 rot="10800000">
              <a:off x="2098645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 rot="10800000">
              <a:off x="2231467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 rot="10800000">
              <a:off x="2364289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 rot="10800000">
              <a:off x="2501349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 rot="10800000">
              <a:off x="2634171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 rot="10800000">
              <a:off x="2766993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 rot="10800000">
              <a:off x="2899815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 rot="10800000">
              <a:off x="3030534" y="5503324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 rot="10800000">
              <a:off x="3163356" y="5503324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 rot="10800000">
              <a:off x="3296178" y="5503324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 rot="10800000">
              <a:off x="3429000" y="5503324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</p:grpSp>
      <p:sp>
        <p:nvSpPr>
          <p:cNvPr id="176" name="Rectangle 175"/>
          <p:cNvSpPr/>
          <p:nvPr/>
        </p:nvSpPr>
        <p:spPr>
          <a:xfrm>
            <a:off x="1676400" y="6032489"/>
            <a:ext cx="1595999" cy="53128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1676400" y="4953000"/>
            <a:ext cx="1595999" cy="53128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3886200" y="548193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+=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79" name="Rectangle 178"/>
          <p:cNvSpPr/>
          <p:nvPr/>
        </p:nvSpPr>
        <p:spPr>
          <a:xfrm rot="16200000">
            <a:off x="2406945" y="685800"/>
            <a:ext cx="132822" cy="132822"/>
          </a:xfrm>
          <a:prstGeom prst="rect">
            <a:avLst/>
          </a:prstGeom>
          <a:solidFill>
            <a:srgbClr val="3EFF39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80" name="Rectangle 179"/>
          <p:cNvSpPr/>
          <p:nvPr/>
        </p:nvSpPr>
        <p:spPr>
          <a:xfrm rot="10800000">
            <a:off x="7493061" y="1422400"/>
            <a:ext cx="132822" cy="558800"/>
          </a:xfrm>
          <a:prstGeom prst="rect">
            <a:avLst/>
          </a:prstGeom>
          <a:solidFill>
            <a:srgbClr val="FF0000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7200" y="1447800"/>
            <a:ext cx="10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L1 cache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182" name="Straight Connector 181"/>
          <p:cNvCxnSpPr/>
          <p:nvPr/>
        </p:nvCxnSpPr>
        <p:spPr>
          <a:xfrm>
            <a:off x="3272399" y="4953000"/>
            <a:ext cx="309001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3581400" y="4953000"/>
            <a:ext cx="309001" cy="0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3270298" y="6563777"/>
            <a:ext cx="309001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3579299" y="6563777"/>
            <a:ext cx="309001" cy="0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8293159" y="4969937"/>
            <a:ext cx="309001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8602160" y="4969937"/>
            <a:ext cx="309001" cy="0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8293159" y="6654800"/>
            <a:ext cx="309001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8602162" y="6654800"/>
            <a:ext cx="309001" cy="0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457200" y="533400"/>
            <a:ext cx="99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registers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11" name="Rectangle 210"/>
          <p:cNvSpPr/>
          <p:nvPr/>
        </p:nvSpPr>
        <p:spPr>
          <a:xfrm rot="16200000">
            <a:off x="2473356" y="5503325"/>
            <a:ext cx="132822" cy="132822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212" name="Rectangle 211"/>
          <p:cNvSpPr/>
          <p:nvPr/>
        </p:nvSpPr>
        <p:spPr>
          <a:xfrm rot="16200000">
            <a:off x="2473356" y="5636147"/>
            <a:ext cx="132822" cy="132822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213" name="Rectangle 212"/>
          <p:cNvSpPr/>
          <p:nvPr/>
        </p:nvSpPr>
        <p:spPr>
          <a:xfrm rot="16200000">
            <a:off x="2473356" y="5768969"/>
            <a:ext cx="132822" cy="132822"/>
          </a:xfrm>
          <a:prstGeom prst="rect">
            <a:avLst/>
          </a:prstGeom>
          <a:solidFill>
            <a:srgbClr val="3EFF39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214" name="Rectangle 213"/>
          <p:cNvSpPr/>
          <p:nvPr/>
        </p:nvSpPr>
        <p:spPr>
          <a:xfrm rot="16200000">
            <a:off x="2473356" y="5901791"/>
            <a:ext cx="132822" cy="132822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cxnSp>
        <p:nvCxnSpPr>
          <p:cNvPr id="215" name="Straight Connector 214"/>
          <p:cNvCxnSpPr/>
          <p:nvPr/>
        </p:nvCxnSpPr>
        <p:spPr>
          <a:xfrm>
            <a:off x="0" y="4495800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0" y="3352800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0" y="2209800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-9511" y="1219200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9" name="TextBox 208"/>
          <p:cNvSpPr txBox="1"/>
          <p:nvPr/>
        </p:nvSpPr>
        <p:spPr>
          <a:xfrm>
            <a:off x="3200400" y="5638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Times New Roman"/>
                <a:cs typeface="Times New Roman"/>
              </a:rPr>
              <a:t>m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r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328" name="TextBox 327"/>
          <p:cNvSpPr txBox="1"/>
          <p:nvPr/>
        </p:nvSpPr>
        <p:spPr>
          <a:xfrm>
            <a:off x="5181600" y="5638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Times New Roman"/>
                <a:cs typeface="Times New Roman"/>
              </a:rPr>
              <a:t>m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r</a:t>
            </a:r>
            <a:endParaRPr lang="en-US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7111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 anchor="ctr"/>
          <a:lstStyle/>
          <a:p>
            <a:pPr>
              <a:lnSpc>
                <a:spcPct val="150000"/>
              </a:lnSpc>
              <a:buFont typeface="Wingdings" charset="2"/>
              <a:buChar char="l"/>
            </a:pPr>
            <a:r>
              <a:rPr lang="en-US" sz="4000"/>
              <a:t>GotoBLAS approach</a:t>
            </a:r>
          </a:p>
          <a:p>
            <a:pPr>
              <a:lnSpc>
                <a:spcPct val="150000"/>
              </a:lnSpc>
              <a:buClr>
                <a:srgbClr val="FF6600"/>
              </a:buClr>
              <a:buFont typeface="Wingdings" charset="2"/>
              <a:buChar char="Ø"/>
            </a:pPr>
            <a:r>
              <a:rPr lang="en-US" sz="4000"/>
              <a:t>Opportunities for Parallelism</a:t>
            </a:r>
          </a:p>
          <a:p>
            <a:pPr>
              <a:lnSpc>
                <a:spcPct val="150000"/>
              </a:lnSpc>
            </a:pPr>
            <a:r>
              <a:rPr lang="en-US" sz="4000"/>
              <a:t>Many-threaded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E50D-596B-1C49-B944-07BA254BC9C3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18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Loops to Parallelize in GotoBLAS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E50D-596B-1C49-B944-07BA254BC9C3}" type="slidenum">
              <a:rPr lang="en-US"/>
              <a:pPr/>
              <a:t>12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05000"/>
            <a:ext cx="4572000" cy="32750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09600" y="2743200"/>
            <a:ext cx="5334000" cy="1676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62400" y="3429000"/>
            <a:ext cx="1596000" cy="558801"/>
            <a:chOff x="6348166" y="4018492"/>
            <a:chExt cx="1596000" cy="558801"/>
          </a:xfrm>
        </p:grpSpPr>
        <p:sp>
          <p:nvSpPr>
            <p:cNvPr id="11" name="Rectangle 10"/>
            <p:cNvSpPr/>
            <p:nvPr/>
          </p:nvSpPr>
          <p:spPr>
            <a:xfrm>
              <a:off x="6348166" y="4018492"/>
              <a:ext cx="1595999" cy="558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0800000">
              <a:off x="6348167" y="4018492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0800000">
              <a:off x="6480989" y="4018492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10800000">
              <a:off x="6613811" y="4018492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0800000">
              <a:off x="6746633" y="4018492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10800000">
              <a:off x="6883693" y="4018492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10800000">
              <a:off x="7016515" y="4018492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10800000">
              <a:off x="7149337" y="4018492"/>
              <a:ext cx="132822" cy="558800"/>
            </a:xfrm>
            <a:prstGeom prst="rect">
              <a:avLst/>
            </a:prstGeom>
            <a:solidFill>
              <a:srgbClr val="FF0000"/>
            </a:solidFill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10800000">
              <a:off x="7282159" y="4018492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10800000">
              <a:off x="7412878" y="401849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10800000">
              <a:off x="7545700" y="401849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0800000">
              <a:off x="7678522" y="401849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0800000">
              <a:off x="7811344" y="401849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43795" y="3434289"/>
            <a:ext cx="558800" cy="531288"/>
            <a:chOff x="4165600" y="2915178"/>
            <a:chExt cx="336550" cy="531288"/>
          </a:xfrm>
        </p:grpSpPr>
        <p:sp>
          <p:nvSpPr>
            <p:cNvPr id="25" name="Rectangle 24"/>
            <p:cNvSpPr/>
            <p:nvPr/>
          </p:nvSpPr>
          <p:spPr>
            <a:xfrm rot="16200000">
              <a:off x="4267464" y="2813314"/>
              <a:ext cx="132822" cy="33655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16200000">
              <a:off x="4267464" y="2946136"/>
              <a:ext cx="132822" cy="33655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rot="16200000">
              <a:off x="4267464" y="3078958"/>
              <a:ext cx="132822" cy="336550"/>
            </a:xfrm>
            <a:prstGeom prst="rect">
              <a:avLst/>
            </a:prstGeom>
            <a:solidFill>
              <a:srgbClr val="0000FF"/>
            </a:solidFill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16200000">
              <a:off x="4267464" y="3211780"/>
              <a:ext cx="132822" cy="33655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3243796" y="3442755"/>
            <a:ext cx="558800" cy="52282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146400" y="3429001"/>
            <a:ext cx="1596000" cy="522821"/>
            <a:chOff x="1965822" y="5503323"/>
            <a:chExt cx="1596000" cy="558801"/>
          </a:xfrm>
        </p:grpSpPr>
        <p:sp>
          <p:nvSpPr>
            <p:cNvPr id="31" name="Rectangle 30"/>
            <p:cNvSpPr/>
            <p:nvPr/>
          </p:nvSpPr>
          <p:spPr>
            <a:xfrm>
              <a:off x="1965822" y="5503323"/>
              <a:ext cx="1595999" cy="558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10800000">
              <a:off x="1965823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rot="10800000">
              <a:off x="2098645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rot="10800000">
              <a:off x="2231467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rot="10800000">
              <a:off x="2364289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rot="10800000">
              <a:off x="2501349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10800000">
              <a:off x="2634171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10800000">
              <a:off x="2766993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10800000">
              <a:off x="2899815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rot="10800000">
              <a:off x="3030534" y="5503324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 rot="10800000">
              <a:off x="3163356" y="5503324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 rot="10800000">
              <a:off x="3296178" y="5503324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rot="10800000">
              <a:off x="3429000" y="5503324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742400" y="3421367"/>
            <a:ext cx="491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+=</a:t>
            </a:r>
            <a:endParaRPr lang="en-US" sz="2400" dirty="0"/>
          </a:p>
        </p:txBody>
      </p:sp>
      <p:sp>
        <p:nvSpPr>
          <p:cNvPr id="47" name="Rectangle 46"/>
          <p:cNvSpPr/>
          <p:nvPr/>
        </p:nvSpPr>
        <p:spPr>
          <a:xfrm rot="16200000">
            <a:off x="1943356" y="3429002"/>
            <a:ext cx="132822" cy="132822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16200000">
            <a:off x="1943356" y="3561824"/>
            <a:ext cx="132822" cy="132822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16200000">
            <a:off x="1943356" y="3694646"/>
            <a:ext cx="132822" cy="132822"/>
          </a:xfrm>
          <a:prstGeom prst="rect">
            <a:avLst/>
          </a:prstGeom>
          <a:solidFill>
            <a:srgbClr val="3EFF39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rot="16200000">
            <a:off x="1943356" y="3827468"/>
            <a:ext cx="132822" cy="132822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65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5 Opportunities for Parallelism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E50D-596B-1C49-B944-07BA254BC9C3}" type="slidenum">
              <a:rPr lang="en-US"/>
              <a:pPr/>
              <a:t>13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05000"/>
            <a:ext cx="4572000" cy="327507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 rot="10800000">
            <a:off x="4763571" y="3429000"/>
            <a:ext cx="132822" cy="558800"/>
          </a:xfrm>
          <a:prstGeom prst="rect">
            <a:avLst/>
          </a:prstGeom>
          <a:solidFill>
            <a:srgbClr val="FF0000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16200000">
            <a:off x="3456784" y="3486944"/>
            <a:ext cx="132822" cy="558800"/>
          </a:xfrm>
          <a:prstGeom prst="rect">
            <a:avLst/>
          </a:prstGeom>
          <a:solidFill>
            <a:srgbClr val="0000FF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742400" y="3421367"/>
            <a:ext cx="491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+=</a:t>
            </a:r>
            <a:endParaRPr lang="en-US" sz="2400" dirty="0"/>
          </a:p>
        </p:txBody>
      </p:sp>
      <p:sp>
        <p:nvSpPr>
          <p:cNvPr id="47" name="Rectangle 46"/>
          <p:cNvSpPr/>
          <p:nvPr/>
        </p:nvSpPr>
        <p:spPr>
          <a:xfrm rot="16200000">
            <a:off x="1943356" y="3694646"/>
            <a:ext cx="132822" cy="132822"/>
          </a:xfrm>
          <a:prstGeom prst="rect">
            <a:avLst/>
          </a:prstGeom>
          <a:solidFill>
            <a:srgbClr val="3EFF39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68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Levels of Parallelism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E50D-596B-1C49-B944-07BA254BC9C3}" type="slidenum">
              <a:rPr lang="en-US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905000"/>
            <a:ext cx="4114800" cy="2947565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 bwMode="auto">
          <a:xfrm>
            <a:off x="4267200" y="3048000"/>
            <a:ext cx="304799" cy="1066800"/>
          </a:xfrm>
          <a:prstGeom prst="rightBrac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553200" y="3276600"/>
            <a:ext cx="558800" cy="531288"/>
            <a:chOff x="4165600" y="2915178"/>
            <a:chExt cx="336550" cy="531288"/>
          </a:xfrm>
        </p:grpSpPr>
        <p:sp>
          <p:nvSpPr>
            <p:cNvPr id="10" name="Rectangle 9"/>
            <p:cNvSpPr/>
            <p:nvPr/>
          </p:nvSpPr>
          <p:spPr>
            <a:xfrm rot="16200000">
              <a:off x="4267464" y="2813314"/>
              <a:ext cx="132822" cy="33655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4267464" y="2946136"/>
              <a:ext cx="132822" cy="33655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4267464" y="3078958"/>
              <a:ext cx="132822" cy="336550"/>
            </a:xfrm>
            <a:prstGeom prst="rect">
              <a:avLst/>
            </a:prstGeom>
            <a:solidFill>
              <a:srgbClr val="0000FF"/>
            </a:solidFill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6200000">
              <a:off x="4267464" y="3211780"/>
              <a:ext cx="132822" cy="33655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581187" y="3358652"/>
            <a:ext cx="3387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i</a:t>
            </a:r>
            <a:r>
              <a:rPr lang="en-US" i="1" baseline="-25000" dirty="0" err="1" smtClean="0"/>
              <a:t>r</a:t>
            </a:r>
            <a:endParaRPr lang="en-US" i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871227" y="3275611"/>
            <a:ext cx="0" cy="531288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 rot="16200000">
            <a:off x="5929138" y="3277674"/>
            <a:ext cx="132822" cy="132822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16200000">
            <a:off x="5929138" y="3410496"/>
            <a:ext cx="132822" cy="132822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16200000">
            <a:off x="5929138" y="3543318"/>
            <a:ext cx="132822" cy="132822"/>
          </a:xfrm>
          <a:prstGeom prst="rect">
            <a:avLst/>
          </a:prstGeom>
          <a:solidFill>
            <a:srgbClr val="3EFF39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16200000">
            <a:off x="5929138" y="3676140"/>
            <a:ext cx="132822" cy="132822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61960" y="3276600"/>
            <a:ext cx="491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+=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 rot="10800000">
            <a:off x="7179560" y="3276600"/>
            <a:ext cx="132822" cy="558800"/>
          </a:xfrm>
          <a:prstGeom prst="rect">
            <a:avLst/>
          </a:prstGeom>
          <a:solidFill>
            <a:srgbClr val="FF0000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971800" y="47244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All threads share micro-panel of B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Each thread has its own micro-panel of A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Fixed number of iterations: 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849225"/>
              </p:ext>
            </p:extLst>
          </p:nvPr>
        </p:nvGraphicFramePr>
        <p:xfrm>
          <a:off x="6248400" y="5334000"/>
          <a:ext cx="393700" cy="704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5" imgW="241300" imgH="431800" progId="Equation.3">
                  <p:embed/>
                </p:oleObj>
              </mc:Choice>
              <mc:Fallback>
                <p:oleObj name="Equation" r:id="rId5" imgW="241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48400" y="5334000"/>
                        <a:ext cx="393700" cy="704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6235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Levels of Parallelism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E50D-596B-1C49-B944-07BA254BC9C3}" type="slidenum">
              <a:rPr lang="en-US"/>
              <a:pPr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901953"/>
            <a:ext cx="4114800" cy="2947565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 bwMode="auto">
          <a:xfrm>
            <a:off x="4191000" y="2743200"/>
            <a:ext cx="380999" cy="1676400"/>
          </a:xfrm>
          <a:prstGeom prst="rightBrac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64200" y="3352800"/>
            <a:ext cx="1596000" cy="558801"/>
            <a:chOff x="6348166" y="4018492"/>
            <a:chExt cx="1596000" cy="558801"/>
          </a:xfrm>
        </p:grpSpPr>
        <p:sp>
          <p:nvSpPr>
            <p:cNvPr id="9" name="Rectangle 8"/>
            <p:cNvSpPr/>
            <p:nvPr/>
          </p:nvSpPr>
          <p:spPr>
            <a:xfrm>
              <a:off x="6348166" y="4018492"/>
              <a:ext cx="1595999" cy="558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0800000">
              <a:off x="6348167" y="4018492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0800000">
              <a:off x="6480989" y="4018492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0800000">
              <a:off x="6613811" y="4018492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0800000">
              <a:off x="6746633" y="4018492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10800000">
              <a:off x="6883693" y="4018492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0800000">
              <a:off x="7016515" y="4018492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10800000">
              <a:off x="7149337" y="4018492"/>
              <a:ext cx="132822" cy="558800"/>
            </a:xfrm>
            <a:prstGeom prst="rect">
              <a:avLst/>
            </a:prstGeom>
            <a:solidFill>
              <a:srgbClr val="FF0000"/>
            </a:solidFill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10800000">
              <a:off x="7282159" y="4018492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10800000">
              <a:off x="7412878" y="401849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10800000">
              <a:off x="7545700" y="401849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10800000">
              <a:off x="7678522" y="401849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10800000">
              <a:off x="7811344" y="401849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745595" y="3358089"/>
            <a:ext cx="558800" cy="531288"/>
            <a:chOff x="4165600" y="2915178"/>
            <a:chExt cx="336550" cy="531288"/>
          </a:xfrm>
        </p:grpSpPr>
        <p:sp>
          <p:nvSpPr>
            <p:cNvPr id="23" name="Rectangle 22"/>
            <p:cNvSpPr/>
            <p:nvPr/>
          </p:nvSpPr>
          <p:spPr>
            <a:xfrm rot="16200000">
              <a:off x="4267464" y="2813314"/>
              <a:ext cx="132822" cy="33655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16200000">
              <a:off x="4267464" y="2946136"/>
              <a:ext cx="132822" cy="33655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16200000">
              <a:off x="4267464" y="3078958"/>
              <a:ext cx="132822" cy="336550"/>
            </a:xfrm>
            <a:prstGeom prst="rect">
              <a:avLst/>
            </a:prstGeom>
            <a:solidFill>
              <a:srgbClr val="0000FF"/>
            </a:solidFill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16200000">
              <a:off x="4267464" y="3211780"/>
              <a:ext cx="132822" cy="33655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6745596" y="3366555"/>
            <a:ext cx="558800" cy="52282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4648200" y="3352801"/>
            <a:ext cx="1596000" cy="522821"/>
            <a:chOff x="1965822" y="5503323"/>
            <a:chExt cx="1596000" cy="558801"/>
          </a:xfrm>
        </p:grpSpPr>
        <p:sp>
          <p:nvSpPr>
            <p:cNvPr id="29" name="Rectangle 28"/>
            <p:cNvSpPr/>
            <p:nvPr/>
          </p:nvSpPr>
          <p:spPr>
            <a:xfrm>
              <a:off x="1965822" y="5503323"/>
              <a:ext cx="1595999" cy="558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10800000">
              <a:off x="1965823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10800000">
              <a:off x="2098645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10800000">
              <a:off x="2231467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rot="10800000">
              <a:off x="2364289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rot="10800000">
              <a:off x="2501349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rot="10800000">
              <a:off x="2634171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rot="10800000">
              <a:off x="2766993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10800000">
              <a:off x="2899815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10800000">
              <a:off x="3030534" y="5503324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10800000">
              <a:off x="3163356" y="5503324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rot="10800000">
              <a:off x="3296178" y="5503324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 rot="10800000">
              <a:off x="3429000" y="5503324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244200" y="3345167"/>
            <a:ext cx="491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+=</a:t>
            </a:r>
            <a:endParaRPr lang="en-US" sz="2400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657201" y="3274478"/>
            <a:ext cx="162020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419200" y="2842678"/>
            <a:ext cx="34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j</a:t>
            </a:r>
            <a:r>
              <a:rPr lang="en-US" i="1" baseline="-25000" dirty="0" err="1" smtClean="0"/>
              <a:t>r</a:t>
            </a:r>
            <a:endParaRPr lang="en-US" i="1" dirty="0"/>
          </a:p>
        </p:txBody>
      </p:sp>
      <p:sp>
        <p:nvSpPr>
          <p:cNvPr id="45" name="Rectangle 44"/>
          <p:cNvSpPr/>
          <p:nvPr/>
        </p:nvSpPr>
        <p:spPr>
          <a:xfrm rot="16200000">
            <a:off x="5445156" y="3352802"/>
            <a:ext cx="132822" cy="132822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16200000">
            <a:off x="5445156" y="3485624"/>
            <a:ext cx="132822" cy="132822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16200000">
            <a:off x="5445156" y="3618446"/>
            <a:ext cx="132822" cy="132822"/>
          </a:xfrm>
          <a:prstGeom prst="rect">
            <a:avLst/>
          </a:prstGeom>
          <a:solidFill>
            <a:srgbClr val="3EFF39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16200000">
            <a:off x="5445156" y="3751268"/>
            <a:ext cx="132822" cy="132822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7464200" y="3274478"/>
            <a:ext cx="1620208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226199" y="2842678"/>
            <a:ext cx="34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j</a:t>
            </a:r>
            <a:r>
              <a:rPr lang="en-US" i="1" baseline="-25000" dirty="0" err="1" smtClean="0"/>
              <a:t>r</a:t>
            </a:r>
            <a:endParaRPr lang="en-US" i="1" dirty="0"/>
          </a:p>
        </p:txBody>
      </p:sp>
      <p:sp>
        <p:nvSpPr>
          <p:cNvPr id="55" name="Rectangle 54"/>
          <p:cNvSpPr/>
          <p:nvPr/>
        </p:nvSpPr>
        <p:spPr>
          <a:xfrm>
            <a:off x="3657600" y="4724400"/>
            <a:ext cx="48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All threads share block of A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Each thread has its own micro-panel of B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Fixed number of iterations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Good if shared L2 cache</a:t>
            </a:r>
          </a:p>
        </p:txBody>
      </p:sp>
    </p:spTree>
    <p:extLst>
      <p:ext uri="{BB962C8B-B14F-4D97-AF65-F5344CB8AC3E}">
        <p14:creationId xmlns:p14="http://schemas.microsoft.com/office/powerpoint/2010/main" val="3063923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Levels of Parallelism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E50D-596B-1C49-B944-07BA254BC9C3}" type="slidenum">
              <a:rPr lang="en-US"/>
              <a:pPr/>
              <a:t>16</a:t>
            </a:fld>
            <a:endParaRPr lang="en-US"/>
          </a:p>
        </p:txBody>
      </p:sp>
      <p:sp>
        <p:nvSpPr>
          <p:cNvPr id="6" name="Right Brace 5"/>
          <p:cNvSpPr/>
          <p:nvPr/>
        </p:nvSpPr>
        <p:spPr bwMode="auto">
          <a:xfrm>
            <a:off x="4191000" y="2438400"/>
            <a:ext cx="381000" cy="2286000"/>
          </a:xfrm>
          <a:prstGeom prst="rightBrac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781300"/>
            <a:ext cx="4398253" cy="15621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905000"/>
            <a:ext cx="4114800" cy="2947564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3657600" y="4743271"/>
            <a:ext cx="48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All threads share panel of B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Each thread has its own block of A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Number of iterations is not fixed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Good if multiple L2 caches</a:t>
            </a:r>
          </a:p>
        </p:txBody>
      </p:sp>
    </p:spTree>
    <p:extLst>
      <p:ext uri="{BB962C8B-B14F-4D97-AF65-F5344CB8AC3E}">
        <p14:creationId xmlns:p14="http://schemas.microsoft.com/office/powerpoint/2010/main" val="356614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Levels of Parallelism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E50D-596B-1C49-B944-07BA254BC9C3}" type="slidenum">
              <a:rPr lang="en-US"/>
              <a:pPr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901951"/>
            <a:ext cx="4114800" cy="2947564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 bwMode="auto">
          <a:xfrm>
            <a:off x="4191001" y="2133600"/>
            <a:ext cx="380999" cy="2895600"/>
          </a:xfrm>
          <a:prstGeom prst="rightBrac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159" name="Picture 1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947" y="2717042"/>
            <a:ext cx="4585253" cy="1574042"/>
          </a:xfrm>
          <a:prstGeom prst="rect">
            <a:avLst/>
          </a:prstGeom>
        </p:spPr>
      </p:pic>
      <p:sp>
        <p:nvSpPr>
          <p:cNvPr id="160" name="Rectangle 159"/>
          <p:cNvSpPr/>
          <p:nvPr/>
        </p:nvSpPr>
        <p:spPr>
          <a:xfrm>
            <a:off x="3657600" y="5048071"/>
            <a:ext cx="48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Each iteration updates entire C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Iterations of the loop are not independent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Requires mutex when updating C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Or a reduction</a:t>
            </a:r>
          </a:p>
        </p:txBody>
      </p:sp>
    </p:spTree>
    <p:extLst>
      <p:ext uri="{BB962C8B-B14F-4D97-AF65-F5344CB8AC3E}">
        <p14:creationId xmlns:p14="http://schemas.microsoft.com/office/powerpoint/2010/main" val="373910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Levels of Parallelism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901951"/>
            <a:ext cx="4114800" cy="2947564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 bwMode="auto">
          <a:xfrm>
            <a:off x="4191000" y="2133600"/>
            <a:ext cx="380999" cy="2895600"/>
          </a:xfrm>
          <a:prstGeom prst="rightBrac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791" y="2514600"/>
            <a:ext cx="4508500" cy="1693026"/>
          </a:xfrm>
          <a:prstGeom prst="rect">
            <a:avLst/>
          </a:prstGeom>
        </p:spPr>
      </p:pic>
      <p:sp>
        <p:nvSpPr>
          <p:cNvPr id="162" name="Rectangle 161"/>
          <p:cNvSpPr/>
          <p:nvPr/>
        </p:nvSpPr>
        <p:spPr>
          <a:xfrm>
            <a:off x="3657600" y="5048071"/>
            <a:ext cx="48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Each iteration updates entire C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Iterations of the loop are not independent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Requires mutex when updating C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Or a reduction</a:t>
            </a:r>
          </a:p>
        </p:txBody>
      </p:sp>
    </p:spTree>
    <p:extLst>
      <p:ext uri="{BB962C8B-B14F-4D97-AF65-F5344CB8AC3E}">
        <p14:creationId xmlns:p14="http://schemas.microsoft.com/office/powerpoint/2010/main" val="2204965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Levels of Parallelism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E50D-596B-1C49-B944-07BA254BC9C3}" type="slidenum">
              <a:rPr lang="en-US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901953"/>
            <a:ext cx="4114800" cy="2947565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 bwMode="auto">
          <a:xfrm>
            <a:off x="4191000" y="1905000"/>
            <a:ext cx="380999" cy="3352800"/>
          </a:xfrm>
          <a:prstGeom prst="rightBrac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743200"/>
            <a:ext cx="4584226" cy="1431536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3657600" y="5276671"/>
            <a:ext cx="480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All threads share matrix A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Each thread has its own panel of B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Number of iterations is not fixed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Good if multiple L3 caches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Good for NUMA reasons</a:t>
            </a:r>
          </a:p>
        </p:txBody>
      </p:sp>
    </p:spTree>
    <p:extLst>
      <p:ext uri="{BB962C8B-B14F-4D97-AF65-F5344CB8AC3E}">
        <p14:creationId xmlns:p14="http://schemas.microsoft.com/office/powerpoint/2010/main" val="2214162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Shared memory parallelism for GEMM</a:t>
            </a:r>
          </a:p>
          <a:p>
            <a:r>
              <a:rPr lang="en-US"/>
              <a:t>Many-threaded architectures require more sophisticated methods of parallelism </a:t>
            </a:r>
          </a:p>
          <a:p>
            <a:r>
              <a:rPr lang="en-US"/>
              <a:t>Explore the opportunities for parallelism to explain which we will exploit</a:t>
            </a:r>
          </a:p>
          <a:p>
            <a:r>
              <a:rPr lang="en-US"/>
              <a:t>Need finer grain parallelism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E50D-596B-1C49-B944-07BA254BC9C3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1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 anchor="ctr"/>
          <a:lstStyle/>
          <a:p>
            <a:pPr>
              <a:lnSpc>
                <a:spcPct val="150000"/>
              </a:lnSpc>
              <a:buFont typeface="Wingdings" charset="2"/>
              <a:buChar char="l"/>
            </a:pPr>
            <a:r>
              <a:rPr lang="en-US" sz="4000"/>
              <a:t>GotoBLAS approach</a:t>
            </a:r>
          </a:p>
          <a:p>
            <a:pPr>
              <a:lnSpc>
                <a:spcPct val="150000"/>
              </a:lnSpc>
              <a:buFont typeface="Wingdings" charset="2"/>
              <a:buChar char="l"/>
            </a:pPr>
            <a:r>
              <a:rPr lang="en-US" sz="4000"/>
              <a:t>Opportunities for Parallelism</a:t>
            </a:r>
          </a:p>
          <a:p>
            <a:pPr>
              <a:lnSpc>
                <a:spcPct val="150000"/>
              </a:lnSpc>
              <a:buClr>
                <a:srgbClr val="FF6600"/>
              </a:buClr>
              <a:buFont typeface="Wingdings" charset="2"/>
              <a:buChar char="Ø"/>
            </a:pPr>
            <a:r>
              <a:rPr lang="en-US" sz="4000"/>
              <a:t>Many-threaded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E50D-596B-1C49-B944-07BA254BC9C3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29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Intel Xeon Phi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Many Threads</a:t>
            </a:r>
          </a:p>
          <a:p>
            <a:pPr lvl="1"/>
            <a:r>
              <a:rPr lang="en-US"/>
              <a:t>60 cores, 4 threads per core</a:t>
            </a:r>
          </a:p>
          <a:p>
            <a:pPr lvl="1"/>
            <a:r>
              <a:rPr lang="en-US"/>
              <a:t>Need to use &gt; 2 threads per core to utilize FPU</a:t>
            </a:r>
          </a:p>
          <a:p>
            <a:r>
              <a:rPr lang="en-US"/>
              <a:t>We do not block for the L1 cache</a:t>
            </a:r>
          </a:p>
          <a:p>
            <a:pPr lvl="1"/>
            <a:r>
              <a:rPr lang="en-US"/>
              <a:t>Difficult to amortize the cost of updating C with 4 threads sharing an L1 cache</a:t>
            </a:r>
          </a:p>
          <a:p>
            <a:pPr lvl="1"/>
            <a:r>
              <a:rPr lang="en-US"/>
              <a:t>We consider part of the L2 cache as a virtual L1</a:t>
            </a:r>
          </a:p>
          <a:p>
            <a:r>
              <a:rPr lang="en-US"/>
              <a:t>Each core has its own L2 cache</a:t>
            </a:r>
          </a:p>
          <a:p>
            <a:pPr lvl="1"/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E50D-596B-1C49-B944-07BA254BC9C3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60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E50D-596B-1C49-B944-07BA254BC9C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48461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105400"/>
            <a:ext cx="2963779" cy="10284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038600"/>
            <a:ext cx="3010195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53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E50D-596B-1C49-B944-07BA254BC9C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105400"/>
            <a:ext cx="2963779" cy="1028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038600"/>
            <a:ext cx="3010195" cy="71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24725"/>
            <a:ext cx="9144000" cy="489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7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E50D-596B-1C49-B944-07BA254BC9C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0" y="990600"/>
            <a:ext cx="9144000" cy="49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68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E50D-596B-1C49-B944-07BA254BC9C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0808"/>
            <a:ext cx="9144000" cy="49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9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IBM Blue Gene/Q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(Not quite as) Many Threads</a:t>
            </a:r>
          </a:p>
          <a:p>
            <a:pPr lvl="1"/>
            <a:r>
              <a:rPr lang="en-US"/>
              <a:t>16 cores, 4 threads per core</a:t>
            </a:r>
          </a:p>
          <a:p>
            <a:pPr lvl="1"/>
            <a:r>
              <a:rPr lang="en-US"/>
              <a:t>Need to use &gt; 2 threads per core to utilize FPU</a:t>
            </a:r>
          </a:p>
          <a:p>
            <a:r>
              <a:rPr lang="en-US"/>
              <a:t>We do not block for the L1 cache</a:t>
            </a:r>
          </a:p>
          <a:p>
            <a:pPr lvl="1"/>
            <a:r>
              <a:rPr lang="en-US"/>
              <a:t>Difficult to amortize the cost of updating C with 4 threads sharing an L1 cache</a:t>
            </a:r>
          </a:p>
          <a:p>
            <a:pPr lvl="1"/>
            <a:r>
              <a:rPr lang="en-US"/>
              <a:t>We consider part of the L2 cache as a virtual L1</a:t>
            </a:r>
          </a:p>
          <a:p>
            <a:r>
              <a:rPr lang="en-US"/>
              <a:t>Single large, shared L2 cache</a:t>
            </a:r>
          </a:p>
          <a:p>
            <a:pPr lvl="1"/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E50D-596B-1C49-B944-07BA254BC9C3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66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E50D-596B-1C49-B944-07BA254BC9C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48254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805" y="5080000"/>
            <a:ext cx="3010195" cy="71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4394200"/>
            <a:ext cx="17526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21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E50D-596B-1C49-B944-07BA254BC9C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6" y="990600"/>
            <a:ext cx="9144000" cy="487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805" y="5029200"/>
            <a:ext cx="3010195" cy="71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4343400"/>
            <a:ext cx="17526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97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E50D-596B-1C49-B944-07BA254BC9C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11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13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 anchor="ctr"/>
          <a:lstStyle/>
          <a:p>
            <a:pPr>
              <a:lnSpc>
                <a:spcPct val="150000"/>
              </a:lnSpc>
              <a:buClr>
                <a:srgbClr val="FF6600"/>
              </a:buClr>
              <a:buFont typeface="Wingdings" charset="2"/>
              <a:buChar char="Ø"/>
            </a:pPr>
            <a:r>
              <a:rPr lang="en-US" sz="4000"/>
              <a:t>GotoBLAS approach</a:t>
            </a:r>
          </a:p>
          <a:p>
            <a:pPr>
              <a:lnSpc>
                <a:spcPct val="150000"/>
              </a:lnSpc>
            </a:pPr>
            <a:r>
              <a:rPr lang="en-US" sz="4000"/>
              <a:t>Opportunities for Parallelism</a:t>
            </a:r>
          </a:p>
          <a:p>
            <a:pPr>
              <a:lnSpc>
                <a:spcPct val="150000"/>
              </a:lnSpc>
            </a:pPr>
            <a:r>
              <a:rPr lang="en-US" sz="4000"/>
              <a:t>Many-threaded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E50D-596B-1C49-B944-07BA254BC9C3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57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E50D-596B-1C49-B944-07BA254BC9C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091" y="990600"/>
            <a:ext cx="9144000" cy="506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58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E50D-596B-1C49-B944-07BA254BC9C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8" y="381000"/>
            <a:ext cx="9067800" cy="606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76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E50D-596B-1C49-B944-07BA254BC9C3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81000"/>
            <a:ext cx="9067800" cy="610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76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Questions?</a:t>
            </a:r>
          </a:p>
          <a:p>
            <a:r>
              <a:rPr lang="en-US"/>
              <a:t>Source code available at:</a:t>
            </a:r>
          </a:p>
          <a:p>
            <a:pPr lvl="1"/>
            <a:r>
              <a:rPr lang="en-US"/>
              <a:t>code.google.com/p/blis/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E50D-596B-1C49-B944-07BA254BC9C3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25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GotoBLAS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E50D-596B-1C49-B944-07BA254BC9C3}" type="slidenum">
              <a:rPr lang="en-US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1787556" y="3996791"/>
            <a:ext cx="132822" cy="132822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990600" y="3598324"/>
            <a:ext cx="1596000" cy="522821"/>
            <a:chOff x="1965822" y="5503323"/>
            <a:chExt cx="1596000" cy="558801"/>
          </a:xfrm>
        </p:grpSpPr>
        <p:sp>
          <p:nvSpPr>
            <p:cNvPr id="33" name="Rectangle 32"/>
            <p:cNvSpPr/>
            <p:nvPr/>
          </p:nvSpPr>
          <p:spPr>
            <a:xfrm>
              <a:off x="1965822" y="5503323"/>
              <a:ext cx="1595999" cy="558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 rot="10800000">
              <a:off x="1965823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rot="10800000">
              <a:off x="2098645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 rot="10800000">
              <a:off x="2231467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rot="10800000">
              <a:off x="2364289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0800000">
              <a:off x="2501349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0800000">
              <a:off x="2634171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0800000">
              <a:off x="2766993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 rot="10800000">
              <a:off x="2899815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 rot="10800000">
              <a:off x="3030534" y="5503324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0800000">
              <a:off x="3163356" y="5503324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0800000">
              <a:off x="3296178" y="5503324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10800000">
              <a:off x="3429000" y="5503324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990600" y="3048000"/>
            <a:ext cx="1595999" cy="53128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52800" y="3581400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+=</a:t>
            </a:r>
            <a:endParaRPr lang="en-US" sz="2400" dirty="0">
              <a:latin typeface="Times New Roman"/>
              <a:cs typeface="Times New Roman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2586599" y="3048000"/>
            <a:ext cx="309001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895600" y="3048000"/>
            <a:ext cx="309001" cy="0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 rot="16200000">
            <a:off x="1787556" y="3598325"/>
            <a:ext cx="132822" cy="132822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58" name="Rectangle 57"/>
          <p:cNvSpPr/>
          <p:nvPr/>
        </p:nvSpPr>
        <p:spPr>
          <a:xfrm rot="16200000">
            <a:off x="1787556" y="3731147"/>
            <a:ext cx="132822" cy="132822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59" name="Rectangle 58"/>
          <p:cNvSpPr/>
          <p:nvPr/>
        </p:nvSpPr>
        <p:spPr>
          <a:xfrm rot="16200000">
            <a:off x="1587198" y="3784092"/>
            <a:ext cx="533400" cy="128016"/>
          </a:xfrm>
          <a:prstGeom prst="rect">
            <a:avLst/>
          </a:prstGeom>
          <a:solidFill>
            <a:srgbClr val="3EFF39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114800" y="2971800"/>
            <a:ext cx="1600200" cy="1828800"/>
          </a:xfrm>
          <a:prstGeom prst="rect">
            <a:avLst/>
          </a:prstGeom>
          <a:solidFill>
            <a:srgbClr val="0000FF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096000" y="2971800"/>
            <a:ext cx="2743200" cy="1600200"/>
          </a:xfrm>
          <a:prstGeom prst="rect">
            <a:avLst/>
          </a:prstGeom>
          <a:solidFill>
            <a:srgbClr val="FF0000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09600" y="2971800"/>
            <a:ext cx="2743200" cy="1600200"/>
          </a:xfrm>
          <a:prstGeom prst="rect">
            <a:avLst/>
          </a:prstGeom>
          <a:solidFill>
            <a:srgbClr val="3EFF39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28600" y="3733800"/>
            <a:ext cx="37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733800" y="3352800"/>
            <a:ext cx="37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676400" y="2590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648200" y="2590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k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791200" y="2971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k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162800" y="2590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09600" y="19050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GEMM operation:</a:t>
            </a:r>
          </a:p>
        </p:txBody>
      </p:sp>
    </p:spTree>
    <p:extLst>
      <p:ext uri="{BB962C8B-B14F-4D97-AF65-F5344CB8AC3E}">
        <p14:creationId xmlns:p14="http://schemas.microsoft.com/office/powerpoint/2010/main" val="110273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ctangle 213"/>
          <p:cNvSpPr/>
          <p:nvPr/>
        </p:nvSpPr>
        <p:spPr>
          <a:xfrm rot="16200000">
            <a:off x="2473356" y="5901791"/>
            <a:ext cx="132822" cy="132822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-76200" y="5499100"/>
            <a:ext cx="152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Main Memory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59405" y="3810000"/>
            <a:ext cx="10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L3 cache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59405" y="2590800"/>
            <a:ext cx="10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L2 cache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38" name="Rectangle 137"/>
          <p:cNvSpPr/>
          <p:nvPr/>
        </p:nvSpPr>
        <p:spPr>
          <a:xfrm rot="10800000">
            <a:off x="6829984" y="4969936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9" name="Rectangle 138"/>
          <p:cNvSpPr/>
          <p:nvPr/>
        </p:nvSpPr>
        <p:spPr>
          <a:xfrm rot="10800000">
            <a:off x="6962806" y="4969936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0" name="Rectangle 139"/>
          <p:cNvSpPr/>
          <p:nvPr/>
        </p:nvSpPr>
        <p:spPr>
          <a:xfrm rot="10800000">
            <a:off x="7095628" y="4969936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1" name="Rectangle 140"/>
          <p:cNvSpPr/>
          <p:nvPr/>
        </p:nvSpPr>
        <p:spPr>
          <a:xfrm rot="10800000">
            <a:off x="7232688" y="4969936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2" name="Rectangle 141"/>
          <p:cNvSpPr/>
          <p:nvPr/>
        </p:nvSpPr>
        <p:spPr>
          <a:xfrm rot="10800000">
            <a:off x="7365510" y="4969936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3" name="Rectangle 142"/>
          <p:cNvSpPr/>
          <p:nvPr/>
        </p:nvSpPr>
        <p:spPr>
          <a:xfrm rot="10800000">
            <a:off x="7498332" y="4969936"/>
            <a:ext cx="132822" cy="558800"/>
          </a:xfrm>
          <a:prstGeom prst="rect">
            <a:avLst/>
          </a:prstGeom>
          <a:solidFill>
            <a:srgbClr val="FF0000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4" name="Rectangle 143"/>
          <p:cNvSpPr/>
          <p:nvPr/>
        </p:nvSpPr>
        <p:spPr>
          <a:xfrm rot="10800000">
            <a:off x="7631154" y="4969936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5" name="Rectangle 144"/>
          <p:cNvSpPr/>
          <p:nvPr/>
        </p:nvSpPr>
        <p:spPr>
          <a:xfrm rot="10800000">
            <a:off x="7761873" y="4969937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6" name="Rectangle 145"/>
          <p:cNvSpPr/>
          <p:nvPr/>
        </p:nvSpPr>
        <p:spPr>
          <a:xfrm rot="10800000">
            <a:off x="7894695" y="4969937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7" name="Rectangle 146"/>
          <p:cNvSpPr/>
          <p:nvPr/>
        </p:nvSpPr>
        <p:spPr>
          <a:xfrm rot="10800000">
            <a:off x="8027517" y="4969937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8" name="Rectangle 147"/>
          <p:cNvSpPr/>
          <p:nvPr/>
        </p:nvSpPr>
        <p:spPr>
          <a:xfrm rot="10800000">
            <a:off x="8160339" y="4969937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3886200" y="548193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+=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7200" y="1447800"/>
            <a:ext cx="10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L1 cache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457200" y="533400"/>
            <a:ext cx="99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registers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11" name="Rectangle 210"/>
          <p:cNvSpPr/>
          <p:nvPr/>
        </p:nvSpPr>
        <p:spPr>
          <a:xfrm rot="16200000">
            <a:off x="2473356" y="5503325"/>
            <a:ext cx="132822" cy="132822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212" name="Rectangle 211"/>
          <p:cNvSpPr/>
          <p:nvPr/>
        </p:nvSpPr>
        <p:spPr>
          <a:xfrm rot="16200000">
            <a:off x="2473356" y="5636147"/>
            <a:ext cx="132822" cy="132822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213" name="Rectangle 212"/>
          <p:cNvSpPr/>
          <p:nvPr/>
        </p:nvSpPr>
        <p:spPr>
          <a:xfrm rot="16200000">
            <a:off x="2272998" y="5689092"/>
            <a:ext cx="533400" cy="128016"/>
          </a:xfrm>
          <a:prstGeom prst="rect">
            <a:avLst/>
          </a:prstGeom>
          <a:solidFill>
            <a:srgbClr val="3EFF39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cxnSp>
        <p:nvCxnSpPr>
          <p:cNvPr id="215" name="Straight Connector 214"/>
          <p:cNvCxnSpPr/>
          <p:nvPr/>
        </p:nvCxnSpPr>
        <p:spPr>
          <a:xfrm>
            <a:off x="0" y="4495800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0" y="3352800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-1" y="2209800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-9511" y="1219200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 rot="16200000">
            <a:off x="4704588" y="4933188"/>
            <a:ext cx="1563624" cy="1676400"/>
          </a:xfrm>
          <a:prstGeom prst="rect">
            <a:avLst/>
          </a:prstGeom>
          <a:solidFill>
            <a:srgbClr val="0000FF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08" name="Rectangle 107"/>
          <p:cNvSpPr/>
          <p:nvPr/>
        </p:nvSpPr>
        <p:spPr>
          <a:xfrm rot="10800000">
            <a:off x="6705600" y="4974336"/>
            <a:ext cx="2209800" cy="1673352"/>
          </a:xfrm>
          <a:prstGeom prst="rect">
            <a:avLst/>
          </a:prstGeom>
          <a:solidFill>
            <a:srgbClr val="FF0000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09" name="Rectangle 108"/>
          <p:cNvSpPr/>
          <p:nvPr/>
        </p:nvSpPr>
        <p:spPr>
          <a:xfrm rot="16200000">
            <a:off x="1981200" y="4648200"/>
            <a:ext cx="1600200" cy="2209800"/>
          </a:xfrm>
          <a:prstGeom prst="rect">
            <a:avLst/>
          </a:prstGeom>
          <a:solidFill>
            <a:srgbClr val="3EFF39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3583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ctangle 213"/>
          <p:cNvSpPr/>
          <p:nvPr/>
        </p:nvSpPr>
        <p:spPr>
          <a:xfrm rot="16200000">
            <a:off x="2473356" y="5901791"/>
            <a:ext cx="132822" cy="132822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E50D-596B-1C49-B944-07BA254BC9C3}" type="slidenum">
              <a:rPr lang="en-US"/>
              <a:pPr/>
              <a:t>6</a:t>
            </a:fld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-76200" y="5499100"/>
            <a:ext cx="152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Main Memory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59405" y="3810000"/>
            <a:ext cx="10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L3 cache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59405" y="2590800"/>
            <a:ext cx="10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L2 cache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6697161" y="4969936"/>
            <a:ext cx="1595999" cy="55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7" name="Rectangle 136"/>
          <p:cNvSpPr/>
          <p:nvPr/>
        </p:nvSpPr>
        <p:spPr>
          <a:xfrm rot="10800000">
            <a:off x="6697162" y="4969936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8" name="Rectangle 137"/>
          <p:cNvSpPr/>
          <p:nvPr/>
        </p:nvSpPr>
        <p:spPr>
          <a:xfrm rot="10800000">
            <a:off x="6829984" y="4969936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9" name="Rectangle 138"/>
          <p:cNvSpPr/>
          <p:nvPr/>
        </p:nvSpPr>
        <p:spPr>
          <a:xfrm rot="10800000">
            <a:off x="6962806" y="4969936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0" name="Rectangle 139"/>
          <p:cNvSpPr/>
          <p:nvPr/>
        </p:nvSpPr>
        <p:spPr>
          <a:xfrm rot="10800000">
            <a:off x="7095628" y="4969936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1" name="Rectangle 140"/>
          <p:cNvSpPr/>
          <p:nvPr/>
        </p:nvSpPr>
        <p:spPr>
          <a:xfrm rot="10800000">
            <a:off x="7232688" y="4969936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2" name="Rectangle 141"/>
          <p:cNvSpPr/>
          <p:nvPr/>
        </p:nvSpPr>
        <p:spPr>
          <a:xfrm rot="10800000">
            <a:off x="7365510" y="4969936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3" name="Rectangle 142"/>
          <p:cNvSpPr/>
          <p:nvPr/>
        </p:nvSpPr>
        <p:spPr>
          <a:xfrm rot="10800000">
            <a:off x="7498332" y="4969936"/>
            <a:ext cx="132822" cy="558800"/>
          </a:xfrm>
          <a:prstGeom prst="rect">
            <a:avLst/>
          </a:prstGeom>
          <a:solidFill>
            <a:srgbClr val="FF0000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4" name="Rectangle 143"/>
          <p:cNvSpPr/>
          <p:nvPr/>
        </p:nvSpPr>
        <p:spPr>
          <a:xfrm rot="10800000">
            <a:off x="7631154" y="4969936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5" name="Rectangle 144"/>
          <p:cNvSpPr/>
          <p:nvPr/>
        </p:nvSpPr>
        <p:spPr>
          <a:xfrm rot="10800000">
            <a:off x="7761873" y="4969937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6" name="Rectangle 145"/>
          <p:cNvSpPr/>
          <p:nvPr/>
        </p:nvSpPr>
        <p:spPr>
          <a:xfrm rot="10800000">
            <a:off x="7894695" y="4969937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7" name="Rectangle 146"/>
          <p:cNvSpPr/>
          <p:nvPr/>
        </p:nvSpPr>
        <p:spPr>
          <a:xfrm rot="10800000">
            <a:off x="8027517" y="4969937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8" name="Rectangle 147"/>
          <p:cNvSpPr/>
          <p:nvPr/>
        </p:nvSpPr>
        <p:spPr>
          <a:xfrm rot="10800000">
            <a:off x="8160339" y="4969937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6697160" y="5537200"/>
            <a:ext cx="1595999" cy="55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6697160" y="6096000"/>
            <a:ext cx="1595999" cy="55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1676400" y="5503324"/>
            <a:ext cx="1596000" cy="522821"/>
            <a:chOff x="1965822" y="5503323"/>
            <a:chExt cx="1596000" cy="558801"/>
          </a:xfrm>
        </p:grpSpPr>
        <p:sp>
          <p:nvSpPr>
            <p:cNvPr id="163" name="Rectangle 162"/>
            <p:cNvSpPr/>
            <p:nvPr/>
          </p:nvSpPr>
          <p:spPr>
            <a:xfrm>
              <a:off x="1965822" y="5503323"/>
              <a:ext cx="1595999" cy="558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 rot="10800000">
              <a:off x="1965823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 rot="10800000">
              <a:off x="2098645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 rot="10800000">
              <a:off x="2231467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 rot="10800000">
              <a:off x="2364289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 rot="10800000">
              <a:off x="2501349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 rot="10800000">
              <a:off x="2634171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 rot="10800000">
              <a:off x="2766993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 rot="10800000">
              <a:off x="2899815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 rot="10800000">
              <a:off x="3030534" y="5503324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 rot="10800000">
              <a:off x="3163356" y="5503324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 rot="10800000">
              <a:off x="3296178" y="5503324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 rot="10800000">
              <a:off x="3429000" y="5503324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</p:grpSp>
      <p:sp>
        <p:nvSpPr>
          <p:cNvPr id="176" name="Rectangle 175"/>
          <p:cNvSpPr/>
          <p:nvPr/>
        </p:nvSpPr>
        <p:spPr>
          <a:xfrm>
            <a:off x="1676400" y="6032489"/>
            <a:ext cx="1595999" cy="53128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1676400" y="4953000"/>
            <a:ext cx="1595999" cy="53128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3886200" y="548193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+=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7200" y="1447800"/>
            <a:ext cx="10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L1 cache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182" name="Straight Connector 181"/>
          <p:cNvCxnSpPr/>
          <p:nvPr/>
        </p:nvCxnSpPr>
        <p:spPr>
          <a:xfrm>
            <a:off x="3272399" y="4953000"/>
            <a:ext cx="309001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3581400" y="4953000"/>
            <a:ext cx="309001" cy="0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3270298" y="6563777"/>
            <a:ext cx="309001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3579299" y="6563777"/>
            <a:ext cx="309001" cy="0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8293159" y="4969937"/>
            <a:ext cx="309001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8602160" y="4969937"/>
            <a:ext cx="309001" cy="0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8293159" y="6654800"/>
            <a:ext cx="309001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8602162" y="6654800"/>
            <a:ext cx="309001" cy="0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457200" y="533400"/>
            <a:ext cx="99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registers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11" name="Rectangle 210"/>
          <p:cNvSpPr/>
          <p:nvPr/>
        </p:nvSpPr>
        <p:spPr>
          <a:xfrm rot="16200000">
            <a:off x="2473356" y="5503325"/>
            <a:ext cx="132822" cy="132822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212" name="Rectangle 211"/>
          <p:cNvSpPr/>
          <p:nvPr/>
        </p:nvSpPr>
        <p:spPr>
          <a:xfrm rot="16200000">
            <a:off x="2473356" y="5636147"/>
            <a:ext cx="132822" cy="132822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213" name="Rectangle 212"/>
          <p:cNvSpPr/>
          <p:nvPr/>
        </p:nvSpPr>
        <p:spPr>
          <a:xfrm rot="16200000">
            <a:off x="2272998" y="5689092"/>
            <a:ext cx="533400" cy="128016"/>
          </a:xfrm>
          <a:prstGeom prst="rect">
            <a:avLst/>
          </a:prstGeom>
          <a:solidFill>
            <a:srgbClr val="3EFF39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cxnSp>
        <p:nvCxnSpPr>
          <p:cNvPr id="215" name="Straight Connector 214"/>
          <p:cNvCxnSpPr/>
          <p:nvPr/>
        </p:nvCxnSpPr>
        <p:spPr>
          <a:xfrm>
            <a:off x="0" y="4495800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0" y="3352800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-1" y="2209800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-9511" y="1219200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 rot="16200000">
            <a:off x="4704588" y="4933188"/>
            <a:ext cx="1563624" cy="1676400"/>
          </a:xfrm>
          <a:prstGeom prst="rect">
            <a:avLst/>
          </a:prstGeom>
          <a:solidFill>
            <a:srgbClr val="0000FF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08" name="Rectangle 107"/>
          <p:cNvSpPr/>
          <p:nvPr/>
        </p:nvSpPr>
        <p:spPr>
          <a:xfrm rot="10800000">
            <a:off x="6705600" y="4974336"/>
            <a:ext cx="1600200" cy="1673352"/>
          </a:xfrm>
          <a:prstGeom prst="rect">
            <a:avLst/>
          </a:prstGeom>
          <a:solidFill>
            <a:srgbClr val="FF0000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09" name="Rectangle 108"/>
          <p:cNvSpPr/>
          <p:nvPr/>
        </p:nvSpPr>
        <p:spPr>
          <a:xfrm rot="16200000">
            <a:off x="1676400" y="4953000"/>
            <a:ext cx="1600200" cy="1600200"/>
          </a:xfrm>
          <a:prstGeom prst="rect">
            <a:avLst/>
          </a:prstGeom>
          <a:solidFill>
            <a:srgbClr val="3EFF39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00" name="Right Brace 99"/>
          <p:cNvSpPr/>
          <p:nvPr/>
        </p:nvSpPr>
        <p:spPr bwMode="auto">
          <a:xfrm rot="16200000">
            <a:off x="2438400" y="4038600"/>
            <a:ext cx="76200" cy="1600200"/>
          </a:xfrm>
          <a:prstGeom prst="rightBrac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286000" y="4419600"/>
            <a:ext cx="436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Times New Roman"/>
                <a:cs typeface="Times New Roman"/>
              </a:rPr>
              <a:t>n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c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02" name="Right Brace 101"/>
          <p:cNvSpPr/>
          <p:nvPr/>
        </p:nvSpPr>
        <p:spPr bwMode="auto">
          <a:xfrm rot="16200000">
            <a:off x="7467600" y="4038600"/>
            <a:ext cx="76200" cy="1600200"/>
          </a:xfrm>
          <a:prstGeom prst="rightBrac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315200" y="4419600"/>
            <a:ext cx="436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Times New Roman"/>
                <a:cs typeface="Times New Roman"/>
              </a:rPr>
              <a:t>n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c</a:t>
            </a:r>
            <a:endParaRPr lang="en-US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4218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ctangle 213"/>
          <p:cNvSpPr/>
          <p:nvPr/>
        </p:nvSpPr>
        <p:spPr>
          <a:xfrm rot="16200000">
            <a:off x="2473356" y="5901791"/>
            <a:ext cx="132822" cy="132822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E50D-596B-1C49-B944-07BA254BC9C3}" type="slidenum">
              <a:rPr lang="en-US"/>
              <a:pPr/>
              <a:t>7</a:t>
            </a:fld>
            <a:endParaRPr lang="en-US"/>
          </a:p>
        </p:txBody>
      </p:sp>
      <p:graphicFrame>
        <p:nvGraphicFramePr>
          <p:cNvPr id="113" name="Objec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213748"/>
              </p:ext>
            </p:extLst>
          </p:nvPr>
        </p:nvGraphicFramePr>
        <p:xfrm>
          <a:off x="3657600" y="3962400"/>
          <a:ext cx="5486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Document" r:id="rId3" imgW="5486400" imgH="304800" progId="Word.Document.12">
                  <p:embed/>
                </p:oleObj>
              </mc:Choice>
              <mc:Fallback>
                <p:oleObj name="Document" r:id="rId3" imgW="5486400" imgH="304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3962400"/>
                        <a:ext cx="5486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" name="Rectangle 114"/>
          <p:cNvSpPr/>
          <p:nvPr/>
        </p:nvSpPr>
        <p:spPr>
          <a:xfrm>
            <a:off x="6697160" y="3810000"/>
            <a:ext cx="1595999" cy="55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-76200" y="5499100"/>
            <a:ext cx="152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Main Memory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59405" y="3810000"/>
            <a:ext cx="10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L3 cache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59405" y="2590800"/>
            <a:ext cx="10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L2 cache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24" name="Rectangle 123"/>
          <p:cNvSpPr/>
          <p:nvPr/>
        </p:nvSpPr>
        <p:spPr>
          <a:xfrm rot="10800000">
            <a:off x="6697161" y="3810000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25" name="Rectangle 124"/>
          <p:cNvSpPr/>
          <p:nvPr/>
        </p:nvSpPr>
        <p:spPr>
          <a:xfrm rot="10800000">
            <a:off x="6829983" y="3810000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26" name="Rectangle 125"/>
          <p:cNvSpPr/>
          <p:nvPr/>
        </p:nvSpPr>
        <p:spPr>
          <a:xfrm rot="10800000">
            <a:off x="6962805" y="3810000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27" name="Rectangle 126"/>
          <p:cNvSpPr/>
          <p:nvPr/>
        </p:nvSpPr>
        <p:spPr>
          <a:xfrm rot="10800000">
            <a:off x="7095627" y="3810000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28" name="Rectangle 127"/>
          <p:cNvSpPr/>
          <p:nvPr/>
        </p:nvSpPr>
        <p:spPr>
          <a:xfrm rot="10800000">
            <a:off x="7232687" y="3810000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29" name="Rectangle 128"/>
          <p:cNvSpPr/>
          <p:nvPr/>
        </p:nvSpPr>
        <p:spPr>
          <a:xfrm rot="10800000">
            <a:off x="7365509" y="3810000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0" name="Rectangle 129"/>
          <p:cNvSpPr/>
          <p:nvPr/>
        </p:nvSpPr>
        <p:spPr>
          <a:xfrm rot="10800000">
            <a:off x="7498331" y="3810000"/>
            <a:ext cx="132822" cy="558800"/>
          </a:xfrm>
          <a:prstGeom prst="rect">
            <a:avLst/>
          </a:prstGeom>
          <a:solidFill>
            <a:srgbClr val="FF0000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1" name="Rectangle 130"/>
          <p:cNvSpPr/>
          <p:nvPr/>
        </p:nvSpPr>
        <p:spPr>
          <a:xfrm rot="10800000">
            <a:off x="7631153" y="3810000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2" name="Rectangle 131"/>
          <p:cNvSpPr/>
          <p:nvPr/>
        </p:nvSpPr>
        <p:spPr>
          <a:xfrm rot="10800000">
            <a:off x="7761872" y="3810001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3" name="Rectangle 132"/>
          <p:cNvSpPr/>
          <p:nvPr/>
        </p:nvSpPr>
        <p:spPr>
          <a:xfrm rot="10800000">
            <a:off x="7894694" y="3810001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4" name="Rectangle 133"/>
          <p:cNvSpPr/>
          <p:nvPr/>
        </p:nvSpPr>
        <p:spPr>
          <a:xfrm rot="10800000">
            <a:off x="8027516" y="3810001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5" name="Rectangle 134"/>
          <p:cNvSpPr/>
          <p:nvPr/>
        </p:nvSpPr>
        <p:spPr>
          <a:xfrm rot="10800000">
            <a:off x="8160338" y="3810001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6697161" y="4969936"/>
            <a:ext cx="1595999" cy="55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7" name="Rectangle 136"/>
          <p:cNvSpPr/>
          <p:nvPr/>
        </p:nvSpPr>
        <p:spPr>
          <a:xfrm rot="10800000">
            <a:off x="6697162" y="4969936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8" name="Rectangle 137"/>
          <p:cNvSpPr/>
          <p:nvPr/>
        </p:nvSpPr>
        <p:spPr>
          <a:xfrm rot="10800000">
            <a:off x="6829984" y="4969936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9" name="Rectangle 138"/>
          <p:cNvSpPr/>
          <p:nvPr/>
        </p:nvSpPr>
        <p:spPr>
          <a:xfrm rot="10800000">
            <a:off x="6962806" y="4969936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0" name="Rectangle 139"/>
          <p:cNvSpPr/>
          <p:nvPr/>
        </p:nvSpPr>
        <p:spPr>
          <a:xfrm rot="10800000">
            <a:off x="7095628" y="4969936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1" name="Rectangle 140"/>
          <p:cNvSpPr/>
          <p:nvPr/>
        </p:nvSpPr>
        <p:spPr>
          <a:xfrm rot="10800000">
            <a:off x="7232688" y="4969936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2" name="Rectangle 141"/>
          <p:cNvSpPr/>
          <p:nvPr/>
        </p:nvSpPr>
        <p:spPr>
          <a:xfrm rot="10800000">
            <a:off x="7365510" y="4969936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3" name="Rectangle 142"/>
          <p:cNvSpPr/>
          <p:nvPr/>
        </p:nvSpPr>
        <p:spPr>
          <a:xfrm rot="10800000">
            <a:off x="7498332" y="4969936"/>
            <a:ext cx="132822" cy="558800"/>
          </a:xfrm>
          <a:prstGeom prst="rect">
            <a:avLst/>
          </a:prstGeom>
          <a:solidFill>
            <a:srgbClr val="FF0000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4" name="Rectangle 143"/>
          <p:cNvSpPr/>
          <p:nvPr/>
        </p:nvSpPr>
        <p:spPr>
          <a:xfrm rot="10800000">
            <a:off x="7631154" y="4969936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5" name="Rectangle 144"/>
          <p:cNvSpPr/>
          <p:nvPr/>
        </p:nvSpPr>
        <p:spPr>
          <a:xfrm rot="10800000">
            <a:off x="7761873" y="4969937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6" name="Rectangle 145"/>
          <p:cNvSpPr/>
          <p:nvPr/>
        </p:nvSpPr>
        <p:spPr>
          <a:xfrm rot="10800000">
            <a:off x="7894695" y="4969937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7" name="Rectangle 146"/>
          <p:cNvSpPr/>
          <p:nvPr/>
        </p:nvSpPr>
        <p:spPr>
          <a:xfrm rot="10800000">
            <a:off x="8027517" y="4969937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8" name="Rectangle 147"/>
          <p:cNvSpPr/>
          <p:nvPr/>
        </p:nvSpPr>
        <p:spPr>
          <a:xfrm rot="10800000">
            <a:off x="8160339" y="4969937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6697160" y="5537200"/>
            <a:ext cx="1595999" cy="55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6697160" y="6096000"/>
            <a:ext cx="1595999" cy="55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4648200" y="5494857"/>
            <a:ext cx="558800" cy="531288"/>
            <a:chOff x="4165600" y="2915178"/>
            <a:chExt cx="336550" cy="531288"/>
          </a:xfrm>
        </p:grpSpPr>
        <p:sp>
          <p:nvSpPr>
            <p:cNvPr id="152" name="Rectangle 151"/>
            <p:cNvSpPr/>
            <p:nvPr/>
          </p:nvSpPr>
          <p:spPr>
            <a:xfrm rot="16200000">
              <a:off x="4267464" y="2813314"/>
              <a:ext cx="132822" cy="33655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 rot="16200000">
              <a:off x="4267464" y="2946136"/>
              <a:ext cx="132822" cy="33655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 rot="16200000">
              <a:off x="4267464" y="3078958"/>
              <a:ext cx="132822" cy="336550"/>
            </a:xfrm>
            <a:prstGeom prst="rect">
              <a:avLst/>
            </a:prstGeom>
            <a:solidFill>
              <a:srgbClr val="0000FF"/>
            </a:solidFill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 rot="16200000">
              <a:off x="4267464" y="3211780"/>
              <a:ext cx="132822" cy="33655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</p:grpSp>
      <p:sp>
        <p:nvSpPr>
          <p:cNvPr id="156" name="Rectangle 155"/>
          <p:cNvSpPr/>
          <p:nvPr/>
        </p:nvSpPr>
        <p:spPr>
          <a:xfrm>
            <a:off x="4648201" y="5503323"/>
            <a:ext cx="558800" cy="52282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4648201" y="4980501"/>
            <a:ext cx="558800" cy="52282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4648201" y="6026145"/>
            <a:ext cx="558800" cy="52282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5207001" y="4980501"/>
            <a:ext cx="558800" cy="157269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5756290" y="4980501"/>
            <a:ext cx="558800" cy="157269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1676400" y="5503324"/>
            <a:ext cx="1596000" cy="522821"/>
            <a:chOff x="1965822" y="5503323"/>
            <a:chExt cx="1596000" cy="558801"/>
          </a:xfrm>
        </p:grpSpPr>
        <p:sp>
          <p:nvSpPr>
            <p:cNvPr id="163" name="Rectangle 162"/>
            <p:cNvSpPr/>
            <p:nvPr/>
          </p:nvSpPr>
          <p:spPr>
            <a:xfrm>
              <a:off x="1965822" y="5503323"/>
              <a:ext cx="1595999" cy="558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 rot="10800000">
              <a:off x="1965823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 rot="10800000">
              <a:off x="2098645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 rot="10800000">
              <a:off x="2231467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 rot="10800000">
              <a:off x="2364289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 rot="10800000">
              <a:off x="2501349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 rot="10800000">
              <a:off x="2634171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 rot="10800000">
              <a:off x="2766993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 rot="10800000">
              <a:off x="2899815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 rot="10800000">
              <a:off x="3030534" y="5503324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 rot="10800000">
              <a:off x="3163356" y="5503324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 rot="10800000">
              <a:off x="3296178" y="5503324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 rot="10800000">
              <a:off x="3429000" y="5503324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</p:grpSp>
      <p:sp>
        <p:nvSpPr>
          <p:cNvPr id="176" name="Rectangle 175"/>
          <p:cNvSpPr/>
          <p:nvPr/>
        </p:nvSpPr>
        <p:spPr>
          <a:xfrm>
            <a:off x="1676400" y="6032489"/>
            <a:ext cx="1595999" cy="53128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1676400" y="4953000"/>
            <a:ext cx="1595999" cy="53128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3886200" y="548193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+=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7200" y="1447800"/>
            <a:ext cx="10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L1 cache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182" name="Straight Connector 181"/>
          <p:cNvCxnSpPr/>
          <p:nvPr/>
        </p:nvCxnSpPr>
        <p:spPr>
          <a:xfrm>
            <a:off x="3272399" y="4953000"/>
            <a:ext cx="309001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3581400" y="4953000"/>
            <a:ext cx="309001" cy="0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3270298" y="6563777"/>
            <a:ext cx="309001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3579299" y="6563777"/>
            <a:ext cx="309001" cy="0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8293159" y="4969937"/>
            <a:ext cx="309001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8602160" y="4969937"/>
            <a:ext cx="309001" cy="0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8293159" y="6654800"/>
            <a:ext cx="309001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8602162" y="6654800"/>
            <a:ext cx="309001" cy="0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457200" y="533400"/>
            <a:ext cx="99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registers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11" name="Rectangle 210"/>
          <p:cNvSpPr/>
          <p:nvPr/>
        </p:nvSpPr>
        <p:spPr>
          <a:xfrm rot="16200000">
            <a:off x="2473356" y="5503325"/>
            <a:ext cx="132822" cy="132822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212" name="Rectangle 211"/>
          <p:cNvSpPr/>
          <p:nvPr/>
        </p:nvSpPr>
        <p:spPr>
          <a:xfrm rot="16200000">
            <a:off x="2473356" y="5636147"/>
            <a:ext cx="132822" cy="132822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213" name="Rectangle 212"/>
          <p:cNvSpPr/>
          <p:nvPr/>
        </p:nvSpPr>
        <p:spPr>
          <a:xfrm rot="16200000">
            <a:off x="2272998" y="5689092"/>
            <a:ext cx="533400" cy="128016"/>
          </a:xfrm>
          <a:prstGeom prst="rect">
            <a:avLst/>
          </a:prstGeom>
          <a:solidFill>
            <a:srgbClr val="3EFF39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cxnSp>
        <p:nvCxnSpPr>
          <p:cNvPr id="215" name="Straight Connector 214"/>
          <p:cNvCxnSpPr/>
          <p:nvPr/>
        </p:nvCxnSpPr>
        <p:spPr>
          <a:xfrm>
            <a:off x="0" y="4495800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0" y="3352800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-1" y="2209800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-9511" y="1219200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 rot="16200000">
            <a:off x="4145280" y="5492496"/>
            <a:ext cx="1563624" cy="557784"/>
          </a:xfrm>
          <a:prstGeom prst="rect">
            <a:avLst/>
          </a:prstGeom>
          <a:solidFill>
            <a:srgbClr val="0000FF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07" name="Rectangle 106"/>
          <p:cNvSpPr/>
          <p:nvPr/>
        </p:nvSpPr>
        <p:spPr>
          <a:xfrm rot="10800000">
            <a:off x="6705600" y="3810000"/>
            <a:ext cx="1600200" cy="558800"/>
          </a:xfrm>
          <a:prstGeom prst="rect">
            <a:avLst/>
          </a:prstGeom>
          <a:solidFill>
            <a:srgbClr val="FF0000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08" name="Rectangle 107"/>
          <p:cNvSpPr/>
          <p:nvPr/>
        </p:nvSpPr>
        <p:spPr>
          <a:xfrm rot="10800000">
            <a:off x="6705600" y="4974336"/>
            <a:ext cx="1600200" cy="548640"/>
          </a:xfrm>
          <a:prstGeom prst="rect">
            <a:avLst/>
          </a:prstGeom>
          <a:solidFill>
            <a:srgbClr val="FF0000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09" name="Rectangle 108"/>
          <p:cNvSpPr/>
          <p:nvPr/>
        </p:nvSpPr>
        <p:spPr>
          <a:xfrm rot="16200000">
            <a:off x="1676400" y="4953000"/>
            <a:ext cx="1600200" cy="1600200"/>
          </a:xfrm>
          <a:prstGeom prst="rect">
            <a:avLst/>
          </a:prstGeom>
          <a:solidFill>
            <a:srgbClr val="3EFF39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727448" y="4425696"/>
            <a:ext cx="423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Times New Roman"/>
                <a:cs typeface="Times New Roman"/>
              </a:rPr>
              <a:t>k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c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12" name="Right Brace 111"/>
          <p:cNvSpPr/>
          <p:nvPr/>
        </p:nvSpPr>
        <p:spPr bwMode="auto">
          <a:xfrm rot="16200000">
            <a:off x="4892040" y="4587240"/>
            <a:ext cx="45719" cy="533400"/>
          </a:xfrm>
          <a:prstGeom prst="rightBrac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8720627" y="5029200"/>
            <a:ext cx="423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Times New Roman"/>
                <a:cs typeface="Times New Roman"/>
              </a:rPr>
              <a:t>k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c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80" name="Right Brace 179"/>
          <p:cNvSpPr/>
          <p:nvPr/>
        </p:nvSpPr>
        <p:spPr bwMode="auto">
          <a:xfrm>
            <a:off x="8534400" y="5029200"/>
            <a:ext cx="213360" cy="457200"/>
          </a:xfrm>
          <a:prstGeom prst="rightBrac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9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ctangle 213"/>
          <p:cNvSpPr/>
          <p:nvPr/>
        </p:nvSpPr>
        <p:spPr>
          <a:xfrm rot="16200000">
            <a:off x="2473356" y="5901791"/>
            <a:ext cx="132822" cy="132822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E50D-596B-1C49-B944-07BA254BC9C3}" type="slidenum">
              <a:rPr lang="en-US"/>
              <a:pPr/>
              <a:t>8</a:t>
            </a:fld>
            <a:endParaRPr lang="en-US"/>
          </a:p>
        </p:txBody>
      </p:sp>
      <p:graphicFrame>
        <p:nvGraphicFramePr>
          <p:cNvPr id="113" name="Objec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179051"/>
              </p:ext>
            </p:extLst>
          </p:nvPr>
        </p:nvGraphicFramePr>
        <p:xfrm>
          <a:off x="3657600" y="3962400"/>
          <a:ext cx="5486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Document" r:id="rId3" imgW="5486400" imgH="304800" progId="Word.Document.12">
                  <p:embed/>
                </p:oleObj>
              </mc:Choice>
              <mc:Fallback>
                <p:oleObj name="Document" r:id="rId3" imgW="5486400" imgH="304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3962400"/>
                        <a:ext cx="5486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Objec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640230"/>
              </p:ext>
            </p:extLst>
          </p:nvPr>
        </p:nvGraphicFramePr>
        <p:xfrm>
          <a:off x="1676400" y="2667000"/>
          <a:ext cx="5486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Document" r:id="rId5" imgW="5486400" imgH="304800" progId="Word.Document.12">
                  <p:embed/>
                </p:oleObj>
              </mc:Choice>
              <mc:Fallback>
                <p:oleObj name="Document" r:id="rId5" imgW="5486400" imgH="304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6400" y="2667000"/>
                        <a:ext cx="5486400" cy="304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" name="Rectangle 114"/>
          <p:cNvSpPr/>
          <p:nvPr/>
        </p:nvSpPr>
        <p:spPr>
          <a:xfrm>
            <a:off x="6697160" y="3810000"/>
            <a:ext cx="1595999" cy="55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-9236" y="4876800"/>
            <a:ext cx="152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Main Memory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59405" y="3810000"/>
            <a:ext cx="10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L3 cache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59405" y="2590800"/>
            <a:ext cx="10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L2 cache</a:t>
            </a:r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4648200" y="2514600"/>
            <a:ext cx="558800" cy="531288"/>
            <a:chOff x="4165600" y="2915178"/>
            <a:chExt cx="336550" cy="531288"/>
          </a:xfrm>
        </p:grpSpPr>
        <p:sp>
          <p:nvSpPr>
            <p:cNvPr id="120" name="Rectangle 119"/>
            <p:cNvSpPr/>
            <p:nvPr/>
          </p:nvSpPr>
          <p:spPr>
            <a:xfrm rot="16200000">
              <a:off x="4267464" y="2813314"/>
              <a:ext cx="132822" cy="33655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 rot="16200000">
              <a:off x="4267464" y="2946136"/>
              <a:ext cx="132822" cy="33655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 rot="16200000">
              <a:off x="4267464" y="3078958"/>
              <a:ext cx="132822" cy="336550"/>
            </a:xfrm>
            <a:prstGeom prst="rect">
              <a:avLst/>
            </a:prstGeom>
            <a:solidFill>
              <a:srgbClr val="0000FF"/>
            </a:solidFill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 rot="16200000">
              <a:off x="4267464" y="3211780"/>
              <a:ext cx="132822" cy="33655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</p:grpSp>
      <p:sp>
        <p:nvSpPr>
          <p:cNvPr id="124" name="Rectangle 123"/>
          <p:cNvSpPr/>
          <p:nvPr/>
        </p:nvSpPr>
        <p:spPr>
          <a:xfrm rot="10800000">
            <a:off x="6697161" y="3810000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25" name="Rectangle 124"/>
          <p:cNvSpPr/>
          <p:nvPr/>
        </p:nvSpPr>
        <p:spPr>
          <a:xfrm rot="10800000">
            <a:off x="6829983" y="3810000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26" name="Rectangle 125"/>
          <p:cNvSpPr/>
          <p:nvPr/>
        </p:nvSpPr>
        <p:spPr>
          <a:xfrm rot="10800000">
            <a:off x="6962805" y="3810000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27" name="Rectangle 126"/>
          <p:cNvSpPr/>
          <p:nvPr/>
        </p:nvSpPr>
        <p:spPr>
          <a:xfrm rot="10800000">
            <a:off x="7095627" y="3810000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28" name="Rectangle 127"/>
          <p:cNvSpPr/>
          <p:nvPr/>
        </p:nvSpPr>
        <p:spPr>
          <a:xfrm rot="10800000">
            <a:off x="7232687" y="3810000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29" name="Rectangle 128"/>
          <p:cNvSpPr/>
          <p:nvPr/>
        </p:nvSpPr>
        <p:spPr>
          <a:xfrm rot="10800000">
            <a:off x="7365509" y="3810000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0" name="Rectangle 129"/>
          <p:cNvSpPr/>
          <p:nvPr/>
        </p:nvSpPr>
        <p:spPr>
          <a:xfrm rot="10800000">
            <a:off x="7498331" y="3810000"/>
            <a:ext cx="132822" cy="558800"/>
          </a:xfrm>
          <a:prstGeom prst="rect">
            <a:avLst/>
          </a:prstGeom>
          <a:solidFill>
            <a:srgbClr val="FF0000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1" name="Rectangle 130"/>
          <p:cNvSpPr/>
          <p:nvPr/>
        </p:nvSpPr>
        <p:spPr>
          <a:xfrm rot="10800000">
            <a:off x="7631153" y="3810000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2" name="Rectangle 131"/>
          <p:cNvSpPr/>
          <p:nvPr/>
        </p:nvSpPr>
        <p:spPr>
          <a:xfrm rot="10800000">
            <a:off x="7761872" y="3810001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3" name="Rectangle 132"/>
          <p:cNvSpPr/>
          <p:nvPr/>
        </p:nvSpPr>
        <p:spPr>
          <a:xfrm rot="10800000">
            <a:off x="7894694" y="3810001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4" name="Rectangle 133"/>
          <p:cNvSpPr/>
          <p:nvPr/>
        </p:nvSpPr>
        <p:spPr>
          <a:xfrm rot="10800000">
            <a:off x="8027516" y="3810001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5" name="Rectangle 134"/>
          <p:cNvSpPr/>
          <p:nvPr/>
        </p:nvSpPr>
        <p:spPr>
          <a:xfrm rot="10800000">
            <a:off x="8160338" y="3810001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6697161" y="4969936"/>
            <a:ext cx="1595999" cy="55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7" name="Rectangle 136"/>
          <p:cNvSpPr/>
          <p:nvPr/>
        </p:nvSpPr>
        <p:spPr>
          <a:xfrm rot="10800000">
            <a:off x="6697162" y="4969936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8" name="Rectangle 137"/>
          <p:cNvSpPr/>
          <p:nvPr/>
        </p:nvSpPr>
        <p:spPr>
          <a:xfrm rot="10800000">
            <a:off x="6829984" y="4969936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9" name="Rectangle 138"/>
          <p:cNvSpPr/>
          <p:nvPr/>
        </p:nvSpPr>
        <p:spPr>
          <a:xfrm rot="10800000">
            <a:off x="6962806" y="4969936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0" name="Rectangle 139"/>
          <p:cNvSpPr/>
          <p:nvPr/>
        </p:nvSpPr>
        <p:spPr>
          <a:xfrm rot="10800000">
            <a:off x="7095628" y="4969936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1" name="Rectangle 140"/>
          <p:cNvSpPr/>
          <p:nvPr/>
        </p:nvSpPr>
        <p:spPr>
          <a:xfrm rot="10800000">
            <a:off x="7232688" y="4969936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2" name="Rectangle 141"/>
          <p:cNvSpPr/>
          <p:nvPr/>
        </p:nvSpPr>
        <p:spPr>
          <a:xfrm rot="10800000">
            <a:off x="7365510" y="4969936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3" name="Rectangle 142"/>
          <p:cNvSpPr/>
          <p:nvPr/>
        </p:nvSpPr>
        <p:spPr>
          <a:xfrm rot="10800000">
            <a:off x="7498332" y="4969936"/>
            <a:ext cx="132822" cy="558800"/>
          </a:xfrm>
          <a:prstGeom prst="rect">
            <a:avLst/>
          </a:prstGeom>
          <a:solidFill>
            <a:srgbClr val="FF0000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4" name="Rectangle 143"/>
          <p:cNvSpPr/>
          <p:nvPr/>
        </p:nvSpPr>
        <p:spPr>
          <a:xfrm rot="10800000">
            <a:off x="7631154" y="4969936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5" name="Rectangle 144"/>
          <p:cNvSpPr/>
          <p:nvPr/>
        </p:nvSpPr>
        <p:spPr>
          <a:xfrm rot="10800000">
            <a:off x="7761873" y="4969937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6" name="Rectangle 145"/>
          <p:cNvSpPr/>
          <p:nvPr/>
        </p:nvSpPr>
        <p:spPr>
          <a:xfrm rot="10800000">
            <a:off x="7894695" y="4969937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7" name="Rectangle 146"/>
          <p:cNvSpPr/>
          <p:nvPr/>
        </p:nvSpPr>
        <p:spPr>
          <a:xfrm rot="10800000">
            <a:off x="8027517" y="4969937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8" name="Rectangle 147"/>
          <p:cNvSpPr/>
          <p:nvPr/>
        </p:nvSpPr>
        <p:spPr>
          <a:xfrm rot="10800000">
            <a:off x="8160339" y="4969937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6697160" y="5537200"/>
            <a:ext cx="1595999" cy="55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6697160" y="6096000"/>
            <a:ext cx="1595999" cy="55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4648200" y="5494857"/>
            <a:ext cx="558800" cy="531288"/>
            <a:chOff x="4165600" y="2915178"/>
            <a:chExt cx="336550" cy="531288"/>
          </a:xfrm>
        </p:grpSpPr>
        <p:sp>
          <p:nvSpPr>
            <p:cNvPr id="152" name="Rectangle 151"/>
            <p:cNvSpPr/>
            <p:nvPr/>
          </p:nvSpPr>
          <p:spPr>
            <a:xfrm rot="16200000">
              <a:off x="4267464" y="2813314"/>
              <a:ext cx="132822" cy="33655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 rot="16200000">
              <a:off x="4267464" y="2946136"/>
              <a:ext cx="132822" cy="33655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 rot="16200000">
              <a:off x="4267464" y="3078958"/>
              <a:ext cx="132822" cy="336550"/>
            </a:xfrm>
            <a:prstGeom prst="rect">
              <a:avLst/>
            </a:prstGeom>
            <a:solidFill>
              <a:srgbClr val="0000FF"/>
            </a:solidFill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 rot="16200000">
              <a:off x="4267464" y="3211780"/>
              <a:ext cx="132822" cy="33655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</p:grpSp>
      <p:sp>
        <p:nvSpPr>
          <p:cNvPr id="156" name="Rectangle 155"/>
          <p:cNvSpPr/>
          <p:nvPr/>
        </p:nvSpPr>
        <p:spPr>
          <a:xfrm>
            <a:off x="4648201" y="5503323"/>
            <a:ext cx="558800" cy="52282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4648201" y="4980501"/>
            <a:ext cx="558800" cy="52282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4648201" y="6026145"/>
            <a:ext cx="558800" cy="52282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5207001" y="4980501"/>
            <a:ext cx="558800" cy="157269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5756290" y="4980501"/>
            <a:ext cx="558800" cy="157269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1676400" y="5503324"/>
            <a:ext cx="1596000" cy="522821"/>
            <a:chOff x="1965822" y="5503323"/>
            <a:chExt cx="1596000" cy="558801"/>
          </a:xfrm>
        </p:grpSpPr>
        <p:sp>
          <p:nvSpPr>
            <p:cNvPr id="163" name="Rectangle 162"/>
            <p:cNvSpPr/>
            <p:nvPr/>
          </p:nvSpPr>
          <p:spPr>
            <a:xfrm>
              <a:off x="1965822" y="5503323"/>
              <a:ext cx="1595999" cy="558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 rot="10800000">
              <a:off x="1965823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 rot="10800000">
              <a:off x="2098645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 rot="10800000">
              <a:off x="2231467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 rot="10800000">
              <a:off x="2364289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 rot="10800000">
              <a:off x="2501349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 rot="10800000">
              <a:off x="2634171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 rot="10800000">
              <a:off x="2766993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 rot="10800000">
              <a:off x="2899815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 rot="10800000">
              <a:off x="3030534" y="5503324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 rot="10800000">
              <a:off x="3163356" y="5503324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 rot="10800000">
              <a:off x="3296178" y="5503324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 rot="10800000">
              <a:off x="3429000" y="5503324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</p:grpSp>
      <p:sp>
        <p:nvSpPr>
          <p:cNvPr id="176" name="Rectangle 175"/>
          <p:cNvSpPr/>
          <p:nvPr/>
        </p:nvSpPr>
        <p:spPr>
          <a:xfrm>
            <a:off x="1676400" y="6032489"/>
            <a:ext cx="1595999" cy="53128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1676400" y="4953000"/>
            <a:ext cx="1595999" cy="53128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3886200" y="548193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+=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7200" y="1447800"/>
            <a:ext cx="10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L1 cache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182" name="Straight Connector 181"/>
          <p:cNvCxnSpPr/>
          <p:nvPr/>
        </p:nvCxnSpPr>
        <p:spPr>
          <a:xfrm>
            <a:off x="3272399" y="4953000"/>
            <a:ext cx="309001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3581400" y="4953000"/>
            <a:ext cx="309001" cy="0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3270298" y="6563777"/>
            <a:ext cx="309001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3579299" y="6563777"/>
            <a:ext cx="309001" cy="0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8293159" y="4969937"/>
            <a:ext cx="309001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8602160" y="4969937"/>
            <a:ext cx="309001" cy="0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8293159" y="6654800"/>
            <a:ext cx="309001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8602162" y="6654800"/>
            <a:ext cx="309001" cy="0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457200" y="533400"/>
            <a:ext cx="99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registers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11" name="Rectangle 210"/>
          <p:cNvSpPr/>
          <p:nvPr/>
        </p:nvSpPr>
        <p:spPr>
          <a:xfrm rot="16200000">
            <a:off x="2473356" y="5503325"/>
            <a:ext cx="132822" cy="132822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212" name="Rectangle 211"/>
          <p:cNvSpPr/>
          <p:nvPr/>
        </p:nvSpPr>
        <p:spPr>
          <a:xfrm rot="16200000">
            <a:off x="2473356" y="5636147"/>
            <a:ext cx="132822" cy="132822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213" name="Rectangle 212"/>
          <p:cNvSpPr/>
          <p:nvPr/>
        </p:nvSpPr>
        <p:spPr>
          <a:xfrm rot="16200000">
            <a:off x="2272998" y="5689092"/>
            <a:ext cx="533400" cy="128016"/>
          </a:xfrm>
          <a:prstGeom prst="rect">
            <a:avLst/>
          </a:prstGeom>
          <a:solidFill>
            <a:srgbClr val="3EFF39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cxnSp>
        <p:nvCxnSpPr>
          <p:cNvPr id="215" name="Straight Connector 214"/>
          <p:cNvCxnSpPr/>
          <p:nvPr/>
        </p:nvCxnSpPr>
        <p:spPr>
          <a:xfrm>
            <a:off x="0" y="4495800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0" y="3352800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-1" y="2209800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-9511" y="1219200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 rot="16200000">
            <a:off x="4660900" y="2501900"/>
            <a:ext cx="533400" cy="558800"/>
          </a:xfrm>
          <a:prstGeom prst="rect">
            <a:avLst/>
          </a:prstGeom>
          <a:solidFill>
            <a:srgbClr val="0000FF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11" name="Rectangle 110"/>
          <p:cNvSpPr/>
          <p:nvPr/>
        </p:nvSpPr>
        <p:spPr>
          <a:xfrm rot="16200000">
            <a:off x="4660900" y="5473700"/>
            <a:ext cx="533400" cy="558800"/>
          </a:xfrm>
          <a:prstGeom prst="rect">
            <a:avLst/>
          </a:prstGeom>
          <a:solidFill>
            <a:srgbClr val="0000FF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07" name="Rectangle 106"/>
          <p:cNvSpPr/>
          <p:nvPr/>
        </p:nvSpPr>
        <p:spPr>
          <a:xfrm rot="10800000">
            <a:off x="6705600" y="3810000"/>
            <a:ext cx="1600200" cy="558800"/>
          </a:xfrm>
          <a:prstGeom prst="rect">
            <a:avLst/>
          </a:prstGeom>
          <a:solidFill>
            <a:srgbClr val="FF0000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08" name="Rectangle 107"/>
          <p:cNvSpPr/>
          <p:nvPr/>
        </p:nvSpPr>
        <p:spPr>
          <a:xfrm rot="10800000">
            <a:off x="6705600" y="4974336"/>
            <a:ext cx="1600200" cy="548640"/>
          </a:xfrm>
          <a:prstGeom prst="rect">
            <a:avLst/>
          </a:prstGeom>
          <a:solidFill>
            <a:srgbClr val="FF0000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09" name="Rectangle 108"/>
          <p:cNvSpPr/>
          <p:nvPr/>
        </p:nvSpPr>
        <p:spPr>
          <a:xfrm rot="16200000">
            <a:off x="2209800" y="4953000"/>
            <a:ext cx="533400" cy="1600200"/>
          </a:xfrm>
          <a:prstGeom prst="rect">
            <a:avLst/>
          </a:prstGeom>
          <a:solidFill>
            <a:srgbClr val="3EFF39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838200" y="5562600"/>
            <a:ext cx="487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Times New Roman"/>
                <a:cs typeface="Times New Roman"/>
              </a:rPr>
              <a:t>m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c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79" name="Right Brace 178"/>
          <p:cNvSpPr/>
          <p:nvPr/>
        </p:nvSpPr>
        <p:spPr bwMode="auto">
          <a:xfrm rot="10800000">
            <a:off x="1219200" y="5486400"/>
            <a:ext cx="304800" cy="533400"/>
          </a:xfrm>
          <a:prstGeom prst="rightBrac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09" name="Right Brace 208"/>
          <p:cNvSpPr/>
          <p:nvPr/>
        </p:nvSpPr>
        <p:spPr bwMode="auto">
          <a:xfrm rot="10800000">
            <a:off x="4419600" y="5486400"/>
            <a:ext cx="152400" cy="533400"/>
          </a:xfrm>
          <a:prstGeom prst="rightBrac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4114800" y="5105400"/>
            <a:ext cx="487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Times New Roman"/>
                <a:cs typeface="Times New Roman"/>
              </a:rPr>
              <a:t>m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c</a:t>
            </a:r>
            <a:endParaRPr lang="en-US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371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ctangle 213"/>
          <p:cNvSpPr/>
          <p:nvPr/>
        </p:nvSpPr>
        <p:spPr>
          <a:xfrm rot="16200000">
            <a:off x="2473356" y="5901791"/>
            <a:ext cx="132822" cy="132822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E50D-596B-1C49-B944-07BA254BC9C3}" type="slidenum">
              <a:rPr lang="en-US"/>
              <a:pPr/>
              <a:t>9</a:t>
            </a:fld>
            <a:endParaRPr lang="en-US"/>
          </a:p>
        </p:txBody>
      </p:sp>
      <p:graphicFrame>
        <p:nvGraphicFramePr>
          <p:cNvPr id="113" name="Objec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183199"/>
              </p:ext>
            </p:extLst>
          </p:nvPr>
        </p:nvGraphicFramePr>
        <p:xfrm>
          <a:off x="3657600" y="3962400"/>
          <a:ext cx="5486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Document" r:id="rId3" imgW="5486400" imgH="304800" progId="Word.Document.12">
                  <p:embed/>
                </p:oleObj>
              </mc:Choice>
              <mc:Fallback>
                <p:oleObj name="Document" r:id="rId3" imgW="5486400" imgH="304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3962400"/>
                        <a:ext cx="5486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Objec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025461"/>
              </p:ext>
            </p:extLst>
          </p:nvPr>
        </p:nvGraphicFramePr>
        <p:xfrm>
          <a:off x="1676400" y="2667000"/>
          <a:ext cx="5486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Document" r:id="rId5" imgW="5486400" imgH="304800" progId="Word.Document.12">
                  <p:embed/>
                </p:oleObj>
              </mc:Choice>
              <mc:Fallback>
                <p:oleObj name="Document" r:id="rId5" imgW="5486400" imgH="304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6400" y="2667000"/>
                        <a:ext cx="5486400" cy="304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" name="Rectangle 114"/>
          <p:cNvSpPr/>
          <p:nvPr/>
        </p:nvSpPr>
        <p:spPr>
          <a:xfrm>
            <a:off x="6697160" y="3810000"/>
            <a:ext cx="1595999" cy="55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-76200" y="5499100"/>
            <a:ext cx="152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Main Memory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59405" y="3810000"/>
            <a:ext cx="10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L3 cache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59405" y="2590800"/>
            <a:ext cx="10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L2 cache</a:t>
            </a:r>
            <a:endParaRPr lang="en-US" dirty="0">
              <a:latin typeface="Times New Roman"/>
              <a:cs typeface="Times New Roman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4648200" y="2514600"/>
            <a:ext cx="558800" cy="531288"/>
            <a:chOff x="4165600" y="2915178"/>
            <a:chExt cx="336550" cy="531288"/>
          </a:xfrm>
        </p:grpSpPr>
        <p:sp>
          <p:nvSpPr>
            <p:cNvPr id="120" name="Rectangle 119"/>
            <p:cNvSpPr/>
            <p:nvPr/>
          </p:nvSpPr>
          <p:spPr>
            <a:xfrm rot="16200000">
              <a:off x="4267464" y="2813314"/>
              <a:ext cx="132822" cy="33655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 rot="16200000">
              <a:off x="4267464" y="2946136"/>
              <a:ext cx="132822" cy="33655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 rot="16200000">
              <a:off x="4267464" y="3078958"/>
              <a:ext cx="132822" cy="336550"/>
            </a:xfrm>
            <a:prstGeom prst="rect">
              <a:avLst/>
            </a:prstGeom>
            <a:solidFill>
              <a:srgbClr val="0000FF"/>
            </a:solidFill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 rot="16200000">
              <a:off x="4267464" y="3211780"/>
              <a:ext cx="132822" cy="33655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</p:grpSp>
      <p:sp>
        <p:nvSpPr>
          <p:cNvPr id="124" name="Rectangle 123"/>
          <p:cNvSpPr/>
          <p:nvPr/>
        </p:nvSpPr>
        <p:spPr>
          <a:xfrm rot="10800000">
            <a:off x="6697161" y="3810000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25" name="Rectangle 124"/>
          <p:cNvSpPr/>
          <p:nvPr/>
        </p:nvSpPr>
        <p:spPr>
          <a:xfrm rot="10800000">
            <a:off x="6829983" y="3810000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26" name="Rectangle 125"/>
          <p:cNvSpPr/>
          <p:nvPr/>
        </p:nvSpPr>
        <p:spPr>
          <a:xfrm rot="10800000">
            <a:off x="6962805" y="3810000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27" name="Rectangle 126"/>
          <p:cNvSpPr/>
          <p:nvPr/>
        </p:nvSpPr>
        <p:spPr>
          <a:xfrm rot="10800000">
            <a:off x="7095627" y="3810000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28" name="Rectangle 127"/>
          <p:cNvSpPr/>
          <p:nvPr/>
        </p:nvSpPr>
        <p:spPr>
          <a:xfrm rot="10800000">
            <a:off x="7232687" y="3810000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29" name="Rectangle 128"/>
          <p:cNvSpPr/>
          <p:nvPr/>
        </p:nvSpPr>
        <p:spPr>
          <a:xfrm rot="10800000">
            <a:off x="7365509" y="3810000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0" name="Rectangle 129"/>
          <p:cNvSpPr/>
          <p:nvPr/>
        </p:nvSpPr>
        <p:spPr>
          <a:xfrm rot="10800000">
            <a:off x="7498331" y="3810000"/>
            <a:ext cx="132822" cy="558800"/>
          </a:xfrm>
          <a:prstGeom prst="rect">
            <a:avLst/>
          </a:prstGeom>
          <a:solidFill>
            <a:srgbClr val="FF0000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1" name="Rectangle 130"/>
          <p:cNvSpPr/>
          <p:nvPr/>
        </p:nvSpPr>
        <p:spPr>
          <a:xfrm rot="10800000">
            <a:off x="7631153" y="3810000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2" name="Rectangle 131"/>
          <p:cNvSpPr/>
          <p:nvPr/>
        </p:nvSpPr>
        <p:spPr>
          <a:xfrm rot="10800000">
            <a:off x="7761872" y="3810001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3" name="Rectangle 132"/>
          <p:cNvSpPr/>
          <p:nvPr/>
        </p:nvSpPr>
        <p:spPr>
          <a:xfrm rot="10800000">
            <a:off x="7894694" y="3810001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4" name="Rectangle 133"/>
          <p:cNvSpPr/>
          <p:nvPr/>
        </p:nvSpPr>
        <p:spPr>
          <a:xfrm rot="10800000">
            <a:off x="8027516" y="3810001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5" name="Rectangle 134"/>
          <p:cNvSpPr/>
          <p:nvPr/>
        </p:nvSpPr>
        <p:spPr>
          <a:xfrm rot="10800000">
            <a:off x="8160338" y="3810001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6697161" y="4969936"/>
            <a:ext cx="1595999" cy="55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7" name="Rectangle 136"/>
          <p:cNvSpPr/>
          <p:nvPr/>
        </p:nvSpPr>
        <p:spPr>
          <a:xfrm rot="10800000">
            <a:off x="6697162" y="4969936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8" name="Rectangle 137"/>
          <p:cNvSpPr/>
          <p:nvPr/>
        </p:nvSpPr>
        <p:spPr>
          <a:xfrm rot="10800000">
            <a:off x="6829984" y="4969936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9" name="Rectangle 138"/>
          <p:cNvSpPr/>
          <p:nvPr/>
        </p:nvSpPr>
        <p:spPr>
          <a:xfrm rot="10800000">
            <a:off x="6962806" y="4969936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0" name="Rectangle 139"/>
          <p:cNvSpPr/>
          <p:nvPr/>
        </p:nvSpPr>
        <p:spPr>
          <a:xfrm rot="10800000">
            <a:off x="7095628" y="4969936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1" name="Rectangle 140"/>
          <p:cNvSpPr/>
          <p:nvPr/>
        </p:nvSpPr>
        <p:spPr>
          <a:xfrm rot="10800000">
            <a:off x="7232688" y="4969936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2" name="Rectangle 141"/>
          <p:cNvSpPr/>
          <p:nvPr/>
        </p:nvSpPr>
        <p:spPr>
          <a:xfrm rot="10800000">
            <a:off x="7365510" y="4969936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3" name="Rectangle 142"/>
          <p:cNvSpPr/>
          <p:nvPr/>
        </p:nvSpPr>
        <p:spPr>
          <a:xfrm rot="10800000">
            <a:off x="7498332" y="4969936"/>
            <a:ext cx="132822" cy="558800"/>
          </a:xfrm>
          <a:prstGeom prst="rect">
            <a:avLst/>
          </a:prstGeom>
          <a:solidFill>
            <a:srgbClr val="FF0000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4" name="Rectangle 143"/>
          <p:cNvSpPr/>
          <p:nvPr/>
        </p:nvSpPr>
        <p:spPr>
          <a:xfrm rot="10800000">
            <a:off x="7631154" y="4969936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5" name="Rectangle 144"/>
          <p:cNvSpPr/>
          <p:nvPr/>
        </p:nvSpPr>
        <p:spPr>
          <a:xfrm rot="10800000">
            <a:off x="7761873" y="4969937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6" name="Rectangle 145"/>
          <p:cNvSpPr/>
          <p:nvPr/>
        </p:nvSpPr>
        <p:spPr>
          <a:xfrm rot="10800000">
            <a:off x="7894695" y="4969937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7" name="Rectangle 146"/>
          <p:cNvSpPr/>
          <p:nvPr/>
        </p:nvSpPr>
        <p:spPr>
          <a:xfrm rot="10800000">
            <a:off x="8027517" y="4969937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8" name="Rectangle 147"/>
          <p:cNvSpPr/>
          <p:nvPr/>
        </p:nvSpPr>
        <p:spPr>
          <a:xfrm rot="10800000">
            <a:off x="8160339" y="4969937"/>
            <a:ext cx="132822" cy="558800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6697160" y="5537200"/>
            <a:ext cx="1595999" cy="55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6697160" y="6096000"/>
            <a:ext cx="1595999" cy="55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4648200" y="5494857"/>
            <a:ext cx="558800" cy="531288"/>
            <a:chOff x="4165600" y="2915178"/>
            <a:chExt cx="336550" cy="531288"/>
          </a:xfrm>
        </p:grpSpPr>
        <p:sp>
          <p:nvSpPr>
            <p:cNvPr id="152" name="Rectangle 151"/>
            <p:cNvSpPr/>
            <p:nvPr/>
          </p:nvSpPr>
          <p:spPr>
            <a:xfrm rot="16200000">
              <a:off x="4267464" y="2813314"/>
              <a:ext cx="132822" cy="33655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 rot="16200000">
              <a:off x="4267464" y="2946136"/>
              <a:ext cx="132822" cy="33655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 rot="16200000">
              <a:off x="4267464" y="3078958"/>
              <a:ext cx="132822" cy="336550"/>
            </a:xfrm>
            <a:prstGeom prst="rect">
              <a:avLst/>
            </a:prstGeom>
            <a:solidFill>
              <a:srgbClr val="0000FF"/>
            </a:solidFill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 rot="16200000">
              <a:off x="4267464" y="3211780"/>
              <a:ext cx="132822" cy="33655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</p:grpSp>
      <p:sp>
        <p:nvSpPr>
          <p:cNvPr id="156" name="Rectangle 155"/>
          <p:cNvSpPr/>
          <p:nvPr/>
        </p:nvSpPr>
        <p:spPr>
          <a:xfrm>
            <a:off x="4648201" y="5503323"/>
            <a:ext cx="558800" cy="52282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4648201" y="4980501"/>
            <a:ext cx="558800" cy="52282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4648201" y="6026145"/>
            <a:ext cx="558800" cy="52282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5207001" y="4980501"/>
            <a:ext cx="558800" cy="157269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5756290" y="4980501"/>
            <a:ext cx="558800" cy="157269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1676400" y="5503324"/>
            <a:ext cx="1596000" cy="522821"/>
            <a:chOff x="1965822" y="5503323"/>
            <a:chExt cx="1596000" cy="558801"/>
          </a:xfrm>
        </p:grpSpPr>
        <p:sp>
          <p:nvSpPr>
            <p:cNvPr id="163" name="Rectangle 162"/>
            <p:cNvSpPr/>
            <p:nvPr/>
          </p:nvSpPr>
          <p:spPr>
            <a:xfrm>
              <a:off x="1965822" y="5503323"/>
              <a:ext cx="1595999" cy="558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 rot="10800000">
              <a:off x="1965823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 rot="10800000">
              <a:off x="2098645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 rot="10800000">
              <a:off x="2231467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 rot="10800000">
              <a:off x="2364289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 rot="10800000">
              <a:off x="2501349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 rot="10800000">
              <a:off x="2634171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 rot="10800000">
              <a:off x="2766993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 rot="10800000">
              <a:off x="2899815" y="5503323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 rot="10800000">
              <a:off x="3030534" y="5503324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 rot="10800000">
              <a:off x="3163356" y="5503324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 rot="10800000">
              <a:off x="3296178" y="5503324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 rot="10800000">
              <a:off x="3429000" y="5503324"/>
              <a:ext cx="132822" cy="558800"/>
            </a:xfrm>
            <a:prstGeom prst="rect">
              <a:avLst/>
            </a:prstGeom>
            <a:ln w="9525" cmpd="sng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</p:grpSp>
      <p:sp>
        <p:nvSpPr>
          <p:cNvPr id="176" name="Rectangle 175"/>
          <p:cNvSpPr/>
          <p:nvPr/>
        </p:nvSpPr>
        <p:spPr>
          <a:xfrm>
            <a:off x="1676400" y="6032489"/>
            <a:ext cx="1595999" cy="53128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1676400" y="4953000"/>
            <a:ext cx="1595999" cy="53128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3886200" y="548193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+=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80" name="Rectangle 179"/>
          <p:cNvSpPr/>
          <p:nvPr/>
        </p:nvSpPr>
        <p:spPr>
          <a:xfrm rot="10800000">
            <a:off x="7493061" y="1422400"/>
            <a:ext cx="132822" cy="558800"/>
          </a:xfrm>
          <a:prstGeom prst="rect">
            <a:avLst/>
          </a:prstGeom>
          <a:solidFill>
            <a:srgbClr val="FF0000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7200" y="1447800"/>
            <a:ext cx="10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L1 cache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182" name="Straight Connector 181"/>
          <p:cNvCxnSpPr/>
          <p:nvPr/>
        </p:nvCxnSpPr>
        <p:spPr>
          <a:xfrm>
            <a:off x="3272399" y="4953000"/>
            <a:ext cx="309001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3581400" y="4953000"/>
            <a:ext cx="309001" cy="0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3270298" y="6563777"/>
            <a:ext cx="309001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3579299" y="6563777"/>
            <a:ext cx="309001" cy="0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8293159" y="4969937"/>
            <a:ext cx="309001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8602160" y="4969937"/>
            <a:ext cx="309001" cy="0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8293159" y="6654800"/>
            <a:ext cx="309001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8602162" y="6654800"/>
            <a:ext cx="309001" cy="0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457200" y="533400"/>
            <a:ext cx="99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registers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7467600" y="3429000"/>
            <a:ext cx="42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Times New Roman"/>
                <a:cs typeface="Times New Roman"/>
              </a:rPr>
              <a:t>n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r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211" name="Rectangle 210"/>
          <p:cNvSpPr/>
          <p:nvPr/>
        </p:nvSpPr>
        <p:spPr>
          <a:xfrm rot="16200000">
            <a:off x="2473356" y="5503325"/>
            <a:ext cx="132822" cy="132822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212" name="Rectangle 211"/>
          <p:cNvSpPr/>
          <p:nvPr/>
        </p:nvSpPr>
        <p:spPr>
          <a:xfrm rot="16200000">
            <a:off x="2473356" y="5636147"/>
            <a:ext cx="132822" cy="132822"/>
          </a:xfrm>
          <a:prstGeom prst="rect">
            <a:avLst/>
          </a:prstGeom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213" name="Rectangle 212"/>
          <p:cNvSpPr/>
          <p:nvPr/>
        </p:nvSpPr>
        <p:spPr>
          <a:xfrm rot="16200000">
            <a:off x="2272998" y="5689092"/>
            <a:ext cx="533400" cy="128016"/>
          </a:xfrm>
          <a:prstGeom prst="rect">
            <a:avLst/>
          </a:prstGeom>
          <a:solidFill>
            <a:srgbClr val="3EFF39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cxnSp>
        <p:nvCxnSpPr>
          <p:cNvPr id="215" name="Straight Connector 214"/>
          <p:cNvCxnSpPr/>
          <p:nvPr/>
        </p:nvCxnSpPr>
        <p:spPr>
          <a:xfrm>
            <a:off x="0" y="4495800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0" y="3352800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-1" y="2209800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-9511" y="1219200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 rot="16200000">
            <a:off x="4660900" y="2501900"/>
            <a:ext cx="533400" cy="558800"/>
          </a:xfrm>
          <a:prstGeom prst="rect">
            <a:avLst/>
          </a:prstGeom>
          <a:solidFill>
            <a:srgbClr val="0000FF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11" name="Rectangle 110"/>
          <p:cNvSpPr/>
          <p:nvPr/>
        </p:nvSpPr>
        <p:spPr>
          <a:xfrm rot="16200000">
            <a:off x="4660900" y="5473700"/>
            <a:ext cx="533400" cy="558800"/>
          </a:xfrm>
          <a:prstGeom prst="rect">
            <a:avLst/>
          </a:prstGeom>
          <a:solidFill>
            <a:srgbClr val="0000FF"/>
          </a:solidFill>
          <a:ln w="9525" cmpd="sng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467600" y="4572000"/>
            <a:ext cx="42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Times New Roman"/>
                <a:cs typeface="Times New Roman"/>
              </a:rPr>
              <a:t>n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r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2438400" y="5105400"/>
            <a:ext cx="42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Times New Roman"/>
                <a:cs typeface="Times New Roman"/>
              </a:rPr>
              <a:t>n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r</a:t>
            </a:r>
            <a:endParaRPr lang="en-US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384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Watermark">
  <a:themeElements>
    <a:clrScheme name="1_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1_Waterma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10708</TotalTime>
  <Words>788</Words>
  <Application>Microsoft Macintosh PowerPoint</Application>
  <PresentationFormat>On-screen Show (4:3)</PresentationFormat>
  <Paragraphs>201</Paragraphs>
  <Slides>33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1_Watermark</vt:lpstr>
      <vt:lpstr>Document</vt:lpstr>
      <vt:lpstr>Equation</vt:lpstr>
      <vt:lpstr>Anatomy of a High-Performance Many-Threaded Matrix Multiplication</vt:lpstr>
      <vt:lpstr>Introduction</vt:lpstr>
      <vt:lpstr>Outline</vt:lpstr>
      <vt:lpstr>GotoBLAS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3 Loops to Parallelize in GotoBLAS</vt:lpstr>
      <vt:lpstr>5 Opportunities for Parallelism</vt:lpstr>
      <vt:lpstr>Multiple Levels of Parallelism</vt:lpstr>
      <vt:lpstr>Multiple Levels of Parallelism</vt:lpstr>
      <vt:lpstr>Multiple Levels of Parallelism</vt:lpstr>
      <vt:lpstr>Multiple Levels of Parallelism</vt:lpstr>
      <vt:lpstr>Multiple Levels of Parallelism</vt:lpstr>
      <vt:lpstr>Multiple Levels of Parallelism</vt:lpstr>
      <vt:lpstr>Outline</vt:lpstr>
      <vt:lpstr>Intel Xeon Phi</vt:lpstr>
      <vt:lpstr>PowerPoint Presentation</vt:lpstr>
      <vt:lpstr>PowerPoint Presentation</vt:lpstr>
      <vt:lpstr>PowerPoint Presentation</vt:lpstr>
      <vt:lpstr>PowerPoint Presentation</vt:lpstr>
      <vt:lpstr>IBM Blue Gene/Q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The 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Transparent Parallelization of Matrix Computations for   Multithreaded Architectures</dc:title>
  <dc:creator>Ernie Chan</dc:creator>
  <cp:lastModifiedBy>Tyler</cp:lastModifiedBy>
  <cp:revision>440</cp:revision>
  <dcterms:created xsi:type="dcterms:W3CDTF">2008-03-31T03:25:03Z</dcterms:created>
  <dcterms:modified xsi:type="dcterms:W3CDTF">2014-06-11T18:36:24Z</dcterms:modified>
</cp:coreProperties>
</file>