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992a2ac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992a2ac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Yash Kumar Lal presenting the paper - CaT-Bench: Benchmarking Language Model Understanding of Causal and Temporal Dependencies in Plans. This is joint work with the help of these wonderful collaborators.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d4c09695c_2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d4c09695c_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line of work focuses on making different types of inferences about the steps of a plan. For example, models are required to pick the most relevant step towards a certain goal or given a step, they are required to pick the most likely goal.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d4c09695c_2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d4c09695c_2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Yet another line of work tests whether models can pick the correct next step given a constraint in the plan.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d4c09695c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d4c09695c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the Recipe Flow Graph corpus from Yamakata et al.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d4c09695c_2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d4c09695c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corpus contains annotations about relations between steps in cooking recipes. Using these dependencies, we are able to create such causal dependency graphs for each recipe.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35aa539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135aa539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 these causal dependency graphs to create simple questions related to the temporal order of steps. This leads to questions about two types of pairs of steps - dependent and non-dependent ones. CaT-Bench is created to be a balanced set of questions. We use F1 score to measure how well models answer these questions.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0d4c09695c_2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0d4c09695c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benchmark a whole host of models on this simple task of predicting whether one step happened before or after another in a plan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0d4c09695c_2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0d4c09695c_2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simply ask models to provide </a:t>
            </a:r>
            <a:r>
              <a:rPr lang="en"/>
              <a:t>binary judgments - a simple yes or no answer. 50% chance of getting it right and 50% chance of getting it wrong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d4c09695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d4c09695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Models </a:t>
            </a:r>
            <a:r>
              <a:rPr lang="en"/>
              <a:t>struggle</a:t>
            </a:r>
            <a:r>
              <a:rPr lang="en"/>
              <a:t> at predicting step order, with even the best of them barely performing over random chance.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d4c09695c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d4c09695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Surprisingly, GPT-4o actually performs the worst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d4c09695c_2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0d4c09695c_2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also prompt models to add an explanation to their answers. Prior work has shown that this usually helps model reasoning.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9f6fe16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9f6fe16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Plans, such as recipes, directions, and instruction sets are ubiquitous. We use sequences of steps to achieve goals as simple as baking a cake to </a:t>
            </a:r>
            <a:r>
              <a:rPr lang="en"/>
              <a:t>something</a:t>
            </a:r>
            <a:r>
              <a:rPr lang="en"/>
              <a:t> as complicated as analyzing stock market trends to figure out when to sell gold options.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0d4c09695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0d4c09695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very obviously, generating explanations always helps.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0d4c09695c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0d4c09695c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biggest improvement is seen in GPT-4o, which goes from the worst performing model to the second best 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0d4c09695c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0d4c09695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overall, Gemini-1.5-Pro is the best model for this task. Even so, the performance is under 75%. On such a simple task, this is low, </a:t>
            </a:r>
            <a:r>
              <a:rPr lang="en"/>
              <a:t>showing</a:t>
            </a:r>
            <a:r>
              <a:rPr lang="en"/>
              <a:t> that models do not necessarily understand causal knowledge encoded in plans.</a:t>
            </a:r>
            <a:endParaRPr baseline="30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d4c09695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0d4c09695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know that generating explanations help, let’s see what happens when we try using chain of thought reasoning, a paradigm that has been shown to work widely. Let’s look at GPT-4o performance more closely. This is the Answer-Only (A) setting.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0d4c09695c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0d4c09695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prompt GPT-4o to produce intermediate steps as its reasoning before coming up with the answer, we find that there is a significant improvement over zero-shot performance. This is line with all the previous findings.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0d4c09695c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0d4c09695c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this is what happens when we prompt models for post-hoc explanations, i.e., the (A+E) setting. Remember, the red bar is CoT and yellow is A+E. Post-hoc explanations turn out to be much better than chain of thought reasoning overall. We also tried few-shot prompting and self-consistency but they are not better than using post-hoc explanations in a zero-shot setting.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35aa539b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135aa539b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compare model performance on dependent pair of steps to that on nondependent pair of steps, we note there is a huge discrepancy. According to the recall, models are just more likely to predict that two steps are dependent on each other rather than the opposite. This also forms the basis of their overall performance.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d4c09695c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d4c09695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we look at the quality of model explanations. </a:t>
            </a:r>
            <a:r>
              <a:rPr lang="en">
                <a:solidFill>
                  <a:schemeClr val="dk1"/>
                </a:solidFill>
              </a:rPr>
              <a:t>We use human evaluation to judge them. Each explanation is rated on a Likert scale of 1 to 5 by 3 distinct human annotators. We then use the average of their scores to rate a model.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0d4c09695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0d4c0969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this graph, it looks like model explanations are pretty good, almost reaching a +1 score. The smaller Llama model is clearly worse than its larger closed source counterparts. Due to cost, we only evaluate a subset of explanations from the best </a:t>
            </a:r>
            <a:r>
              <a:rPr lang="en"/>
              <a:t>models</a:t>
            </a:r>
            <a:r>
              <a:rPr lang="en"/>
              <a:t>. We measure inter annotator agreement using Weighted Fleiss Kappa, which is 0.76.</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0d4c09695c_3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0d4c09695c_3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also add a joint metric of model correctness and the quality of its explanations, rather than just its explanation quality. We modify the previous average by zeroing out human judgments for explanations where the corresponding prediction is incorrect. Basically, this penalizes cases where the model explanation is not faithful to its dependency prediction.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d4c09695c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0d4c09695c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Slowly but steadily, we are starting to use LLMs more and more to create plans for us, be it road trip options or cooking recipes. But we have no idea whether these plans are correct or not. We cannot go around executing them in the real world safely or without cost. Instead, as a proxy, we can test whether they understand different aspects of these plans.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0d4c09695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0d4c09695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this modified, stricter metric, models are even worse. They barely get to a neutral score on this Likert scale. Clearly, their explanations are more fluent than they are really explanatory. They cannot really be used reliably in critical systems. Let’s look at some other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0d4c0969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0d4c0969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can use them as part of any critical systems, we also need to understand how robust these models are. We use the notion of temporal consistency to evaluate the same. Remember, for each pair of steps, CaT-Bench contains two questions, one tests whether Step X must happen before Step Y and the other which tests whether Step Y happens after Step X. The answer to both questions should be the same. So, using temporal consistency, we measure the percentage of times when that is true.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135aa539b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135aa539be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the answer only setting, GPT-4o is the most robust when we look at temporal consistency. But really, it’s barely over 75%. All other best models are much lower. Surprisingly, GPT-4 turbo, a comparable model is much worse, not even crossing 50%</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135aa539b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135aa539b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 only show some models here but for most of them, prompting for explanations helps. The jump is particularly high for Gemini 1.5 Pro, which incidentally also shows the best overall performance. Answering before and after questions about the same pair of steps requires using slightly different types of causal knowledge but really, it should be simple enough for these large models.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0d4c09695c_3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0d4c09695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look back, we introduce a pretty easy to evaluate plan based reasoning benchmark - predict whether one step must happen before another, or the opposite. We benchmark a whole host of LLMs and find that even the best models are far from great on this simple task. But prompting for post-hoc explanations helps them significantly. Even so, models are biased towards just predicting that, for a pair of steps, one step is dependent on the other. We also find that they are not robust as measured by two metrics of consistency, and there is work to be done before they can be used reliably as part of critical systems.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d4c09695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d4c09695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consider a sequence of steps to bake an almond and chocolate cake. Part of the recipe would be stirring in ground almonds, adding flour and milk and stirring the mixture. Towards the end, we might want to whip some cream as icing and add it on top.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d4c09695c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d4c09695c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plans manifest as a simple sequence of steps, these steps actually encode complex dependencies between them. We can test whether LLMs understand such causal relationships as a way to test their plan understanding capabilities.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d4c09695c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d4c09695c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t>
            </a:r>
            <a:r>
              <a:rPr lang="en"/>
              <a:t>instance</a:t>
            </a:r>
            <a:r>
              <a:rPr lang="en"/>
              <a:t>, if we want to reason about whether Step 6 must happen before Step 8, we can use our knowledge of preconditions to come up with reasoning that all the ingredients must be in the bowl before we stir them together. So, there is a dependency 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d4c09695c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d4c09695c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Similarly, if we want to answer whether Step 7 must happen after Step 6, we understand that adding in ground almonds or flour and milk can be done interchangeably or in parallel. So, there is no dependency here. We use this simple intuition to create CaT-Bench, a benchmarking dataset for plan-based reasoning.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d4c09695c_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d4c09695c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work has focused on evaluating model understanding of different aspects of plans.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d4c09695c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0d4c09695c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line of work focuses on evaluating the state changes of entities after actions are performed on it. For example, what is the state of </a:t>
            </a:r>
            <a:r>
              <a:rPr lang="en"/>
              <a:t>almonds</a:t>
            </a:r>
            <a:r>
              <a:rPr lang="en"/>
              <a:t> after Step 6? Clearly, they are ground. There are other similar questions aimed at entities.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3.jpg"/><Relationship Id="rId10" Type="http://schemas.openxmlformats.org/officeDocument/2006/relationships/image" Target="../media/image4.jpg"/><Relationship Id="rId9"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4450"/>
            <a:ext cx="8520600" cy="1378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200"/>
              <a:t>😺 CaT-Bench: Benchmarking Language Model Understanding of Causal and Temporal Dependencies in Plans</a:t>
            </a:r>
            <a:endParaRPr sz="3200"/>
          </a:p>
        </p:txBody>
      </p:sp>
      <p:grpSp>
        <p:nvGrpSpPr>
          <p:cNvPr id="55" name="Google Shape;55;p13"/>
          <p:cNvGrpSpPr/>
          <p:nvPr/>
        </p:nvGrpSpPr>
        <p:grpSpPr>
          <a:xfrm>
            <a:off x="2577513" y="2960373"/>
            <a:ext cx="3988963" cy="1378052"/>
            <a:chOff x="2475125" y="2960373"/>
            <a:chExt cx="3988963" cy="1378052"/>
          </a:xfrm>
        </p:grpSpPr>
        <p:grpSp>
          <p:nvGrpSpPr>
            <p:cNvPr id="56" name="Google Shape;56;p13"/>
            <p:cNvGrpSpPr/>
            <p:nvPr/>
          </p:nvGrpSpPr>
          <p:grpSpPr>
            <a:xfrm>
              <a:off x="2475125" y="2960373"/>
              <a:ext cx="1892100" cy="1378052"/>
              <a:chOff x="3577075" y="3017811"/>
              <a:chExt cx="1892100" cy="1378052"/>
            </a:xfrm>
          </p:grpSpPr>
          <p:pic>
            <p:nvPicPr>
              <p:cNvPr id="57" name="Google Shape;57;p13"/>
              <p:cNvPicPr preferRelativeResize="0"/>
              <p:nvPr/>
            </p:nvPicPr>
            <p:blipFill rotWithShape="1">
              <a:blip r:embed="rId3">
                <a:alphaModFix/>
              </a:blip>
              <a:srcRect b="0" l="1625" r="1625" t="0"/>
              <a:stretch/>
            </p:blipFill>
            <p:spPr>
              <a:xfrm>
                <a:off x="4141825" y="3017811"/>
                <a:ext cx="762600" cy="788400"/>
              </a:xfrm>
              <a:prstGeom prst="ellipse">
                <a:avLst/>
              </a:prstGeom>
              <a:noFill/>
              <a:ln>
                <a:noFill/>
              </a:ln>
            </p:spPr>
          </p:pic>
          <p:sp>
            <p:nvSpPr>
              <p:cNvPr id="58" name="Google Shape;58;p13"/>
              <p:cNvSpPr txBox="1"/>
              <p:nvPr/>
            </p:nvSpPr>
            <p:spPr>
              <a:xfrm>
                <a:off x="3577075" y="3768863"/>
                <a:ext cx="1892100" cy="62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Niranjan</a:t>
                </a:r>
                <a:endParaRPr sz="1600">
                  <a:latin typeface="Calibri"/>
                  <a:ea typeface="Calibri"/>
                  <a:cs typeface="Calibri"/>
                  <a:sym typeface="Calibri"/>
                </a:endParaRPr>
              </a:p>
              <a:p>
                <a:pPr indent="0" lvl="0" marL="0" rtl="0" algn="ctr">
                  <a:spcBef>
                    <a:spcPts val="0"/>
                  </a:spcBef>
                  <a:spcAft>
                    <a:spcPts val="0"/>
                  </a:spcAft>
                  <a:buNone/>
                </a:pPr>
                <a:r>
                  <a:rPr lang="en" sz="1600">
                    <a:latin typeface="Calibri"/>
                    <a:ea typeface="Calibri"/>
                    <a:cs typeface="Calibri"/>
                    <a:sym typeface="Calibri"/>
                  </a:rPr>
                  <a:t>Balasubramanian</a:t>
                </a:r>
                <a:endParaRPr sz="1600">
                  <a:latin typeface="Calibri"/>
                  <a:ea typeface="Calibri"/>
                  <a:cs typeface="Calibri"/>
                  <a:sym typeface="Calibri"/>
                </a:endParaRPr>
              </a:p>
            </p:txBody>
          </p:sp>
        </p:grpSp>
        <p:grpSp>
          <p:nvGrpSpPr>
            <p:cNvPr id="59" name="Google Shape;59;p13"/>
            <p:cNvGrpSpPr/>
            <p:nvPr/>
          </p:nvGrpSpPr>
          <p:grpSpPr>
            <a:xfrm>
              <a:off x="4571988" y="2974275"/>
              <a:ext cx="1892100" cy="1292396"/>
              <a:chOff x="1746488" y="3030725"/>
              <a:chExt cx="1892100" cy="1292396"/>
            </a:xfrm>
          </p:grpSpPr>
          <p:sp>
            <p:nvSpPr>
              <p:cNvPr id="60" name="Google Shape;60;p13"/>
              <p:cNvSpPr txBox="1"/>
              <p:nvPr/>
            </p:nvSpPr>
            <p:spPr>
              <a:xfrm>
                <a:off x="1746488" y="3906121"/>
                <a:ext cx="18921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Raymond Mooney</a:t>
                </a:r>
                <a:endParaRPr sz="1600">
                  <a:latin typeface="Calibri"/>
                  <a:ea typeface="Calibri"/>
                  <a:cs typeface="Calibri"/>
                  <a:sym typeface="Calibri"/>
                </a:endParaRPr>
              </a:p>
            </p:txBody>
          </p:sp>
          <p:pic>
            <p:nvPicPr>
              <p:cNvPr id="61" name="Google Shape;61;p13"/>
              <p:cNvPicPr preferRelativeResize="0"/>
              <p:nvPr/>
            </p:nvPicPr>
            <p:blipFill rotWithShape="1">
              <a:blip r:embed="rId4">
                <a:alphaModFix/>
              </a:blip>
              <a:srcRect b="0" l="5460" r="5460" t="0"/>
              <a:stretch/>
            </p:blipFill>
            <p:spPr>
              <a:xfrm>
                <a:off x="2207751" y="3030725"/>
                <a:ext cx="762600" cy="762600"/>
              </a:xfrm>
              <a:prstGeom prst="ellipse">
                <a:avLst/>
              </a:prstGeom>
              <a:noFill/>
              <a:ln>
                <a:noFill/>
              </a:ln>
            </p:spPr>
          </p:pic>
        </p:grpSp>
      </p:grpSp>
      <p:sp>
        <p:nvSpPr>
          <p:cNvPr id="62" name="Google Shape;6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63" name="Google Shape;63;p13"/>
          <p:cNvGrpSpPr/>
          <p:nvPr/>
        </p:nvGrpSpPr>
        <p:grpSpPr>
          <a:xfrm>
            <a:off x="3280237" y="4435924"/>
            <a:ext cx="2583538" cy="707576"/>
            <a:chOff x="2338749" y="4435924"/>
            <a:chExt cx="2583538" cy="707576"/>
          </a:xfrm>
        </p:grpSpPr>
        <p:pic>
          <p:nvPicPr>
            <p:cNvPr id="64" name="Google Shape;64;p13"/>
            <p:cNvPicPr preferRelativeResize="0"/>
            <p:nvPr/>
          </p:nvPicPr>
          <p:blipFill rotWithShape="1">
            <a:blip r:embed="rId5">
              <a:alphaModFix/>
            </a:blip>
            <a:srcRect b="0" l="0" r="0" t="0"/>
            <a:stretch/>
          </p:blipFill>
          <p:spPr>
            <a:xfrm>
              <a:off x="2338749" y="4435924"/>
              <a:ext cx="707575" cy="707575"/>
            </a:xfrm>
            <a:prstGeom prst="rect">
              <a:avLst/>
            </a:prstGeom>
            <a:noFill/>
            <a:ln>
              <a:noFill/>
            </a:ln>
          </p:spPr>
        </p:pic>
        <p:pic>
          <p:nvPicPr>
            <p:cNvPr id="65" name="Google Shape;65;p13"/>
            <p:cNvPicPr preferRelativeResize="0"/>
            <p:nvPr/>
          </p:nvPicPr>
          <p:blipFill rotWithShape="1">
            <a:blip r:embed="rId6">
              <a:alphaModFix/>
            </a:blip>
            <a:srcRect b="0" l="0" r="0" t="0"/>
            <a:stretch/>
          </p:blipFill>
          <p:spPr>
            <a:xfrm>
              <a:off x="4214713" y="4435925"/>
              <a:ext cx="707575" cy="707575"/>
            </a:xfrm>
            <a:prstGeom prst="rect">
              <a:avLst/>
            </a:prstGeom>
            <a:noFill/>
            <a:ln>
              <a:noFill/>
            </a:ln>
          </p:spPr>
        </p:pic>
        <p:pic>
          <p:nvPicPr>
            <p:cNvPr id="66" name="Google Shape;66;p13"/>
            <p:cNvPicPr preferRelativeResize="0"/>
            <p:nvPr/>
          </p:nvPicPr>
          <p:blipFill rotWithShape="1">
            <a:blip r:embed="rId7">
              <a:alphaModFix/>
            </a:blip>
            <a:srcRect b="0" l="0" r="0" t="0"/>
            <a:stretch/>
          </p:blipFill>
          <p:spPr>
            <a:xfrm>
              <a:off x="3276738" y="4435925"/>
              <a:ext cx="707575" cy="707575"/>
            </a:xfrm>
            <a:prstGeom prst="rect">
              <a:avLst/>
            </a:prstGeom>
            <a:noFill/>
            <a:ln>
              <a:noFill/>
            </a:ln>
          </p:spPr>
        </p:pic>
      </p:grpSp>
      <p:grpSp>
        <p:nvGrpSpPr>
          <p:cNvPr id="67" name="Google Shape;67;p13"/>
          <p:cNvGrpSpPr/>
          <p:nvPr/>
        </p:nvGrpSpPr>
        <p:grpSpPr>
          <a:xfrm>
            <a:off x="2019576" y="1656038"/>
            <a:ext cx="5505949" cy="1304338"/>
            <a:chOff x="2019576" y="1656038"/>
            <a:chExt cx="5505949" cy="1304338"/>
          </a:xfrm>
        </p:grpSpPr>
        <p:grpSp>
          <p:nvGrpSpPr>
            <p:cNvPr id="68" name="Google Shape;68;p13"/>
            <p:cNvGrpSpPr/>
            <p:nvPr/>
          </p:nvGrpSpPr>
          <p:grpSpPr>
            <a:xfrm>
              <a:off x="5536825" y="1656038"/>
              <a:ext cx="1988700" cy="1304338"/>
              <a:chOff x="6410425" y="1698263"/>
              <a:chExt cx="1988700" cy="1304338"/>
            </a:xfrm>
          </p:grpSpPr>
          <p:sp>
            <p:nvSpPr>
              <p:cNvPr id="69" name="Google Shape;69;p13"/>
              <p:cNvSpPr txBox="1"/>
              <p:nvPr/>
            </p:nvSpPr>
            <p:spPr>
              <a:xfrm>
                <a:off x="6410425" y="2375600"/>
                <a:ext cx="1988700" cy="62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Nathanael Chambers</a:t>
                </a:r>
                <a:endParaRPr sz="1600">
                  <a:latin typeface="Calibri"/>
                  <a:ea typeface="Calibri"/>
                  <a:cs typeface="Calibri"/>
                  <a:sym typeface="Calibri"/>
                </a:endParaRPr>
              </a:p>
            </p:txBody>
          </p:sp>
          <p:pic>
            <p:nvPicPr>
              <p:cNvPr id="70" name="Google Shape;70;p13"/>
              <p:cNvPicPr preferRelativeResize="0"/>
              <p:nvPr/>
            </p:nvPicPr>
            <p:blipFill rotWithShape="1">
              <a:blip r:embed="rId8">
                <a:alphaModFix/>
              </a:blip>
              <a:srcRect b="622" l="0" r="0" t="622"/>
              <a:stretch/>
            </p:blipFill>
            <p:spPr>
              <a:xfrm>
                <a:off x="6901811" y="1698263"/>
                <a:ext cx="798300" cy="788400"/>
              </a:xfrm>
              <a:prstGeom prst="ellipse">
                <a:avLst/>
              </a:prstGeom>
              <a:noFill/>
              <a:ln>
                <a:noFill/>
              </a:ln>
            </p:spPr>
          </p:pic>
        </p:grpSp>
        <p:grpSp>
          <p:nvGrpSpPr>
            <p:cNvPr id="71" name="Google Shape;71;p13"/>
            <p:cNvGrpSpPr/>
            <p:nvPr/>
          </p:nvGrpSpPr>
          <p:grpSpPr>
            <a:xfrm>
              <a:off x="2019576" y="1659050"/>
              <a:ext cx="1587600" cy="1145900"/>
              <a:chOff x="1852413" y="1710250"/>
              <a:chExt cx="1587600" cy="1145900"/>
            </a:xfrm>
          </p:grpSpPr>
          <p:pic>
            <p:nvPicPr>
              <p:cNvPr id="72" name="Google Shape;72;p13"/>
              <p:cNvPicPr preferRelativeResize="0"/>
              <p:nvPr/>
            </p:nvPicPr>
            <p:blipFill>
              <a:blip r:embed="rId9">
                <a:alphaModFix/>
              </a:blip>
              <a:stretch>
                <a:fillRect/>
              </a:stretch>
            </p:blipFill>
            <p:spPr>
              <a:xfrm>
                <a:off x="2245726" y="1710250"/>
                <a:ext cx="762600" cy="762600"/>
              </a:xfrm>
              <a:prstGeom prst="rect">
                <a:avLst/>
              </a:prstGeom>
              <a:noFill/>
              <a:ln>
                <a:noFill/>
              </a:ln>
            </p:spPr>
          </p:pic>
          <p:sp>
            <p:nvSpPr>
              <p:cNvPr id="73" name="Google Shape;73;p13"/>
              <p:cNvSpPr txBox="1"/>
              <p:nvPr/>
            </p:nvSpPr>
            <p:spPr>
              <a:xfrm>
                <a:off x="1852413" y="2542350"/>
                <a:ext cx="1587600" cy="31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Calibri"/>
                    <a:ea typeface="Calibri"/>
                    <a:cs typeface="Calibri"/>
                    <a:sym typeface="Calibri"/>
                  </a:rPr>
                  <a:t>Yash Kumar Lal*</a:t>
                </a:r>
                <a:endParaRPr b="1" sz="1600">
                  <a:latin typeface="Calibri"/>
                  <a:ea typeface="Calibri"/>
                  <a:cs typeface="Calibri"/>
                  <a:sym typeface="Calibri"/>
                </a:endParaRPr>
              </a:p>
            </p:txBody>
          </p:sp>
        </p:grpSp>
        <p:sp>
          <p:nvSpPr>
            <p:cNvPr id="74" name="Google Shape;74;p13"/>
            <p:cNvSpPr txBox="1"/>
            <p:nvPr/>
          </p:nvSpPr>
          <p:spPr>
            <a:xfrm>
              <a:off x="3644725" y="2469925"/>
              <a:ext cx="1892100" cy="33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Vanya Cohen*</a:t>
              </a:r>
              <a:endParaRPr sz="1600">
                <a:latin typeface="Calibri"/>
                <a:ea typeface="Calibri"/>
                <a:cs typeface="Calibri"/>
                <a:sym typeface="Calibri"/>
              </a:endParaRPr>
            </a:p>
          </p:txBody>
        </p:sp>
      </p:grpSp>
      <p:pic>
        <p:nvPicPr>
          <p:cNvPr id="75" name="Google Shape;75;p13"/>
          <p:cNvPicPr preferRelativeResize="0"/>
          <p:nvPr/>
        </p:nvPicPr>
        <p:blipFill rotWithShape="1">
          <a:blip r:embed="rId10">
            <a:alphaModFix/>
          </a:blip>
          <a:srcRect b="26079" l="13034" r="13034" t="0"/>
          <a:stretch/>
        </p:blipFill>
        <p:spPr>
          <a:xfrm>
            <a:off x="4189500" y="1656050"/>
            <a:ext cx="765000" cy="7650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 Work</a:t>
            </a:r>
            <a:endParaRPr/>
          </a:p>
        </p:txBody>
      </p:sp>
      <p:grpSp>
        <p:nvGrpSpPr>
          <p:cNvPr id="180" name="Google Shape;180;p22"/>
          <p:cNvGrpSpPr/>
          <p:nvPr/>
        </p:nvGrpSpPr>
        <p:grpSpPr>
          <a:xfrm>
            <a:off x="454090" y="1479220"/>
            <a:ext cx="2376951" cy="1931170"/>
            <a:chOff x="1077950" y="1408100"/>
            <a:chExt cx="1948800" cy="1601700"/>
          </a:xfrm>
        </p:grpSpPr>
        <p:sp>
          <p:nvSpPr>
            <p:cNvPr id="181" name="Google Shape;181;p22"/>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82" name="Google Shape;182;p22"/>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183" name="Google Shape;183;p22"/>
          <p:cNvGrpSpPr/>
          <p:nvPr/>
        </p:nvGrpSpPr>
        <p:grpSpPr>
          <a:xfrm>
            <a:off x="4029525" y="1098225"/>
            <a:ext cx="4244750" cy="1634625"/>
            <a:chOff x="4029525" y="1479225"/>
            <a:chExt cx="4244750" cy="1634625"/>
          </a:xfrm>
        </p:grpSpPr>
        <p:sp>
          <p:nvSpPr>
            <p:cNvPr id="184" name="Google Shape;184;p22"/>
            <p:cNvSpPr/>
            <p:nvPr/>
          </p:nvSpPr>
          <p:spPr>
            <a:xfrm>
              <a:off x="5204200" y="1479225"/>
              <a:ext cx="1895400" cy="61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Goal: Bake Almond and Chocolate Cake</a:t>
              </a:r>
              <a:endParaRPr sz="1200"/>
            </a:p>
          </p:txBody>
        </p:sp>
        <p:grpSp>
          <p:nvGrpSpPr>
            <p:cNvPr id="185" name="Google Shape;185;p22"/>
            <p:cNvGrpSpPr/>
            <p:nvPr/>
          </p:nvGrpSpPr>
          <p:grpSpPr>
            <a:xfrm>
              <a:off x="4029525" y="2651250"/>
              <a:ext cx="4244750" cy="462600"/>
              <a:chOff x="4210275" y="2422650"/>
              <a:chExt cx="4244750" cy="462600"/>
            </a:xfrm>
          </p:grpSpPr>
          <p:sp>
            <p:nvSpPr>
              <p:cNvPr id="186" name="Google Shape;186;p22"/>
              <p:cNvSpPr/>
              <p:nvPr/>
            </p:nvSpPr>
            <p:spPr>
              <a:xfrm>
                <a:off x="4210275" y="2422650"/>
                <a:ext cx="1076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Stir in almonds</a:t>
                </a:r>
                <a:endParaRPr sz="1200"/>
              </a:p>
            </p:txBody>
          </p:sp>
          <p:sp>
            <p:nvSpPr>
              <p:cNvPr id="187" name="Google Shape;187;p22"/>
              <p:cNvSpPr/>
              <p:nvPr/>
            </p:nvSpPr>
            <p:spPr>
              <a:xfrm>
                <a:off x="5794300" y="2422650"/>
                <a:ext cx="1076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Turn right</a:t>
                </a:r>
                <a:endParaRPr sz="1200"/>
              </a:p>
            </p:txBody>
          </p:sp>
          <p:sp>
            <p:nvSpPr>
              <p:cNvPr id="188" name="Google Shape;188;p22"/>
              <p:cNvSpPr/>
              <p:nvPr/>
            </p:nvSpPr>
            <p:spPr>
              <a:xfrm>
                <a:off x="7378325" y="2422650"/>
                <a:ext cx="1076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Eat your protein</a:t>
                </a:r>
                <a:endParaRPr sz="1200"/>
              </a:p>
            </p:txBody>
          </p:sp>
        </p:grpSp>
        <p:sp>
          <p:nvSpPr>
            <p:cNvPr id="189" name="Google Shape;189;p22"/>
            <p:cNvSpPr/>
            <p:nvPr/>
          </p:nvSpPr>
          <p:spPr>
            <a:xfrm>
              <a:off x="4501150" y="2208788"/>
              <a:ext cx="33015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Select the right candidate step for the goal</a:t>
              </a:r>
              <a:endParaRPr sz="1200"/>
            </a:p>
          </p:txBody>
        </p:sp>
      </p:grpSp>
      <p:grpSp>
        <p:nvGrpSpPr>
          <p:cNvPr id="190" name="Google Shape;190;p22"/>
          <p:cNvGrpSpPr/>
          <p:nvPr/>
        </p:nvGrpSpPr>
        <p:grpSpPr>
          <a:xfrm>
            <a:off x="3836575" y="3155625"/>
            <a:ext cx="4437700" cy="1634625"/>
            <a:chOff x="3836575" y="1479225"/>
            <a:chExt cx="4437700" cy="1634625"/>
          </a:xfrm>
        </p:grpSpPr>
        <p:sp>
          <p:nvSpPr>
            <p:cNvPr id="191" name="Google Shape;191;p22"/>
            <p:cNvSpPr/>
            <p:nvPr/>
          </p:nvSpPr>
          <p:spPr>
            <a:xfrm>
              <a:off x="5204200" y="1479225"/>
              <a:ext cx="1895400" cy="38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Step: </a:t>
              </a:r>
              <a:r>
                <a:rPr lang="en" sz="1100">
                  <a:solidFill>
                    <a:schemeClr val="dk1"/>
                  </a:solidFill>
                </a:rPr>
                <a:t>Add</a:t>
              </a:r>
              <a:r>
                <a:rPr lang="en" sz="1200">
                  <a:solidFill>
                    <a:schemeClr val="dk1"/>
                  </a:solidFill>
                </a:rPr>
                <a:t> in almonds</a:t>
              </a:r>
              <a:endParaRPr sz="1200"/>
            </a:p>
          </p:txBody>
        </p:sp>
        <p:grpSp>
          <p:nvGrpSpPr>
            <p:cNvPr id="192" name="Google Shape;192;p22"/>
            <p:cNvGrpSpPr/>
            <p:nvPr/>
          </p:nvGrpSpPr>
          <p:grpSpPr>
            <a:xfrm>
              <a:off x="3836575" y="2651250"/>
              <a:ext cx="4437700" cy="462600"/>
              <a:chOff x="4017325" y="2422650"/>
              <a:chExt cx="4437700" cy="462600"/>
            </a:xfrm>
          </p:grpSpPr>
          <p:sp>
            <p:nvSpPr>
              <p:cNvPr id="193" name="Google Shape;193;p22"/>
              <p:cNvSpPr/>
              <p:nvPr/>
            </p:nvSpPr>
            <p:spPr>
              <a:xfrm>
                <a:off x="4017325" y="2422650"/>
                <a:ext cx="1367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Bake Chocolate Cake</a:t>
                </a:r>
                <a:endParaRPr sz="1200"/>
              </a:p>
            </p:txBody>
          </p:sp>
          <p:sp>
            <p:nvSpPr>
              <p:cNvPr id="194" name="Google Shape;194;p22"/>
              <p:cNvSpPr/>
              <p:nvPr/>
            </p:nvSpPr>
            <p:spPr>
              <a:xfrm>
                <a:off x="5794300" y="2422650"/>
                <a:ext cx="1076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Lip Sync</a:t>
                </a:r>
                <a:endParaRPr sz="1200"/>
              </a:p>
            </p:txBody>
          </p:sp>
          <p:sp>
            <p:nvSpPr>
              <p:cNvPr id="195" name="Google Shape;195;p22"/>
              <p:cNvSpPr/>
              <p:nvPr/>
            </p:nvSpPr>
            <p:spPr>
              <a:xfrm>
                <a:off x="7378325" y="2422650"/>
                <a:ext cx="1076700" cy="462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Navigate Home</a:t>
                </a:r>
                <a:endParaRPr sz="1200"/>
              </a:p>
            </p:txBody>
          </p:sp>
        </p:grpSp>
        <p:sp>
          <p:nvSpPr>
            <p:cNvPr id="196" name="Google Shape;196;p22"/>
            <p:cNvSpPr/>
            <p:nvPr/>
          </p:nvSpPr>
          <p:spPr>
            <a:xfrm>
              <a:off x="4670200" y="1989100"/>
              <a:ext cx="2963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Select the right goal for the given step</a:t>
              </a:r>
              <a:endParaRPr sz="1200"/>
            </a:p>
          </p:txBody>
        </p:sp>
      </p:grpSp>
      <p:sp>
        <p:nvSpPr>
          <p:cNvPr id="197" name="Google Shape;197;p22"/>
          <p:cNvSpPr txBox="1"/>
          <p:nvPr/>
        </p:nvSpPr>
        <p:spPr>
          <a:xfrm>
            <a:off x="6595175" y="4829125"/>
            <a:ext cx="2549100" cy="30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1"/>
                </a:solidFill>
              </a:rPr>
              <a:t>Step-Goal Inference</a:t>
            </a:r>
            <a:r>
              <a:rPr lang="en" sz="1000">
                <a:solidFill>
                  <a:schemeClr val="dk1"/>
                </a:solidFill>
              </a:rPr>
              <a:t> (</a:t>
            </a:r>
            <a:r>
              <a:rPr lang="en" sz="1000">
                <a:solidFill>
                  <a:schemeClr val="dk1"/>
                </a:solidFill>
              </a:rPr>
              <a:t>Zhang et al, 2020</a:t>
            </a:r>
            <a:r>
              <a:rPr lang="en" sz="1000">
                <a:solidFill>
                  <a:schemeClr val="dk1"/>
                </a:solidFill>
              </a:rPr>
              <a:t>)</a:t>
            </a:r>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 Work</a:t>
            </a:r>
            <a:endParaRPr/>
          </a:p>
        </p:txBody>
      </p:sp>
      <p:grpSp>
        <p:nvGrpSpPr>
          <p:cNvPr id="203" name="Google Shape;203;p23"/>
          <p:cNvGrpSpPr/>
          <p:nvPr/>
        </p:nvGrpSpPr>
        <p:grpSpPr>
          <a:xfrm>
            <a:off x="454090" y="1479220"/>
            <a:ext cx="2376951" cy="1931170"/>
            <a:chOff x="1077950" y="1408100"/>
            <a:chExt cx="1948800" cy="1601700"/>
          </a:xfrm>
        </p:grpSpPr>
        <p:sp>
          <p:nvSpPr>
            <p:cNvPr id="204" name="Google Shape;204;p23"/>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205" name="Google Shape;205;p23"/>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206" name="Google Shape;206;p23"/>
          <p:cNvGrpSpPr/>
          <p:nvPr/>
        </p:nvGrpSpPr>
        <p:grpSpPr>
          <a:xfrm>
            <a:off x="4029525" y="1326825"/>
            <a:ext cx="4245000" cy="2014725"/>
            <a:chOff x="4029525" y="1326825"/>
            <a:chExt cx="4245000" cy="2014725"/>
          </a:xfrm>
        </p:grpSpPr>
        <p:sp>
          <p:nvSpPr>
            <p:cNvPr id="207" name="Google Shape;207;p23"/>
            <p:cNvSpPr/>
            <p:nvPr/>
          </p:nvSpPr>
          <p:spPr>
            <a:xfrm>
              <a:off x="5204200" y="1326825"/>
              <a:ext cx="1895400" cy="61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Goal: Bake Almond and Chocolate Cake</a:t>
              </a:r>
              <a:endParaRPr sz="1200"/>
            </a:p>
          </p:txBody>
        </p:sp>
        <p:sp>
          <p:nvSpPr>
            <p:cNvPr id="208" name="Google Shape;208;p23"/>
            <p:cNvSpPr/>
            <p:nvPr/>
          </p:nvSpPr>
          <p:spPr>
            <a:xfrm>
              <a:off x="4029525" y="2727450"/>
              <a:ext cx="1367400" cy="61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 wooden spoon to stir</a:t>
              </a:r>
              <a:endParaRPr sz="1200"/>
            </a:p>
          </p:txBody>
        </p:sp>
        <p:sp>
          <p:nvSpPr>
            <p:cNvPr id="209" name="Google Shape;209;p23"/>
            <p:cNvSpPr/>
            <p:nvPr/>
          </p:nvSpPr>
          <p:spPr>
            <a:xfrm>
              <a:off x="6906875" y="2727450"/>
              <a:ext cx="1367400" cy="61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 your metal spatula to stir</a:t>
              </a:r>
              <a:endParaRPr sz="1200"/>
            </a:p>
          </p:txBody>
        </p:sp>
        <p:sp>
          <p:nvSpPr>
            <p:cNvPr id="210" name="Google Shape;210;p23"/>
            <p:cNvSpPr/>
            <p:nvPr/>
          </p:nvSpPr>
          <p:spPr>
            <a:xfrm>
              <a:off x="4029525" y="2132600"/>
              <a:ext cx="42450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If you have non-stick utensils, what do you do after Step 7?</a:t>
              </a:r>
              <a:endParaRPr sz="1200"/>
            </a:p>
          </p:txBody>
        </p:sp>
      </p:grpSp>
      <p:sp>
        <p:nvSpPr>
          <p:cNvPr id="211" name="Google Shape;211;p23"/>
          <p:cNvSpPr txBox="1"/>
          <p:nvPr/>
        </p:nvSpPr>
        <p:spPr>
          <a:xfrm>
            <a:off x="7198000" y="4829125"/>
            <a:ext cx="1946400" cy="30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1"/>
                </a:solidFill>
              </a:rPr>
              <a:t>Choice-75</a:t>
            </a:r>
            <a:r>
              <a:rPr lang="en" sz="1000">
                <a:solidFill>
                  <a:schemeClr val="dk1"/>
                </a:solidFill>
              </a:rPr>
              <a:t> (Hou et al, 2023)</a:t>
            </a:r>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Creating </a:t>
            </a:r>
            <a:r>
              <a:rPr lang="en" sz="2811"/>
              <a:t>😺 CaT-Bench</a:t>
            </a:r>
            <a:endParaRPr sz="2811"/>
          </a:p>
        </p:txBody>
      </p:sp>
      <p:grpSp>
        <p:nvGrpSpPr>
          <p:cNvPr id="217" name="Google Shape;217;p24"/>
          <p:cNvGrpSpPr/>
          <p:nvPr/>
        </p:nvGrpSpPr>
        <p:grpSpPr>
          <a:xfrm>
            <a:off x="454090" y="1479220"/>
            <a:ext cx="2376951" cy="1931170"/>
            <a:chOff x="1077950" y="1408100"/>
            <a:chExt cx="1948800" cy="1601700"/>
          </a:xfrm>
        </p:grpSpPr>
        <p:sp>
          <p:nvSpPr>
            <p:cNvPr id="218" name="Google Shape;218;p24"/>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219" name="Google Shape;219;p24"/>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sp>
        <p:nvSpPr>
          <p:cNvPr id="220" name="Google Shape;220;p24"/>
          <p:cNvSpPr txBox="1"/>
          <p:nvPr/>
        </p:nvSpPr>
        <p:spPr>
          <a:xfrm>
            <a:off x="6043475" y="4829125"/>
            <a:ext cx="3100800" cy="30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1"/>
                </a:solidFill>
              </a:rPr>
              <a:t>Recipe Flow Graph Corpus (Yamakata et al, 2020)</a:t>
            </a:r>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Creating </a:t>
            </a:r>
            <a:r>
              <a:rPr lang="en" sz="2811"/>
              <a:t>😺 CaT-Bench</a:t>
            </a:r>
            <a:endParaRPr sz="2811"/>
          </a:p>
        </p:txBody>
      </p:sp>
      <p:grpSp>
        <p:nvGrpSpPr>
          <p:cNvPr id="226" name="Google Shape;226;p25"/>
          <p:cNvGrpSpPr/>
          <p:nvPr/>
        </p:nvGrpSpPr>
        <p:grpSpPr>
          <a:xfrm>
            <a:off x="454090" y="1479220"/>
            <a:ext cx="2376951" cy="1931170"/>
            <a:chOff x="1077950" y="1408100"/>
            <a:chExt cx="1948800" cy="1601700"/>
          </a:xfrm>
        </p:grpSpPr>
        <p:sp>
          <p:nvSpPr>
            <p:cNvPr id="227" name="Google Shape;227;p25"/>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228" name="Google Shape;228;p25"/>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229" name="Google Shape;229;p25"/>
          <p:cNvGrpSpPr/>
          <p:nvPr/>
        </p:nvGrpSpPr>
        <p:grpSpPr>
          <a:xfrm>
            <a:off x="4660250" y="1703525"/>
            <a:ext cx="2039250" cy="1395200"/>
            <a:chOff x="5155975" y="2579800"/>
            <a:chExt cx="2039250" cy="1395200"/>
          </a:xfrm>
        </p:grpSpPr>
        <p:sp>
          <p:nvSpPr>
            <p:cNvPr id="230" name="Google Shape;230;p25"/>
            <p:cNvSpPr/>
            <p:nvPr/>
          </p:nvSpPr>
          <p:spPr>
            <a:xfrm>
              <a:off x="5155975" y="2579800"/>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231" name="Google Shape;231;p25"/>
            <p:cNvSpPr/>
            <p:nvPr/>
          </p:nvSpPr>
          <p:spPr>
            <a:xfrm>
              <a:off x="5854400" y="3429000"/>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a:t>
              </a:r>
              <a:endParaRPr/>
            </a:p>
          </p:txBody>
        </p:sp>
        <p:sp>
          <p:nvSpPr>
            <p:cNvPr id="232" name="Google Shape;232;p25"/>
            <p:cNvSpPr/>
            <p:nvPr/>
          </p:nvSpPr>
          <p:spPr>
            <a:xfrm>
              <a:off x="6605425" y="2579800"/>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cxnSp>
          <p:nvCxnSpPr>
            <p:cNvPr id="233" name="Google Shape;233;p25"/>
            <p:cNvCxnSpPr>
              <a:stCxn id="230" idx="5"/>
              <a:endCxn id="231" idx="1"/>
            </p:cNvCxnSpPr>
            <p:nvPr/>
          </p:nvCxnSpPr>
          <p:spPr>
            <a:xfrm>
              <a:off x="5659401" y="3045840"/>
              <a:ext cx="281400" cy="463200"/>
            </a:xfrm>
            <a:prstGeom prst="straightConnector1">
              <a:avLst/>
            </a:prstGeom>
            <a:noFill/>
            <a:ln cap="flat" cmpd="sng" w="19050">
              <a:solidFill>
                <a:srgbClr val="000000"/>
              </a:solidFill>
              <a:prstDash val="solid"/>
              <a:round/>
              <a:headEnd len="med" w="med" type="none"/>
              <a:tailEnd len="med" w="med" type="triangle"/>
            </a:ln>
          </p:spPr>
        </p:cxnSp>
        <p:cxnSp>
          <p:nvCxnSpPr>
            <p:cNvPr id="234" name="Google Shape;234;p25"/>
            <p:cNvCxnSpPr>
              <a:stCxn id="232" idx="3"/>
              <a:endCxn id="231" idx="7"/>
            </p:cNvCxnSpPr>
            <p:nvPr/>
          </p:nvCxnSpPr>
          <p:spPr>
            <a:xfrm flipH="1">
              <a:off x="6357899" y="3045840"/>
              <a:ext cx="333900" cy="463200"/>
            </a:xfrm>
            <a:prstGeom prst="straightConnector1">
              <a:avLst/>
            </a:prstGeom>
            <a:noFill/>
            <a:ln cap="flat" cmpd="sng" w="19050">
              <a:solidFill>
                <a:srgbClr val="000000"/>
              </a:solidFill>
              <a:prstDash val="solid"/>
              <a:round/>
              <a:headEnd len="med" w="med" type="none"/>
              <a:tailEnd len="med" w="med" type="triangle"/>
            </a:ln>
          </p:spPr>
        </p:cxnSp>
      </p:grpSp>
      <p:grpSp>
        <p:nvGrpSpPr>
          <p:cNvPr id="235" name="Google Shape;235;p25"/>
          <p:cNvGrpSpPr/>
          <p:nvPr/>
        </p:nvGrpSpPr>
        <p:grpSpPr>
          <a:xfrm>
            <a:off x="7815850" y="1703525"/>
            <a:ext cx="589800" cy="1395200"/>
            <a:chOff x="7815850" y="1703525"/>
            <a:chExt cx="589800" cy="1395200"/>
          </a:xfrm>
        </p:grpSpPr>
        <p:sp>
          <p:nvSpPr>
            <p:cNvPr id="236" name="Google Shape;236;p25"/>
            <p:cNvSpPr/>
            <p:nvPr/>
          </p:nvSpPr>
          <p:spPr>
            <a:xfrm>
              <a:off x="7815850" y="1703525"/>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11</a:t>
              </a:r>
              <a:endParaRPr/>
            </a:p>
          </p:txBody>
        </p:sp>
        <p:sp>
          <p:nvSpPr>
            <p:cNvPr id="237" name="Google Shape;237;p25"/>
            <p:cNvSpPr/>
            <p:nvPr/>
          </p:nvSpPr>
          <p:spPr>
            <a:xfrm>
              <a:off x="7815850" y="2552725"/>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12</a:t>
              </a:r>
              <a:endParaRPr/>
            </a:p>
          </p:txBody>
        </p:sp>
      </p:grpSp>
      <p:cxnSp>
        <p:nvCxnSpPr>
          <p:cNvPr id="238" name="Google Shape;238;p25"/>
          <p:cNvCxnSpPr>
            <a:endCxn id="237" idx="0"/>
          </p:cNvCxnSpPr>
          <p:nvPr/>
        </p:nvCxnSpPr>
        <p:spPr>
          <a:xfrm>
            <a:off x="8110750" y="2249425"/>
            <a:ext cx="0" cy="303300"/>
          </a:xfrm>
          <a:prstGeom prst="straightConnector1">
            <a:avLst/>
          </a:prstGeom>
          <a:noFill/>
          <a:ln cap="flat" cmpd="sng" w="19050">
            <a:solidFill>
              <a:schemeClr val="dk1"/>
            </a:solidFill>
            <a:prstDash val="solid"/>
            <a:round/>
            <a:headEnd len="med" w="med" type="none"/>
            <a:tailEnd len="med" w="med" type="triangle"/>
          </a:ln>
        </p:spPr>
      </p:cxnSp>
      <p:sp>
        <p:nvSpPr>
          <p:cNvPr id="239" name="Google Shape;239;p25"/>
          <p:cNvSpPr/>
          <p:nvPr/>
        </p:nvSpPr>
        <p:spPr>
          <a:xfrm>
            <a:off x="6699600" y="3728475"/>
            <a:ext cx="589800" cy="546000"/>
          </a:xfrm>
          <a:prstGeom prst="ellipse">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15</a:t>
            </a:r>
            <a:endParaRPr/>
          </a:p>
        </p:txBody>
      </p:sp>
      <p:sp>
        <p:nvSpPr>
          <p:cNvPr id="240" name="Google Shape;240;p25"/>
          <p:cNvSpPr/>
          <p:nvPr/>
        </p:nvSpPr>
        <p:spPr>
          <a:xfrm>
            <a:off x="4512875" y="1532700"/>
            <a:ext cx="2322600" cy="1694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25"/>
          <p:cNvSpPr/>
          <p:nvPr/>
        </p:nvSpPr>
        <p:spPr>
          <a:xfrm>
            <a:off x="7707525" y="1532700"/>
            <a:ext cx="774300" cy="1694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42" name="Google Shape;242;p25"/>
          <p:cNvCxnSpPr>
            <a:stCxn id="240" idx="2"/>
            <a:endCxn id="239" idx="1"/>
          </p:cNvCxnSpPr>
          <p:nvPr/>
        </p:nvCxnSpPr>
        <p:spPr>
          <a:xfrm>
            <a:off x="5674175" y="3227400"/>
            <a:ext cx="1111800" cy="581100"/>
          </a:xfrm>
          <a:prstGeom prst="straightConnector1">
            <a:avLst/>
          </a:prstGeom>
          <a:noFill/>
          <a:ln cap="flat" cmpd="sng" w="19050">
            <a:solidFill>
              <a:schemeClr val="dk1"/>
            </a:solidFill>
            <a:prstDash val="solid"/>
            <a:round/>
            <a:headEnd len="med" w="med" type="none"/>
            <a:tailEnd len="med" w="med" type="triangle"/>
          </a:ln>
        </p:spPr>
      </p:cxnSp>
      <p:cxnSp>
        <p:nvCxnSpPr>
          <p:cNvPr id="243" name="Google Shape;243;p25"/>
          <p:cNvCxnSpPr>
            <a:stCxn id="241" idx="2"/>
            <a:endCxn id="239" idx="7"/>
          </p:cNvCxnSpPr>
          <p:nvPr/>
        </p:nvCxnSpPr>
        <p:spPr>
          <a:xfrm flipH="1">
            <a:off x="7203075" y="3227400"/>
            <a:ext cx="891600" cy="581100"/>
          </a:xfrm>
          <a:prstGeom prst="straightConnector1">
            <a:avLst/>
          </a:prstGeom>
          <a:noFill/>
          <a:ln cap="flat" cmpd="sng" w="19050">
            <a:solidFill>
              <a:schemeClr val="dk1"/>
            </a:solidFill>
            <a:prstDash val="solid"/>
            <a:round/>
            <a:headEnd len="med" w="med" type="none"/>
            <a:tailEnd len="med" w="med" type="triangle"/>
          </a:ln>
        </p:spPr>
      </p:cxnSp>
      <p:sp>
        <p:nvSpPr>
          <p:cNvPr id="244" name="Google Shape;244;p25"/>
          <p:cNvSpPr txBox="1"/>
          <p:nvPr/>
        </p:nvSpPr>
        <p:spPr>
          <a:xfrm>
            <a:off x="6043475" y="4829125"/>
            <a:ext cx="3100800" cy="30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1"/>
                </a:solidFill>
              </a:rPr>
              <a:t>Recipe Flow Graph Corpus (Yamakata et al, 2020)</a:t>
            </a:r>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Creating </a:t>
            </a:r>
            <a:r>
              <a:rPr lang="en" sz="2811"/>
              <a:t>😺 CaT-Bench</a:t>
            </a:r>
            <a:endParaRPr/>
          </a:p>
        </p:txBody>
      </p:sp>
      <p:pic>
        <p:nvPicPr>
          <p:cNvPr id="250" name="Google Shape;250;p26"/>
          <p:cNvPicPr preferRelativeResize="0"/>
          <p:nvPr/>
        </p:nvPicPr>
        <p:blipFill rotWithShape="1">
          <a:blip r:embed="rId3">
            <a:alphaModFix/>
          </a:blip>
          <a:srcRect b="0" l="1219" r="1229" t="0"/>
          <a:stretch/>
        </p:blipFill>
        <p:spPr>
          <a:xfrm>
            <a:off x="2213225" y="1322525"/>
            <a:ext cx="4717549" cy="1732976"/>
          </a:xfrm>
          <a:prstGeom prst="rect">
            <a:avLst/>
          </a:prstGeom>
          <a:noFill/>
          <a:ln cap="flat" cmpd="sng" w="9525">
            <a:solidFill>
              <a:schemeClr val="dk1"/>
            </a:solidFill>
            <a:prstDash val="solid"/>
            <a:round/>
            <a:headEnd len="sm" w="sm" type="none"/>
            <a:tailEnd len="sm" w="sm" type="none"/>
          </a:ln>
        </p:spPr>
      </p:pic>
      <p:grpSp>
        <p:nvGrpSpPr>
          <p:cNvPr id="251" name="Google Shape;251;p26"/>
          <p:cNvGrpSpPr/>
          <p:nvPr/>
        </p:nvGrpSpPr>
        <p:grpSpPr>
          <a:xfrm>
            <a:off x="2012300" y="3600750"/>
            <a:ext cx="2057100" cy="1405200"/>
            <a:chOff x="2012300" y="3600750"/>
            <a:chExt cx="2057100" cy="1405200"/>
          </a:xfrm>
        </p:grpSpPr>
        <p:sp>
          <p:nvSpPr>
            <p:cNvPr id="252" name="Google Shape;252;p26"/>
            <p:cNvSpPr/>
            <p:nvPr/>
          </p:nvSpPr>
          <p:spPr>
            <a:xfrm>
              <a:off x="2012300" y="36007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6 happen before Step 8?</a:t>
              </a:r>
              <a:endParaRPr sz="1200"/>
            </a:p>
          </p:txBody>
        </p:sp>
        <p:sp>
          <p:nvSpPr>
            <p:cNvPr id="253" name="Google Shape;253;p26"/>
            <p:cNvSpPr txBox="1"/>
            <p:nvPr/>
          </p:nvSpPr>
          <p:spPr>
            <a:xfrm>
              <a:off x="2058050" y="4531950"/>
              <a:ext cx="1965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Questions about dependent steps</a:t>
              </a:r>
              <a:endParaRPr sz="1200"/>
            </a:p>
          </p:txBody>
        </p:sp>
        <p:sp>
          <p:nvSpPr>
            <p:cNvPr id="254" name="Google Shape;254;p26"/>
            <p:cNvSpPr/>
            <p:nvPr/>
          </p:nvSpPr>
          <p:spPr>
            <a:xfrm>
              <a:off x="2012300" y="40579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8 happen after Step 6?</a:t>
              </a:r>
              <a:endParaRPr sz="1200"/>
            </a:p>
          </p:txBody>
        </p:sp>
      </p:grpSp>
      <p:grpSp>
        <p:nvGrpSpPr>
          <p:cNvPr id="255" name="Google Shape;255;p26"/>
          <p:cNvGrpSpPr/>
          <p:nvPr/>
        </p:nvGrpSpPr>
        <p:grpSpPr>
          <a:xfrm>
            <a:off x="5074600" y="3600750"/>
            <a:ext cx="2057100" cy="1405200"/>
            <a:chOff x="5074600" y="3600750"/>
            <a:chExt cx="2057100" cy="1405200"/>
          </a:xfrm>
        </p:grpSpPr>
        <p:sp>
          <p:nvSpPr>
            <p:cNvPr id="256" name="Google Shape;256;p26"/>
            <p:cNvSpPr/>
            <p:nvPr/>
          </p:nvSpPr>
          <p:spPr>
            <a:xfrm>
              <a:off x="5074600" y="36007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12 happen after Step 6?</a:t>
              </a:r>
              <a:endParaRPr sz="1200"/>
            </a:p>
          </p:txBody>
        </p:sp>
        <p:sp>
          <p:nvSpPr>
            <p:cNvPr id="257" name="Google Shape;257;p26"/>
            <p:cNvSpPr txBox="1"/>
            <p:nvPr/>
          </p:nvSpPr>
          <p:spPr>
            <a:xfrm>
              <a:off x="5120350" y="4531950"/>
              <a:ext cx="1965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Questions about non-dependent steps</a:t>
              </a:r>
              <a:endParaRPr sz="1200"/>
            </a:p>
          </p:txBody>
        </p:sp>
        <p:sp>
          <p:nvSpPr>
            <p:cNvPr id="258" name="Google Shape;258;p26"/>
            <p:cNvSpPr/>
            <p:nvPr/>
          </p:nvSpPr>
          <p:spPr>
            <a:xfrm>
              <a:off x="5074600" y="40579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6 happen before Step 12?</a:t>
              </a:r>
              <a:endParaRPr sz="1200"/>
            </a:p>
          </p:txBody>
        </p:sp>
      </p:grpSp>
      <p:sp>
        <p:nvSpPr>
          <p:cNvPr id="259" name="Google Shape;259;p26"/>
          <p:cNvSpPr txBox="1"/>
          <p:nvPr/>
        </p:nvSpPr>
        <p:spPr>
          <a:xfrm>
            <a:off x="1536800" y="3600750"/>
            <a:ext cx="4539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710</a:t>
            </a:r>
            <a:endParaRPr sz="1000">
              <a:solidFill>
                <a:schemeClr val="dk1"/>
              </a:solidFill>
            </a:endParaRPr>
          </a:p>
        </p:txBody>
      </p:sp>
      <p:sp>
        <p:nvSpPr>
          <p:cNvPr id="260" name="Google Shape;260;p26"/>
          <p:cNvSpPr txBox="1"/>
          <p:nvPr/>
        </p:nvSpPr>
        <p:spPr>
          <a:xfrm>
            <a:off x="1536800" y="4073500"/>
            <a:ext cx="4539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710</a:t>
            </a:r>
            <a:endParaRPr sz="1000">
              <a:solidFill>
                <a:schemeClr val="dk1"/>
              </a:solidFill>
            </a:endParaRPr>
          </a:p>
        </p:txBody>
      </p:sp>
      <p:sp>
        <p:nvSpPr>
          <p:cNvPr id="261" name="Google Shape;261;p26"/>
          <p:cNvSpPr txBox="1"/>
          <p:nvPr/>
        </p:nvSpPr>
        <p:spPr>
          <a:xfrm>
            <a:off x="1536800" y="4546250"/>
            <a:ext cx="4983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1420</a:t>
            </a:r>
            <a:endParaRPr sz="1000">
              <a:solidFill>
                <a:schemeClr val="dk1"/>
              </a:solidFill>
            </a:endParaRPr>
          </a:p>
        </p:txBody>
      </p:sp>
      <p:sp>
        <p:nvSpPr>
          <p:cNvPr id="262" name="Google Shape;262;p26"/>
          <p:cNvSpPr txBox="1"/>
          <p:nvPr/>
        </p:nvSpPr>
        <p:spPr>
          <a:xfrm>
            <a:off x="7146925" y="3600750"/>
            <a:ext cx="4539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710</a:t>
            </a:r>
            <a:endParaRPr sz="1000">
              <a:solidFill>
                <a:schemeClr val="dk1"/>
              </a:solidFill>
            </a:endParaRPr>
          </a:p>
        </p:txBody>
      </p:sp>
      <p:sp>
        <p:nvSpPr>
          <p:cNvPr id="263" name="Google Shape;263;p26"/>
          <p:cNvSpPr txBox="1"/>
          <p:nvPr/>
        </p:nvSpPr>
        <p:spPr>
          <a:xfrm>
            <a:off x="7146925" y="4073500"/>
            <a:ext cx="4539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710</a:t>
            </a:r>
            <a:endParaRPr sz="1000">
              <a:solidFill>
                <a:schemeClr val="dk1"/>
              </a:solidFill>
            </a:endParaRPr>
          </a:p>
        </p:txBody>
      </p:sp>
      <p:sp>
        <p:nvSpPr>
          <p:cNvPr id="264" name="Google Shape;264;p26"/>
          <p:cNvSpPr txBox="1"/>
          <p:nvPr/>
        </p:nvSpPr>
        <p:spPr>
          <a:xfrm>
            <a:off x="7124725" y="4546250"/>
            <a:ext cx="4983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1420</a:t>
            </a:r>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Benchmarking Models</a:t>
            </a:r>
            <a:endParaRPr/>
          </a:p>
        </p:txBody>
      </p:sp>
      <p:sp>
        <p:nvSpPr>
          <p:cNvPr id="270" name="Google Shape;27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GPT-3.5</a:t>
            </a:r>
            <a:endParaRPr/>
          </a:p>
          <a:p>
            <a:pPr indent="-342900" lvl="0" marL="457200" rtl="0" algn="l">
              <a:spcBef>
                <a:spcPts val="0"/>
              </a:spcBef>
              <a:spcAft>
                <a:spcPts val="0"/>
              </a:spcAft>
              <a:buSzPts val="1800"/>
              <a:buChar char="●"/>
            </a:pPr>
            <a:r>
              <a:rPr lang="en"/>
              <a:t>GPT-4-Turbo</a:t>
            </a:r>
            <a:endParaRPr/>
          </a:p>
          <a:p>
            <a:pPr indent="-342900" lvl="0" marL="457200" rtl="0" algn="l">
              <a:spcBef>
                <a:spcPts val="0"/>
              </a:spcBef>
              <a:spcAft>
                <a:spcPts val="0"/>
              </a:spcAft>
              <a:buSzPts val="1800"/>
              <a:buChar char="●"/>
            </a:pPr>
            <a:r>
              <a:rPr lang="en"/>
              <a:t>GPT-4o</a:t>
            </a:r>
            <a:endParaRPr/>
          </a:p>
          <a:p>
            <a:pPr indent="-342900" lvl="0" marL="457200" rtl="0" algn="l">
              <a:spcBef>
                <a:spcPts val="0"/>
              </a:spcBef>
              <a:spcAft>
                <a:spcPts val="0"/>
              </a:spcAft>
              <a:buSzPts val="1800"/>
              <a:buChar char="●"/>
            </a:pPr>
            <a:r>
              <a:rPr lang="en"/>
              <a:t>Llama-3-8B</a:t>
            </a:r>
            <a:endParaRPr/>
          </a:p>
          <a:p>
            <a:pPr indent="-342900" lvl="0" marL="457200" rtl="0" algn="l">
              <a:spcBef>
                <a:spcPts val="0"/>
              </a:spcBef>
              <a:spcAft>
                <a:spcPts val="0"/>
              </a:spcAft>
              <a:buSzPts val="1800"/>
              <a:buChar char="●"/>
            </a:pPr>
            <a:r>
              <a:rPr lang="en"/>
              <a:t>Claude-3.5-Sonnet</a:t>
            </a:r>
            <a:endParaRPr/>
          </a:p>
          <a:p>
            <a:pPr indent="-342900" lvl="0" marL="457200" rtl="0" algn="l">
              <a:spcBef>
                <a:spcPts val="0"/>
              </a:spcBef>
              <a:spcAft>
                <a:spcPts val="0"/>
              </a:spcAft>
              <a:buSzPts val="1800"/>
              <a:buChar char="●"/>
            </a:pPr>
            <a:r>
              <a:rPr lang="en"/>
              <a:t>Gemini-1.0-Pro</a:t>
            </a:r>
            <a:endParaRPr/>
          </a:p>
          <a:p>
            <a:pPr indent="-342900" lvl="0" marL="457200" rtl="0" algn="l">
              <a:spcBef>
                <a:spcPts val="0"/>
              </a:spcBef>
              <a:spcAft>
                <a:spcPts val="0"/>
              </a:spcAft>
              <a:buSzPts val="1800"/>
              <a:buChar char="●"/>
            </a:pPr>
            <a:r>
              <a:rPr lang="en"/>
              <a:t>Gemini-1.5-Pro</a:t>
            </a:r>
            <a:endParaRPr/>
          </a:p>
          <a:p>
            <a:pPr indent="-342900" lvl="0" marL="457200" rtl="0" algn="l">
              <a:spcBef>
                <a:spcPts val="0"/>
              </a:spcBef>
              <a:spcAft>
                <a:spcPts val="0"/>
              </a:spcAft>
              <a:buSzPts val="1800"/>
              <a:buChar char="●"/>
            </a:pPr>
            <a:r>
              <a:rPr lang="en"/>
              <a:t>Gemini-1.5-Flash</a:t>
            </a:r>
            <a:endParaRPr/>
          </a:p>
        </p:txBody>
      </p:sp>
      <p:pic>
        <p:nvPicPr>
          <p:cNvPr descr="File:ChatGPT logo.svg - Wikimedia Commons" id="271" name="Google Shape;271;p27"/>
          <p:cNvPicPr preferRelativeResize="0"/>
          <p:nvPr/>
        </p:nvPicPr>
        <p:blipFill>
          <a:blip r:embed="rId3">
            <a:alphaModFix/>
          </a:blip>
          <a:stretch>
            <a:fillRect/>
          </a:stretch>
        </p:blipFill>
        <p:spPr>
          <a:xfrm>
            <a:off x="4668625" y="1152475"/>
            <a:ext cx="691676" cy="691676"/>
          </a:xfrm>
          <a:prstGeom prst="rect">
            <a:avLst/>
          </a:prstGeom>
          <a:noFill/>
          <a:ln>
            <a:noFill/>
          </a:ln>
        </p:spPr>
      </p:pic>
      <p:pic>
        <p:nvPicPr>
          <p:cNvPr descr="Llama, Animal, Cartoon, Png Free Stock Photo - Public Domain Pictures" id="272" name="Google Shape;272;p27"/>
          <p:cNvPicPr preferRelativeResize="0"/>
          <p:nvPr/>
        </p:nvPicPr>
        <p:blipFill>
          <a:blip r:embed="rId4">
            <a:alphaModFix/>
          </a:blip>
          <a:stretch>
            <a:fillRect/>
          </a:stretch>
        </p:blipFill>
        <p:spPr>
          <a:xfrm>
            <a:off x="5491727" y="1152475"/>
            <a:ext cx="691676" cy="924746"/>
          </a:xfrm>
          <a:prstGeom prst="rect">
            <a:avLst/>
          </a:prstGeom>
          <a:noFill/>
          <a:ln>
            <a:noFill/>
          </a:ln>
        </p:spPr>
      </p:pic>
      <p:pic>
        <p:nvPicPr>
          <p:cNvPr descr="File:Anthropic.png - Wikimedia Commons" id="273" name="Google Shape;273;p27"/>
          <p:cNvPicPr preferRelativeResize="0"/>
          <p:nvPr/>
        </p:nvPicPr>
        <p:blipFill>
          <a:blip r:embed="rId5">
            <a:alphaModFix/>
          </a:blip>
          <a:stretch>
            <a:fillRect/>
          </a:stretch>
        </p:blipFill>
        <p:spPr>
          <a:xfrm>
            <a:off x="6314825" y="1152475"/>
            <a:ext cx="691675" cy="69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Experiments - Answer Only (A)</a:t>
            </a:r>
            <a:endParaRPr/>
          </a:p>
        </p:txBody>
      </p:sp>
      <p:sp>
        <p:nvSpPr>
          <p:cNvPr id="279" name="Google Shape;27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Binary Prediction</a:t>
            </a:r>
            <a:endParaRPr/>
          </a:p>
        </p:txBody>
      </p:sp>
      <p:pic>
        <p:nvPicPr>
          <p:cNvPr id="280" name="Google Shape;280;p28"/>
          <p:cNvPicPr preferRelativeResize="0"/>
          <p:nvPr/>
        </p:nvPicPr>
        <p:blipFill>
          <a:blip r:embed="rId3">
            <a:alphaModFix/>
          </a:blip>
          <a:stretch>
            <a:fillRect/>
          </a:stretch>
        </p:blipFill>
        <p:spPr>
          <a:xfrm>
            <a:off x="1169088" y="1770850"/>
            <a:ext cx="6296025" cy="13335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Struggle at Predicting Step Order</a:t>
            </a:r>
            <a:endParaRPr/>
          </a:p>
        </p:txBody>
      </p:sp>
      <p:pic>
        <p:nvPicPr>
          <p:cNvPr id="286" name="Google Shape;286;p29"/>
          <p:cNvPicPr preferRelativeResize="0"/>
          <p:nvPr/>
        </p:nvPicPr>
        <p:blipFill rotWithShape="1">
          <a:blip r:embed="rId3">
            <a:alphaModFix/>
          </a:blip>
          <a:srcRect b="4723" l="2546" r="993" t="3549"/>
          <a:stretch/>
        </p:blipFill>
        <p:spPr>
          <a:xfrm>
            <a:off x="1371600" y="1167325"/>
            <a:ext cx="6505024" cy="382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Struggle at Predicting Step Order</a:t>
            </a:r>
            <a:endParaRPr/>
          </a:p>
        </p:txBody>
      </p:sp>
      <p:pic>
        <p:nvPicPr>
          <p:cNvPr id="292" name="Google Shape;292;p30"/>
          <p:cNvPicPr preferRelativeResize="0"/>
          <p:nvPr/>
        </p:nvPicPr>
        <p:blipFill rotWithShape="1">
          <a:blip r:embed="rId3">
            <a:alphaModFix/>
          </a:blip>
          <a:srcRect b="4723" l="2546" r="993" t="3549"/>
          <a:stretch/>
        </p:blipFill>
        <p:spPr>
          <a:xfrm>
            <a:off x="1371600" y="1167325"/>
            <a:ext cx="6505024" cy="3826475"/>
          </a:xfrm>
          <a:prstGeom prst="rect">
            <a:avLst/>
          </a:prstGeom>
          <a:noFill/>
          <a:ln>
            <a:noFill/>
          </a:ln>
        </p:spPr>
      </p:pic>
      <p:sp>
        <p:nvSpPr>
          <p:cNvPr id="293" name="Google Shape;293;p30"/>
          <p:cNvSpPr/>
          <p:nvPr/>
        </p:nvSpPr>
        <p:spPr>
          <a:xfrm>
            <a:off x="1531775" y="2039925"/>
            <a:ext cx="4404900" cy="33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Experiments - Answer + Explanation (A+E)</a:t>
            </a:r>
            <a:endParaRPr/>
          </a:p>
        </p:txBody>
      </p:sp>
      <p:sp>
        <p:nvSpPr>
          <p:cNvPr id="299" name="Google Shape;29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Binary Prediction and Post-hoc Explanation</a:t>
            </a:r>
            <a:endParaRPr/>
          </a:p>
        </p:txBody>
      </p:sp>
      <p:pic>
        <p:nvPicPr>
          <p:cNvPr id="300" name="Google Shape;300;p31"/>
          <p:cNvPicPr preferRelativeResize="0"/>
          <p:nvPr/>
        </p:nvPicPr>
        <p:blipFill>
          <a:blip r:embed="rId3">
            <a:alphaModFix/>
          </a:blip>
          <a:stretch>
            <a:fillRect/>
          </a:stretch>
        </p:blipFill>
        <p:spPr>
          <a:xfrm>
            <a:off x="1072463" y="1800575"/>
            <a:ext cx="6257925" cy="18669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Plans are ubiquitous</a:t>
            </a:r>
            <a:endParaRPr/>
          </a:p>
        </p:txBody>
      </p:sp>
      <p:grpSp>
        <p:nvGrpSpPr>
          <p:cNvPr id="81" name="Google Shape;81;p14"/>
          <p:cNvGrpSpPr/>
          <p:nvPr/>
        </p:nvGrpSpPr>
        <p:grpSpPr>
          <a:xfrm>
            <a:off x="454090" y="1479220"/>
            <a:ext cx="2376951" cy="1931170"/>
            <a:chOff x="1077950" y="1408100"/>
            <a:chExt cx="1948800" cy="1601700"/>
          </a:xfrm>
        </p:grpSpPr>
        <p:sp>
          <p:nvSpPr>
            <p:cNvPr id="82" name="Google Shape;82;p14"/>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Goal: Bake Almond </a:t>
              </a:r>
              <a:r>
                <a:rPr lang="en">
                  <a:solidFill>
                    <a:schemeClr val="dk1"/>
                  </a:solidFill>
                </a:rPr>
                <a:t>and</a:t>
              </a:r>
              <a:r>
                <a:rPr lang="en"/>
                <a:t> Chocolate Cake</a:t>
              </a:r>
              <a:endParaRPr/>
            </a:p>
          </p:txBody>
        </p:sp>
        <p:sp>
          <p:nvSpPr>
            <p:cNvPr id="83" name="Google Shape;83;p14"/>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6: Add in ground almonds.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t>
              </a:r>
              <a:endParaRPr sz="1100"/>
            </a:p>
          </p:txBody>
        </p:sp>
      </p:grpSp>
      <p:grpSp>
        <p:nvGrpSpPr>
          <p:cNvPr id="84" name="Google Shape;84;p14"/>
          <p:cNvGrpSpPr/>
          <p:nvPr/>
        </p:nvGrpSpPr>
        <p:grpSpPr>
          <a:xfrm>
            <a:off x="3440318" y="1479220"/>
            <a:ext cx="2261388" cy="1931170"/>
            <a:chOff x="1077950" y="1408100"/>
            <a:chExt cx="1948800" cy="1601700"/>
          </a:xfrm>
        </p:grpSpPr>
        <p:sp>
          <p:nvSpPr>
            <p:cNvPr id="85" name="Google Shape;85;p14"/>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Goal: Navigate to Empire State Building</a:t>
              </a:r>
              <a:endParaRPr/>
            </a:p>
          </p:txBody>
        </p:sp>
        <p:sp>
          <p:nvSpPr>
            <p:cNvPr id="86" name="Google Shape;86;p14"/>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3: Enter the 72 St station.</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4: Take Q train downtown.</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5: Get off at 34 St station.</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8: Walk east to the building.</a:t>
              </a:r>
              <a:endParaRPr sz="1100">
                <a:solidFill>
                  <a:schemeClr val="dk1"/>
                </a:solidFill>
              </a:endParaRPr>
            </a:p>
            <a:p>
              <a:pPr indent="0" lvl="0" marL="0" rtl="0" algn="l">
                <a:spcBef>
                  <a:spcPts val="0"/>
                </a:spcBef>
                <a:spcAft>
                  <a:spcPts val="0"/>
                </a:spcAft>
                <a:buNone/>
              </a:pPr>
              <a:r>
                <a:rPr lang="en" sz="1100">
                  <a:solidFill>
                    <a:schemeClr val="dk1"/>
                  </a:solidFill>
                </a:rPr>
                <a:t>…</a:t>
              </a:r>
              <a:endParaRPr/>
            </a:p>
          </p:txBody>
        </p:sp>
      </p:grpSp>
      <p:grpSp>
        <p:nvGrpSpPr>
          <p:cNvPr id="87" name="Google Shape;87;p14"/>
          <p:cNvGrpSpPr/>
          <p:nvPr/>
        </p:nvGrpSpPr>
        <p:grpSpPr>
          <a:xfrm>
            <a:off x="6426568" y="1479220"/>
            <a:ext cx="2261388" cy="1931170"/>
            <a:chOff x="1077950" y="1408100"/>
            <a:chExt cx="1948800" cy="1601700"/>
          </a:xfrm>
        </p:grpSpPr>
        <p:sp>
          <p:nvSpPr>
            <p:cNvPr id="88" name="Google Shape;88;p14"/>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Goal: Study Stock Market to Sell Gold Options</a:t>
              </a:r>
              <a:endParaRPr/>
            </a:p>
          </p:txBody>
        </p:sp>
        <p:sp>
          <p:nvSpPr>
            <p:cNvPr id="89" name="Google Shape;89;p14"/>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2: Collate gold ETF history.</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3: Study for patterns in it.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4: Find the highs and lows.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Step 7: Extrapolate trends...</a:t>
              </a:r>
              <a:endParaRPr sz="1100">
                <a:solidFill>
                  <a:schemeClr val="dk1"/>
                </a:solidFill>
              </a:endParaRPr>
            </a:p>
            <a:p>
              <a:pPr indent="0" lvl="0" marL="0" rtl="0" algn="l">
                <a:spcBef>
                  <a:spcPts val="0"/>
                </a:spcBef>
                <a:spcAft>
                  <a:spcPts val="0"/>
                </a:spcAft>
                <a:buNone/>
              </a:pPr>
              <a:r>
                <a:rPr lang="en" sz="1100">
                  <a:solidFill>
                    <a:schemeClr val="dk1"/>
                  </a:solidFill>
                </a:rPr>
                <a:t>…</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Generating explanations help!</a:t>
            </a:r>
            <a:endParaRPr/>
          </a:p>
        </p:txBody>
      </p:sp>
      <p:pic>
        <p:nvPicPr>
          <p:cNvPr id="306" name="Google Shape;306;p32"/>
          <p:cNvPicPr preferRelativeResize="0"/>
          <p:nvPr/>
        </p:nvPicPr>
        <p:blipFill rotWithShape="1">
          <a:blip r:embed="rId3">
            <a:alphaModFix/>
          </a:blip>
          <a:srcRect b="4514" l="2808" r="1000" t="4831"/>
          <a:stretch/>
        </p:blipFill>
        <p:spPr>
          <a:xfrm>
            <a:off x="1389400" y="1220700"/>
            <a:ext cx="6487225" cy="378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Generating explanations help!</a:t>
            </a:r>
            <a:endParaRPr/>
          </a:p>
        </p:txBody>
      </p:sp>
      <p:pic>
        <p:nvPicPr>
          <p:cNvPr id="312" name="Google Shape;312;p33"/>
          <p:cNvPicPr preferRelativeResize="0"/>
          <p:nvPr/>
        </p:nvPicPr>
        <p:blipFill rotWithShape="1">
          <a:blip r:embed="rId3">
            <a:alphaModFix/>
          </a:blip>
          <a:srcRect b="4514" l="2808" r="1000" t="4831"/>
          <a:stretch/>
        </p:blipFill>
        <p:spPr>
          <a:xfrm>
            <a:off x="1389400" y="1220700"/>
            <a:ext cx="6487225" cy="3782000"/>
          </a:xfrm>
          <a:prstGeom prst="rect">
            <a:avLst/>
          </a:prstGeom>
          <a:noFill/>
          <a:ln>
            <a:noFill/>
          </a:ln>
        </p:spPr>
      </p:pic>
      <p:sp>
        <p:nvSpPr>
          <p:cNvPr id="313" name="Google Shape;313;p33"/>
          <p:cNvSpPr/>
          <p:nvPr/>
        </p:nvSpPr>
        <p:spPr>
          <a:xfrm>
            <a:off x="1620775" y="2280200"/>
            <a:ext cx="4761000" cy="32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Generating explanations help!</a:t>
            </a:r>
            <a:endParaRPr/>
          </a:p>
        </p:txBody>
      </p:sp>
      <p:pic>
        <p:nvPicPr>
          <p:cNvPr id="319" name="Google Shape;319;p34"/>
          <p:cNvPicPr preferRelativeResize="0"/>
          <p:nvPr/>
        </p:nvPicPr>
        <p:blipFill rotWithShape="1">
          <a:blip r:embed="rId3">
            <a:alphaModFix/>
          </a:blip>
          <a:srcRect b="4514" l="2808" r="1000" t="4831"/>
          <a:stretch/>
        </p:blipFill>
        <p:spPr>
          <a:xfrm>
            <a:off x="1389400" y="1220700"/>
            <a:ext cx="6487225" cy="3782000"/>
          </a:xfrm>
          <a:prstGeom prst="rect">
            <a:avLst/>
          </a:prstGeom>
          <a:noFill/>
          <a:ln>
            <a:noFill/>
          </a:ln>
        </p:spPr>
      </p:pic>
      <p:sp>
        <p:nvSpPr>
          <p:cNvPr id="320" name="Google Shape;320;p34"/>
          <p:cNvSpPr/>
          <p:nvPr/>
        </p:nvSpPr>
        <p:spPr>
          <a:xfrm>
            <a:off x="1398300" y="3294650"/>
            <a:ext cx="5286000" cy="32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Intermediate Reasoning or Post-Hoc Explanation?</a:t>
            </a:r>
            <a:endParaRPr/>
          </a:p>
        </p:txBody>
      </p:sp>
      <p:pic>
        <p:nvPicPr>
          <p:cNvPr id="326" name="Google Shape;326;p35"/>
          <p:cNvPicPr preferRelativeResize="0"/>
          <p:nvPr/>
        </p:nvPicPr>
        <p:blipFill rotWithShape="1">
          <a:blip r:embed="rId3">
            <a:alphaModFix/>
          </a:blip>
          <a:srcRect b="4410" l="2449" r="2221" t="3896"/>
          <a:stretch/>
        </p:blipFill>
        <p:spPr>
          <a:xfrm>
            <a:off x="1452975" y="1152475"/>
            <a:ext cx="6238049" cy="3555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Chain of Thought Improves over Zero-Shot</a:t>
            </a:r>
            <a:endParaRPr/>
          </a:p>
        </p:txBody>
      </p:sp>
      <p:pic>
        <p:nvPicPr>
          <p:cNvPr id="332" name="Google Shape;332;p36"/>
          <p:cNvPicPr preferRelativeResize="0"/>
          <p:nvPr/>
        </p:nvPicPr>
        <p:blipFill rotWithShape="1">
          <a:blip r:embed="rId3">
            <a:alphaModFix/>
          </a:blip>
          <a:srcRect b="4230" l="2593" r="2763" t="4984"/>
          <a:stretch/>
        </p:blipFill>
        <p:spPr>
          <a:xfrm>
            <a:off x="1475213" y="1152475"/>
            <a:ext cx="6193575" cy="3675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Post-Hoc Explanations are Better than Chain of Thought</a:t>
            </a:r>
            <a:endParaRPr/>
          </a:p>
        </p:txBody>
      </p:sp>
      <p:pic>
        <p:nvPicPr>
          <p:cNvPr id="338" name="Google Shape;338;p37"/>
          <p:cNvPicPr preferRelativeResize="0"/>
          <p:nvPr/>
        </p:nvPicPr>
        <p:blipFill rotWithShape="1">
          <a:blip r:embed="rId3">
            <a:alphaModFix/>
          </a:blip>
          <a:srcRect b="4104" l="2444" r="1677" t="4470"/>
          <a:stretch/>
        </p:blipFill>
        <p:spPr>
          <a:xfrm>
            <a:off x="1460575" y="1170125"/>
            <a:ext cx="6273650" cy="370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are </a:t>
            </a:r>
            <a:r>
              <a:rPr lang="en"/>
              <a:t>Biased</a:t>
            </a:r>
            <a:r>
              <a:rPr lang="en"/>
              <a:t> towards Predicting </a:t>
            </a:r>
            <a:r>
              <a:rPr lang="en"/>
              <a:t>Dependence</a:t>
            </a:r>
            <a:endParaRPr/>
          </a:p>
        </p:txBody>
      </p:sp>
      <p:pic>
        <p:nvPicPr>
          <p:cNvPr id="344" name="Google Shape;344;p38"/>
          <p:cNvPicPr preferRelativeResize="0"/>
          <p:nvPr/>
        </p:nvPicPr>
        <p:blipFill rotWithShape="1">
          <a:blip r:embed="rId3">
            <a:alphaModFix/>
          </a:blip>
          <a:srcRect b="4513" l="2390" r="2352" t="4303"/>
          <a:stretch/>
        </p:blipFill>
        <p:spPr>
          <a:xfrm>
            <a:off x="1370976" y="1017725"/>
            <a:ext cx="6402050" cy="3787575"/>
          </a:xfrm>
          <a:prstGeom prst="rect">
            <a:avLst/>
          </a:prstGeom>
          <a:noFill/>
          <a:ln>
            <a:noFill/>
          </a:ln>
        </p:spPr>
      </p:pic>
      <p:cxnSp>
        <p:nvCxnSpPr>
          <p:cNvPr id="345" name="Google Shape;345;p38"/>
          <p:cNvCxnSpPr/>
          <p:nvPr/>
        </p:nvCxnSpPr>
        <p:spPr>
          <a:xfrm>
            <a:off x="3693700" y="1763050"/>
            <a:ext cx="93300" cy="1906200"/>
          </a:xfrm>
          <a:prstGeom prst="straightConnector1">
            <a:avLst/>
          </a:prstGeom>
          <a:noFill/>
          <a:ln cap="flat" cmpd="sng" w="28575">
            <a:solidFill>
              <a:schemeClr val="dk2"/>
            </a:solidFill>
            <a:prstDash val="solid"/>
            <a:round/>
            <a:headEnd len="med" w="med" type="none"/>
            <a:tailEnd len="med" w="med" type="triangle"/>
          </a:ln>
        </p:spPr>
      </p:cxnSp>
      <p:cxnSp>
        <p:nvCxnSpPr>
          <p:cNvPr id="346" name="Google Shape;346;p38"/>
          <p:cNvCxnSpPr/>
          <p:nvPr/>
        </p:nvCxnSpPr>
        <p:spPr>
          <a:xfrm>
            <a:off x="4426800" y="1986875"/>
            <a:ext cx="119100" cy="1572600"/>
          </a:xfrm>
          <a:prstGeom prst="straightConnector1">
            <a:avLst/>
          </a:prstGeom>
          <a:noFill/>
          <a:ln cap="flat" cmpd="sng" w="28575">
            <a:solidFill>
              <a:schemeClr val="dk2"/>
            </a:solidFill>
            <a:prstDash val="solid"/>
            <a:round/>
            <a:headEnd len="med" w="med" type="none"/>
            <a:tailEnd len="med" w="med" type="triangle"/>
          </a:ln>
        </p:spPr>
      </p:cxnSp>
      <p:cxnSp>
        <p:nvCxnSpPr>
          <p:cNvPr id="347" name="Google Shape;347;p38"/>
          <p:cNvCxnSpPr/>
          <p:nvPr/>
        </p:nvCxnSpPr>
        <p:spPr>
          <a:xfrm>
            <a:off x="5859350" y="2194150"/>
            <a:ext cx="67200" cy="963000"/>
          </a:xfrm>
          <a:prstGeom prst="straightConnector1">
            <a:avLst/>
          </a:prstGeom>
          <a:noFill/>
          <a:ln cap="flat" cmpd="sng" w="28575">
            <a:solidFill>
              <a:schemeClr val="dk2"/>
            </a:solidFill>
            <a:prstDash val="solid"/>
            <a:round/>
            <a:headEnd len="med" w="med" type="none"/>
            <a:tailEnd len="med" w="med" type="triangle"/>
          </a:ln>
        </p:spPr>
      </p:cxnSp>
      <p:cxnSp>
        <p:nvCxnSpPr>
          <p:cNvPr id="348" name="Google Shape;348;p38"/>
          <p:cNvCxnSpPr/>
          <p:nvPr/>
        </p:nvCxnSpPr>
        <p:spPr>
          <a:xfrm>
            <a:off x="7285900" y="2140600"/>
            <a:ext cx="94500" cy="742500"/>
          </a:xfrm>
          <a:prstGeom prst="straightConnector1">
            <a:avLst/>
          </a:prstGeom>
          <a:noFill/>
          <a:ln cap="flat" cmpd="sng" w="28575">
            <a:solidFill>
              <a:schemeClr val="dk2"/>
            </a:solidFill>
            <a:prstDash val="solid"/>
            <a:round/>
            <a:headEnd len="med" w="med" type="none"/>
            <a:tailEnd len="med" w="med" type="triangle"/>
          </a:ln>
        </p:spPr>
      </p:cxnSp>
      <p:cxnSp>
        <p:nvCxnSpPr>
          <p:cNvPr id="349" name="Google Shape;349;p38"/>
          <p:cNvCxnSpPr/>
          <p:nvPr/>
        </p:nvCxnSpPr>
        <p:spPr>
          <a:xfrm>
            <a:off x="6575800" y="2352600"/>
            <a:ext cx="100800" cy="639900"/>
          </a:xfrm>
          <a:prstGeom prst="straightConnector1">
            <a:avLst/>
          </a:prstGeom>
          <a:noFill/>
          <a:ln cap="flat" cmpd="sng" w="28575">
            <a:solidFill>
              <a:schemeClr val="dk2"/>
            </a:solidFill>
            <a:prstDash val="solid"/>
            <a:round/>
            <a:headEnd len="med" w="med" type="none"/>
            <a:tailEnd len="med" w="med" type="triangle"/>
          </a:ln>
        </p:spPr>
      </p:cxnSp>
      <p:cxnSp>
        <p:nvCxnSpPr>
          <p:cNvPr id="350" name="Google Shape;350;p38"/>
          <p:cNvCxnSpPr/>
          <p:nvPr/>
        </p:nvCxnSpPr>
        <p:spPr>
          <a:xfrm>
            <a:off x="2971300" y="2030350"/>
            <a:ext cx="94800" cy="1053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How Good are the Generated Explanations?</a:t>
            </a:r>
            <a:endParaRPr/>
          </a:p>
        </p:txBody>
      </p:sp>
      <p:grpSp>
        <p:nvGrpSpPr>
          <p:cNvPr id="356" name="Google Shape;356;p39"/>
          <p:cNvGrpSpPr/>
          <p:nvPr/>
        </p:nvGrpSpPr>
        <p:grpSpPr>
          <a:xfrm>
            <a:off x="1854950" y="3195588"/>
            <a:ext cx="7110500" cy="645325"/>
            <a:chOff x="1016750" y="2742238"/>
            <a:chExt cx="7110500" cy="645325"/>
          </a:xfrm>
        </p:grpSpPr>
        <p:sp>
          <p:nvSpPr>
            <p:cNvPr id="357" name="Google Shape;357;p39"/>
            <p:cNvSpPr txBox="1"/>
            <p:nvPr/>
          </p:nvSpPr>
          <p:spPr>
            <a:xfrm>
              <a:off x="1016750" y="2766888"/>
              <a:ext cx="165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Strongly Disagree</a:t>
              </a:r>
              <a:endParaRPr/>
            </a:p>
            <a:p>
              <a:pPr indent="0" lvl="0" marL="0" rtl="0" algn="ctr">
                <a:spcBef>
                  <a:spcPts val="0"/>
                </a:spcBef>
                <a:spcAft>
                  <a:spcPts val="0"/>
                </a:spcAft>
                <a:buNone/>
              </a:pPr>
              <a:r>
                <a:rPr lang="en"/>
                <a:t>(1)</a:t>
              </a:r>
              <a:endParaRPr/>
            </a:p>
          </p:txBody>
        </p:sp>
        <p:sp>
          <p:nvSpPr>
            <p:cNvPr id="358" name="Google Shape;358;p39"/>
            <p:cNvSpPr txBox="1"/>
            <p:nvPr/>
          </p:nvSpPr>
          <p:spPr>
            <a:xfrm>
              <a:off x="3071800" y="2769438"/>
              <a:ext cx="913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Disagree</a:t>
              </a:r>
              <a:endParaRPr/>
            </a:p>
            <a:p>
              <a:pPr indent="0" lvl="0" marL="0" rtl="0" algn="ctr">
                <a:spcBef>
                  <a:spcPts val="0"/>
                </a:spcBef>
                <a:spcAft>
                  <a:spcPts val="0"/>
                </a:spcAft>
                <a:buNone/>
              </a:pPr>
              <a:r>
                <a:rPr lang="en"/>
                <a:t>(2)</a:t>
              </a:r>
              <a:endParaRPr/>
            </a:p>
          </p:txBody>
        </p:sp>
        <p:sp>
          <p:nvSpPr>
            <p:cNvPr id="359" name="Google Shape;359;p39"/>
            <p:cNvSpPr txBox="1"/>
            <p:nvPr/>
          </p:nvSpPr>
          <p:spPr>
            <a:xfrm>
              <a:off x="4390050" y="2771963"/>
              <a:ext cx="80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Neutral</a:t>
              </a:r>
              <a:endParaRPr/>
            </a:p>
            <a:p>
              <a:pPr indent="0" lvl="0" marL="0" rtl="0" algn="ctr">
                <a:spcBef>
                  <a:spcPts val="0"/>
                </a:spcBef>
                <a:spcAft>
                  <a:spcPts val="0"/>
                </a:spcAft>
                <a:buNone/>
              </a:pPr>
              <a:r>
                <a:rPr lang="en"/>
                <a:t>(3)</a:t>
              </a:r>
              <a:endParaRPr/>
            </a:p>
          </p:txBody>
        </p:sp>
        <p:sp>
          <p:nvSpPr>
            <p:cNvPr id="360" name="Google Shape;360;p39"/>
            <p:cNvSpPr txBox="1"/>
            <p:nvPr/>
          </p:nvSpPr>
          <p:spPr>
            <a:xfrm>
              <a:off x="5598488" y="2742238"/>
              <a:ext cx="68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Agree</a:t>
              </a:r>
              <a:endParaRPr/>
            </a:p>
            <a:p>
              <a:pPr indent="0" lvl="0" marL="0" rtl="0" algn="ctr">
                <a:spcBef>
                  <a:spcPts val="0"/>
                </a:spcBef>
                <a:spcAft>
                  <a:spcPts val="0"/>
                </a:spcAft>
                <a:buNone/>
              </a:pPr>
              <a:r>
                <a:rPr lang="en"/>
                <a:t>(4)</a:t>
              </a:r>
              <a:endParaRPr/>
            </a:p>
          </p:txBody>
        </p:sp>
        <p:sp>
          <p:nvSpPr>
            <p:cNvPr id="361" name="Google Shape;361;p39"/>
            <p:cNvSpPr txBox="1"/>
            <p:nvPr/>
          </p:nvSpPr>
          <p:spPr>
            <a:xfrm>
              <a:off x="6685750" y="2742238"/>
              <a:ext cx="1441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Strongly Agree</a:t>
              </a:r>
              <a:endParaRPr/>
            </a:p>
            <a:p>
              <a:pPr indent="0" lvl="0" marL="0" rtl="0" algn="ctr">
                <a:spcBef>
                  <a:spcPts val="0"/>
                </a:spcBef>
                <a:spcAft>
                  <a:spcPts val="0"/>
                </a:spcAft>
                <a:buNone/>
              </a:pPr>
              <a:r>
                <a:rPr lang="en"/>
                <a:t>(5)</a:t>
              </a:r>
              <a:endParaRPr/>
            </a:p>
          </p:txBody>
        </p:sp>
      </p:grpSp>
      <p:sp>
        <p:nvSpPr>
          <p:cNvPr id="362" name="Google Shape;362;p39"/>
          <p:cNvSpPr txBox="1"/>
          <p:nvPr/>
        </p:nvSpPr>
        <p:spPr>
          <a:xfrm>
            <a:off x="0" y="3195600"/>
            <a:ext cx="198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Likert Scale</a:t>
            </a:r>
            <a:endParaRPr b="1"/>
          </a:p>
        </p:txBody>
      </p:sp>
      <p:sp>
        <p:nvSpPr>
          <p:cNvPr id="363" name="Google Shape;363;p39"/>
          <p:cNvSpPr txBox="1"/>
          <p:nvPr/>
        </p:nvSpPr>
        <p:spPr>
          <a:xfrm>
            <a:off x="2906350" y="4354125"/>
            <a:ext cx="21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Average Likert Score</a:t>
            </a:r>
            <a:endParaRPr b="1"/>
          </a:p>
        </p:txBody>
      </p:sp>
      <p:sp>
        <p:nvSpPr>
          <p:cNvPr id="364" name="Google Shape;364;p39"/>
          <p:cNvSpPr txBox="1"/>
          <p:nvPr/>
        </p:nvSpPr>
        <p:spPr>
          <a:xfrm>
            <a:off x="997850" y="1441625"/>
            <a:ext cx="70746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a:solidFill>
                  <a:schemeClr val="dk1"/>
                </a:solidFill>
              </a:rPr>
              <a:t>Model Explanation: </a:t>
            </a:r>
            <a:r>
              <a:rPr lang="en">
                <a:solidFill>
                  <a:schemeClr val="dk1"/>
                </a:solidFill>
              </a:rPr>
              <a:t>All ingredients must be in the bowl to be mixed well together.</a:t>
            </a:r>
            <a:endParaRPr/>
          </a:p>
        </p:txBody>
      </p:sp>
      <p:sp>
        <p:nvSpPr>
          <p:cNvPr id="365" name="Google Shape;365;p39"/>
          <p:cNvSpPr txBox="1"/>
          <p:nvPr/>
        </p:nvSpPr>
        <p:spPr>
          <a:xfrm>
            <a:off x="1914425" y="2302675"/>
            <a:ext cx="53304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The answer contains the relevant details to address the question.</a:t>
            </a:r>
            <a:endParaRPr/>
          </a:p>
        </p:txBody>
      </p:sp>
      <p:pic>
        <p:nvPicPr>
          <p:cNvPr id="366" name="Google Shape;366;p39"/>
          <p:cNvPicPr preferRelativeResize="0"/>
          <p:nvPr/>
        </p:nvPicPr>
        <p:blipFill>
          <a:blip r:embed="rId3">
            <a:alphaModFix/>
          </a:blip>
          <a:stretch>
            <a:fillRect/>
          </a:stretch>
        </p:blipFill>
        <p:spPr>
          <a:xfrm>
            <a:off x="5366175" y="4277925"/>
            <a:ext cx="559800" cy="559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Good are the Generated Explanations?</a:t>
            </a:r>
            <a:endParaRPr/>
          </a:p>
        </p:txBody>
      </p:sp>
      <p:pic>
        <p:nvPicPr>
          <p:cNvPr id="372" name="Google Shape;372;p40"/>
          <p:cNvPicPr preferRelativeResize="0"/>
          <p:nvPr/>
        </p:nvPicPr>
        <p:blipFill rotWithShape="1">
          <a:blip r:embed="rId3">
            <a:alphaModFix/>
          </a:blip>
          <a:srcRect b="3326" l="1785" r="1679" t="2970"/>
          <a:stretch/>
        </p:blipFill>
        <p:spPr>
          <a:xfrm>
            <a:off x="1816550" y="1366975"/>
            <a:ext cx="5517225" cy="3311500"/>
          </a:xfrm>
          <a:prstGeom prst="rect">
            <a:avLst/>
          </a:prstGeom>
          <a:noFill/>
          <a:ln>
            <a:noFill/>
          </a:ln>
        </p:spPr>
      </p:pic>
      <p:cxnSp>
        <p:nvCxnSpPr>
          <p:cNvPr id="373" name="Google Shape;373;p40"/>
          <p:cNvCxnSpPr/>
          <p:nvPr/>
        </p:nvCxnSpPr>
        <p:spPr>
          <a:xfrm>
            <a:off x="2030100" y="2173400"/>
            <a:ext cx="5374800" cy="0"/>
          </a:xfrm>
          <a:prstGeom prst="straightConnector1">
            <a:avLst/>
          </a:prstGeom>
          <a:noFill/>
          <a:ln cap="flat" cmpd="sng" w="19050">
            <a:solidFill>
              <a:srgbClr val="FF0000"/>
            </a:solidFill>
            <a:prstDash val="solid"/>
            <a:round/>
            <a:headEnd len="med" w="med" type="none"/>
            <a:tailEnd len="med" w="med" type="none"/>
          </a:ln>
        </p:spPr>
      </p:cxnSp>
      <p:sp>
        <p:nvSpPr>
          <p:cNvPr id="374" name="Google Shape;374;p40"/>
          <p:cNvSpPr txBox="1"/>
          <p:nvPr/>
        </p:nvSpPr>
        <p:spPr>
          <a:xfrm>
            <a:off x="7462250" y="1855825"/>
            <a:ext cx="681300" cy="383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4 (+1)</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Good are the Generated Faithful Explanations?</a:t>
            </a:r>
            <a:endParaRPr/>
          </a:p>
        </p:txBody>
      </p:sp>
      <p:grpSp>
        <p:nvGrpSpPr>
          <p:cNvPr id="380" name="Google Shape;380;p41"/>
          <p:cNvGrpSpPr/>
          <p:nvPr/>
        </p:nvGrpSpPr>
        <p:grpSpPr>
          <a:xfrm>
            <a:off x="1854950" y="3195588"/>
            <a:ext cx="7110500" cy="645325"/>
            <a:chOff x="1016750" y="2742238"/>
            <a:chExt cx="7110500" cy="645325"/>
          </a:xfrm>
        </p:grpSpPr>
        <p:sp>
          <p:nvSpPr>
            <p:cNvPr id="381" name="Google Shape;381;p41"/>
            <p:cNvSpPr txBox="1"/>
            <p:nvPr/>
          </p:nvSpPr>
          <p:spPr>
            <a:xfrm>
              <a:off x="1016750" y="2766888"/>
              <a:ext cx="165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Strongly Disagree</a:t>
              </a:r>
              <a:endParaRPr/>
            </a:p>
            <a:p>
              <a:pPr indent="0" lvl="0" marL="0" rtl="0" algn="ctr">
                <a:spcBef>
                  <a:spcPts val="0"/>
                </a:spcBef>
                <a:spcAft>
                  <a:spcPts val="0"/>
                </a:spcAft>
                <a:buNone/>
              </a:pPr>
              <a:r>
                <a:rPr lang="en"/>
                <a:t>(1)</a:t>
              </a:r>
              <a:endParaRPr/>
            </a:p>
          </p:txBody>
        </p:sp>
        <p:sp>
          <p:nvSpPr>
            <p:cNvPr id="382" name="Google Shape;382;p41"/>
            <p:cNvSpPr txBox="1"/>
            <p:nvPr/>
          </p:nvSpPr>
          <p:spPr>
            <a:xfrm>
              <a:off x="3071800" y="2769438"/>
              <a:ext cx="913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Disagree</a:t>
              </a:r>
              <a:endParaRPr/>
            </a:p>
            <a:p>
              <a:pPr indent="0" lvl="0" marL="0" rtl="0" algn="ctr">
                <a:spcBef>
                  <a:spcPts val="0"/>
                </a:spcBef>
                <a:spcAft>
                  <a:spcPts val="0"/>
                </a:spcAft>
                <a:buNone/>
              </a:pPr>
              <a:r>
                <a:rPr lang="en"/>
                <a:t>(2)</a:t>
              </a:r>
              <a:endParaRPr/>
            </a:p>
          </p:txBody>
        </p:sp>
        <p:sp>
          <p:nvSpPr>
            <p:cNvPr id="383" name="Google Shape;383;p41"/>
            <p:cNvSpPr txBox="1"/>
            <p:nvPr/>
          </p:nvSpPr>
          <p:spPr>
            <a:xfrm>
              <a:off x="4390050" y="2771963"/>
              <a:ext cx="80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Neutral</a:t>
              </a:r>
              <a:endParaRPr/>
            </a:p>
            <a:p>
              <a:pPr indent="0" lvl="0" marL="0" rtl="0" algn="ctr">
                <a:spcBef>
                  <a:spcPts val="0"/>
                </a:spcBef>
                <a:spcAft>
                  <a:spcPts val="0"/>
                </a:spcAft>
                <a:buNone/>
              </a:pPr>
              <a:r>
                <a:rPr lang="en"/>
                <a:t>(3)</a:t>
              </a:r>
              <a:endParaRPr/>
            </a:p>
          </p:txBody>
        </p:sp>
        <p:sp>
          <p:nvSpPr>
            <p:cNvPr id="384" name="Google Shape;384;p41"/>
            <p:cNvSpPr txBox="1"/>
            <p:nvPr/>
          </p:nvSpPr>
          <p:spPr>
            <a:xfrm>
              <a:off x="5598488" y="2742238"/>
              <a:ext cx="68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Agree</a:t>
              </a:r>
              <a:endParaRPr/>
            </a:p>
            <a:p>
              <a:pPr indent="0" lvl="0" marL="0" rtl="0" algn="ctr">
                <a:spcBef>
                  <a:spcPts val="0"/>
                </a:spcBef>
                <a:spcAft>
                  <a:spcPts val="0"/>
                </a:spcAft>
                <a:buNone/>
              </a:pPr>
              <a:r>
                <a:rPr lang="en"/>
                <a:t>(4)</a:t>
              </a:r>
              <a:endParaRPr/>
            </a:p>
          </p:txBody>
        </p:sp>
        <p:sp>
          <p:nvSpPr>
            <p:cNvPr id="385" name="Google Shape;385;p41"/>
            <p:cNvSpPr txBox="1"/>
            <p:nvPr/>
          </p:nvSpPr>
          <p:spPr>
            <a:xfrm>
              <a:off x="6685750" y="2742238"/>
              <a:ext cx="1441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Strongly Agree</a:t>
              </a:r>
              <a:endParaRPr/>
            </a:p>
            <a:p>
              <a:pPr indent="0" lvl="0" marL="0" rtl="0" algn="ctr">
                <a:spcBef>
                  <a:spcPts val="0"/>
                </a:spcBef>
                <a:spcAft>
                  <a:spcPts val="0"/>
                </a:spcAft>
                <a:buNone/>
              </a:pPr>
              <a:r>
                <a:rPr lang="en"/>
                <a:t>(5)</a:t>
              </a:r>
              <a:endParaRPr/>
            </a:p>
          </p:txBody>
        </p:sp>
      </p:grpSp>
      <p:sp>
        <p:nvSpPr>
          <p:cNvPr id="386" name="Google Shape;386;p41"/>
          <p:cNvSpPr txBox="1"/>
          <p:nvPr/>
        </p:nvSpPr>
        <p:spPr>
          <a:xfrm>
            <a:off x="0" y="3195600"/>
            <a:ext cx="198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Likert Scale</a:t>
            </a:r>
            <a:endParaRPr b="1"/>
          </a:p>
        </p:txBody>
      </p:sp>
      <p:sp>
        <p:nvSpPr>
          <p:cNvPr id="387" name="Google Shape;387;p41"/>
          <p:cNvSpPr txBox="1"/>
          <p:nvPr/>
        </p:nvSpPr>
        <p:spPr>
          <a:xfrm>
            <a:off x="2906350" y="4354125"/>
            <a:ext cx="21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Average Likert Score</a:t>
            </a:r>
            <a:endParaRPr b="1"/>
          </a:p>
        </p:txBody>
      </p:sp>
      <p:sp>
        <p:nvSpPr>
          <p:cNvPr id="388" name="Google Shape;388;p41"/>
          <p:cNvSpPr txBox="1"/>
          <p:nvPr/>
        </p:nvSpPr>
        <p:spPr>
          <a:xfrm>
            <a:off x="997850" y="1670225"/>
            <a:ext cx="70746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a:solidFill>
                  <a:schemeClr val="dk1"/>
                </a:solidFill>
              </a:rPr>
              <a:t>Model Explanation: </a:t>
            </a:r>
            <a:r>
              <a:rPr lang="en">
                <a:solidFill>
                  <a:schemeClr val="dk1"/>
                </a:solidFill>
              </a:rPr>
              <a:t>All ingredients must be in the bowl to be mixed well together.</a:t>
            </a:r>
            <a:endParaRPr/>
          </a:p>
        </p:txBody>
      </p:sp>
      <p:sp>
        <p:nvSpPr>
          <p:cNvPr id="389" name="Google Shape;389;p41"/>
          <p:cNvSpPr txBox="1"/>
          <p:nvPr/>
        </p:nvSpPr>
        <p:spPr>
          <a:xfrm>
            <a:off x="1914425" y="2302675"/>
            <a:ext cx="53304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The answer contains the relevant details to address the question.</a:t>
            </a:r>
            <a:endParaRPr/>
          </a:p>
        </p:txBody>
      </p:sp>
      <p:pic>
        <p:nvPicPr>
          <p:cNvPr id="390" name="Google Shape;390;p41"/>
          <p:cNvPicPr preferRelativeResize="0"/>
          <p:nvPr/>
        </p:nvPicPr>
        <p:blipFill>
          <a:blip r:embed="rId3">
            <a:alphaModFix/>
          </a:blip>
          <a:stretch>
            <a:fillRect/>
          </a:stretch>
        </p:blipFill>
        <p:spPr>
          <a:xfrm>
            <a:off x="5366175" y="4277925"/>
            <a:ext cx="559800" cy="559800"/>
          </a:xfrm>
          <a:prstGeom prst="rect">
            <a:avLst/>
          </a:prstGeom>
          <a:noFill/>
          <a:ln>
            <a:noFill/>
          </a:ln>
        </p:spPr>
      </p:pic>
      <p:sp>
        <p:nvSpPr>
          <p:cNvPr id="391" name="Google Shape;391;p41"/>
          <p:cNvSpPr txBox="1"/>
          <p:nvPr/>
        </p:nvSpPr>
        <p:spPr>
          <a:xfrm>
            <a:off x="3654200" y="1270025"/>
            <a:ext cx="17619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a:solidFill>
                  <a:schemeClr val="dk1"/>
                </a:solidFill>
              </a:rPr>
              <a:t>Model Answer: </a:t>
            </a:r>
            <a:r>
              <a:rPr lang="en">
                <a:solidFill>
                  <a:schemeClr val="dk1"/>
                </a:solidFill>
              </a:rPr>
              <a:t>No</a:t>
            </a:r>
            <a:endParaRPr/>
          </a:p>
        </p:txBody>
      </p:sp>
      <p:sp>
        <p:nvSpPr>
          <p:cNvPr id="392" name="Google Shape;392;p41"/>
          <p:cNvSpPr/>
          <p:nvPr/>
        </p:nvSpPr>
        <p:spPr>
          <a:xfrm>
            <a:off x="5002300" y="1301325"/>
            <a:ext cx="413700" cy="36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41"/>
          <p:cNvSpPr/>
          <p:nvPr/>
        </p:nvSpPr>
        <p:spPr>
          <a:xfrm>
            <a:off x="6319850" y="4241825"/>
            <a:ext cx="559800" cy="559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 0</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LLMs generate fluent plans</a:t>
            </a:r>
            <a:endParaRPr/>
          </a:p>
        </p:txBody>
      </p:sp>
      <p:grpSp>
        <p:nvGrpSpPr>
          <p:cNvPr id="95" name="Google Shape;95;p15"/>
          <p:cNvGrpSpPr/>
          <p:nvPr/>
        </p:nvGrpSpPr>
        <p:grpSpPr>
          <a:xfrm>
            <a:off x="1850301" y="1207072"/>
            <a:ext cx="5443401" cy="2729365"/>
            <a:chOff x="2133950" y="1339275"/>
            <a:chExt cx="5304426" cy="2357575"/>
          </a:xfrm>
        </p:grpSpPr>
        <p:pic>
          <p:nvPicPr>
            <p:cNvPr id="96" name="Google Shape;96;p15"/>
            <p:cNvPicPr preferRelativeResize="0"/>
            <p:nvPr/>
          </p:nvPicPr>
          <p:blipFill rotWithShape="1">
            <a:blip r:embed="rId3">
              <a:alphaModFix/>
            </a:blip>
            <a:srcRect b="41107" l="7390" r="0" t="0"/>
            <a:stretch/>
          </p:blipFill>
          <p:spPr>
            <a:xfrm>
              <a:off x="2617425" y="1446650"/>
              <a:ext cx="4248249" cy="2250200"/>
            </a:xfrm>
            <a:prstGeom prst="rect">
              <a:avLst/>
            </a:prstGeom>
            <a:noFill/>
            <a:ln>
              <a:noFill/>
            </a:ln>
          </p:spPr>
        </p:pic>
        <p:pic>
          <p:nvPicPr>
            <p:cNvPr descr="File:Sample User Icon.png - Wikipedia" id="97" name="Google Shape;97;p15"/>
            <p:cNvPicPr preferRelativeResize="0"/>
            <p:nvPr/>
          </p:nvPicPr>
          <p:blipFill>
            <a:blip r:embed="rId4">
              <a:alphaModFix/>
            </a:blip>
            <a:stretch>
              <a:fillRect/>
            </a:stretch>
          </p:blipFill>
          <p:spPr>
            <a:xfrm>
              <a:off x="6865675" y="1339275"/>
              <a:ext cx="572700" cy="572700"/>
            </a:xfrm>
            <a:prstGeom prst="rect">
              <a:avLst/>
            </a:prstGeom>
            <a:noFill/>
            <a:ln>
              <a:noFill/>
            </a:ln>
          </p:spPr>
        </p:pic>
        <p:pic>
          <p:nvPicPr>
            <p:cNvPr descr="File:ChatGPT logo.svg - Wikimedia Commons" id="98" name="Google Shape;98;p15"/>
            <p:cNvPicPr preferRelativeResize="0"/>
            <p:nvPr/>
          </p:nvPicPr>
          <p:blipFill>
            <a:blip r:embed="rId5">
              <a:alphaModFix/>
            </a:blip>
            <a:stretch>
              <a:fillRect/>
            </a:stretch>
          </p:blipFill>
          <p:spPr>
            <a:xfrm>
              <a:off x="2133950" y="2164475"/>
              <a:ext cx="407276" cy="407276"/>
            </a:xfrm>
            <a:prstGeom prst="rect">
              <a:avLst/>
            </a:prstGeom>
            <a:noFill/>
            <a:ln>
              <a:noFill/>
            </a:ln>
          </p:spPr>
        </p:pic>
      </p:grpSp>
      <p:sp>
        <p:nvSpPr>
          <p:cNvPr id="99" name="Google Shape;99;p15"/>
          <p:cNvSpPr/>
          <p:nvPr/>
        </p:nvSpPr>
        <p:spPr>
          <a:xfrm>
            <a:off x="2199175" y="4246825"/>
            <a:ext cx="4565100" cy="48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How do we check correctness of these plans?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Good are the </a:t>
            </a:r>
            <a:r>
              <a:rPr lang="en"/>
              <a:t>Generated</a:t>
            </a:r>
            <a:r>
              <a:rPr lang="en"/>
              <a:t> Faithful Explanations?</a:t>
            </a:r>
            <a:endParaRPr/>
          </a:p>
        </p:txBody>
      </p:sp>
      <p:pic>
        <p:nvPicPr>
          <p:cNvPr id="399" name="Google Shape;399;p42"/>
          <p:cNvPicPr preferRelativeResize="0"/>
          <p:nvPr/>
        </p:nvPicPr>
        <p:blipFill rotWithShape="1">
          <a:blip r:embed="rId3">
            <a:alphaModFix/>
          </a:blip>
          <a:srcRect b="4619" l="3029" r="2300" t="4981"/>
          <a:stretch/>
        </p:blipFill>
        <p:spPr>
          <a:xfrm>
            <a:off x="1887725" y="1438175"/>
            <a:ext cx="5410474" cy="3194650"/>
          </a:xfrm>
          <a:prstGeom prst="rect">
            <a:avLst/>
          </a:prstGeom>
          <a:noFill/>
          <a:ln>
            <a:noFill/>
          </a:ln>
        </p:spPr>
      </p:pic>
      <p:cxnSp>
        <p:nvCxnSpPr>
          <p:cNvPr id="400" name="Google Shape;400;p42"/>
          <p:cNvCxnSpPr/>
          <p:nvPr/>
        </p:nvCxnSpPr>
        <p:spPr>
          <a:xfrm>
            <a:off x="2021225" y="2885900"/>
            <a:ext cx="5374800" cy="0"/>
          </a:xfrm>
          <a:prstGeom prst="straightConnector1">
            <a:avLst/>
          </a:prstGeom>
          <a:noFill/>
          <a:ln cap="flat" cmpd="sng" w="19050">
            <a:solidFill>
              <a:srgbClr val="FF0000"/>
            </a:solidFill>
            <a:prstDash val="solid"/>
            <a:round/>
            <a:headEnd len="med" w="med" type="none"/>
            <a:tailEnd len="med" w="med" type="none"/>
          </a:ln>
        </p:spPr>
      </p:cxnSp>
      <p:sp>
        <p:nvSpPr>
          <p:cNvPr id="401" name="Google Shape;401;p42"/>
          <p:cNvSpPr txBox="1"/>
          <p:nvPr/>
        </p:nvSpPr>
        <p:spPr>
          <a:xfrm>
            <a:off x="7462250" y="2541625"/>
            <a:ext cx="592500" cy="383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3</a:t>
            </a:r>
            <a:r>
              <a:rPr lang="en">
                <a:solidFill>
                  <a:schemeClr val="dk1"/>
                </a:solidFill>
              </a:rPr>
              <a:t> (0)</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Robust are Models: Temporal Consistency</a:t>
            </a:r>
            <a:endParaRPr/>
          </a:p>
        </p:txBody>
      </p:sp>
      <p:grpSp>
        <p:nvGrpSpPr>
          <p:cNvPr id="407" name="Google Shape;407;p43"/>
          <p:cNvGrpSpPr/>
          <p:nvPr/>
        </p:nvGrpSpPr>
        <p:grpSpPr>
          <a:xfrm>
            <a:off x="454090" y="1479220"/>
            <a:ext cx="2376951" cy="1931170"/>
            <a:chOff x="1077950" y="1408100"/>
            <a:chExt cx="1948800" cy="1601700"/>
          </a:xfrm>
        </p:grpSpPr>
        <p:sp>
          <p:nvSpPr>
            <p:cNvPr id="408" name="Google Shape;408;p43"/>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409" name="Google Shape;409;p43"/>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Add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410" name="Google Shape;410;p43"/>
          <p:cNvGrpSpPr/>
          <p:nvPr/>
        </p:nvGrpSpPr>
        <p:grpSpPr>
          <a:xfrm>
            <a:off x="5046800" y="2106138"/>
            <a:ext cx="2057100" cy="931200"/>
            <a:chOff x="2012300" y="3600750"/>
            <a:chExt cx="2057100" cy="931200"/>
          </a:xfrm>
        </p:grpSpPr>
        <p:sp>
          <p:nvSpPr>
            <p:cNvPr id="411" name="Google Shape;411;p43"/>
            <p:cNvSpPr/>
            <p:nvPr/>
          </p:nvSpPr>
          <p:spPr>
            <a:xfrm>
              <a:off x="2012300" y="36007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6 happen before Step 8?</a:t>
              </a:r>
              <a:endParaRPr sz="1200"/>
            </a:p>
          </p:txBody>
        </p:sp>
        <p:sp>
          <p:nvSpPr>
            <p:cNvPr id="412" name="Google Shape;412;p43"/>
            <p:cNvSpPr/>
            <p:nvPr/>
          </p:nvSpPr>
          <p:spPr>
            <a:xfrm>
              <a:off x="2012300" y="40579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8 happen after Step 6?</a:t>
              </a:r>
              <a:endParaRPr sz="1200"/>
            </a:p>
          </p:txBody>
        </p:sp>
      </p:grpSp>
      <p:sp>
        <p:nvSpPr>
          <p:cNvPr id="413" name="Google Shape;413;p43"/>
          <p:cNvSpPr txBox="1"/>
          <p:nvPr/>
        </p:nvSpPr>
        <p:spPr>
          <a:xfrm>
            <a:off x="7150800" y="2217900"/>
            <a:ext cx="578400" cy="2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rPr>
              <a:t>Before</a:t>
            </a:r>
            <a:endParaRPr sz="1000">
              <a:solidFill>
                <a:schemeClr val="dk1"/>
              </a:solidFill>
            </a:endParaRPr>
          </a:p>
        </p:txBody>
      </p:sp>
      <p:sp>
        <p:nvSpPr>
          <p:cNvPr id="414" name="Google Shape;414;p43"/>
          <p:cNvSpPr txBox="1"/>
          <p:nvPr/>
        </p:nvSpPr>
        <p:spPr>
          <a:xfrm>
            <a:off x="7150800" y="2675100"/>
            <a:ext cx="578400" cy="2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rPr>
              <a:t>After</a:t>
            </a:r>
            <a:endParaRPr sz="1000">
              <a:solidFill>
                <a:schemeClr val="dk1"/>
              </a:solidFill>
            </a:endParaRPr>
          </a:p>
        </p:txBody>
      </p:sp>
      <p:sp>
        <p:nvSpPr>
          <p:cNvPr id="415" name="Google Shape;415;p43"/>
          <p:cNvSpPr txBox="1"/>
          <p:nvPr/>
        </p:nvSpPr>
        <p:spPr>
          <a:xfrm>
            <a:off x="1492950" y="3993425"/>
            <a:ext cx="61581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The model answer to the ‘before’ and ‘after’ questions should be the same.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Robust are Models?</a:t>
            </a:r>
            <a:endParaRPr/>
          </a:p>
        </p:txBody>
      </p:sp>
      <p:pic>
        <p:nvPicPr>
          <p:cNvPr id="421" name="Google Shape;421;p44"/>
          <p:cNvPicPr preferRelativeResize="0"/>
          <p:nvPr/>
        </p:nvPicPr>
        <p:blipFill rotWithShape="1">
          <a:blip r:embed="rId3">
            <a:alphaModFix/>
          </a:blip>
          <a:srcRect b="5079" l="2982" r="2926" t="4700"/>
          <a:stretch/>
        </p:blipFill>
        <p:spPr>
          <a:xfrm>
            <a:off x="1341838" y="1093925"/>
            <a:ext cx="6460313" cy="3830200"/>
          </a:xfrm>
          <a:prstGeom prst="rect">
            <a:avLst/>
          </a:prstGeom>
          <a:noFill/>
          <a:ln>
            <a:noFill/>
          </a:ln>
        </p:spPr>
      </p:pic>
      <p:sp>
        <p:nvSpPr>
          <p:cNvPr id="422" name="Google Shape;422;p44"/>
          <p:cNvSpPr/>
          <p:nvPr/>
        </p:nvSpPr>
        <p:spPr>
          <a:xfrm>
            <a:off x="5316650" y="2132650"/>
            <a:ext cx="551700" cy="2591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44"/>
          <p:cNvSpPr/>
          <p:nvPr/>
        </p:nvSpPr>
        <p:spPr>
          <a:xfrm>
            <a:off x="4097450" y="3053700"/>
            <a:ext cx="551700" cy="1670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Robust are Models?</a:t>
            </a:r>
            <a:endParaRPr/>
          </a:p>
        </p:txBody>
      </p:sp>
      <p:pic>
        <p:nvPicPr>
          <p:cNvPr id="429" name="Google Shape;429;p45"/>
          <p:cNvPicPr preferRelativeResize="0"/>
          <p:nvPr/>
        </p:nvPicPr>
        <p:blipFill rotWithShape="1">
          <a:blip r:embed="rId3">
            <a:alphaModFix/>
          </a:blip>
          <a:srcRect b="5079" l="2982" r="2926" t="4700"/>
          <a:stretch/>
        </p:blipFill>
        <p:spPr>
          <a:xfrm>
            <a:off x="1341838" y="1093925"/>
            <a:ext cx="6460313" cy="3830200"/>
          </a:xfrm>
          <a:prstGeom prst="rect">
            <a:avLst/>
          </a:prstGeom>
          <a:noFill/>
          <a:ln>
            <a:noFill/>
          </a:ln>
        </p:spPr>
      </p:pic>
      <p:sp>
        <p:nvSpPr>
          <p:cNvPr id="430" name="Google Shape;430;p45"/>
          <p:cNvSpPr/>
          <p:nvPr/>
        </p:nvSpPr>
        <p:spPr>
          <a:xfrm>
            <a:off x="6916850" y="2132650"/>
            <a:ext cx="551700" cy="2591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436" name="Google Shape;436;p46"/>
          <p:cNvSpPr txBox="1"/>
          <p:nvPr/>
        </p:nvSpPr>
        <p:spPr>
          <a:xfrm>
            <a:off x="401700" y="1314075"/>
            <a:ext cx="82725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t>We introduce an easy-to-evaluate plan based reasoning benchmark</a:t>
            </a:r>
            <a:endParaRPr sz="1800"/>
          </a:p>
        </p:txBody>
      </p:sp>
      <p:sp>
        <p:nvSpPr>
          <p:cNvPr id="437" name="Google Shape;437;p46"/>
          <p:cNvSpPr txBox="1"/>
          <p:nvPr/>
        </p:nvSpPr>
        <p:spPr>
          <a:xfrm>
            <a:off x="401700" y="1775775"/>
            <a:ext cx="82725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SOTA LLMs struggle with this simple task but post-hoc explanations help</a:t>
            </a:r>
            <a:endParaRPr sz="1800"/>
          </a:p>
        </p:txBody>
      </p:sp>
      <p:sp>
        <p:nvSpPr>
          <p:cNvPr id="438" name="Google Shape;438;p46"/>
          <p:cNvSpPr txBox="1"/>
          <p:nvPr/>
        </p:nvSpPr>
        <p:spPr>
          <a:xfrm>
            <a:off x="401700" y="2237475"/>
            <a:ext cx="82725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Models </a:t>
            </a:r>
            <a:r>
              <a:rPr lang="en" sz="1800">
                <a:solidFill>
                  <a:schemeClr val="dk1"/>
                </a:solidFill>
              </a:rPr>
              <a:t>are inconsistent and</a:t>
            </a:r>
            <a:r>
              <a:rPr lang="en" sz="1800"/>
              <a:t> biased towards predicting step dependence</a:t>
            </a:r>
            <a:endParaRPr sz="1800"/>
          </a:p>
        </p:txBody>
      </p:sp>
      <p:grpSp>
        <p:nvGrpSpPr>
          <p:cNvPr id="439" name="Google Shape;439;p46"/>
          <p:cNvGrpSpPr/>
          <p:nvPr/>
        </p:nvGrpSpPr>
        <p:grpSpPr>
          <a:xfrm>
            <a:off x="2436875" y="3039475"/>
            <a:ext cx="3537000" cy="1932688"/>
            <a:chOff x="2436875" y="3039475"/>
            <a:chExt cx="3537000" cy="1932688"/>
          </a:xfrm>
        </p:grpSpPr>
        <p:sp>
          <p:nvSpPr>
            <p:cNvPr id="440" name="Google Shape;440;p46"/>
            <p:cNvSpPr txBox="1"/>
            <p:nvPr/>
          </p:nvSpPr>
          <p:spPr>
            <a:xfrm>
              <a:off x="2436875" y="4541063"/>
              <a:ext cx="353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Contact: ylal@cs.stonybrook.edu</a:t>
              </a:r>
              <a:endParaRPr sz="1600"/>
            </a:p>
          </p:txBody>
        </p:sp>
        <p:pic>
          <p:nvPicPr>
            <p:cNvPr id="441" name="Google Shape;441;p46"/>
            <p:cNvPicPr preferRelativeResize="0"/>
            <p:nvPr/>
          </p:nvPicPr>
          <p:blipFill rotWithShape="1">
            <a:blip r:embed="rId3">
              <a:alphaModFix/>
            </a:blip>
            <a:srcRect b="0" l="0" r="0" t="0"/>
            <a:stretch/>
          </p:blipFill>
          <p:spPr>
            <a:xfrm>
              <a:off x="3510425" y="3039475"/>
              <a:ext cx="1389900" cy="13899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Plans contain dependencies</a:t>
            </a:r>
            <a:endParaRPr/>
          </a:p>
        </p:txBody>
      </p:sp>
      <p:grpSp>
        <p:nvGrpSpPr>
          <p:cNvPr id="105" name="Google Shape;105;p16"/>
          <p:cNvGrpSpPr/>
          <p:nvPr/>
        </p:nvGrpSpPr>
        <p:grpSpPr>
          <a:xfrm>
            <a:off x="454090" y="1479220"/>
            <a:ext cx="2376951" cy="1931170"/>
            <a:chOff x="1077950" y="1408100"/>
            <a:chExt cx="1948800" cy="1601700"/>
          </a:xfrm>
        </p:grpSpPr>
        <p:sp>
          <p:nvSpPr>
            <p:cNvPr id="106" name="Google Shape;106;p16"/>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07" name="Google Shape;107;p16"/>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Add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Plans </a:t>
            </a:r>
            <a:r>
              <a:rPr lang="en"/>
              <a:t>contain</a:t>
            </a:r>
            <a:r>
              <a:rPr lang="en"/>
              <a:t> dependencies</a:t>
            </a:r>
            <a:endParaRPr/>
          </a:p>
        </p:txBody>
      </p:sp>
      <p:grpSp>
        <p:nvGrpSpPr>
          <p:cNvPr id="113" name="Google Shape;113;p17"/>
          <p:cNvGrpSpPr/>
          <p:nvPr/>
        </p:nvGrpSpPr>
        <p:grpSpPr>
          <a:xfrm>
            <a:off x="454090" y="1479220"/>
            <a:ext cx="2376951" cy="1931170"/>
            <a:chOff x="1077950" y="1408100"/>
            <a:chExt cx="1948800" cy="1601700"/>
          </a:xfrm>
        </p:grpSpPr>
        <p:sp>
          <p:nvSpPr>
            <p:cNvPr id="114" name="Google Shape;114;p17"/>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15" name="Google Shape;115;p17"/>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sp>
        <p:nvSpPr>
          <p:cNvPr id="116" name="Google Shape;116;p17"/>
          <p:cNvSpPr/>
          <p:nvPr/>
        </p:nvSpPr>
        <p:spPr>
          <a:xfrm>
            <a:off x="2492850" y="2351375"/>
            <a:ext cx="973391" cy="320374"/>
          </a:xfrm>
          <a:custGeom>
            <a:rect b="b" l="l" r="r" t="t"/>
            <a:pathLst>
              <a:path extrusionOk="0" h="13878" w="36460">
                <a:moveTo>
                  <a:pt x="0" y="0"/>
                </a:moveTo>
                <a:cubicBezTo>
                  <a:pt x="6050" y="1423"/>
                  <a:pt x="34992" y="6227"/>
                  <a:pt x="36297" y="8540"/>
                </a:cubicBezTo>
                <a:cubicBezTo>
                  <a:pt x="37602" y="10853"/>
                  <a:pt x="12574" y="12988"/>
                  <a:pt x="7829" y="13878"/>
                </a:cubicBezTo>
              </a:path>
            </a:pathLst>
          </a:custGeom>
          <a:noFill/>
          <a:ln cap="flat" cmpd="sng" w="9525">
            <a:solidFill>
              <a:srgbClr val="000000"/>
            </a:solidFill>
            <a:prstDash val="solid"/>
            <a:round/>
            <a:headEnd len="med" w="med" type="triangle"/>
            <a:tailEnd len="med" w="med" type="triangle"/>
          </a:ln>
        </p:spPr>
      </p:sp>
      <p:sp>
        <p:nvSpPr>
          <p:cNvPr id="117" name="Google Shape;117;p17"/>
          <p:cNvSpPr txBox="1"/>
          <p:nvPr/>
        </p:nvSpPr>
        <p:spPr>
          <a:xfrm>
            <a:off x="3139125" y="2499650"/>
            <a:ext cx="8079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Dependent</a:t>
            </a:r>
            <a:endParaRPr sz="1000"/>
          </a:p>
          <a:p>
            <a:pPr indent="0" lvl="0" marL="0" rtl="0" algn="ctr">
              <a:spcBef>
                <a:spcPts val="0"/>
              </a:spcBef>
              <a:spcAft>
                <a:spcPts val="0"/>
              </a:spcAft>
              <a:buNone/>
            </a:pPr>
            <a:r>
              <a:rPr lang="en" sz="1000"/>
              <a:t>Steps</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445025"/>
            <a:ext cx="4494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Plans </a:t>
            </a:r>
            <a:r>
              <a:rPr lang="en"/>
              <a:t>contain</a:t>
            </a:r>
            <a:r>
              <a:rPr lang="en"/>
              <a:t> dependencies</a:t>
            </a:r>
            <a:endParaRPr/>
          </a:p>
        </p:txBody>
      </p:sp>
      <p:grpSp>
        <p:nvGrpSpPr>
          <p:cNvPr id="123" name="Google Shape;123;p18"/>
          <p:cNvGrpSpPr/>
          <p:nvPr/>
        </p:nvGrpSpPr>
        <p:grpSpPr>
          <a:xfrm>
            <a:off x="454090" y="1479220"/>
            <a:ext cx="2376951" cy="1931170"/>
            <a:chOff x="1077950" y="1408100"/>
            <a:chExt cx="1948800" cy="1601700"/>
          </a:xfrm>
        </p:grpSpPr>
        <p:sp>
          <p:nvSpPr>
            <p:cNvPr id="124" name="Google Shape;124;p18"/>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25" name="Google Shape;125;p18"/>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126" name="Google Shape;126;p18"/>
          <p:cNvGrpSpPr/>
          <p:nvPr/>
        </p:nvGrpSpPr>
        <p:grpSpPr>
          <a:xfrm>
            <a:off x="5123500" y="784250"/>
            <a:ext cx="2057100" cy="1899700"/>
            <a:chOff x="4274825" y="2302950"/>
            <a:chExt cx="2057100" cy="1899700"/>
          </a:xfrm>
        </p:grpSpPr>
        <p:sp>
          <p:nvSpPr>
            <p:cNvPr id="127" name="Google Shape;127;p18"/>
            <p:cNvSpPr/>
            <p:nvPr/>
          </p:nvSpPr>
          <p:spPr>
            <a:xfrm>
              <a:off x="4274825" y="23029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6 happen before Step 8?</a:t>
              </a:r>
              <a:endParaRPr sz="1200"/>
            </a:p>
          </p:txBody>
        </p:sp>
        <p:sp>
          <p:nvSpPr>
            <p:cNvPr id="128" name="Google Shape;128;p18"/>
            <p:cNvSpPr txBox="1"/>
            <p:nvPr/>
          </p:nvSpPr>
          <p:spPr>
            <a:xfrm>
              <a:off x="4305575" y="3728650"/>
              <a:ext cx="1965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Questions about dependent steps</a:t>
              </a:r>
              <a:endParaRPr sz="1200"/>
            </a:p>
          </p:txBody>
        </p:sp>
        <p:sp>
          <p:nvSpPr>
            <p:cNvPr id="129" name="Google Shape;129;p18"/>
            <p:cNvSpPr/>
            <p:nvPr/>
          </p:nvSpPr>
          <p:spPr>
            <a:xfrm>
              <a:off x="4274825" y="3122550"/>
              <a:ext cx="2057100" cy="595500"/>
            </a:xfrm>
            <a:prstGeom prst="rect">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 Yes, all ingredients have to be in bowl before stirring</a:t>
              </a:r>
              <a:endParaRPr sz="1200"/>
            </a:p>
          </p:txBody>
        </p:sp>
        <p:sp>
          <p:nvSpPr>
            <p:cNvPr id="130" name="Google Shape;130;p18"/>
            <p:cNvSpPr/>
            <p:nvPr/>
          </p:nvSpPr>
          <p:spPr>
            <a:xfrm>
              <a:off x="4274825" y="2766350"/>
              <a:ext cx="2057100" cy="345600"/>
            </a:xfrm>
            <a:prstGeom prst="rect">
              <a:avLst/>
            </a:prstGeom>
            <a:solidFill>
              <a:srgbClr val="D9D2E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Preconditions</a:t>
              </a:r>
              <a:endParaRPr sz="1000"/>
            </a:p>
          </p:txBody>
        </p:sp>
      </p:grpSp>
      <p:sp>
        <p:nvSpPr>
          <p:cNvPr id="131" name="Google Shape;131;p18"/>
          <p:cNvSpPr/>
          <p:nvPr/>
        </p:nvSpPr>
        <p:spPr>
          <a:xfrm rot="-1677166">
            <a:off x="3186908" y="1906541"/>
            <a:ext cx="1384979" cy="35590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311700" y="445025"/>
            <a:ext cx="4494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Plans </a:t>
            </a:r>
            <a:r>
              <a:rPr lang="en"/>
              <a:t>contain</a:t>
            </a:r>
            <a:r>
              <a:rPr lang="en"/>
              <a:t> dependencies</a:t>
            </a:r>
            <a:endParaRPr/>
          </a:p>
        </p:txBody>
      </p:sp>
      <p:grpSp>
        <p:nvGrpSpPr>
          <p:cNvPr id="137" name="Google Shape;137;p19"/>
          <p:cNvGrpSpPr/>
          <p:nvPr/>
        </p:nvGrpSpPr>
        <p:grpSpPr>
          <a:xfrm>
            <a:off x="454090" y="1479220"/>
            <a:ext cx="2376951" cy="1931170"/>
            <a:chOff x="1077950" y="1408100"/>
            <a:chExt cx="1948800" cy="1601700"/>
          </a:xfrm>
        </p:grpSpPr>
        <p:sp>
          <p:nvSpPr>
            <p:cNvPr id="138" name="Google Shape;138;p19"/>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39" name="Google Shape;139;p19"/>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grpSp>
        <p:nvGrpSpPr>
          <p:cNvPr id="140" name="Google Shape;140;p19"/>
          <p:cNvGrpSpPr/>
          <p:nvPr/>
        </p:nvGrpSpPr>
        <p:grpSpPr>
          <a:xfrm>
            <a:off x="5138475" y="3192825"/>
            <a:ext cx="2027150" cy="1910625"/>
            <a:chOff x="6571300" y="2302950"/>
            <a:chExt cx="2027150" cy="1910625"/>
          </a:xfrm>
        </p:grpSpPr>
        <p:sp>
          <p:nvSpPr>
            <p:cNvPr id="141" name="Google Shape;141;p19"/>
            <p:cNvSpPr/>
            <p:nvPr/>
          </p:nvSpPr>
          <p:spPr>
            <a:xfrm>
              <a:off x="6571350" y="2302950"/>
              <a:ext cx="202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7 happen after Step 6?</a:t>
              </a:r>
              <a:endParaRPr sz="1200"/>
            </a:p>
          </p:txBody>
        </p:sp>
        <p:sp>
          <p:nvSpPr>
            <p:cNvPr id="142" name="Google Shape;142;p19"/>
            <p:cNvSpPr txBox="1"/>
            <p:nvPr/>
          </p:nvSpPr>
          <p:spPr>
            <a:xfrm>
              <a:off x="6602050" y="3739575"/>
              <a:ext cx="1965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Questions about non-dependent steps</a:t>
              </a:r>
              <a:endParaRPr sz="1200"/>
            </a:p>
          </p:txBody>
        </p:sp>
        <p:sp>
          <p:nvSpPr>
            <p:cNvPr id="143" name="Google Shape;143;p19"/>
            <p:cNvSpPr/>
            <p:nvPr/>
          </p:nvSpPr>
          <p:spPr>
            <a:xfrm>
              <a:off x="6571350" y="3122550"/>
              <a:ext cx="2027100" cy="595500"/>
            </a:xfrm>
            <a:prstGeom prst="rect">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 No, almonds can be added after flour and milk</a:t>
              </a:r>
              <a:endParaRPr sz="1200"/>
            </a:p>
          </p:txBody>
        </p:sp>
        <p:sp>
          <p:nvSpPr>
            <p:cNvPr id="144" name="Google Shape;144;p19"/>
            <p:cNvSpPr/>
            <p:nvPr/>
          </p:nvSpPr>
          <p:spPr>
            <a:xfrm>
              <a:off x="6571300" y="2776950"/>
              <a:ext cx="2027100" cy="345600"/>
            </a:xfrm>
            <a:prstGeom prst="rect">
              <a:avLst/>
            </a:prstGeom>
            <a:solidFill>
              <a:srgbClr val="D9D2E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Parallel Steps</a:t>
              </a:r>
              <a:endParaRPr sz="1000"/>
            </a:p>
          </p:txBody>
        </p:sp>
      </p:grpSp>
      <p:grpSp>
        <p:nvGrpSpPr>
          <p:cNvPr id="145" name="Google Shape;145;p19"/>
          <p:cNvGrpSpPr/>
          <p:nvPr/>
        </p:nvGrpSpPr>
        <p:grpSpPr>
          <a:xfrm>
            <a:off x="5123500" y="784250"/>
            <a:ext cx="2057100" cy="1899700"/>
            <a:chOff x="4274825" y="2302950"/>
            <a:chExt cx="2057100" cy="1899700"/>
          </a:xfrm>
        </p:grpSpPr>
        <p:sp>
          <p:nvSpPr>
            <p:cNvPr id="146" name="Google Shape;146;p19"/>
            <p:cNvSpPr/>
            <p:nvPr/>
          </p:nvSpPr>
          <p:spPr>
            <a:xfrm>
              <a:off x="4274825" y="2302950"/>
              <a:ext cx="2057100" cy="474000"/>
            </a:xfrm>
            <a:prstGeom prst="rect">
              <a:avLst/>
            </a:prstGeom>
            <a:solidFill>
              <a:srgbClr val="E6B8A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Q: Must Step 6 happen before Step 8?</a:t>
              </a:r>
              <a:endParaRPr sz="1200"/>
            </a:p>
          </p:txBody>
        </p:sp>
        <p:sp>
          <p:nvSpPr>
            <p:cNvPr id="147" name="Google Shape;147;p19"/>
            <p:cNvSpPr txBox="1"/>
            <p:nvPr/>
          </p:nvSpPr>
          <p:spPr>
            <a:xfrm>
              <a:off x="4305575" y="3728650"/>
              <a:ext cx="1965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Questions about dependent steps</a:t>
              </a:r>
              <a:endParaRPr sz="1200"/>
            </a:p>
          </p:txBody>
        </p:sp>
        <p:sp>
          <p:nvSpPr>
            <p:cNvPr id="148" name="Google Shape;148;p19"/>
            <p:cNvSpPr/>
            <p:nvPr/>
          </p:nvSpPr>
          <p:spPr>
            <a:xfrm>
              <a:off x="4274825" y="3122550"/>
              <a:ext cx="2057100" cy="595500"/>
            </a:xfrm>
            <a:prstGeom prst="rect">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 Yes, all ingredients have to be in bowl before stirring</a:t>
              </a:r>
              <a:endParaRPr sz="1200"/>
            </a:p>
          </p:txBody>
        </p:sp>
        <p:sp>
          <p:nvSpPr>
            <p:cNvPr id="149" name="Google Shape;149;p19"/>
            <p:cNvSpPr/>
            <p:nvPr/>
          </p:nvSpPr>
          <p:spPr>
            <a:xfrm>
              <a:off x="4274825" y="2766350"/>
              <a:ext cx="2057100" cy="345600"/>
            </a:xfrm>
            <a:prstGeom prst="rect">
              <a:avLst/>
            </a:prstGeom>
            <a:solidFill>
              <a:srgbClr val="D9D2E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Preconditions</a:t>
              </a:r>
              <a:endParaRPr sz="1000"/>
            </a:p>
          </p:txBody>
        </p:sp>
      </p:grpSp>
      <p:sp>
        <p:nvSpPr>
          <p:cNvPr id="150" name="Google Shape;150;p19"/>
          <p:cNvSpPr/>
          <p:nvPr/>
        </p:nvSpPr>
        <p:spPr>
          <a:xfrm rot="-1677166">
            <a:off x="3186908" y="1906541"/>
            <a:ext cx="1384979" cy="35590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19"/>
          <p:cNvSpPr/>
          <p:nvPr/>
        </p:nvSpPr>
        <p:spPr>
          <a:xfrm rot="1287755">
            <a:off x="3186937" y="3027978"/>
            <a:ext cx="1384829" cy="35587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 Work</a:t>
            </a:r>
            <a:endParaRPr/>
          </a:p>
        </p:txBody>
      </p:sp>
      <p:grpSp>
        <p:nvGrpSpPr>
          <p:cNvPr id="157" name="Google Shape;157;p20"/>
          <p:cNvGrpSpPr/>
          <p:nvPr/>
        </p:nvGrpSpPr>
        <p:grpSpPr>
          <a:xfrm>
            <a:off x="454090" y="1479220"/>
            <a:ext cx="2376951" cy="1931170"/>
            <a:chOff x="1077950" y="1408100"/>
            <a:chExt cx="1948800" cy="1601700"/>
          </a:xfrm>
        </p:grpSpPr>
        <p:sp>
          <p:nvSpPr>
            <p:cNvPr id="158" name="Google Shape;158;p20"/>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59" name="Google Shape;159;p20"/>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 </a:t>
            </a:r>
            <a:r>
              <a:rPr lang="en"/>
              <a:t>Work</a:t>
            </a:r>
            <a:endParaRPr/>
          </a:p>
        </p:txBody>
      </p:sp>
      <p:grpSp>
        <p:nvGrpSpPr>
          <p:cNvPr id="165" name="Google Shape;165;p21"/>
          <p:cNvGrpSpPr/>
          <p:nvPr/>
        </p:nvGrpSpPr>
        <p:grpSpPr>
          <a:xfrm>
            <a:off x="454090" y="1479220"/>
            <a:ext cx="2376951" cy="1931170"/>
            <a:chOff x="1077950" y="1408100"/>
            <a:chExt cx="1948800" cy="1601700"/>
          </a:xfrm>
        </p:grpSpPr>
        <p:sp>
          <p:nvSpPr>
            <p:cNvPr id="166" name="Google Shape;166;p21"/>
            <p:cNvSpPr/>
            <p:nvPr/>
          </p:nvSpPr>
          <p:spPr>
            <a:xfrm>
              <a:off x="1077950" y="1408100"/>
              <a:ext cx="1948800" cy="409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Goal: Bake Almond and Chocolate Cake</a:t>
              </a:r>
              <a:endParaRPr/>
            </a:p>
          </p:txBody>
        </p:sp>
        <p:sp>
          <p:nvSpPr>
            <p:cNvPr id="167" name="Google Shape;167;p21"/>
            <p:cNvSpPr/>
            <p:nvPr/>
          </p:nvSpPr>
          <p:spPr>
            <a:xfrm>
              <a:off x="1077950" y="1817300"/>
              <a:ext cx="1948800" cy="1192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6: </a:t>
              </a:r>
              <a:r>
                <a:rPr lang="en" sz="1100">
                  <a:solidFill>
                    <a:schemeClr val="dk1"/>
                  </a:solidFill>
                </a:rPr>
                <a:t>Add</a:t>
              </a:r>
              <a:r>
                <a:rPr lang="en" sz="1100">
                  <a:solidFill>
                    <a:schemeClr val="dk1"/>
                  </a:solidFill>
                </a:rPr>
                <a:t> in ground almonds.</a:t>
              </a:r>
              <a:endParaRPr sz="1100">
                <a:solidFill>
                  <a:schemeClr val="dk1"/>
                </a:solidFill>
              </a:endParaRPr>
            </a:p>
            <a:p>
              <a:pPr indent="0" lvl="0" marL="0" rtl="0" algn="l">
                <a:spcBef>
                  <a:spcPts val="0"/>
                </a:spcBef>
                <a:spcAft>
                  <a:spcPts val="0"/>
                </a:spcAft>
                <a:buNone/>
              </a:pPr>
              <a:r>
                <a:rPr lang="en" sz="1100">
                  <a:solidFill>
                    <a:schemeClr val="dk1"/>
                  </a:solidFill>
                </a:rPr>
                <a:t>Step 7: Add half flour and half milk.</a:t>
              </a:r>
              <a:endParaRPr sz="1100">
                <a:solidFill>
                  <a:schemeClr val="dk1"/>
                </a:solidFill>
              </a:endParaRPr>
            </a:p>
            <a:p>
              <a:pPr indent="0" lvl="0" marL="0" rtl="0" algn="l">
                <a:spcBef>
                  <a:spcPts val="0"/>
                </a:spcBef>
                <a:spcAft>
                  <a:spcPts val="0"/>
                </a:spcAft>
                <a:buNone/>
              </a:pPr>
              <a:r>
                <a:rPr lang="en" sz="1100">
                  <a:solidFill>
                    <a:schemeClr val="dk1"/>
                  </a:solidFill>
                </a:rPr>
                <a:t>Step 8: Use wooden spoon to stir.</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solidFill>
                  <a:schemeClr val="dk1"/>
                </a:solidFill>
              </a:endParaRPr>
            </a:p>
            <a:p>
              <a:pPr indent="0" lvl="0" marL="0" rtl="0" algn="l">
                <a:spcBef>
                  <a:spcPts val="0"/>
                </a:spcBef>
                <a:spcAft>
                  <a:spcPts val="0"/>
                </a:spcAft>
                <a:buNone/>
              </a:pPr>
              <a:r>
                <a:rPr lang="en" sz="1100">
                  <a:solidFill>
                    <a:schemeClr val="dk1"/>
                  </a:solidFill>
                </a:rPr>
                <a:t>Step 12: Whip cream till stiff peaks</a:t>
              </a:r>
              <a:endParaRPr sz="1100">
                <a:solidFill>
                  <a:schemeClr val="dk1"/>
                </a:solidFill>
              </a:endParaRPr>
            </a:p>
            <a:p>
              <a:pPr indent="0" lvl="0" marL="0" rtl="0" algn="l">
                <a:spcBef>
                  <a:spcPts val="0"/>
                </a:spcBef>
                <a:spcAft>
                  <a:spcPts val="0"/>
                </a:spcAft>
                <a:buNone/>
              </a:pPr>
              <a:r>
                <a:rPr lang="en" sz="1100">
                  <a:solidFill>
                    <a:schemeClr val="dk1"/>
                  </a:solidFill>
                </a:rPr>
                <a:t>…</a:t>
              </a:r>
              <a:endParaRPr sz="1100"/>
            </a:p>
          </p:txBody>
        </p:sp>
      </p:grpSp>
      <p:sp>
        <p:nvSpPr>
          <p:cNvPr id="168" name="Google Shape;168;p21"/>
          <p:cNvSpPr/>
          <p:nvPr/>
        </p:nvSpPr>
        <p:spPr>
          <a:xfrm>
            <a:off x="4975600" y="1479225"/>
            <a:ext cx="1895400" cy="61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Before Step 6, what is the state of almonds?</a:t>
            </a:r>
            <a:endParaRPr sz="1200"/>
          </a:p>
        </p:txBody>
      </p:sp>
      <p:sp>
        <p:nvSpPr>
          <p:cNvPr id="169" name="Google Shape;169;p21"/>
          <p:cNvSpPr/>
          <p:nvPr/>
        </p:nvSpPr>
        <p:spPr>
          <a:xfrm>
            <a:off x="4975600" y="2546025"/>
            <a:ext cx="1895400" cy="61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After Step 7, what is the state of the flour?</a:t>
            </a:r>
            <a:endParaRPr sz="1200"/>
          </a:p>
        </p:txBody>
      </p:sp>
      <p:sp>
        <p:nvSpPr>
          <p:cNvPr id="170" name="Google Shape;170;p21"/>
          <p:cNvSpPr/>
          <p:nvPr/>
        </p:nvSpPr>
        <p:spPr>
          <a:xfrm>
            <a:off x="4975600" y="3612825"/>
            <a:ext cx="1895400" cy="61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After Step 12, what is the state of the cream?</a:t>
            </a:r>
            <a:endParaRPr sz="1200"/>
          </a:p>
        </p:txBody>
      </p:sp>
      <p:sp>
        <p:nvSpPr>
          <p:cNvPr id="171" name="Google Shape;171;p21"/>
          <p:cNvSpPr/>
          <p:nvPr/>
        </p:nvSpPr>
        <p:spPr>
          <a:xfrm>
            <a:off x="7467250" y="1637175"/>
            <a:ext cx="1076700" cy="29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ground</a:t>
            </a:r>
            <a:endParaRPr sz="1200"/>
          </a:p>
        </p:txBody>
      </p:sp>
      <p:sp>
        <p:nvSpPr>
          <p:cNvPr id="172" name="Google Shape;172;p21"/>
          <p:cNvSpPr/>
          <p:nvPr/>
        </p:nvSpPr>
        <p:spPr>
          <a:xfrm>
            <a:off x="7467250" y="2703975"/>
            <a:ext cx="1076700" cy="29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mixed</a:t>
            </a:r>
            <a:endParaRPr sz="1200"/>
          </a:p>
        </p:txBody>
      </p:sp>
      <p:sp>
        <p:nvSpPr>
          <p:cNvPr id="173" name="Google Shape;173;p21"/>
          <p:cNvSpPr/>
          <p:nvPr/>
        </p:nvSpPr>
        <p:spPr>
          <a:xfrm>
            <a:off x="7467250" y="3770775"/>
            <a:ext cx="1076700" cy="29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whipped</a:t>
            </a:r>
            <a:endParaRPr sz="1200"/>
          </a:p>
        </p:txBody>
      </p:sp>
      <p:sp>
        <p:nvSpPr>
          <p:cNvPr id="174" name="Google Shape;174;p21"/>
          <p:cNvSpPr txBox="1"/>
          <p:nvPr/>
        </p:nvSpPr>
        <p:spPr>
          <a:xfrm>
            <a:off x="7198000" y="4829125"/>
            <a:ext cx="1946400" cy="30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1"/>
                </a:solidFill>
              </a:rPr>
              <a:t>OpenPI</a:t>
            </a:r>
            <a:r>
              <a:rPr lang="en" sz="1000">
                <a:solidFill>
                  <a:schemeClr val="dk1"/>
                </a:solidFill>
              </a:rPr>
              <a:t> (Tandon et al, 2020)</a:t>
            </a:r>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