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57"/>
  </p:notesMasterIdLst>
  <p:handoutMasterIdLst>
    <p:handoutMasterId r:id="rId58"/>
  </p:handoutMasterIdLst>
  <p:sldIdLst>
    <p:sldId id="256" r:id="rId15"/>
    <p:sldId id="358" r:id="rId16"/>
    <p:sldId id="456" r:id="rId17"/>
    <p:sldId id="411" r:id="rId18"/>
    <p:sldId id="457" r:id="rId19"/>
    <p:sldId id="479" r:id="rId20"/>
    <p:sldId id="469" r:id="rId21"/>
    <p:sldId id="470" r:id="rId22"/>
    <p:sldId id="474" r:id="rId23"/>
    <p:sldId id="475" r:id="rId24"/>
    <p:sldId id="415" r:id="rId25"/>
    <p:sldId id="394" r:id="rId26"/>
    <p:sldId id="458" r:id="rId27"/>
    <p:sldId id="431" r:id="rId28"/>
    <p:sldId id="425" r:id="rId29"/>
    <p:sldId id="424" r:id="rId30"/>
    <p:sldId id="430" r:id="rId31"/>
    <p:sldId id="483" r:id="rId32"/>
    <p:sldId id="482" r:id="rId33"/>
    <p:sldId id="447" r:id="rId34"/>
    <p:sldId id="484" r:id="rId35"/>
    <p:sldId id="461" r:id="rId36"/>
    <p:sldId id="485" r:id="rId37"/>
    <p:sldId id="283" r:id="rId38"/>
    <p:sldId id="427" r:id="rId39"/>
    <p:sldId id="462" r:id="rId40"/>
    <p:sldId id="286" r:id="rId41"/>
    <p:sldId id="477" r:id="rId42"/>
    <p:sldId id="467" r:id="rId43"/>
    <p:sldId id="294" r:id="rId44"/>
    <p:sldId id="295" r:id="rId45"/>
    <p:sldId id="296" r:id="rId46"/>
    <p:sldId id="428" r:id="rId47"/>
    <p:sldId id="306" r:id="rId48"/>
    <p:sldId id="416" r:id="rId49"/>
    <p:sldId id="405" r:id="rId50"/>
    <p:sldId id="327" r:id="rId51"/>
    <p:sldId id="333" r:id="rId52"/>
    <p:sldId id="303" r:id="rId53"/>
    <p:sldId id="404" r:id="rId54"/>
    <p:sldId id="305" r:id="rId55"/>
    <p:sldId id="446" r:id="rId5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54682294-3D6F-E44D-9728-E476235E5E7A}">
          <p14:sldIdLst>
            <p14:sldId id="256"/>
            <p14:sldId id="358"/>
            <p14:sldId id="456"/>
            <p14:sldId id="411"/>
            <p14:sldId id="457"/>
            <p14:sldId id="479"/>
            <p14:sldId id="469"/>
            <p14:sldId id="470"/>
            <p14:sldId id="474"/>
            <p14:sldId id="475"/>
          </p14:sldIdLst>
        </p14:section>
        <p14:section name="Building it" id="{696618BE-33E5-0144-A75B-BEB29E4EB6BC}">
          <p14:sldIdLst>
            <p14:sldId id="415"/>
            <p14:sldId id="394"/>
            <p14:sldId id="458"/>
            <p14:sldId id="431"/>
            <p14:sldId id="425"/>
            <p14:sldId id="424"/>
            <p14:sldId id="430"/>
            <p14:sldId id="483"/>
            <p14:sldId id="482"/>
            <p14:sldId id="447"/>
            <p14:sldId id="484"/>
            <p14:sldId id="461"/>
            <p14:sldId id="485"/>
            <p14:sldId id="283"/>
          </p14:sldIdLst>
        </p14:section>
        <p14:section name="Deploying it" id="{78719A4E-864A-2048-AD0D-98FAA769B6AE}">
          <p14:sldIdLst>
            <p14:sldId id="427"/>
            <p14:sldId id="462"/>
            <p14:sldId id="286"/>
            <p14:sldId id="477"/>
            <p14:sldId id="467"/>
            <p14:sldId id="294"/>
            <p14:sldId id="295"/>
            <p14:sldId id="296"/>
          </p14:sldIdLst>
        </p14:section>
        <p14:section name="Evaluating it" id="{FB576BF2-395A-D74C-BD9C-762EBB96F110}">
          <p14:sldIdLst>
            <p14:sldId id="428"/>
            <p14:sldId id="306"/>
            <p14:sldId id="416"/>
            <p14:sldId id="405"/>
            <p14:sldId id="327"/>
            <p14:sldId id="333"/>
            <p14:sldId id="303"/>
            <p14:sldId id="404"/>
            <p14:sldId id="305"/>
            <p14:sldId id="4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clrMru>
    <a:srgbClr val="BFBFBF"/>
    <a:srgbClr val="C8352B"/>
    <a:srgbClr val="686868"/>
    <a:srgbClr val="803536"/>
    <a:srgbClr val="CCFF66"/>
    <a:srgbClr val="004080"/>
    <a:srgbClr val="E84724"/>
    <a:srgbClr val="41BBFB"/>
    <a:srgbClr val="ABABAB"/>
    <a:srgbClr val="46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83382" autoAdjust="0"/>
  </p:normalViewPr>
  <p:slideViewPr>
    <p:cSldViewPr>
      <p:cViewPr varScale="1">
        <p:scale>
          <a:sx n="71" d="100"/>
          <a:sy n="71" d="100"/>
        </p:scale>
        <p:origin x="-1824" y="-1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63" Type="http://schemas.openxmlformats.org/officeDocument/2006/relationships/tableStyles" Target="tableStyles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86452508653809"/>
          <c:y val="0.0398989898989899"/>
          <c:w val="0.842994978888508"/>
          <c:h val="0.8600676051857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Verify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Login</c:v>
                </c:pt>
                <c:pt idx="1">
                  <c:v>Re-up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7.947</c:v>
                </c:pt>
                <c:pt idx="1">
                  <c:v>0.754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41BBFB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Login</c:v>
                </c:pt>
                <c:pt idx="1">
                  <c:v>Re-up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0.33</c:v>
                </c:pt>
                <c:pt idx="1">
                  <c:v>0.305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5270584"/>
        <c:axId val="2135273592"/>
      </c:barChart>
      <c:catAx>
        <c:axId val="2135270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2135273592"/>
        <c:crosses val="autoZero"/>
        <c:auto val="1"/>
        <c:lblAlgn val="ctr"/>
        <c:lblOffset val="100"/>
        <c:noMultiLvlLbl val="0"/>
      </c:catAx>
      <c:valAx>
        <c:axId val="2135273592"/>
        <c:scaling>
          <c:orientation val="minMax"/>
          <c:max val="1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2135270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F0B00-900F-A049-8EF2-ECB70779A61F}" type="datetime1">
              <a:rPr lang="en-US" smtClean="0"/>
              <a:t>5/21/13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CA90D-1A1D-B347-A7FE-3547CBB6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8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BAD30-D3C5-8042-ACBE-3363F2A27816}" type="datetime1">
              <a:rPr lang="en-US" smtClean="0"/>
              <a:t>5/21/13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5CB55-6CDF-8D4B-9D07-6B125B09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24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up.netflix.com/PrivacyPolicy" TargetMode="External"/><Relationship Id="rId4" Type="http://schemas.openxmlformats.org/officeDocument/2006/relationships/hyperlink" Target="https://www.spotify.com/us/legal/privacy-policy/" TargetMode="External"/><Relationship Id="rId5" Type="http://schemas.openxmlformats.org/officeDocument/2006/relationships/hyperlink" Target="http://www.nytimes.com/content/help/rights/privacy/policy/privacy-policy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5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68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37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Punch-line: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37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6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Alex can create a new token and then prove to the service provider that he should be allowed access.</a:t>
            </a:r>
          </a:p>
          <a:p>
            <a:r>
              <a:rPr lang="en-US" baseline="0" dirty="0" smtClean="0"/>
              <a:t>How? He needs to prove that this token is correctly computed using his secret.</a:t>
            </a:r>
          </a:p>
          <a:p>
            <a:r>
              <a:rPr lang="en-US" baseline="0" dirty="0" smtClean="0"/>
              <a:t>To keep his secret actually secret, he can prove correctness in zero knowledge.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7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48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3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is conditional </a:t>
            </a:r>
            <a:r>
              <a:rPr lang="en-US" dirty="0" err="1" smtClean="0"/>
              <a:t>linkability</a:t>
            </a:r>
            <a:r>
              <a:rPr lang="en-US" dirty="0" smtClean="0"/>
              <a:t> alright?  Because</a:t>
            </a:r>
            <a:r>
              <a:rPr lang="en-US" baseline="0" dirty="0" smtClean="0"/>
              <a:t> accessing the same song implicitly links the user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81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1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Netflix logo is a trademark of Netflix.</a:t>
            </a:r>
          </a:p>
          <a:p>
            <a:r>
              <a:rPr lang="en-US" dirty="0" smtClean="0"/>
              <a:t>	Source: https://</a:t>
            </a:r>
            <a:r>
              <a:rPr lang="en-US" dirty="0" err="1" smtClean="0"/>
              <a:t>signup.netflix.com</a:t>
            </a:r>
            <a:r>
              <a:rPr lang="en-US" dirty="0" smtClean="0"/>
              <a:t>/</a:t>
            </a:r>
            <a:r>
              <a:rPr lang="en-US" dirty="0" err="1" smtClean="0"/>
              <a:t>MediaCenter</a:t>
            </a:r>
            <a:r>
              <a:rPr lang="en-US" dirty="0" smtClean="0"/>
              <a:t>/</a:t>
            </a:r>
            <a:r>
              <a:rPr lang="en-US" dirty="0" err="1" smtClean="0"/>
              <a:t>ImagesLogo</a:t>
            </a:r>
            <a:r>
              <a:rPr lang="en-US" dirty="0" smtClean="0"/>
              <a:t>, Accessed: May 18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Spotify</a:t>
            </a:r>
            <a:r>
              <a:rPr lang="en-US" dirty="0" smtClean="0"/>
              <a:t> logo</a:t>
            </a:r>
            <a:r>
              <a:rPr lang="en-US" baseline="0" dirty="0" smtClean="0"/>
              <a:t> is a trademark of </a:t>
            </a:r>
            <a:r>
              <a:rPr lang="en-US" baseline="0" dirty="0" err="1" smtClean="0"/>
              <a:t>Spotify</a:t>
            </a:r>
            <a:endParaRPr lang="en-US" baseline="0" dirty="0" smtClean="0"/>
          </a:p>
          <a:p>
            <a:r>
              <a:rPr lang="en-US" baseline="0" dirty="0" smtClean="0"/>
              <a:t>	Source: https://</a:t>
            </a:r>
            <a:r>
              <a:rPr lang="en-US" baseline="0" dirty="0" err="1" smtClean="0"/>
              <a:t>spotify.box.com</a:t>
            </a:r>
            <a:r>
              <a:rPr lang="en-US" baseline="0" dirty="0" smtClean="0"/>
              <a:t>/s/0k0e4odpf0on7tr9ji4p, Accessed: May 18</a:t>
            </a:r>
            <a:endParaRPr lang="en-US" dirty="0" smtClean="0"/>
          </a:p>
          <a:p>
            <a:r>
              <a:rPr lang="en-US" dirty="0" smtClean="0"/>
              <a:t>The New York</a:t>
            </a:r>
            <a:r>
              <a:rPr lang="en-US" baseline="0" dirty="0" smtClean="0"/>
              <a:t> Times is a trademark of The New York Times.</a:t>
            </a:r>
          </a:p>
          <a:p>
            <a:r>
              <a:rPr lang="en-US" baseline="0" dirty="0" smtClean="0"/>
              <a:t>	Source: http://</a:t>
            </a:r>
            <a:r>
              <a:rPr lang="en-US" baseline="0" dirty="0" err="1" smtClean="0"/>
              <a:t>commons.wikimedia.org</a:t>
            </a:r>
            <a:r>
              <a:rPr lang="en-US" baseline="0" dirty="0" smtClean="0"/>
              <a:t>/wiki/</a:t>
            </a:r>
            <a:r>
              <a:rPr lang="en-US" baseline="0" dirty="0" err="1" smtClean="0"/>
              <a:t>File:The_New_York_Times_logo.png</a:t>
            </a:r>
            <a:r>
              <a:rPr lang="en-US" baseline="0" dirty="0" smtClean="0"/>
              <a:t>, Accessed: May 18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63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6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0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Decisional </a:t>
            </a:r>
            <a:r>
              <a:rPr lang="en-US" dirty="0" err="1" smtClean="0"/>
              <a:t>Diffie</a:t>
            </a:r>
            <a:r>
              <a:rPr lang="en-US" dirty="0" smtClean="0"/>
              <a:t>-Hellman Inversion</a:t>
            </a:r>
            <a:r>
              <a:rPr lang="en-US" baseline="0" dirty="0" smtClean="0"/>
              <a:t> assumption</a:t>
            </a:r>
          </a:p>
          <a:p>
            <a:r>
              <a:rPr lang="en-US" dirty="0" err="1" smtClean="0"/>
              <a:t>Lysyanskaya</a:t>
            </a:r>
            <a:r>
              <a:rPr lang="en-US" dirty="0" smtClean="0"/>
              <a:t>, </a:t>
            </a:r>
            <a:r>
              <a:rPr lang="en-US" dirty="0" err="1" smtClean="0"/>
              <a:t>Rivest</a:t>
            </a:r>
            <a:r>
              <a:rPr lang="en-US" dirty="0" smtClean="0"/>
              <a:t>, </a:t>
            </a:r>
            <a:r>
              <a:rPr lang="en-US" dirty="0" err="1" smtClean="0"/>
              <a:t>Sahai</a:t>
            </a:r>
            <a:r>
              <a:rPr lang="en-US" dirty="0" smtClean="0"/>
              <a:t>, and Wolf assumption</a:t>
            </a:r>
          </a:p>
          <a:p>
            <a:endParaRPr lang="en-US" dirty="0" smtClean="0"/>
          </a:p>
          <a:p>
            <a:r>
              <a:rPr lang="en-US" dirty="0" smtClean="0"/>
              <a:t>Full</a:t>
            </a:r>
            <a:r>
              <a:rPr lang="en-US" baseline="0" dirty="0" smtClean="0"/>
              <a:t> version can be found at:</a:t>
            </a:r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zweb.cs.utexas.edu</a:t>
            </a:r>
            <a:r>
              <a:rPr lang="en-US" baseline="0" dirty="0" smtClean="0"/>
              <a:t>/users/</a:t>
            </a:r>
            <a:r>
              <a:rPr lang="en-US" baseline="0" dirty="0" err="1" smtClean="0"/>
              <a:t>osa</a:t>
            </a:r>
            <a:r>
              <a:rPr lang="en-US" baseline="0" dirty="0" smtClean="0"/>
              <a:t>/anon-pass/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2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26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Bread </a:t>
            </a:r>
            <a:r>
              <a:rPr lang="en-US" dirty="0" smtClean="0"/>
              <a:t>and butter – service needs to provide some </a:t>
            </a:r>
            <a:r>
              <a:rPr lang="en-US" dirty="0" smtClean="0"/>
              <a:t>support.</a:t>
            </a:r>
          </a:p>
          <a:p>
            <a:pPr marL="457200" lvl="1" indent="0">
              <a:buNone/>
            </a:pPr>
            <a:r>
              <a:rPr lang="en-US" dirty="0" smtClean="0"/>
              <a:t>We’ve </a:t>
            </a:r>
            <a:r>
              <a:rPr lang="en-US" dirty="0" smtClean="0"/>
              <a:t>already talked about this</a:t>
            </a:r>
          </a:p>
          <a:p>
            <a:pPr marL="228600" indent="-228600">
              <a:buAutoNum type="arabicPeriod"/>
            </a:pPr>
            <a:r>
              <a:rPr lang="en-US" dirty="0" smtClean="0"/>
              <a:t>This</a:t>
            </a:r>
            <a:r>
              <a:rPr lang="en-US" baseline="0" dirty="0" smtClean="0"/>
              <a:t> is interesting use of epochs</a:t>
            </a:r>
          </a:p>
          <a:p>
            <a:pPr marL="457200" lvl="1" indent="0">
              <a:buNone/>
            </a:pPr>
            <a:r>
              <a:rPr lang="en-US" baseline="0" dirty="0" smtClean="0"/>
              <a:t>The trick is rate limiting users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This means services don’t really need to modify their system, we’ll do it for you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26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59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59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3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9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28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83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use a c</a:t>
            </a:r>
            <a:r>
              <a:rPr lang="en-US" dirty="0" smtClean="0"/>
              <a:t>ommodity</a:t>
            </a:r>
            <a:r>
              <a:rPr lang="en-US" baseline="0" dirty="0" smtClean="0"/>
              <a:t> server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41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Registration is non-</a:t>
            </a:r>
            <a:r>
              <a:rPr lang="en-US" dirty="0" smtClean="0"/>
              <a:t>recurring</a:t>
            </a:r>
            <a:r>
              <a:rPr lang="en-US" baseline="0" dirty="0" smtClean="0"/>
              <a:t> and hence don</a:t>
            </a:r>
            <a:r>
              <a:rPr lang="fr-FR" baseline="0" dirty="0" smtClean="0"/>
              <a:t>’</a:t>
            </a:r>
            <a:r>
              <a:rPr lang="en-US" baseline="0" dirty="0" smtClean="0"/>
              <a:t>t display it’s measurement.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careful</a:t>
            </a:r>
            <a:r>
              <a:rPr lang="en-US" baseline="0" dirty="0" smtClean="0"/>
              <a:t> reader might realize </a:t>
            </a:r>
            <a:r>
              <a:rPr lang="en-US" baseline="0" dirty="0" smtClean="0"/>
              <a:t>that some numbers may be different than what appears in the IEEE version.</a:t>
            </a:r>
          </a:p>
          <a:p>
            <a:r>
              <a:rPr lang="en-US" baseline="0" dirty="0" smtClean="0"/>
              <a:t>This is because we ran further experiments and are showing an updated number.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56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8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Login </a:t>
            </a:r>
            <a:r>
              <a:rPr lang="en-US" dirty="0" smtClean="0"/>
              <a:t>vs. Login + Re-Up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69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23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465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yes, this is an actual QR code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potential for sharing.  How do we stop this?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465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8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3"/>
              </a:rPr>
              <a:t>https://signup.netflix.com/PrivacyPolicy</a:t>
            </a:r>
            <a:r>
              <a:rPr lang="en-US" sz="1200" dirty="0" smtClean="0"/>
              <a:t>, accessed: May 14, 2013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Source: </a:t>
            </a:r>
            <a:r>
              <a:rPr lang="en-US" sz="1200" dirty="0" smtClean="0">
                <a:hlinkClick r:id="rId4"/>
              </a:rPr>
              <a:t>https://www.spotify.com/us/legal/privacy-policy/</a:t>
            </a:r>
            <a:r>
              <a:rPr lang="en-US" sz="1200" dirty="0" smtClean="0"/>
              <a:t>, accessed: May 14, 2013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Source: </a:t>
            </a:r>
            <a:r>
              <a:rPr lang="en-US" sz="1200" dirty="0" smtClean="0">
                <a:hlinkClick r:id="rId5"/>
              </a:rPr>
              <a:t>http://www.nytimes.com/content/help/rights/privacy/policy/privacy-policy.html</a:t>
            </a:r>
            <a:r>
              <a:rPr lang="en-US" sz="1200" dirty="0" smtClean="0"/>
              <a:t>, accessed: May 14, 2013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91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anonymity, we need to </a:t>
            </a:r>
            <a:r>
              <a:rPr lang="en-US" dirty="0" err="1" smtClean="0"/>
              <a:t>unlinkability</a:t>
            </a:r>
            <a:r>
              <a:rPr lang="en-US" dirty="0" smtClean="0"/>
              <a:t> and pseudonyms.  Pseudonyms</a:t>
            </a:r>
            <a:r>
              <a:rPr lang="en-US" baseline="0" dirty="0" smtClean="0"/>
              <a:t> aren’t so difficult, but </a:t>
            </a:r>
            <a:r>
              <a:rPr lang="en-US" baseline="0" dirty="0" err="1" smtClean="0"/>
              <a:t>unlinkability</a:t>
            </a:r>
            <a:r>
              <a:rPr lang="en-US" baseline="0" dirty="0" smtClean="0"/>
              <a:t> 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7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23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Use Tor, it’s good for the world.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9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11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CB55-6CDF-8D4B-9D07-6B125B092B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2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44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11878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10908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6926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563789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0496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852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2705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538782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139077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797884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9231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03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03382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0678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3853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609485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59284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2837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3271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62068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873865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25006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58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08300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27121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82473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01983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6896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63349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8052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03646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93981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34399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81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221535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77582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58198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0494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77365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659870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2874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93013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95892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11561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461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290727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237015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00754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9449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40830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981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675150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70532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64049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5493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11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109892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69955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861023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65809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582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77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9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234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181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74956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40935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6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9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31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7301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475943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9388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9908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3343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15300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8232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68050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779283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2532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832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10744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7991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44642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2363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00378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8173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22672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62202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99276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32818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8764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8119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9863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9243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28601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4092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10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32855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32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489444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043182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821118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3898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4845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4998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91016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913199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002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82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1895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4885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186032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57747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213279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31672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68804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1449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9103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30832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561795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3999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7833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369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13621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862846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162995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15170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13012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30604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525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207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035443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9480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70273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22963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828509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8023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708199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84830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9993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2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985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522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405422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36732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72449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2728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326697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858537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873392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60300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044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1270000" y="9105900"/>
            <a:ext cx="1046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</a:rPr>
              <a:t>May 20,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1270000" y="9105900"/>
            <a:ext cx="1046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sz="2000" dirty="0" smtClean="0">
                <a:solidFill>
                  <a:srgbClr val="BFBFBF"/>
                </a:solidFill>
              </a:rPr>
              <a:t>-</a:t>
            </a:r>
            <a:fld id="{D48B07F3-F320-E641-B1C7-42A2453C75C5}" type="slidenum">
              <a:rPr lang="en-US" sz="2000" smtClean="0">
                <a:solidFill>
                  <a:srgbClr val="BFBFBF"/>
                </a:solidFill>
              </a:rPr>
              <a:t>‹#›</a:t>
            </a:fld>
            <a:r>
              <a:rPr lang="en-US" sz="2000" dirty="0" smtClean="0">
                <a:solidFill>
                  <a:srgbClr val="BFBFBF"/>
                </a:solidFill>
              </a:rPr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dirty="0"/>
              <a:t>Anon-Pass:</a:t>
            </a:r>
            <a:br>
              <a:rPr lang="en-US" dirty="0"/>
            </a:br>
            <a:r>
              <a:rPr lang="en-US" sz="4800" dirty="0"/>
              <a:t>Practical Anonymous Subscriptions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5029200"/>
            <a:ext cx="10464800" cy="2781300"/>
          </a:xfrm>
          <a:ln/>
        </p:spPr>
        <p:txBody>
          <a:bodyPr/>
          <a:lstStyle/>
          <a:p>
            <a:pPr algn="l"/>
            <a:r>
              <a:rPr lang="en-US" dirty="0"/>
              <a:t>Michael Z. Lee</a:t>
            </a:r>
            <a:r>
              <a:rPr lang="en-US" baseline="32000" dirty="0"/>
              <a:t>†</a:t>
            </a:r>
            <a:r>
              <a:rPr lang="en-US" dirty="0"/>
              <a:t>, Alan M. Dunn</a:t>
            </a:r>
            <a:r>
              <a:rPr lang="en-US" baseline="32000" dirty="0"/>
              <a:t>†</a:t>
            </a:r>
            <a:r>
              <a:rPr lang="en-US" dirty="0"/>
              <a:t>,</a:t>
            </a:r>
          </a:p>
          <a:p>
            <a:pPr algn="l"/>
            <a:r>
              <a:rPr lang="en-US" dirty="0"/>
              <a:t>Jonathan </a:t>
            </a:r>
            <a:r>
              <a:rPr lang="en-US" dirty="0" smtClean="0"/>
              <a:t>Katz</a:t>
            </a:r>
            <a:r>
              <a:rPr lang="en-US" baseline="32000" dirty="0"/>
              <a:t>*</a:t>
            </a:r>
            <a:r>
              <a:rPr lang="en-US" dirty="0" smtClean="0"/>
              <a:t>, </a:t>
            </a:r>
            <a:r>
              <a:rPr lang="en-US" dirty="0"/>
              <a:t>Brent Waters</a:t>
            </a:r>
            <a:r>
              <a:rPr lang="en-US" baseline="32000" dirty="0"/>
              <a:t>†</a:t>
            </a:r>
            <a:r>
              <a:rPr lang="en-US" dirty="0"/>
              <a:t>, Emmett </a:t>
            </a:r>
            <a:r>
              <a:rPr lang="en-US" dirty="0" err="1"/>
              <a:t>Witchel</a:t>
            </a:r>
            <a:r>
              <a:rPr lang="en-US" baseline="32000" dirty="0"/>
              <a:t>†</a:t>
            </a:r>
          </a:p>
          <a:p>
            <a:pPr algn="l"/>
            <a:endParaRPr lang="en-US" dirty="0"/>
          </a:p>
          <a:p>
            <a:pPr lvl="1" algn="l"/>
            <a:r>
              <a:rPr lang="en-US" baseline="32000" dirty="0"/>
              <a:t>† </a:t>
            </a:r>
            <a:r>
              <a:rPr lang="en-US" dirty="0"/>
              <a:t>University of Texas at Austin</a:t>
            </a:r>
          </a:p>
          <a:p>
            <a:pPr lvl="1" algn="l"/>
            <a:r>
              <a:rPr lang="en-US" baseline="32000" dirty="0"/>
              <a:t>*</a:t>
            </a:r>
            <a:r>
              <a:rPr lang="en-US" baseline="32000" dirty="0" smtClean="0"/>
              <a:t> </a:t>
            </a:r>
            <a:r>
              <a:rPr lang="en-US" dirty="0"/>
              <a:t>University of Maryland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also be practical?</a:t>
            </a:r>
            <a:endParaRPr lang="en-US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1295400" y="2743200"/>
            <a:ext cx="11256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Unlinkable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Serial Transactions [</a:t>
            </a:r>
            <a:r>
              <a:rPr lang="en-US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Syverson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et al. 1997]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590800" y="3467100"/>
            <a:ext cx="6694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ea typeface="ＭＳ Ｐゴシック" charset="0"/>
                <a:cs typeface="Gill Sans" charset="0"/>
              </a:rPr>
              <a:t>Sharing resistance, </a:t>
            </a:r>
            <a:r>
              <a:rPr lang="en-US" dirty="0" err="1">
                <a:ea typeface="ＭＳ Ｐゴシック" charset="0"/>
                <a:cs typeface="Gill Sans" charset="0"/>
              </a:rPr>
              <a:t>u</a:t>
            </a:r>
            <a:r>
              <a:rPr lang="en-US" dirty="0" err="1" smtClean="0">
                <a:ea typeface="ＭＳ Ｐゴシック" charset="0"/>
                <a:cs typeface="Gill Sans" charset="0"/>
              </a:rPr>
              <a:t>nlinkability</a:t>
            </a:r>
            <a:endParaRPr lang="en-US" dirty="0" smtClean="0">
              <a:ea typeface="ＭＳ Ｐゴシック" charset="0"/>
              <a:cs typeface="Gill Sans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1300163" y="4876800"/>
            <a:ext cx="11188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Anonymous Blacklisting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Systems [Tsang et al. 2008]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2590800" y="5555566"/>
            <a:ext cx="6694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>
                <a:ea typeface="ＭＳ Ｐゴシック" charset="0"/>
                <a:cs typeface="Gill Sans" charset="0"/>
              </a:rPr>
              <a:t>S</a:t>
            </a:r>
            <a:r>
              <a:rPr lang="en-US" dirty="0" smtClean="0">
                <a:ea typeface="ＭＳ Ｐゴシック" charset="0"/>
                <a:cs typeface="Gill Sans" charset="0"/>
              </a:rPr>
              <a:t>haring resistance, </a:t>
            </a:r>
            <a:r>
              <a:rPr lang="en-US" dirty="0" err="1">
                <a:ea typeface="ＭＳ Ｐゴシック" charset="0"/>
                <a:cs typeface="Gill Sans" charset="0"/>
              </a:rPr>
              <a:t>u</a:t>
            </a:r>
            <a:r>
              <a:rPr lang="en-US" dirty="0" err="1" smtClean="0">
                <a:ea typeface="ＭＳ Ｐゴシック" charset="0"/>
                <a:cs typeface="Gill Sans" charset="0"/>
              </a:rPr>
              <a:t>nlinkability</a:t>
            </a:r>
            <a:endParaRPr lang="en-US" dirty="0">
              <a:solidFill>
                <a:srgbClr val="FF0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2593599" y="4115485"/>
            <a:ext cx="6499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but needs unbounded storage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590800" y="6194052"/>
            <a:ext cx="802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but computationally expensive</a:t>
            </a:r>
            <a:endParaRPr lang="en-US" dirty="0">
              <a:solidFill>
                <a:srgbClr val="FF0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1300019" y="6951817"/>
            <a:ext cx="2932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Anon-Pass</a:t>
            </a:r>
            <a:endParaRPr lang="en-US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2590656" y="7630583"/>
            <a:ext cx="97847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ea typeface="ＭＳ Ｐゴシック" charset="0"/>
                <a:cs typeface="Gill Sans" charset="0"/>
              </a:rPr>
              <a:t>Sharing resistance, </a:t>
            </a:r>
            <a:r>
              <a:rPr lang="en-US" dirty="0" err="1">
                <a:ea typeface="ＭＳ Ｐゴシック" charset="0"/>
                <a:cs typeface="Gill Sans" charset="0"/>
              </a:rPr>
              <a:t>u</a:t>
            </a:r>
            <a:r>
              <a:rPr lang="en-US" dirty="0" err="1" smtClean="0">
                <a:ea typeface="ＭＳ Ｐゴシック" charset="0"/>
                <a:cs typeface="Gill Sans" charset="0"/>
              </a:rPr>
              <a:t>nlinkability</a:t>
            </a:r>
            <a:r>
              <a:rPr lang="en-US" dirty="0" smtClean="0">
                <a:ea typeface="ＭＳ Ｐゴシック" charset="0"/>
                <a:cs typeface="Gill Sans" charset="0"/>
              </a:rPr>
              <a:t>, and efficiency</a:t>
            </a:r>
            <a:endParaRPr lang="en-US" dirty="0">
              <a:solidFill>
                <a:srgbClr val="FF0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2590656" y="8269069"/>
            <a:ext cx="87555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Example: over 12,000 concurrent clients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04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0">
              <a:buNone/>
            </a:pPr>
            <a:r>
              <a:rPr lang="en-US" dirty="0" smtClean="0"/>
              <a:t>How is Anon-Pass built?</a:t>
            </a:r>
          </a:p>
          <a:p>
            <a:pPr marL="266700" indent="0">
              <a:buNone/>
            </a:pPr>
            <a:endParaRPr lang="en-US" dirty="0" smtClean="0"/>
          </a:p>
          <a:p>
            <a:pPr marL="266700" indent="0">
              <a:buNone/>
            </a:pPr>
            <a:r>
              <a:rPr lang="en-US" dirty="0" smtClean="0"/>
              <a:t>How is Anon-Pass used?</a:t>
            </a:r>
          </a:p>
          <a:p>
            <a:pPr marL="266700" indent="0">
              <a:buNone/>
            </a:pPr>
            <a:endParaRPr lang="en-US" dirty="0" smtClean="0"/>
          </a:p>
          <a:p>
            <a:pPr marL="266700" indent="0">
              <a:buNone/>
            </a:pPr>
            <a:r>
              <a:rPr lang="en-US" dirty="0" smtClean="0"/>
              <a:t>How does Anon-Pass perform?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79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built?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21013" y="5024262"/>
            <a:ext cx="6959600" cy="901700"/>
            <a:chOff x="3021013" y="6858000"/>
            <a:chExt cx="6959600" cy="901700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 rot="10800000" flipH="1">
              <a:off x="3021013" y="7153275"/>
              <a:ext cx="0" cy="606425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 rot="10800000" flipH="1">
              <a:off x="4760913" y="71501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 rot="10800000" flipH="1">
              <a:off x="6500813" y="71501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rot="10800000" flipH="1">
              <a:off x="8240713" y="71501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 rot="10800000" flipH="1">
              <a:off x="9980613" y="71501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Rectangle 24"/>
            <p:cNvSpPr>
              <a:spLocks/>
            </p:cNvSpPr>
            <p:nvPr/>
          </p:nvSpPr>
          <p:spPr bwMode="auto">
            <a:xfrm>
              <a:off x="3068638" y="6858000"/>
              <a:ext cx="708025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t–1</a:t>
              </a:r>
            </a:p>
          </p:txBody>
        </p:sp>
        <p:sp>
          <p:nvSpPr>
            <p:cNvPr id="13" name="Rectangle 25"/>
            <p:cNvSpPr>
              <a:spLocks/>
            </p:cNvSpPr>
            <p:nvPr/>
          </p:nvSpPr>
          <p:spPr bwMode="auto">
            <a:xfrm>
              <a:off x="4786313" y="6858000"/>
              <a:ext cx="242888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</a:t>
              </a:r>
            </a:p>
          </p:txBody>
        </p:sp>
        <p:sp>
          <p:nvSpPr>
            <p:cNvPr id="14" name="Rectangle 26"/>
            <p:cNvSpPr>
              <a:spLocks/>
            </p:cNvSpPr>
            <p:nvPr/>
          </p:nvSpPr>
          <p:spPr bwMode="auto">
            <a:xfrm>
              <a:off x="6524625" y="6858000"/>
              <a:ext cx="74771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t+1</a:t>
              </a:r>
            </a:p>
          </p:txBody>
        </p:sp>
        <p:sp>
          <p:nvSpPr>
            <p:cNvPr id="15" name="Rectangle 27"/>
            <p:cNvSpPr>
              <a:spLocks/>
            </p:cNvSpPr>
            <p:nvPr/>
          </p:nvSpPr>
          <p:spPr bwMode="auto">
            <a:xfrm>
              <a:off x="8264525" y="6858000"/>
              <a:ext cx="74771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t+2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6613" y="5509736"/>
            <a:ext cx="10085387" cy="738664"/>
            <a:chOff x="836613" y="5509736"/>
            <a:chExt cx="10085387" cy="738664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>
              <a:off x="2076450" y="5624513"/>
              <a:ext cx="8845550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olid"/>
              <a:miter lim="800000"/>
              <a:headEnd type="triangle" w="lg" len="lg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 flipH="1">
              <a:off x="836613" y="5626100"/>
              <a:ext cx="1352550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0800" y="5509736"/>
              <a:ext cx="2209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87400" y="3048000"/>
            <a:ext cx="59833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Split up time into </a:t>
            </a:r>
            <a:r>
              <a:rPr lang="en-US" b="1" dirty="0"/>
              <a:t>epochs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7400" y="3810000"/>
            <a:ext cx="69243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Each user has a </a:t>
            </a:r>
            <a:r>
              <a:rPr lang="en-US" b="1" dirty="0" smtClean="0"/>
              <a:t>unique</a:t>
            </a:r>
            <a:r>
              <a:rPr lang="en-US" dirty="0" smtClean="0"/>
              <a:t> token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87400" y="7643336"/>
            <a:ext cx="109584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Each epoch allows a new, </a:t>
            </a:r>
            <a:r>
              <a:rPr lang="en-US" b="1" dirty="0" smtClean="0"/>
              <a:t>unpredictable </a:t>
            </a:r>
            <a:r>
              <a:rPr lang="en-US" dirty="0" smtClean="0"/>
              <a:t>token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605734" y="3813048"/>
            <a:ext cx="295266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/>
              <a:t>for an epoch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58771" y="6400800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latin typeface="Courier New"/>
                <a:cs typeface="Courier New"/>
              </a:rPr>
              <a:t>1234…</a:t>
            </a:r>
            <a:endParaRPr lang="en-US" b="1" dirty="0">
              <a:latin typeface="Courier New"/>
              <a:cs typeface="Courier New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30600" y="6265112"/>
            <a:ext cx="990600" cy="1051555"/>
            <a:chOff x="1473200" y="4800600"/>
            <a:chExt cx="990600" cy="1051555"/>
          </a:xfrm>
        </p:grpSpPr>
        <p:sp>
          <p:nvSpPr>
            <p:cNvPr id="26" name="Round Same Side Corner Rectangle 25"/>
            <p:cNvSpPr/>
            <p:nvPr/>
          </p:nvSpPr>
          <p:spPr bwMode="auto">
            <a:xfrm>
              <a:off x="1625600" y="4800600"/>
              <a:ext cx="685800" cy="609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625600" y="4861555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" name="Round Same Side Corner Rectangle 27"/>
            <p:cNvSpPr/>
            <p:nvPr/>
          </p:nvSpPr>
          <p:spPr bwMode="auto">
            <a:xfrm>
              <a:off x="23114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9" name="Round Same Side Corner Rectangle 28"/>
            <p:cNvSpPr/>
            <p:nvPr/>
          </p:nvSpPr>
          <p:spPr bwMode="auto">
            <a:xfrm>
              <a:off x="14732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741445" y="5882174"/>
            <a:ext cx="868838" cy="50986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5545220" y="5879566"/>
            <a:ext cx="990600" cy="50452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Line 20"/>
          <p:cNvSpPr>
            <a:spLocks noChangeShapeType="1"/>
          </p:cNvSpPr>
          <p:nvPr/>
        </p:nvSpPr>
        <p:spPr bwMode="auto">
          <a:xfrm rot="10800000" flipH="1">
            <a:off x="4766511" y="5270334"/>
            <a:ext cx="0" cy="665322"/>
          </a:xfrm>
          <a:prstGeom prst="line">
            <a:avLst/>
          </a:prstGeom>
          <a:noFill/>
          <a:ln w="1270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rot="10800000" flipH="1">
            <a:off x="6506411" y="5270334"/>
            <a:ext cx="0" cy="665322"/>
          </a:xfrm>
          <a:prstGeom prst="line">
            <a:avLst/>
          </a:prstGeom>
          <a:noFill/>
          <a:ln w="1270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23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" grpId="0"/>
      <p:bldP spid="21" grpId="0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21013" y="5024262"/>
            <a:ext cx="6959600" cy="901700"/>
            <a:chOff x="3021013" y="6858000"/>
            <a:chExt cx="6959600" cy="901700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 rot="10800000" flipH="1">
              <a:off x="3021013" y="7153275"/>
              <a:ext cx="0" cy="606425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 rot="10800000" flipH="1">
              <a:off x="4760913" y="71501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 rot="10800000" flipH="1">
              <a:off x="6500813" y="71501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rot="10800000" flipH="1">
              <a:off x="8240713" y="71501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 rot="10800000" flipH="1">
              <a:off x="9980613" y="71501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Rectangle 24"/>
            <p:cNvSpPr>
              <a:spLocks/>
            </p:cNvSpPr>
            <p:nvPr/>
          </p:nvSpPr>
          <p:spPr bwMode="auto">
            <a:xfrm>
              <a:off x="3068638" y="6858000"/>
              <a:ext cx="708025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t–1</a:t>
              </a:r>
            </a:p>
          </p:txBody>
        </p:sp>
        <p:sp>
          <p:nvSpPr>
            <p:cNvPr id="13" name="Rectangle 25"/>
            <p:cNvSpPr>
              <a:spLocks/>
            </p:cNvSpPr>
            <p:nvPr/>
          </p:nvSpPr>
          <p:spPr bwMode="auto">
            <a:xfrm>
              <a:off x="4786313" y="6858000"/>
              <a:ext cx="242888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</a:t>
              </a:r>
            </a:p>
          </p:txBody>
        </p:sp>
        <p:sp>
          <p:nvSpPr>
            <p:cNvPr id="14" name="Rectangle 26"/>
            <p:cNvSpPr>
              <a:spLocks/>
            </p:cNvSpPr>
            <p:nvPr/>
          </p:nvSpPr>
          <p:spPr bwMode="auto">
            <a:xfrm>
              <a:off x="6524625" y="6858000"/>
              <a:ext cx="74771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t+1</a:t>
              </a:r>
            </a:p>
          </p:txBody>
        </p:sp>
        <p:sp>
          <p:nvSpPr>
            <p:cNvPr id="15" name="Rectangle 27"/>
            <p:cNvSpPr>
              <a:spLocks/>
            </p:cNvSpPr>
            <p:nvPr/>
          </p:nvSpPr>
          <p:spPr bwMode="auto">
            <a:xfrm>
              <a:off x="8264525" y="6858000"/>
              <a:ext cx="74771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t+2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6613" y="5509736"/>
            <a:ext cx="10085387" cy="738664"/>
            <a:chOff x="836613" y="5509736"/>
            <a:chExt cx="10085387" cy="738664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>
              <a:off x="2076450" y="5624513"/>
              <a:ext cx="8845550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olid"/>
              <a:miter lim="800000"/>
              <a:headEnd type="triangle" w="lg" len="lg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 flipH="1">
              <a:off x="836613" y="5626100"/>
              <a:ext cx="1352550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0800" y="5509736"/>
              <a:ext cx="2209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87400" y="3810000"/>
            <a:ext cx="9842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Each user has a </a:t>
            </a:r>
            <a:r>
              <a:rPr lang="en-US" b="1" dirty="0" smtClean="0"/>
              <a:t>unique</a:t>
            </a:r>
            <a:r>
              <a:rPr lang="en-US" dirty="0" smtClean="0"/>
              <a:t> token for an epoch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87400" y="7643336"/>
            <a:ext cx="109584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Each epoch allows a new, </a:t>
            </a:r>
            <a:r>
              <a:rPr lang="en-US" b="1" dirty="0" smtClean="0"/>
              <a:t>unpredictable </a:t>
            </a:r>
            <a:r>
              <a:rPr lang="en-US" dirty="0" smtClean="0"/>
              <a:t>token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367810" y="6252025"/>
            <a:ext cx="2370135" cy="1117229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6000" dirty="0" smtClean="0"/>
              <a:t>PRF (t)</a:t>
            </a:r>
            <a:endParaRPr lang="en-US" sz="6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8474185" y="7071898"/>
            <a:ext cx="457200" cy="485333"/>
            <a:chOff x="1473200" y="4800600"/>
            <a:chExt cx="990600" cy="1051555"/>
          </a:xfrm>
        </p:grpSpPr>
        <p:sp>
          <p:nvSpPr>
            <p:cNvPr id="43" name="Round Same Side Corner Rectangle 42"/>
            <p:cNvSpPr/>
            <p:nvPr/>
          </p:nvSpPr>
          <p:spPr bwMode="auto">
            <a:xfrm>
              <a:off x="1625600" y="4800600"/>
              <a:ext cx="685800" cy="609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625600" y="4861555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5" name="Round Same Side Corner Rectangle 44"/>
            <p:cNvSpPr/>
            <p:nvPr/>
          </p:nvSpPr>
          <p:spPr bwMode="auto">
            <a:xfrm>
              <a:off x="23114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6" name="Round Same Side Corner Rectangle 45"/>
            <p:cNvSpPr/>
            <p:nvPr/>
          </p:nvSpPr>
          <p:spPr bwMode="auto">
            <a:xfrm>
              <a:off x="14732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370035" y="6248400"/>
            <a:ext cx="1402698" cy="1015663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6000" dirty="0" smtClean="0"/>
              <a:t>PRF</a:t>
            </a:r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built?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7400" y="3048000"/>
            <a:ext cx="59833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Split up time into </a:t>
            </a:r>
            <a:r>
              <a:rPr lang="en-US" b="1" dirty="0"/>
              <a:t>epochs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7400" y="8405336"/>
            <a:ext cx="9443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Use a </a:t>
            </a:r>
            <a:r>
              <a:rPr lang="en-US" b="1" dirty="0" smtClean="0"/>
              <a:t>pseudorandom function</a:t>
            </a:r>
            <a:r>
              <a:rPr lang="en-US" dirty="0" smtClean="0"/>
              <a:t> (PRF)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77515" y="6400800"/>
            <a:ext cx="8439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Courier New"/>
                <a:cs typeface="Courier New"/>
              </a:rPr>
              <a:t>&lt;-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58771" y="6400800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latin typeface="Courier New"/>
                <a:cs typeface="Courier New"/>
              </a:rPr>
              <a:t>1234…</a:t>
            </a:r>
            <a:endParaRPr lang="en-US" b="1" dirty="0">
              <a:latin typeface="Courier New"/>
              <a:cs typeface="Courier New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530600" y="6265112"/>
            <a:ext cx="990600" cy="1051555"/>
            <a:chOff x="1473200" y="4800600"/>
            <a:chExt cx="990600" cy="1051555"/>
          </a:xfrm>
        </p:grpSpPr>
        <p:sp>
          <p:nvSpPr>
            <p:cNvPr id="31" name="Round Same Side Corner Rectangle 30"/>
            <p:cNvSpPr/>
            <p:nvPr/>
          </p:nvSpPr>
          <p:spPr bwMode="auto">
            <a:xfrm>
              <a:off x="1625600" y="4800600"/>
              <a:ext cx="685800" cy="609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1625600" y="4861555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33" name="Round Same Side Corner Rectangle 32"/>
            <p:cNvSpPr/>
            <p:nvPr/>
          </p:nvSpPr>
          <p:spPr bwMode="auto">
            <a:xfrm>
              <a:off x="23114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34" name="Round Same Side Corner Rectangle 33"/>
            <p:cNvSpPr/>
            <p:nvPr/>
          </p:nvSpPr>
          <p:spPr bwMode="auto">
            <a:xfrm>
              <a:off x="14732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 bwMode="auto">
          <a:xfrm>
            <a:off x="4741445" y="5882174"/>
            <a:ext cx="868838" cy="50986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H="1">
            <a:off x="5545220" y="5879566"/>
            <a:ext cx="990600" cy="50452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Line 20"/>
          <p:cNvSpPr>
            <a:spLocks noChangeShapeType="1"/>
          </p:cNvSpPr>
          <p:nvPr/>
        </p:nvSpPr>
        <p:spPr bwMode="auto">
          <a:xfrm rot="10800000" flipH="1">
            <a:off x="4766511" y="5270334"/>
            <a:ext cx="0" cy="665322"/>
          </a:xfrm>
          <a:prstGeom prst="line">
            <a:avLst/>
          </a:prstGeom>
          <a:noFill/>
          <a:ln w="1270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 rot="10800000" flipH="1">
            <a:off x="6506411" y="5270334"/>
            <a:ext cx="0" cy="665322"/>
          </a:xfrm>
          <a:prstGeom prst="line">
            <a:avLst/>
          </a:prstGeom>
          <a:noFill/>
          <a:ln w="1270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68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</a:t>
            </a:r>
            <a:br>
              <a:rPr lang="en-US" dirty="0" smtClean="0"/>
            </a:br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295400" y="3644900"/>
            <a:ext cx="23549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Register</a:t>
            </a:r>
            <a:endParaRPr lang="en-US" b="1" i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2590800" y="4368800"/>
            <a:ext cx="764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Get a blinded signature on a secret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295400" y="5639484"/>
            <a:ext cx="14964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Login</a:t>
            </a:r>
            <a:endParaRPr lang="en-US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2590800" y="6324600"/>
            <a:ext cx="85151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Prove the token used the signed secret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/>
            </a:r>
            <a:b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</a:b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(in zero knowledge)</a:t>
            </a:r>
            <a:endParaRPr lang="en-US" b="1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18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/>
          </p:cNvSpPr>
          <p:nvPr/>
        </p:nvSpPr>
        <p:spPr bwMode="auto">
          <a:xfrm>
            <a:off x="5130800" y="4117071"/>
            <a:ext cx="1461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Song 1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5" name="Rectangle 20"/>
          <p:cNvSpPr>
            <a:spLocks/>
          </p:cNvSpPr>
          <p:nvPr/>
        </p:nvSpPr>
        <p:spPr bwMode="auto">
          <a:xfrm>
            <a:off x="8332702" y="4114800"/>
            <a:ext cx="1461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Song 2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Anonymous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Music Service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36613" y="5024262"/>
            <a:ext cx="10085387" cy="1224138"/>
            <a:chOff x="836613" y="5024262"/>
            <a:chExt cx="10085387" cy="1224138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 rot="10800000" flipH="1">
              <a:off x="3021013" y="5319537"/>
              <a:ext cx="0" cy="606425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rot="10800000" flipH="1">
              <a:off x="4760913" y="5316362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rot="10800000" flipH="1">
              <a:off x="6500813" y="5316362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rot="10800000" flipH="1">
              <a:off x="8240713" y="5316362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rot="10800000" flipH="1">
              <a:off x="9980613" y="5316362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Rectangle 24"/>
            <p:cNvSpPr>
              <a:spLocks/>
            </p:cNvSpPr>
            <p:nvPr/>
          </p:nvSpPr>
          <p:spPr bwMode="auto">
            <a:xfrm>
              <a:off x="3068638" y="5024262"/>
              <a:ext cx="708025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t–1</a:t>
              </a:r>
            </a:p>
          </p:txBody>
        </p:sp>
        <p:sp>
          <p:nvSpPr>
            <p:cNvPr id="29" name="Rectangle 25"/>
            <p:cNvSpPr>
              <a:spLocks/>
            </p:cNvSpPr>
            <p:nvPr/>
          </p:nvSpPr>
          <p:spPr bwMode="auto">
            <a:xfrm>
              <a:off x="4786313" y="5024262"/>
              <a:ext cx="242888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</a:t>
              </a:r>
            </a:p>
          </p:txBody>
        </p:sp>
        <p:sp>
          <p:nvSpPr>
            <p:cNvPr id="30" name="Rectangle 26"/>
            <p:cNvSpPr>
              <a:spLocks/>
            </p:cNvSpPr>
            <p:nvPr/>
          </p:nvSpPr>
          <p:spPr bwMode="auto">
            <a:xfrm>
              <a:off x="6524625" y="5024262"/>
              <a:ext cx="74771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t+1</a:t>
              </a:r>
            </a:p>
          </p:txBody>
        </p:sp>
        <p:sp>
          <p:nvSpPr>
            <p:cNvPr id="31" name="Rectangle 27"/>
            <p:cNvSpPr>
              <a:spLocks/>
            </p:cNvSpPr>
            <p:nvPr/>
          </p:nvSpPr>
          <p:spPr bwMode="auto">
            <a:xfrm>
              <a:off x="8264525" y="5024262"/>
              <a:ext cx="74771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t+2</a:t>
              </a:r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 flipH="1">
              <a:off x="2076450" y="5624513"/>
              <a:ext cx="8845550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olid"/>
              <a:miter lim="800000"/>
              <a:headEnd type="triangle" w="lg" len="lg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836613" y="5626100"/>
              <a:ext cx="1352550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20800" y="5509736"/>
              <a:ext cx="2209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 flipH="1">
            <a:off x="5486400" y="4953000"/>
            <a:ext cx="7493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H="1">
            <a:off x="8483600" y="4953000"/>
            <a:ext cx="12954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749800" y="7924800"/>
            <a:ext cx="2370135" cy="1308831"/>
            <a:chOff x="2768600" y="5969017"/>
            <a:chExt cx="2370135" cy="1308831"/>
          </a:xfrm>
        </p:grpSpPr>
        <p:sp>
          <p:nvSpPr>
            <p:cNvPr id="54" name="TextBox 53"/>
            <p:cNvSpPr txBox="1"/>
            <p:nvPr/>
          </p:nvSpPr>
          <p:spPr>
            <a:xfrm>
              <a:off x="2768600" y="5969017"/>
              <a:ext cx="2370135" cy="1117229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6000" dirty="0" smtClean="0"/>
                <a:t>PRF (t)</a:t>
              </a:r>
              <a:endParaRPr lang="en-US" sz="6000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872750" y="6792515"/>
              <a:ext cx="457200" cy="485333"/>
              <a:chOff x="1473200" y="4965700"/>
              <a:chExt cx="990600" cy="1051555"/>
            </a:xfrm>
          </p:grpSpPr>
          <p:sp>
            <p:nvSpPr>
              <p:cNvPr id="56" name="Round Same Side Corner Rectangle 55"/>
              <p:cNvSpPr/>
              <p:nvPr/>
            </p:nvSpPr>
            <p:spPr bwMode="auto">
              <a:xfrm>
                <a:off x="1625599" y="4965700"/>
                <a:ext cx="685800" cy="609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1625599" y="5026655"/>
                <a:ext cx="685800" cy="990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58" name="Round Same Side Corner Rectangle 57"/>
              <p:cNvSpPr/>
              <p:nvPr/>
            </p:nvSpPr>
            <p:spPr bwMode="auto">
              <a:xfrm>
                <a:off x="2311401" y="5346700"/>
                <a:ext cx="152399" cy="304800"/>
              </a:xfrm>
              <a:prstGeom prst="round2Same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59" name="Round Same Side Corner Rectangle 58"/>
              <p:cNvSpPr/>
              <p:nvPr/>
            </p:nvSpPr>
            <p:spPr bwMode="auto">
              <a:xfrm>
                <a:off x="1473200" y="5346700"/>
                <a:ext cx="152399" cy="304800"/>
              </a:xfrm>
              <a:prstGeom prst="round2Same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7721600" y="7924800"/>
            <a:ext cx="3204197" cy="1308831"/>
            <a:chOff x="2768600" y="5969017"/>
            <a:chExt cx="3204197" cy="1308831"/>
          </a:xfrm>
        </p:grpSpPr>
        <p:sp>
          <p:nvSpPr>
            <p:cNvPr id="61" name="TextBox 60"/>
            <p:cNvSpPr txBox="1"/>
            <p:nvPr/>
          </p:nvSpPr>
          <p:spPr>
            <a:xfrm>
              <a:off x="2768600" y="5969017"/>
              <a:ext cx="3204197" cy="1117229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6000" dirty="0" smtClean="0"/>
                <a:t>PRF (t+2)</a:t>
              </a:r>
              <a:endParaRPr lang="en-US" sz="6000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872750" y="6792515"/>
              <a:ext cx="457200" cy="485333"/>
              <a:chOff x="1473200" y="4965700"/>
              <a:chExt cx="990600" cy="1051555"/>
            </a:xfrm>
          </p:grpSpPr>
          <p:sp>
            <p:nvSpPr>
              <p:cNvPr id="63" name="Round Same Side Corner Rectangle 62"/>
              <p:cNvSpPr/>
              <p:nvPr/>
            </p:nvSpPr>
            <p:spPr bwMode="auto">
              <a:xfrm>
                <a:off x="1625599" y="4965700"/>
                <a:ext cx="685800" cy="609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1625599" y="5026655"/>
                <a:ext cx="685800" cy="990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65" name="Round Same Side Corner Rectangle 64"/>
              <p:cNvSpPr/>
              <p:nvPr/>
            </p:nvSpPr>
            <p:spPr bwMode="auto">
              <a:xfrm>
                <a:off x="2311401" y="5346700"/>
                <a:ext cx="152399" cy="304800"/>
              </a:xfrm>
              <a:prstGeom prst="round2Same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66" name="Round Same Side Corner Rectangle 65"/>
              <p:cNvSpPr/>
              <p:nvPr/>
            </p:nvSpPr>
            <p:spPr bwMode="auto">
              <a:xfrm>
                <a:off x="1473200" y="5346700"/>
                <a:ext cx="152399" cy="304800"/>
              </a:xfrm>
              <a:prstGeom prst="round2Same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</p:grpSp>
      </p:grpSp>
      <p:sp>
        <p:nvSpPr>
          <p:cNvPr id="67" name="Line 29"/>
          <p:cNvSpPr>
            <a:spLocks noChangeShapeType="1"/>
          </p:cNvSpPr>
          <p:nvPr/>
        </p:nvSpPr>
        <p:spPr bwMode="auto">
          <a:xfrm>
            <a:off x="5435600" y="6978826"/>
            <a:ext cx="0" cy="1289304"/>
          </a:xfrm>
          <a:prstGeom prst="line">
            <a:avLst/>
          </a:prstGeom>
          <a:noFill/>
          <a:ln w="76200" cap="flat" cmpd="sng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8" name="Line 29"/>
          <p:cNvSpPr>
            <a:spLocks noChangeShapeType="1"/>
          </p:cNvSpPr>
          <p:nvPr/>
        </p:nvSpPr>
        <p:spPr bwMode="auto">
          <a:xfrm>
            <a:off x="8407400" y="6973004"/>
            <a:ext cx="0" cy="1289304"/>
          </a:xfrm>
          <a:prstGeom prst="line">
            <a:avLst/>
          </a:prstGeom>
          <a:noFill/>
          <a:ln w="76200" cap="flat" cmpd="sng">
            <a:solidFill>
              <a:srgbClr val="008000"/>
            </a:solidFill>
            <a:prstDash val="solid"/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58844" y="6957536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1234…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30644" y="6957536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8720…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63652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282 " pathEditMode="relative" ptsTypes="AA">
                                      <p:cBhvr>
                                        <p:cTn id="15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282 " pathEditMode="relative" ptsTypes="AA">
                                      <p:cBhvr>
                                        <p:cTn id="35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  <p:bldP spid="35" grpId="0" animBg="1"/>
      <p:bldP spid="36" grpId="0" animBg="1"/>
      <p:bldP spid="67" grpId="0" animBg="1"/>
      <p:bldP spid="67" grpId="1" animBg="1"/>
      <p:bldP spid="68" grpId="0" animBg="1"/>
      <p:bldP spid="68" grpId="1" animBg="1"/>
      <p:bldP spid="74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6654800" y="6978826"/>
            <a:ext cx="0" cy="1285875"/>
          </a:xfrm>
          <a:prstGeom prst="line">
            <a:avLst/>
          </a:prstGeom>
          <a:noFill/>
          <a:ln w="76200" cap="flat" cmpd="sng">
            <a:solidFill>
              <a:srgbClr val="FF66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Line 29"/>
          <p:cNvSpPr>
            <a:spLocks noChangeShapeType="1"/>
          </p:cNvSpPr>
          <p:nvPr/>
        </p:nvSpPr>
        <p:spPr bwMode="auto">
          <a:xfrm>
            <a:off x="8407400" y="6978826"/>
            <a:ext cx="0" cy="1285875"/>
          </a:xfrm>
          <a:prstGeom prst="line">
            <a:avLst/>
          </a:prstGeom>
          <a:noFill/>
          <a:ln w="76200" cap="flat" cmpd="sng">
            <a:solidFill>
              <a:srgbClr val="0080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836613" y="5024262"/>
            <a:ext cx="10085387" cy="1224138"/>
            <a:chOff x="836613" y="5024262"/>
            <a:chExt cx="10085387" cy="1224138"/>
          </a:xfrm>
        </p:grpSpPr>
        <p:sp>
          <p:nvSpPr>
            <p:cNvPr id="42" name="Line 18"/>
            <p:cNvSpPr>
              <a:spLocks noChangeShapeType="1"/>
            </p:cNvSpPr>
            <p:nvPr/>
          </p:nvSpPr>
          <p:spPr bwMode="auto">
            <a:xfrm rot="10800000" flipH="1">
              <a:off x="3021013" y="5319537"/>
              <a:ext cx="0" cy="606425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 rot="10800000" flipH="1">
              <a:off x="4760913" y="5316362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 rot="10800000" flipH="1">
              <a:off x="6500813" y="5316362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 rot="10800000" flipH="1">
              <a:off x="8240713" y="5316362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rot="10800000" flipH="1">
              <a:off x="9980613" y="5316362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Rectangle 24"/>
            <p:cNvSpPr>
              <a:spLocks/>
            </p:cNvSpPr>
            <p:nvPr/>
          </p:nvSpPr>
          <p:spPr bwMode="auto">
            <a:xfrm>
              <a:off x="3068638" y="5024262"/>
              <a:ext cx="708025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t–1</a:t>
              </a:r>
            </a:p>
          </p:txBody>
        </p:sp>
        <p:sp>
          <p:nvSpPr>
            <p:cNvPr id="48" name="Rectangle 25"/>
            <p:cNvSpPr>
              <a:spLocks/>
            </p:cNvSpPr>
            <p:nvPr/>
          </p:nvSpPr>
          <p:spPr bwMode="auto">
            <a:xfrm>
              <a:off x="4786313" y="5024262"/>
              <a:ext cx="242888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</a:t>
              </a:r>
            </a:p>
          </p:txBody>
        </p:sp>
        <p:sp>
          <p:nvSpPr>
            <p:cNvPr id="49" name="Rectangle 26"/>
            <p:cNvSpPr>
              <a:spLocks/>
            </p:cNvSpPr>
            <p:nvPr/>
          </p:nvSpPr>
          <p:spPr bwMode="auto">
            <a:xfrm>
              <a:off x="6524625" y="5024262"/>
              <a:ext cx="74771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t+1</a:t>
              </a:r>
            </a:p>
          </p:txBody>
        </p:sp>
        <p:sp>
          <p:nvSpPr>
            <p:cNvPr id="50" name="Rectangle 27"/>
            <p:cNvSpPr>
              <a:spLocks/>
            </p:cNvSpPr>
            <p:nvPr/>
          </p:nvSpPr>
          <p:spPr bwMode="auto">
            <a:xfrm>
              <a:off x="8264525" y="5024262"/>
              <a:ext cx="74771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t+2</a:t>
              </a:r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 flipH="1">
              <a:off x="2076450" y="5624513"/>
              <a:ext cx="8845550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olid"/>
              <a:miter lim="800000"/>
              <a:headEnd type="triangle" w="lg" len="lg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Line 30"/>
            <p:cNvSpPr>
              <a:spLocks noChangeShapeType="1"/>
            </p:cNvSpPr>
            <p:nvPr/>
          </p:nvSpPr>
          <p:spPr bwMode="auto">
            <a:xfrm flipH="1">
              <a:off x="836613" y="5626100"/>
              <a:ext cx="1352550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20800" y="5509736"/>
              <a:ext cx="2209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24" name="Line 17"/>
          <p:cNvSpPr>
            <a:spLocks noChangeShapeType="1"/>
          </p:cNvSpPr>
          <p:nvPr/>
        </p:nvSpPr>
        <p:spPr bwMode="auto">
          <a:xfrm flipH="1">
            <a:off x="5486400" y="4953000"/>
            <a:ext cx="4876800" cy="0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 flipH="1">
            <a:off x="5486400" y="4953000"/>
            <a:ext cx="1016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H="1">
            <a:off x="6502400" y="4953000"/>
            <a:ext cx="1676400" cy="0"/>
          </a:xfrm>
          <a:prstGeom prst="line">
            <a:avLst/>
          </a:prstGeom>
          <a:noFill/>
          <a:ln w="76200" cap="flat">
            <a:solidFill>
              <a:srgbClr val="FF66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8178800" y="4953000"/>
            <a:ext cx="16764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Anonymous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Music Service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7400" y="3048000"/>
            <a:ext cx="86835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But songs don’t always fit in one epoch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854044" y="6957536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1234…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30644" y="6957536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8720…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02400" y="6957536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5629…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78" name="Line 16"/>
          <p:cNvSpPr>
            <a:spLocks noChangeShapeType="1"/>
          </p:cNvSpPr>
          <p:nvPr/>
        </p:nvSpPr>
        <p:spPr bwMode="auto">
          <a:xfrm>
            <a:off x="5440540" y="5676900"/>
            <a:ext cx="0" cy="1289304"/>
          </a:xfrm>
          <a:prstGeom prst="line">
            <a:avLst/>
          </a:prstGeom>
          <a:noFill/>
          <a:ln w="76200" cap="flat" cmpd="sng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1701800" y="6781800"/>
            <a:ext cx="2370135" cy="1308831"/>
            <a:chOff x="2768600" y="5969017"/>
            <a:chExt cx="2370135" cy="1308831"/>
          </a:xfrm>
        </p:grpSpPr>
        <p:sp>
          <p:nvSpPr>
            <p:cNvPr id="80" name="TextBox 79"/>
            <p:cNvSpPr txBox="1"/>
            <p:nvPr/>
          </p:nvSpPr>
          <p:spPr>
            <a:xfrm>
              <a:off x="2768600" y="5969017"/>
              <a:ext cx="2370135" cy="1117229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6000" dirty="0" smtClean="0"/>
                <a:t>PRF (t)</a:t>
              </a:r>
              <a:endParaRPr lang="en-US" sz="6000" dirty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3872750" y="6792515"/>
              <a:ext cx="457200" cy="485333"/>
              <a:chOff x="1473200" y="4965700"/>
              <a:chExt cx="990600" cy="1051555"/>
            </a:xfrm>
          </p:grpSpPr>
          <p:sp>
            <p:nvSpPr>
              <p:cNvPr id="82" name="Round Same Side Corner Rectangle 81"/>
              <p:cNvSpPr/>
              <p:nvPr/>
            </p:nvSpPr>
            <p:spPr bwMode="auto">
              <a:xfrm>
                <a:off x="1625599" y="4965700"/>
                <a:ext cx="685800" cy="609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1625599" y="5026655"/>
                <a:ext cx="685800" cy="990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84" name="Round Same Side Corner Rectangle 83"/>
              <p:cNvSpPr/>
              <p:nvPr/>
            </p:nvSpPr>
            <p:spPr bwMode="auto">
              <a:xfrm>
                <a:off x="2311401" y="5346700"/>
                <a:ext cx="152399" cy="304800"/>
              </a:xfrm>
              <a:prstGeom prst="round2Same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85" name="Round Same Side Corner Rectangle 84"/>
              <p:cNvSpPr/>
              <p:nvPr/>
            </p:nvSpPr>
            <p:spPr bwMode="auto">
              <a:xfrm>
                <a:off x="1473200" y="5346700"/>
                <a:ext cx="152399" cy="304800"/>
              </a:xfrm>
              <a:prstGeom prst="round2Same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701800" y="6781800"/>
            <a:ext cx="3204197" cy="1313162"/>
            <a:chOff x="2768600" y="5964686"/>
            <a:chExt cx="3204197" cy="1313162"/>
          </a:xfrm>
        </p:grpSpPr>
        <p:sp>
          <p:nvSpPr>
            <p:cNvPr id="87" name="TextBox 86"/>
            <p:cNvSpPr txBox="1"/>
            <p:nvPr/>
          </p:nvSpPr>
          <p:spPr>
            <a:xfrm>
              <a:off x="2768600" y="5964686"/>
              <a:ext cx="3204197" cy="1117229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6000" dirty="0" smtClean="0"/>
                <a:t>PRF (t+1)</a:t>
              </a:r>
              <a:endParaRPr lang="en-US" sz="6000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872750" y="6792515"/>
              <a:ext cx="457200" cy="485333"/>
              <a:chOff x="1473200" y="4965700"/>
              <a:chExt cx="990600" cy="1051555"/>
            </a:xfrm>
          </p:grpSpPr>
          <p:sp>
            <p:nvSpPr>
              <p:cNvPr id="89" name="Round Same Side Corner Rectangle 88"/>
              <p:cNvSpPr/>
              <p:nvPr/>
            </p:nvSpPr>
            <p:spPr bwMode="auto">
              <a:xfrm>
                <a:off x="1625599" y="4965700"/>
                <a:ext cx="685800" cy="609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1625599" y="5026655"/>
                <a:ext cx="685800" cy="990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91" name="Round Same Side Corner Rectangle 90"/>
              <p:cNvSpPr/>
              <p:nvPr/>
            </p:nvSpPr>
            <p:spPr bwMode="auto">
              <a:xfrm>
                <a:off x="2311401" y="5346700"/>
                <a:ext cx="152399" cy="304800"/>
              </a:xfrm>
              <a:prstGeom prst="round2Same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92" name="Round Same Side Corner Rectangle 91"/>
              <p:cNvSpPr/>
              <p:nvPr/>
            </p:nvSpPr>
            <p:spPr bwMode="auto">
              <a:xfrm>
                <a:off x="1473200" y="5346700"/>
                <a:ext cx="152399" cy="304800"/>
              </a:xfrm>
              <a:prstGeom prst="round2Same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1701800" y="6781800"/>
            <a:ext cx="3204197" cy="1313162"/>
            <a:chOff x="2768600" y="5964686"/>
            <a:chExt cx="3204197" cy="1313162"/>
          </a:xfrm>
        </p:grpSpPr>
        <p:sp>
          <p:nvSpPr>
            <p:cNvPr id="108" name="TextBox 107"/>
            <p:cNvSpPr txBox="1"/>
            <p:nvPr/>
          </p:nvSpPr>
          <p:spPr>
            <a:xfrm>
              <a:off x="2768600" y="5964686"/>
              <a:ext cx="3204197" cy="1117229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6000" dirty="0" smtClean="0"/>
                <a:t>PRF (t+2)</a:t>
              </a:r>
              <a:endParaRPr lang="en-US" sz="6000" dirty="0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3872750" y="6792515"/>
              <a:ext cx="457200" cy="485333"/>
              <a:chOff x="1473200" y="4965700"/>
              <a:chExt cx="990600" cy="1051555"/>
            </a:xfrm>
          </p:grpSpPr>
          <p:sp>
            <p:nvSpPr>
              <p:cNvPr id="110" name="Round Same Side Corner Rectangle 109"/>
              <p:cNvSpPr/>
              <p:nvPr/>
            </p:nvSpPr>
            <p:spPr bwMode="auto">
              <a:xfrm>
                <a:off x="1625599" y="4965700"/>
                <a:ext cx="685800" cy="609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1625599" y="5026655"/>
                <a:ext cx="685800" cy="990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112" name="Round Same Side Corner Rectangle 111"/>
              <p:cNvSpPr/>
              <p:nvPr/>
            </p:nvSpPr>
            <p:spPr bwMode="auto">
              <a:xfrm>
                <a:off x="2311401" y="5346700"/>
                <a:ext cx="152399" cy="304800"/>
              </a:xfrm>
              <a:prstGeom prst="round2Same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113" name="Round Same Side Corner Rectangle 112"/>
              <p:cNvSpPr/>
              <p:nvPr/>
            </p:nvSpPr>
            <p:spPr bwMode="auto">
              <a:xfrm>
                <a:off x="1473200" y="5346700"/>
                <a:ext cx="152399" cy="304800"/>
              </a:xfrm>
              <a:prstGeom prst="round2Same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</p:grpSp>
      </p:grpSp>
      <p:sp>
        <p:nvSpPr>
          <p:cNvPr id="114" name="Rectangle 113"/>
          <p:cNvSpPr>
            <a:spLocks/>
          </p:cNvSpPr>
          <p:nvPr/>
        </p:nvSpPr>
        <p:spPr bwMode="auto">
          <a:xfrm>
            <a:off x="5130800" y="4117071"/>
            <a:ext cx="1461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Song 1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28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282 " pathEditMode="relative" ptsTypes="AA">
                                      <p:cBhvr>
                                        <p:cTn id="2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282 " pathEditMode="relative" ptsTypes="AA">
                                      <p:cBhvr>
                                        <p:cTn id="4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56" grpId="0" animBg="1"/>
      <p:bldP spid="23" grpId="0" animBg="1"/>
      <p:bldP spid="25" grpId="0" animBg="1"/>
      <p:bldP spid="54" grpId="0"/>
      <p:bldP spid="7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6613" y="5024262"/>
            <a:ext cx="10085387" cy="1224138"/>
            <a:chOff x="836613" y="5024262"/>
            <a:chExt cx="10085387" cy="1224138"/>
          </a:xfrm>
        </p:grpSpPr>
        <p:grpSp>
          <p:nvGrpSpPr>
            <p:cNvPr id="3" name="Group 2"/>
            <p:cNvGrpSpPr/>
            <p:nvPr/>
          </p:nvGrpSpPr>
          <p:grpSpPr>
            <a:xfrm>
              <a:off x="3021013" y="5024262"/>
              <a:ext cx="6959600" cy="901700"/>
              <a:chOff x="3021013" y="6858000"/>
              <a:chExt cx="6959600" cy="901700"/>
            </a:xfrm>
          </p:grpSpPr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3021013" y="7153275"/>
                <a:ext cx="0" cy="606425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4760913" y="7150100"/>
                <a:ext cx="0" cy="60483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6500813" y="7150100"/>
                <a:ext cx="0" cy="60483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8240713" y="7150100"/>
                <a:ext cx="0" cy="60483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9980613" y="7150100"/>
                <a:ext cx="0" cy="60483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Rectangle 24"/>
              <p:cNvSpPr>
                <a:spLocks/>
              </p:cNvSpPr>
              <p:nvPr/>
            </p:nvSpPr>
            <p:spPr bwMode="auto">
              <a:xfrm>
                <a:off x="3068638" y="6858000"/>
                <a:ext cx="708025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3600" i="1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t–1</a:t>
                </a:r>
              </a:p>
            </p:txBody>
          </p:sp>
          <p:sp>
            <p:nvSpPr>
              <p:cNvPr id="34" name="Rectangle 25"/>
              <p:cNvSpPr>
                <a:spLocks/>
              </p:cNvSpPr>
              <p:nvPr/>
            </p:nvSpPr>
            <p:spPr bwMode="auto">
              <a:xfrm>
                <a:off x="4786313" y="6858000"/>
                <a:ext cx="2428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3600" i="1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t</a:t>
                </a:r>
              </a:p>
            </p:txBody>
          </p:sp>
          <p:sp>
            <p:nvSpPr>
              <p:cNvPr id="35" name="Rectangle 26"/>
              <p:cNvSpPr>
                <a:spLocks/>
              </p:cNvSpPr>
              <p:nvPr/>
            </p:nvSpPr>
            <p:spPr bwMode="auto">
              <a:xfrm>
                <a:off x="6524625" y="6858000"/>
                <a:ext cx="747713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3600" i="1" dirty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t+1</a:t>
                </a:r>
              </a:p>
            </p:txBody>
          </p:sp>
          <p:sp>
            <p:nvSpPr>
              <p:cNvPr id="36" name="Rectangle 27"/>
              <p:cNvSpPr>
                <a:spLocks/>
              </p:cNvSpPr>
              <p:nvPr/>
            </p:nvSpPr>
            <p:spPr bwMode="auto">
              <a:xfrm>
                <a:off x="8264525" y="6858000"/>
                <a:ext cx="747713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3600" i="1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t+2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36613" y="5624513"/>
              <a:ext cx="10085387" cy="1587"/>
              <a:chOff x="836613" y="5624513"/>
              <a:chExt cx="10085387" cy="1587"/>
            </a:xfrm>
          </p:grpSpPr>
          <p:sp>
            <p:nvSpPr>
              <p:cNvPr id="6" name="Line 19"/>
              <p:cNvSpPr>
                <a:spLocks noChangeShapeType="1"/>
              </p:cNvSpPr>
              <p:nvPr/>
            </p:nvSpPr>
            <p:spPr bwMode="auto">
              <a:xfrm flipH="1">
                <a:off x="2076450" y="5624513"/>
                <a:ext cx="8845550" cy="0"/>
              </a:xfrm>
              <a:prstGeom prst="line">
                <a:avLst/>
              </a:prstGeom>
              <a:noFill/>
              <a:ln w="127000" cap="flat">
                <a:solidFill>
                  <a:schemeClr val="tx1"/>
                </a:solidFill>
                <a:prstDash val="solid"/>
                <a:miter lim="800000"/>
                <a:headEnd type="triangle" w="lg" len="lg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 flipH="1">
                <a:off x="836613" y="5626100"/>
                <a:ext cx="1352550" cy="0"/>
              </a:xfrm>
              <a:prstGeom prst="line">
                <a:avLst/>
              </a:prstGeom>
              <a:noFill/>
              <a:ln w="127000" cap="flat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320800" y="5509736"/>
              <a:ext cx="2209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41" name="Line 17"/>
          <p:cNvSpPr>
            <a:spLocks noChangeShapeType="1"/>
          </p:cNvSpPr>
          <p:nvPr/>
        </p:nvSpPr>
        <p:spPr bwMode="auto">
          <a:xfrm flipH="1">
            <a:off x="5486400" y="4953000"/>
            <a:ext cx="4876800" cy="0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 flipH="1">
            <a:off x="5486399" y="4953000"/>
            <a:ext cx="48768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5440540" y="5676900"/>
            <a:ext cx="0" cy="1289304"/>
          </a:xfrm>
          <a:prstGeom prst="line">
            <a:avLst/>
          </a:prstGeom>
          <a:noFill/>
          <a:ln w="76200" cap="flat" cmpd="sng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5452533" y="6629400"/>
            <a:ext cx="1143000" cy="0"/>
          </a:xfrm>
          <a:prstGeom prst="line">
            <a:avLst/>
          </a:prstGeom>
          <a:noFill/>
          <a:ln w="76200" cap="rnd" cmpd="sng">
            <a:solidFill>
              <a:srgbClr val="0000FF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V="1">
            <a:off x="6671733" y="5715000"/>
            <a:ext cx="0" cy="914400"/>
          </a:xfrm>
          <a:prstGeom prst="line">
            <a:avLst/>
          </a:prstGeom>
          <a:noFill/>
          <a:ln w="76200" cap="rnd" cmpd="sng">
            <a:solidFill>
              <a:srgbClr val="0000FF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" name="Line 18"/>
          <p:cNvSpPr>
            <a:spLocks noChangeShapeType="1"/>
          </p:cNvSpPr>
          <p:nvPr/>
        </p:nvSpPr>
        <p:spPr bwMode="auto">
          <a:xfrm flipV="1">
            <a:off x="6764866" y="6629400"/>
            <a:ext cx="1600200" cy="0"/>
          </a:xfrm>
          <a:prstGeom prst="line">
            <a:avLst/>
          </a:prstGeom>
          <a:noFill/>
          <a:ln w="76200" cap="rnd" cmpd="sng">
            <a:solidFill>
              <a:srgbClr val="0000FF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V="1">
            <a:off x="8424333" y="5715000"/>
            <a:ext cx="0" cy="914400"/>
          </a:xfrm>
          <a:prstGeom prst="line">
            <a:avLst/>
          </a:prstGeom>
          <a:noFill/>
          <a:ln w="76200" cap="rnd" cmpd="sng">
            <a:solidFill>
              <a:srgbClr val="0000FF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86400" y="4953000"/>
            <a:ext cx="4368800" cy="2025903"/>
            <a:chOff x="5486400" y="4953000"/>
            <a:chExt cx="4368800" cy="2025903"/>
          </a:xfrm>
        </p:grpSpPr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H="1">
              <a:off x="5486400" y="4953000"/>
              <a:ext cx="1016000" cy="0"/>
            </a:xfrm>
            <a:prstGeom prst="line">
              <a:avLst/>
            </a:prstGeom>
            <a:noFill/>
            <a:ln w="762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>
              <a:off x="6657622" y="5689599"/>
              <a:ext cx="0" cy="1289304"/>
            </a:xfrm>
            <a:prstGeom prst="line">
              <a:avLst/>
            </a:prstGeom>
            <a:noFill/>
            <a:ln w="76200" cap="flat" cmpd="sng">
              <a:solidFill>
                <a:srgbClr val="FF66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8410222" y="5689599"/>
              <a:ext cx="0" cy="1289304"/>
            </a:xfrm>
            <a:prstGeom prst="line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 flipH="1">
              <a:off x="6502400" y="4953000"/>
              <a:ext cx="1676400" cy="0"/>
            </a:xfrm>
            <a:prstGeom prst="line">
              <a:avLst/>
            </a:prstGeom>
            <a:noFill/>
            <a:ln w="76200" cap="flat">
              <a:solidFill>
                <a:srgbClr val="FF66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H="1">
              <a:off x="8178800" y="4953000"/>
              <a:ext cx="1676400" cy="0"/>
            </a:xfrm>
            <a:prstGeom prst="line">
              <a:avLst/>
            </a:prstGeom>
            <a:noFill/>
            <a:ln w="76200" cap="flat">
              <a:solidFill>
                <a:srgbClr val="008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336501" y="8329136"/>
            <a:ext cx="64427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Conditional </a:t>
            </a:r>
            <a:r>
              <a:rPr lang="en-US" b="1" dirty="0" err="1"/>
              <a:t>Linkability</a:t>
            </a:r>
            <a:endParaRPr lang="en-US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3911600" y="6265112"/>
            <a:ext cx="990600" cy="1051555"/>
            <a:chOff x="1473200" y="4800600"/>
            <a:chExt cx="990600" cy="1051555"/>
          </a:xfrm>
        </p:grpSpPr>
        <p:sp>
          <p:nvSpPr>
            <p:cNvPr id="46" name="Round Same Side Corner Rectangle 45"/>
            <p:cNvSpPr/>
            <p:nvPr/>
          </p:nvSpPr>
          <p:spPr bwMode="auto">
            <a:xfrm>
              <a:off x="1625600" y="4800600"/>
              <a:ext cx="685800" cy="609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625600" y="4861555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8" name="Round Same Side Corner Rectangle 47"/>
            <p:cNvSpPr/>
            <p:nvPr/>
          </p:nvSpPr>
          <p:spPr bwMode="auto">
            <a:xfrm>
              <a:off x="23114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1" name="Round Same Side Corner Rectangle 50"/>
            <p:cNvSpPr/>
            <p:nvPr/>
          </p:nvSpPr>
          <p:spPr bwMode="auto">
            <a:xfrm>
              <a:off x="14732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Anonymous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Music Service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87400" y="3048000"/>
            <a:ext cx="86835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But songs </a:t>
            </a:r>
            <a:r>
              <a:rPr lang="en-US" dirty="0" smtClean="0"/>
              <a:t>don’t </a:t>
            </a:r>
            <a:r>
              <a:rPr lang="en-US" dirty="0"/>
              <a:t>always fit in one epoch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7400" y="3680936"/>
            <a:ext cx="87385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And these accesses are implicitly linked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854044" y="6957536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1234…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30644" y="6957536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8720…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02400" y="6957536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5629…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74390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6" grpId="0" animBg="1"/>
      <p:bldP spid="26" grpId="0" animBg="1"/>
      <p:bldP spid="42" grpId="0" animBg="1"/>
      <p:bldP spid="53" grpId="0" animBg="1"/>
      <p:bldP spid="54" grpId="0" animBg="1"/>
      <p:bldP spid="44" grpId="0"/>
      <p:bldP spid="58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Accesses can be implicitly linked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4800" y="3276600"/>
            <a:ext cx="74074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service knows when the</a:t>
            </a:r>
            <a:br>
              <a:rPr lang="en-US" dirty="0" smtClean="0"/>
            </a:br>
            <a:r>
              <a:rPr lang="en-US" dirty="0" smtClean="0"/>
              <a:t>same song is repeatedly accessed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7540" y="5244405"/>
            <a:ext cx="70382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is implicitly linked</a:t>
            </a:r>
            <a:br>
              <a:rPr lang="en-US" dirty="0" smtClean="0"/>
            </a:br>
            <a:r>
              <a:rPr lang="en-US" dirty="0" smtClean="0"/>
              <a:t>while accessing the same media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74951" y="7162800"/>
            <a:ext cx="75040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</a:t>
            </a:r>
            <a:r>
              <a:rPr lang="en-US" dirty="0" err="1" smtClean="0"/>
              <a:t>unlinkability</a:t>
            </a:r>
            <a:r>
              <a:rPr lang="en-US" dirty="0" smtClean="0"/>
              <a:t> costs</a:t>
            </a:r>
            <a:br>
              <a:rPr lang="en-US" dirty="0" smtClean="0"/>
            </a:br>
            <a:r>
              <a:rPr lang="en-US" dirty="0" smtClean="0"/>
              <a:t>the service provider</a:t>
            </a:r>
          </a:p>
          <a:p>
            <a:r>
              <a:rPr lang="en-US" dirty="0" smtClean="0"/>
              <a:t>(and therefore harms the system)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76600"/>
            <a:ext cx="230806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Baby+  0s</a:t>
            </a:r>
            <a:br>
              <a:rPr lang="en-US" dirty="0" smtClean="0"/>
            </a:br>
            <a:r>
              <a:rPr lang="en-US" dirty="0" smtClean="0"/>
              <a:t>Baby+15s</a:t>
            </a:r>
            <a:br>
              <a:rPr lang="en-US" dirty="0" smtClean="0"/>
            </a:br>
            <a:r>
              <a:rPr lang="en-US" dirty="0" smtClean="0"/>
              <a:t>Baby+30s</a:t>
            </a:r>
          </a:p>
          <a:p>
            <a:pPr algn="l"/>
            <a:r>
              <a:rPr lang="en-US" dirty="0" smtClean="0"/>
              <a:t>Baby+45s</a:t>
            </a:r>
          </a:p>
          <a:p>
            <a:pPr algn="l"/>
            <a:r>
              <a:rPr lang="en-US" dirty="0" smtClean="0"/>
              <a:t>Baby+60s</a:t>
            </a:r>
          </a:p>
          <a:p>
            <a:pPr algn="l"/>
            <a:r>
              <a:rPr lang="en-US" dirty="0" smtClean="0"/>
              <a:t>Baby+75s</a:t>
            </a:r>
          </a:p>
          <a:p>
            <a:pPr algn="l"/>
            <a:r>
              <a:rPr lang="en-US" dirty="0" smtClean="0"/>
              <a:t>Baby+90s</a:t>
            </a:r>
            <a:br>
              <a:rPr lang="en-US" dirty="0" smtClean="0"/>
            </a:br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63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2257" y="4403972"/>
            <a:ext cx="63812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Prove the current token and</a:t>
            </a:r>
            <a:br>
              <a:rPr lang="en-US" dirty="0" smtClean="0"/>
            </a:br>
            <a:r>
              <a:rPr lang="en-US" dirty="0" smtClean="0"/>
              <a:t>the next token are linked</a:t>
            </a:r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341892" y="6253877"/>
            <a:ext cx="830996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Trades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unlinkability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for efficiency</a:t>
            </a:r>
          </a:p>
          <a:p>
            <a:endParaRPr lang="en-US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But the client already lost </a:t>
            </a:r>
            <a:r>
              <a:rPr lang="en-US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unlinkability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/>
            </a:r>
            <a:b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while accessing the same media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040" y="2575172"/>
            <a:ext cx="61350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way of getting</a:t>
            </a:r>
            <a:br>
              <a:rPr lang="en-US" dirty="0" smtClean="0"/>
            </a:br>
            <a:r>
              <a:rPr lang="en-US" b="1" dirty="0" smtClean="0"/>
              <a:t>conditional </a:t>
            </a:r>
            <a:r>
              <a:rPr lang="en-US" b="1" dirty="0" err="1" smtClean="0"/>
              <a:t>linkability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8111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tflix_Web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626233"/>
            <a:ext cx="5181600" cy="24029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/>
          <a:lstStyle/>
          <a:p>
            <a:r>
              <a:rPr lang="en-US" dirty="0" smtClean="0"/>
              <a:t>Media Subscriptions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162800"/>
            <a:ext cx="8521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0"/>
          <p:cNvSpPr>
            <a:spLocks/>
          </p:cNvSpPr>
          <p:nvPr/>
        </p:nvSpPr>
        <p:spPr bwMode="auto">
          <a:xfrm>
            <a:off x="2118260" y="5417405"/>
            <a:ext cx="8755672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xtLst/>
        </p:spPr>
        <p:txBody>
          <a:bodyPr wrap="none" lIns="91440" tIns="91440" rIns="91440" bIns="91440" anchor="ctr">
            <a:spAutoFit/>
          </a:bodyPr>
          <a:lstStyle/>
          <a:p>
            <a:pPr marL="152400">
              <a:spcBef>
                <a:spcPts val="600"/>
              </a:spcBef>
            </a:pPr>
            <a:r>
              <a:rPr lang="en-US" sz="5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Unlimited access subscriptions</a:t>
            </a:r>
            <a:endParaRPr lang="en-US" sz="54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2" name="Picture 1" descr="spotify-logo-primary-horizontal-light-background-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10" y="3159633"/>
            <a:ext cx="4671890" cy="14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8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Re-Up is more efficient</a:t>
            </a:r>
            <a:endParaRPr lang="en-US" dirty="0"/>
          </a:p>
        </p:txBody>
      </p:sp>
      <p:sp>
        <p:nvSpPr>
          <p:cNvPr id="14" name="Rectangle 3"/>
          <p:cNvSpPr>
            <a:spLocks/>
          </p:cNvSpPr>
          <p:nvPr/>
        </p:nvSpPr>
        <p:spPr bwMode="auto">
          <a:xfrm>
            <a:off x="1832852" y="3810000"/>
            <a:ext cx="9393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Login proves you should be allowed access</a:t>
            </a:r>
            <a:endParaRPr lang="en-US" b="1" i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561607" y="6553200"/>
            <a:ext cx="7903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Login takes 10 expensive operations</a:t>
            </a:r>
            <a:endParaRPr lang="en-US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>
            <a:off x="2727121" y="4636185"/>
            <a:ext cx="76086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Re-Up proves you logged in before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4432577" y="7341285"/>
            <a:ext cx="41579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Re-Up takes only 2</a:t>
            </a:r>
            <a:endParaRPr lang="en-US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059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utoUpdateAnimBg="0"/>
      <p:bldP spid="1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Login and Re-Up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6613" y="5024262"/>
            <a:ext cx="10085387" cy="1224138"/>
            <a:chOff x="836613" y="5024262"/>
            <a:chExt cx="10085387" cy="1224138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 rot="10800000" flipH="1">
              <a:off x="3021013" y="5319537"/>
              <a:ext cx="0" cy="606425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rot="10800000" flipH="1">
              <a:off x="6500813" y="5316362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rot="10800000" flipH="1">
              <a:off x="8240713" y="5316362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rot="10800000" flipH="1">
              <a:off x="9980613" y="5316362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Rectangle 24"/>
            <p:cNvSpPr>
              <a:spLocks/>
            </p:cNvSpPr>
            <p:nvPr/>
          </p:nvSpPr>
          <p:spPr bwMode="auto">
            <a:xfrm>
              <a:off x="3068638" y="5024262"/>
              <a:ext cx="708025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t–1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760913" y="5024262"/>
              <a:ext cx="268288" cy="896938"/>
              <a:chOff x="4760913" y="5024262"/>
              <a:chExt cx="268288" cy="896938"/>
            </a:xfrm>
          </p:grpSpPr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4760913" y="5316362"/>
                <a:ext cx="0" cy="60483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" name="Rectangle 25"/>
              <p:cNvSpPr>
                <a:spLocks/>
              </p:cNvSpPr>
              <p:nvPr/>
            </p:nvSpPr>
            <p:spPr bwMode="auto">
              <a:xfrm>
                <a:off x="4786313" y="5024262"/>
                <a:ext cx="2428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3600" i="1" dirty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t</a:t>
                </a:r>
              </a:p>
            </p:txBody>
          </p:sp>
        </p:grpSp>
        <p:sp>
          <p:nvSpPr>
            <p:cNvPr id="11" name="Rectangle 26"/>
            <p:cNvSpPr>
              <a:spLocks/>
            </p:cNvSpPr>
            <p:nvPr/>
          </p:nvSpPr>
          <p:spPr bwMode="auto">
            <a:xfrm>
              <a:off x="6524625" y="5024262"/>
              <a:ext cx="74771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t+1</a:t>
              </a:r>
            </a:p>
          </p:txBody>
        </p:sp>
        <p:sp>
          <p:nvSpPr>
            <p:cNvPr id="12" name="Rectangle 27"/>
            <p:cNvSpPr>
              <a:spLocks/>
            </p:cNvSpPr>
            <p:nvPr/>
          </p:nvSpPr>
          <p:spPr bwMode="auto">
            <a:xfrm>
              <a:off x="8264525" y="5024262"/>
              <a:ext cx="74771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t+2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36613" y="5509736"/>
              <a:ext cx="10085387" cy="738664"/>
              <a:chOff x="836613" y="5509736"/>
              <a:chExt cx="10085387" cy="738664"/>
            </a:xfrm>
          </p:grpSpPr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 flipH="1">
                <a:off x="2076450" y="5624513"/>
                <a:ext cx="8845550" cy="0"/>
              </a:xfrm>
              <a:prstGeom prst="line">
                <a:avLst/>
              </a:prstGeom>
              <a:noFill/>
              <a:ln w="127000" cap="flat">
                <a:solidFill>
                  <a:schemeClr val="tx1"/>
                </a:solidFill>
                <a:prstDash val="solid"/>
                <a:miter lim="800000"/>
                <a:headEnd type="triangle" w="lg" len="lg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 flipH="1">
                <a:off x="836613" y="5626100"/>
                <a:ext cx="1352550" cy="0"/>
              </a:xfrm>
              <a:prstGeom prst="line">
                <a:avLst/>
              </a:prstGeom>
              <a:noFill/>
              <a:ln w="127000" cap="flat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320800" y="5509736"/>
                <a:ext cx="2209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87400" y="4953000"/>
            <a:ext cx="4343400" cy="76200"/>
            <a:chOff x="787400" y="4953000"/>
            <a:chExt cx="4864100" cy="0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2082800" y="4953000"/>
              <a:ext cx="3568700" cy="0"/>
            </a:xfrm>
            <a:prstGeom prst="line">
              <a:avLst/>
            </a:prstGeom>
            <a:noFill/>
            <a:ln w="76200" cap="flat">
              <a:solidFill>
                <a:srgbClr val="0000FF"/>
              </a:solidFill>
              <a:prstDash val="solid"/>
              <a:miter lim="800000"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H="1">
              <a:off x="787400" y="4953000"/>
              <a:ext cx="1352550" cy="0"/>
            </a:xfrm>
            <a:prstGeom prst="line">
              <a:avLst/>
            </a:prstGeom>
            <a:noFill/>
            <a:ln w="76200" cap="flat" cmpd="sng">
              <a:solidFill>
                <a:srgbClr val="0000FF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6883400" y="4953000"/>
            <a:ext cx="3429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3936" y="2743200"/>
            <a:ext cx="88024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 client must Login to start a new song</a:t>
            </a:r>
            <a:endParaRPr lang="en-US" b="1" dirty="0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919919" y="6629400"/>
            <a:ext cx="745067" cy="0"/>
          </a:xfrm>
          <a:prstGeom prst="line">
            <a:avLst/>
          </a:prstGeom>
          <a:noFill/>
          <a:ln w="76200" cap="rnd" cmpd="sng">
            <a:solidFill>
              <a:srgbClr val="0000FF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V="1">
            <a:off x="1684867" y="5715000"/>
            <a:ext cx="0" cy="914400"/>
          </a:xfrm>
          <a:prstGeom prst="line">
            <a:avLst/>
          </a:prstGeom>
          <a:noFill/>
          <a:ln w="76200" cap="rnd" cmpd="sng">
            <a:solidFill>
              <a:srgbClr val="0000FF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V="1">
            <a:off x="1871133" y="6629400"/>
            <a:ext cx="1600200" cy="0"/>
          </a:xfrm>
          <a:prstGeom prst="line">
            <a:avLst/>
          </a:prstGeom>
          <a:noFill/>
          <a:ln w="76200" cap="rnd" cmpd="sng">
            <a:solidFill>
              <a:srgbClr val="0000FF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V="1">
            <a:off x="3530600" y="5715000"/>
            <a:ext cx="0" cy="914400"/>
          </a:xfrm>
          <a:prstGeom prst="line">
            <a:avLst/>
          </a:prstGeom>
          <a:noFill/>
          <a:ln w="76200" cap="rnd" cmpd="sng">
            <a:solidFill>
              <a:srgbClr val="0000FF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flipV="1">
            <a:off x="6764866" y="6629400"/>
            <a:ext cx="1600200" cy="0"/>
          </a:xfrm>
          <a:prstGeom prst="line">
            <a:avLst/>
          </a:prstGeom>
          <a:noFill/>
          <a:ln w="76200" cap="rnd" cmpd="sng">
            <a:solidFill>
              <a:srgbClr val="008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V="1">
            <a:off x="8424333" y="5715000"/>
            <a:ext cx="0" cy="914400"/>
          </a:xfrm>
          <a:prstGeom prst="line">
            <a:avLst/>
          </a:prstGeom>
          <a:noFill/>
          <a:ln w="76200" cap="rnd" cmpd="sng">
            <a:solidFill>
              <a:srgbClr val="008000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V="1">
            <a:off x="8559800" y="6629400"/>
            <a:ext cx="1752600" cy="0"/>
          </a:xfrm>
          <a:prstGeom prst="line">
            <a:avLst/>
          </a:prstGeom>
          <a:noFill/>
          <a:ln w="76200" cap="rnd" cmpd="sng">
            <a:solidFill>
              <a:srgbClr val="008000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6654800" y="6978826"/>
            <a:ext cx="0" cy="1285875"/>
          </a:xfrm>
          <a:prstGeom prst="line">
            <a:avLst/>
          </a:prstGeom>
          <a:noFill/>
          <a:ln w="76200" cap="flat" cmpd="sng">
            <a:solidFill>
              <a:srgbClr val="0080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83936" y="3528536"/>
            <a:ext cx="101874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And Re-Up to continue playing the same song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60540" y="7467600"/>
            <a:ext cx="94856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To be </a:t>
            </a:r>
            <a:r>
              <a:rPr lang="en-US" dirty="0" err="1" smtClean="0"/>
              <a:t>unlinkable</a:t>
            </a:r>
            <a:r>
              <a:rPr lang="en-US" dirty="0" smtClean="0"/>
              <a:t> again, the client must wait</a:t>
            </a:r>
            <a:br>
              <a:rPr lang="en-US" dirty="0" smtClean="0"/>
            </a:br>
            <a:r>
              <a:rPr lang="en-US" dirty="0" smtClean="0"/>
              <a:t>until the next epoch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63600" y="6502670"/>
            <a:ext cx="1592729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Re-Up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16200" y="6502670"/>
            <a:ext cx="1592729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1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282 " pathEditMode="relative" ptsTypes="AA">
                                      <p:cBhvr>
                                        <p:cTn id="4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Epoch Lengths:</a:t>
            </a:r>
            <a:br>
              <a:rPr lang="en-US" dirty="0" smtClean="0"/>
            </a:br>
            <a:r>
              <a:rPr lang="en-US" dirty="0" smtClean="0"/>
              <a:t>Long vs. Short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6884" y="3048000"/>
            <a:ext cx="108516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short</a:t>
            </a:r>
            <a:r>
              <a:rPr lang="en-US" dirty="0" smtClean="0"/>
              <a:t> epoch means less time to be </a:t>
            </a:r>
            <a:r>
              <a:rPr lang="en-US" dirty="0" err="1" smtClean="0"/>
              <a:t>unlinkable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u="sng" dirty="0" smtClean="0"/>
              <a:t>less delay between client actions</a:t>
            </a:r>
            <a:br>
              <a:rPr lang="en-US" u="sng" dirty="0" smtClean="0"/>
            </a:br>
            <a:r>
              <a:rPr lang="en-US" dirty="0" smtClean="0"/>
              <a:t>Happy Clients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0916" y="5207675"/>
            <a:ext cx="9555884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long</a:t>
            </a:r>
            <a:r>
              <a:rPr lang="en-US" dirty="0" smtClean="0"/>
              <a:t> epoch means fewer client </a:t>
            </a:r>
            <a:r>
              <a:rPr lang="en-US" dirty="0"/>
              <a:t>requests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lower server </a:t>
            </a:r>
            <a:r>
              <a:rPr lang="en-US" u="sng" dirty="0" smtClean="0"/>
              <a:t>load</a:t>
            </a:r>
            <a:br>
              <a:rPr lang="en-US" u="sng" dirty="0" smtClean="0"/>
            </a:br>
            <a:r>
              <a:rPr lang="en-US" dirty="0" smtClean="0"/>
              <a:t>Happy Server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296" y="7454205"/>
            <a:ext cx="110809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Choosing an epoch length depends on the service</a:t>
            </a:r>
            <a:br>
              <a:rPr lang="en-US" dirty="0" smtClean="0"/>
            </a:br>
            <a:r>
              <a:rPr lang="en-US" dirty="0" smtClean="0"/>
              <a:t>(e.g., 15 seconds for music, 5 minutes for movies)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90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Re-Up helps balance this tension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60574" y="3886200"/>
            <a:ext cx="66223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epochs means less wait</a:t>
            </a:r>
            <a:br>
              <a:rPr lang="en-US" dirty="0" smtClean="0"/>
            </a:br>
            <a:r>
              <a:rPr lang="en-US" dirty="0" smtClean="0"/>
              <a:t>between </a:t>
            </a:r>
            <a:r>
              <a:rPr lang="en-US" dirty="0" err="1" smtClean="0"/>
              <a:t>unlinkable</a:t>
            </a:r>
            <a:r>
              <a:rPr lang="en-US" dirty="0" smtClean="0"/>
              <a:t> actions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10544" y="5952965"/>
            <a:ext cx="51883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Re-Up instead of Login</a:t>
            </a:r>
          </a:p>
          <a:p>
            <a:r>
              <a:rPr lang="en-US" dirty="0" smtClean="0"/>
              <a:t>reduces server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94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And Anon-Pass is formally proven</a:t>
            </a:r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2463699" y="3299936"/>
            <a:ext cx="806631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317500" indent="0">
              <a:buNone/>
            </a:pPr>
            <a:r>
              <a:rPr lang="en-US" dirty="0" smtClean="0"/>
              <a:t>Formal proof </a:t>
            </a:r>
            <a:r>
              <a:rPr lang="en-US" dirty="0"/>
              <a:t>of </a:t>
            </a:r>
            <a:r>
              <a:rPr lang="en-US" dirty="0" smtClean="0"/>
              <a:t>security holds under</a:t>
            </a:r>
            <a:br>
              <a:rPr lang="en-US" dirty="0" smtClean="0"/>
            </a:b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DDHI assumption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5032" y="7186136"/>
            <a:ext cx="6930102" cy="738664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Stated and proved in the paper</a:t>
            </a:r>
            <a:endParaRPr lang="en-US" dirty="0"/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2196430" y="5131474"/>
            <a:ext cx="861774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317500" indent="0">
              <a:buNone/>
            </a:pPr>
            <a:r>
              <a:rPr lang="en-US" dirty="0" smtClean="0"/>
              <a:t>Formal proof </a:t>
            </a:r>
            <a:r>
              <a:rPr lang="en-US" dirty="0"/>
              <a:t>of </a:t>
            </a:r>
            <a:r>
              <a:rPr lang="en-US" dirty="0" smtClean="0"/>
              <a:t>soundness holds under</a:t>
            </a:r>
            <a:br>
              <a:rPr lang="en-US" dirty="0" smtClean="0"/>
            </a:b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LRSW assumption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0">
              <a:buNone/>
            </a:pPr>
            <a:r>
              <a:rPr lang="en-US" dirty="0" smtClean="0">
                <a:solidFill>
                  <a:srgbClr val="BFBFBF"/>
                </a:solidFill>
              </a:rPr>
              <a:t>How is Anon-Pass built?</a:t>
            </a:r>
          </a:p>
          <a:p>
            <a:pPr marL="266700" indent="0">
              <a:buNone/>
            </a:pPr>
            <a:endParaRPr lang="en-US" dirty="0" smtClean="0"/>
          </a:p>
          <a:p>
            <a:pPr marL="266700" indent="0">
              <a:buNone/>
            </a:pPr>
            <a:r>
              <a:rPr lang="en-US" dirty="0" smtClean="0"/>
              <a:t>How is Anon-Pass used?</a:t>
            </a:r>
          </a:p>
          <a:p>
            <a:pPr marL="266700" indent="0">
              <a:buNone/>
            </a:pPr>
            <a:endParaRPr lang="en-US" dirty="0" smtClean="0"/>
          </a:p>
          <a:p>
            <a:pPr marL="266700" indent="0">
              <a:buNone/>
            </a:pPr>
            <a:r>
              <a:rPr lang="en-US" dirty="0" smtClean="0"/>
              <a:t>How does Anon-Pass perform?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66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/>
          </p:cNvSpPr>
          <p:nvPr/>
        </p:nvSpPr>
        <p:spPr bwMode="auto">
          <a:xfrm>
            <a:off x="1296988" y="2959784"/>
            <a:ext cx="6309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Anonymous Music Streaming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2590800" y="3644900"/>
            <a:ext cx="78787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Music download over normal HTTP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1295400" y="4915584"/>
            <a:ext cx="5875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Unlimited-use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Subway Pass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2590800" y="5562600"/>
            <a:ext cx="5197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NYC’s “unlimited” pass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43014" name="Rectangle 6"/>
          <p:cNvSpPr>
            <a:spLocks/>
          </p:cNvSpPr>
          <p:nvPr/>
        </p:nvSpPr>
        <p:spPr bwMode="auto">
          <a:xfrm>
            <a:off x="1295400" y="6819900"/>
            <a:ext cx="33464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Account Proxy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2589213" y="7537450"/>
            <a:ext cx="7102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Multiplex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accounts to news sites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2590800" y="4339103"/>
            <a:ext cx="3709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15 second epoch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2590800" y="6218019"/>
            <a:ext cx="3402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6 minute epoch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2589213" y="8229600"/>
            <a:ext cx="3402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1 minute epoch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How could it be 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22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3" grpId="0"/>
      <p:bldP spid="43015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System Architecture</a:t>
            </a:r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1206500" y="3237101"/>
            <a:ext cx="3225800" cy="5525776"/>
          </a:xfrm>
          <a:prstGeom prst="roundRect">
            <a:avLst>
              <a:gd name="adj" fmla="val 5903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5" name="AutoShape 3"/>
          <p:cNvSpPr>
            <a:spLocks/>
          </p:cNvSpPr>
          <p:nvPr/>
        </p:nvSpPr>
        <p:spPr bwMode="auto">
          <a:xfrm>
            <a:off x="1549400" y="3605486"/>
            <a:ext cx="2527300" cy="2527884"/>
          </a:xfrm>
          <a:prstGeom prst="roundRect">
            <a:avLst>
              <a:gd name="adj" fmla="val 753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Client Application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4751388" y="2422525"/>
            <a:ext cx="0" cy="687387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58443" y="2385536"/>
            <a:ext cx="45303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ubscription service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49511" y="2385536"/>
            <a:ext cx="23243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laptop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78000" y="4038600"/>
            <a:ext cx="2133600" cy="1676400"/>
            <a:chOff x="1778000" y="4038600"/>
            <a:chExt cx="2133600" cy="16764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778000" y="4038600"/>
              <a:ext cx="2133600" cy="1676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pic>
          <p:nvPicPr>
            <p:cNvPr id="26" name="Picture 25" descr="largeVL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0" y="4191000"/>
              <a:ext cx="1371600" cy="1371600"/>
            </a:xfrm>
            <a:prstGeom prst="rect">
              <a:avLst/>
            </a:prstGeom>
          </p:spPr>
        </p:pic>
      </p:grpSp>
      <p:sp>
        <p:nvSpPr>
          <p:cNvPr id="19" name="AutoShape 6"/>
          <p:cNvSpPr>
            <a:spLocks/>
          </p:cNvSpPr>
          <p:nvPr/>
        </p:nvSpPr>
        <p:spPr bwMode="auto">
          <a:xfrm>
            <a:off x="9245600" y="3246551"/>
            <a:ext cx="3352800" cy="2756537"/>
          </a:xfrm>
          <a:prstGeom prst="roundRect">
            <a:avLst>
              <a:gd name="adj" fmla="val 691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Application</a:t>
            </a:r>
          </a:p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Server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811894" y="3667050"/>
            <a:ext cx="2405506" cy="1828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ゴシック"/>
                <a:ea typeface="ＭＳ ゴシック"/>
                <a:cs typeface="ＭＳ ゴシック"/>
                <a:sym typeface="Gill Sans" charset="0"/>
              </a:rPr>
              <a:t>♪</a:t>
            </a: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064000" y="4191000"/>
            <a:ext cx="5181600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4064000" y="4800600"/>
            <a:ext cx="5181600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4751388" y="2422525"/>
            <a:ext cx="0" cy="687387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System Architecture</a:t>
            </a:r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1206500" y="3237101"/>
            <a:ext cx="3225800" cy="5525776"/>
          </a:xfrm>
          <a:prstGeom prst="roundRect">
            <a:avLst>
              <a:gd name="adj" fmla="val 5903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58443" y="2385536"/>
            <a:ext cx="45303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ubscription service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49511" y="2385536"/>
            <a:ext cx="23243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laptop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064000" y="7543800"/>
            <a:ext cx="13716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4064000" y="8001000"/>
            <a:ext cx="13716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919" name="AutoShape 7"/>
          <p:cNvSpPr>
            <a:spLocks/>
          </p:cNvSpPr>
          <p:nvPr/>
        </p:nvSpPr>
        <p:spPr bwMode="auto">
          <a:xfrm>
            <a:off x="5435600" y="3657600"/>
            <a:ext cx="3124200" cy="5054500"/>
          </a:xfrm>
          <a:prstGeom prst="roundRect">
            <a:avLst>
              <a:gd name="adj" fmla="val 11111"/>
            </a:avLst>
          </a:prstGeom>
          <a:solidFill>
            <a:srgbClr val="00BAF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Authentication Server</a:t>
            </a:r>
          </a:p>
        </p:txBody>
      </p:sp>
      <p:sp>
        <p:nvSpPr>
          <p:cNvPr id="38916" name="AutoShape 4"/>
          <p:cNvSpPr>
            <a:spLocks/>
          </p:cNvSpPr>
          <p:nvPr/>
        </p:nvSpPr>
        <p:spPr bwMode="auto">
          <a:xfrm>
            <a:off x="1549400" y="7315200"/>
            <a:ext cx="2527300" cy="952720"/>
          </a:xfrm>
          <a:prstGeom prst="roundRect">
            <a:avLst>
              <a:gd name="adj" fmla="val 20000"/>
            </a:avLst>
          </a:prstGeom>
          <a:solidFill>
            <a:srgbClr val="00BAF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User Agent</a:t>
            </a:r>
          </a:p>
        </p:txBody>
      </p:sp>
      <p:sp>
        <p:nvSpPr>
          <p:cNvPr id="38915" name="AutoShape 3"/>
          <p:cNvSpPr>
            <a:spLocks/>
          </p:cNvSpPr>
          <p:nvPr/>
        </p:nvSpPr>
        <p:spPr bwMode="auto">
          <a:xfrm>
            <a:off x="1549400" y="3605486"/>
            <a:ext cx="2527300" cy="2527884"/>
          </a:xfrm>
          <a:prstGeom prst="roundRect">
            <a:avLst>
              <a:gd name="adj" fmla="val 753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Client Application</a:t>
            </a:r>
          </a:p>
        </p:txBody>
      </p:sp>
      <p:sp>
        <p:nvSpPr>
          <p:cNvPr id="38918" name="AutoShape 6"/>
          <p:cNvSpPr>
            <a:spLocks/>
          </p:cNvSpPr>
          <p:nvPr/>
        </p:nvSpPr>
        <p:spPr bwMode="auto">
          <a:xfrm>
            <a:off x="9245600" y="3246551"/>
            <a:ext cx="3352800" cy="2756537"/>
          </a:xfrm>
          <a:prstGeom prst="roundRect">
            <a:avLst>
              <a:gd name="adj" fmla="val 691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Application</a:t>
            </a:r>
          </a:p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Server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78000" y="4038600"/>
            <a:ext cx="2133600" cy="1676400"/>
            <a:chOff x="1778000" y="4038600"/>
            <a:chExt cx="2133600" cy="16764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778000" y="4038600"/>
              <a:ext cx="2133600" cy="1676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pic>
          <p:nvPicPr>
            <p:cNvPr id="26" name="Picture 25" descr="largeVL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0" y="4191000"/>
              <a:ext cx="1371600" cy="13716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 bwMode="auto">
          <a:xfrm>
            <a:off x="9811894" y="3667050"/>
            <a:ext cx="2405506" cy="1828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ゴシック"/>
                <a:ea typeface="ＭＳ ゴシック"/>
                <a:cs typeface="ＭＳ ゴシック"/>
                <a:sym typeface="Gill Sans" charset="0"/>
              </a:rPr>
              <a:t>♪</a:t>
            </a: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064000" y="4191000"/>
            <a:ext cx="13716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8559800" y="4800600"/>
            <a:ext cx="6858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8559800" y="4191000"/>
            <a:ext cx="6858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4064000" y="4800600"/>
            <a:ext cx="13716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21555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4751388" y="2438400"/>
            <a:ext cx="0" cy="685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749800" y="6019800"/>
            <a:ext cx="77724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064000" y="7543712"/>
            <a:ext cx="15240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endCxn id="8" idx="2"/>
          </p:cNvCxnSpPr>
          <p:nvPr/>
        </p:nvCxnSpPr>
        <p:spPr bwMode="auto">
          <a:xfrm flipV="1">
            <a:off x="6794500" y="5181600"/>
            <a:ext cx="12700" cy="14478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458443" y="2385536"/>
            <a:ext cx="45303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ubscription service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49511" y="2385536"/>
            <a:ext cx="23243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laptop</a:t>
            </a:r>
            <a:endParaRPr lang="en-US" dirty="0"/>
          </a:p>
        </p:txBody>
      </p:sp>
      <p:sp>
        <p:nvSpPr>
          <p:cNvPr id="43" name="AutoShape 2"/>
          <p:cNvSpPr>
            <a:spLocks/>
          </p:cNvSpPr>
          <p:nvPr/>
        </p:nvSpPr>
        <p:spPr bwMode="auto">
          <a:xfrm>
            <a:off x="1206500" y="3237101"/>
            <a:ext cx="3225800" cy="5525776"/>
          </a:xfrm>
          <a:prstGeom prst="roundRect">
            <a:avLst>
              <a:gd name="adj" fmla="val 5903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4064000" y="4191000"/>
            <a:ext cx="18288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>
            <a:off x="7721600" y="4800600"/>
            <a:ext cx="9144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7721600" y="4191000"/>
            <a:ext cx="9144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4064000" y="4800600"/>
            <a:ext cx="18288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AutoShape 5"/>
          <p:cNvSpPr>
            <a:spLocks/>
          </p:cNvSpPr>
          <p:nvPr/>
        </p:nvSpPr>
        <p:spPr bwMode="auto">
          <a:xfrm>
            <a:off x="5892800" y="3853639"/>
            <a:ext cx="1828800" cy="1327961"/>
          </a:xfrm>
          <a:prstGeom prst="roundRect">
            <a:avLst>
              <a:gd name="adj" fmla="val 15000"/>
            </a:avLst>
          </a:prstGeom>
          <a:solidFill>
            <a:srgbClr val="41BBF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Gateway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8636000" y="3245168"/>
            <a:ext cx="3162300" cy="2131608"/>
          </a:xfrm>
          <a:prstGeom prst="roundRect">
            <a:avLst>
              <a:gd name="adj" fmla="val 691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Application</a:t>
            </a:r>
          </a:p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Server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017000" y="3566020"/>
            <a:ext cx="2438400" cy="154744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ゴシック"/>
                <a:ea typeface="ＭＳ ゴシック"/>
                <a:cs typeface="ＭＳ ゴシック"/>
                <a:sym typeface="Gill Sans" charset="0"/>
              </a:rPr>
              <a:t>♪</a:t>
            </a: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45" name="AutoShape 3"/>
          <p:cNvSpPr>
            <a:spLocks/>
          </p:cNvSpPr>
          <p:nvPr/>
        </p:nvSpPr>
        <p:spPr bwMode="auto">
          <a:xfrm>
            <a:off x="1549400" y="3605486"/>
            <a:ext cx="2527300" cy="2527884"/>
          </a:xfrm>
          <a:prstGeom prst="roundRect">
            <a:avLst>
              <a:gd name="adj" fmla="val 753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Client Application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778000" y="4038600"/>
            <a:ext cx="2133600" cy="1676400"/>
            <a:chOff x="1778000" y="4038600"/>
            <a:chExt cx="2133600" cy="16764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778000" y="4038600"/>
              <a:ext cx="2133600" cy="1676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pic>
          <p:nvPicPr>
            <p:cNvPr id="48" name="Picture 47" descr="largeVL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0" y="4191000"/>
              <a:ext cx="1371600" cy="1371600"/>
            </a:xfrm>
            <a:prstGeom prst="rect">
              <a:avLst/>
            </a:prstGeom>
          </p:spPr>
        </p:pic>
      </p:grpSp>
      <p:sp>
        <p:nvSpPr>
          <p:cNvPr id="44" name="AutoShape 4"/>
          <p:cNvSpPr>
            <a:spLocks/>
          </p:cNvSpPr>
          <p:nvPr/>
        </p:nvSpPr>
        <p:spPr bwMode="auto">
          <a:xfrm>
            <a:off x="1549400" y="7315200"/>
            <a:ext cx="2527300" cy="952720"/>
          </a:xfrm>
          <a:prstGeom prst="roundRect">
            <a:avLst>
              <a:gd name="adj" fmla="val 20000"/>
            </a:avLst>
          </a:prstGeom>
          <a:solidFill>
            <a:srgbClr val="00BAF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User Agent</a:t>
            </a:r>
          </a:p>
        </p:txBody>
      </p:sp>
      <p:sp>
        <p:nvSpPr>
          <p:cNvPr id="52" name="AutoShape 7"/>
          <p:cNvSpPr>
            <a:spLocks/>
          </p:cNvSpPr>
          <p:nvPr/>
        </p:nvSpPr>
        <p:spPr bwMode="auto">
          <a:xfrm>
            <a:off x="5588000" y="6629400"/>
            <a:ext cx="3124200" cy="1752600"/>
          </a:xfrm>
          <a:prstGeom prst="roundRect">
            <a:avLst>
              <a:gd name="adj" fmla="val 11111"/>
            </a:avLst>
          </a:prstGeom>
          <a:solidFill>
            <a:srgbClr val="00BAF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Authentication Server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26600" y="6858000"/>
            <a:ext cx="20697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  <a:br>
              <a:rPr lang="en-US" dirty="0" smtClean="0"/>
            </a:br>
            <a:r>
              <a:rPr lang="en-US" dirty="0" smtClean="0"/>
              <a:t>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71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1473200" y="5105400"/>
            <a:ext cx="990600" cy="1051555"/>
            <a:chOff x="1473200" y="4800600"/>
            <a:chExt cx="990600" cy="1051555"/>
          </a:xfrm>
        </p:grpSpPr>
        <p:sp>
          <p:nvSpPr>
            <p:cNvPr id="78" name="Round Same Side Corner Rectangle 77"/>
            <p:cNvSpPr/>
            <p:nvPr/>
          </p:nvSpPr>
          <p:spPr bwMode="auto">
            <a:xfrm>
              <a:off x="1625600" y="4800600"/>
              <a:ext cx="685800" cy="609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1625600" y="4861555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80" name="Round Same Side Corner Rectangle 79"/>
            <p:cNvSpPr/>
            <p:nvPr/>
          </p:nvSpPr>
          <p:spPr bwMode="auto">
            <a:xfrm>
              <a:off x="23114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81" name="Round Same Side Corner Rectangle 80"/>
            <p:cNvSpPr/>
            <p:nvPr/>
          </p:nvSpPr>
          <p:spPr bwMode="auto">
            <a:xfrm>
              <a:off x="14732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 rot="349442">
            <a:off x="2082800" y="4419600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♪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1244600" y="3519381"/>
            <a:ext cx="1143000" cy="1128819"/>
            <a:chOff x="4440230" y="6491181"/>
            <a:chExt cx="1143000" cy="1128819"/>
          </a:xfrm>
        </p:grpSpPr>
        <p:sp>
          <p:nvSpPr>
            <p:cNvPr id="97" name="Oval 96"/>
            <p:cNvSpPr/>
            <p:nvPr/>
          </p:nvSpPr>
          <p:spPr bwMode="auto">
            <a:xfrm>
              <a:off x="4826000" y="6629400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98" name="Chord 97"/>
            <p:cNvSpPr/>
            <p:nvPr/>
          </p:nvSpPr>
          <p:spPr bwMode="auto">
            <a:xfrm rot="4500000">
              <a:off x="4731570" y="6491181"/>
              <a:ext cx="838200" cy="838200"/>
            </a:xfrm>
            <a:prstGeom prst="chord">
              <a:avLst>
                <a:gd name="adj1" fmla="val 4823468"/>
                <a:gd name="adj2" fmla="val 16815845"/>
              </a:avLst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 rot="20700000">
              <a:off x="4440230" y="6903423"/>
              <a:ext cx="11430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build a service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6664903" y="2623631"/>
            <a:ext cx="3346155" cy="2963161"/>
            <a:chOff x="6664903" y="2623631"/>
            <a:chExt cx="3346155" cy="2963161"/>
          </a:xfrm>
        </p:grpSpPr>
        <p:sp>
          <p:nvSpPr>
            <p:cNvPr id="67" name="TextBox 66"/>
            <p:cNvSpPr txBox="1"/>
            <p:nvPr/>
          </p:nvSpPr>
          <p:spPr>
            <a:xfrm>
              <a:off x="8282608" y="4495800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♫♪♩♬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 rot="967816">
              <a:off x="8479870" y="3855759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♫♪♩♬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 rot="20865546">
              <a:off x="6868101" y="4365209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♬</a:t>
              </a:r>
              <a:r>
                <a:rPr lang="en-US" dirty="0">
                  <a:latin typeface="ＭＳ ゴシック"/>
                  <a:ea typeface="ＭＳ ゴシック"/>
                  <a:cs typeface="ＭＳ ゴシック"/>
                </a:rPr>
                <a:t>♪</a:t>
              </a:r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♫♩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 rot="1150468">
              <a:off x="6664903" y="3615742"/>
              <a:ext cx="12618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♪♩♬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 rot="20856091">
              <a:off x="8468844" y="3660967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♫♪♩♬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 rot="20180807">
              <a:off x="6814859" y="4848128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♫♪♩♬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 rot="18527289">
              <a:off x="8130388" y="3154546"/>
              <a:ext cx="18004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 ♪♩♬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 rot="2738979">
              <a:off x="7257567" y="3275794"/>
              <a:ext cx="18004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 ♩♬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 rot="16962060">
              <a:off x="7798985" y="3069805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♫♪♬</a:t>
              </a:r>
              <a:r>
                <a:rPr lang="en-US" dirty="0">
                  <a:latin typeface="ＭＳ ゴシック"/>
                  <a:ea typeface="ＭＳ ゴシック"/>
                  <a:cs typeface="ＭＳ ゴシック"/>
                </a:rPr>
                <a:t>♩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721601" y="3810000"/>
            <a:ext cx="1676400" cy="3200400"/>
            <a:chOff x="7493000" y="3581400"/>
            <a:chExt cx="1676400" cy="32004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7493000" y="3581400"/>
              <a:ext cx="1676400" cy="3200400"/>
            </a:xfrm>
            <a:prstGeom prst="rect">
              <a:avLst/>
            </a:prstGeom>
            <a:solidFill>
              <a:srgbClr val="974C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772400" y="4495800"/>
              <a:ext cx="457200" cy="9144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8407400" y="4495800"/>
              <a:ext cx="457200" cy="9144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772400" y="5562600"/>
              <a:ext cx="457200" cy="9144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8407400" y="5562600"/>
              <a:ext cx="457200" cy="9144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772400" y="3886200"/>
              <a:ext cx="457200" cy="4572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407400" y="3886200"/>
              <a:ext cx="457200" cy="4572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8940800" y="5334000"/>
              <a:ext cx="152400" cy="152400"/>
            </a:xfrm>
            <a:prstGeom prst="ellipse">
              <a:avLst/>
            </a:prstGeom>
            <a:solidFill>
              <a:srgbClr val="BEBE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>
            <a:off x="4826000" y="5334000"/>
            <a:ext cx="20574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Rectangle 20"/>
          <p:cNvSpPr>
            <a:spLocks/>
          </p:cNvSpPr>
          <p:nvPr/>
        </p:nvSpPr>
        <p:spPr bwMode="auto">
          <a:xfrm>
            <a:off x="5843374" y="5257800"/>
            <a:ext cx="1795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ＭＳ ゴシック"/>
                <a:ea typeface="ＭＳ ゴシック"/>
                <a:cs typeface="ＭＳ ゴシック"/>
              </a:rPr>
              <a:t>♫</a:t>
            </a:r>
            <a:r>
              <a:rPr lang="en-US" baseline="-25000" dirty="0" smtClean="0">
                <a:latin typeface="ＭＳ ゴシック"/>
                <a:ea typeface="ＭＳ ゴシック"/>
                <a:cs typeface="ＭＳ ゴシック"/>
              </a:rPr>
              <a:t>♪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♫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♩</a:t>
            </a:r>
            <a:r>
              <a:rPr lang="en-US" baseline="30000" dirty="0" smtClean="0">
                <a:latin typeface="ＭＳ ゴシック"/>
                <a:ea typeface="ＭＳ ゴシック"/>
                <a:cs typeface="ＭＳ ゴシック"/>
              </a:rPr>
              <a:t>♪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♩</a:t>
            </a:r>
            <a:endParaRPr lang="en-US" baseline="30000" dirty="0" smtClean="0">
              <a:latin typeface="ＭＳ ゴシック"/>
              <a:ea typeface="ＭＳ ゴシック"/>
              <a:cs typeface="ＭＳ ゴシック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4826000" y="6172200"/>
            <a:ext cx="19812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889521" y="4969712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1234…</a:t>
            </a:r>
            <a:endParaRPr lang="en-US" b="1" dirty="0">
              <a:latin typeface="Courier New"/>
              <a:cs typeface="Courier New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35681" y="6553200"/>
            <a:ext cx="1104319" cy="1314945"/>
            <a:chOff x="2782833" y="3200401"/>
            <a:chExt cx="1104319" cy="1314945"/>
          </a:xfrm>
        </p:grpSpPr>
        <p:sp>
          <p:nvSpPr>
            <p:cNvPr id="38" name="Cloud 37"/>
            <p:cNvSpPr/>
            <p:nvPr/>
          </p:nvSpPr>
          <p:spPr bwMode="auto">
            <a:xfrm rot="16200000">
              <a:off x="2801593" y="3181641"/>
              <a:ext cx="1066799" cy="1104319"/>
            </a:xfrm>
            <a:prstGeom prst="cloud">
              <a:avLst/>
            </a:prstGeom>
            <a:solidFill>
              <a:srgbClr val="4623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997200" y="3524746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895081" y="6705600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2345…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78220" y="3578183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1234…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51978" y="8001000"/>
            <a:ext cx="52946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Sharing Resistance</a:t>
            </a:r>
            <a:br>
              <a:rPr lang="en-US" b="1" dirty="0" smtClean="0"/>
            </a:br>
            <a:r>
              <a:rPr lang="en-US" dirty="0" smtClean="0"/>
              <a:t>(admission control)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25600" y="2663783"/>
            <a:ext cx="6463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06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402E-6 -3.12297E-6 L 0.27793 0.0013 " pathEditMode="relative" rAng="0" ptsTypes="AA">
                                      <p:cBhvr>
                                        <p:cTn id="1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7" y="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5482E-6 -9.75927E-7 L -0.17922 -9.75927E-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6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44" grpId="1"/>
      <p:bldP spid="44" grpId="2"/>
      <p:bldP spid="5" grpId="0"/>
      <p:bldP spid="5" grpId="1"/>
      <p:bldP spid="40" grpId="0"/>
      <p:bldP spid="48" grpId="0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User Agent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1298574" y="2959784"/>
            <a:ext cx="104289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Purpose: minimize changes to client applications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grpSp>
        <p:nvGrpSpPr>
          <p:cNvPr id="39947" name="Group 11"/>
          <p:cNvGrpSpPr>
            <a:grpSpLocks/>
          </p:cNvGrpSpPr>
          <p:nvPr/>
        </p:nvGrpSpPr>
        <p:grpSpPr bwMode="auto">
          <a:xfrm>
            <a:off x="939800" y="682625"/>
            <a:ext cx="2538413" cy="1566863"/>
            <a:chOff x="0" y="0"/>
            <a:chExt cx="1599" cy="987"/>
          </a:xfrm>
        </p:grpSpPr>
        <p:sp>
          <p:nvSpPr>
            <p:cNvPr id="39939" name="AutoShape 3"/>
            <p:cNvSpPr>
              <a:spLocks/>
            </p:cNvSpPr>
            <p:nvPr/>
          </p:nvSpPr>
          <p:spPr bwMode="auto">
            <a:xfrm>
              <a:off x="0" y="117"/>
              <a:ext cx="462" cy="7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0" name="AutoShape 4"/>
            <p:cNvSpPr>
              <a:spLocks/>
            </p:cNvSpPr>
            <p:nvPr/>
          </p:nvSpPr>
          <p:spPr bwMode="auto">
            <a:xfrm>
              <a:off x="49" y="169"/>
              <a:ext cx="362" cy="36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1" name="AutoShape 5"/>
            <p:cNvSpPr>
              <a:spLocks/>
            </p:cNvSpPr>
            <p:nvPr/>
          </p:nvSpPr>
          <p:spPr bwMode="auto">
            <a:xfrm>
              <a:off x="49" y="720"/>
              <a:ext cx="362" cy="137"/>
            </a:xfrm>
            <a:prstGeom prst="roundRect">
              <a:avLst>
                <a:gd name="adj" fmla="val 0"/>
              </a:avLst>
            </a:prstGeom>
            <a:solidFill>
              <a:srgbClr val="8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2" name="AutoShape 6"/>
            <p:cNvSpPr>
              <a:spLocks/>
            </p:cNvSpPr>
            <p:nvPr/>
          </p:nvSpPr>
          <p:spPr bwMode="auto">
            <a:xfrm>
              <a:off x="595" y="261"/>
              <a:ext cx="290" cy="182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3" name="AutoShape 7"/>
            <p:cNvSpPr>
              <a:spLocks/>
            </p:cNvSpPr>
            <p:nvPr/>
          </p:nvSpPr>
          <p:spPr bwMode="auto">
            <a:xfrm>
              <a:off x="932" y="117"/>
              <a:ext cx="587" cy="39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4" name="AutoShape 8"/>
            <p:cNvSpPr>
              <a:spLocks/>
            </p:cNvSpPr>
            <p:nvPr/>
          </p:nvSpPr>
          <p:spPr bwMode="auto">
            <a:xfrm>
              <a:off x="628" y="678"/>
              <a:ext cx="587" cy="247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 flipH="1">
              <a:off x="508" y="0"/>
              <a:ext cx="0" cy="98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511" y="562"/>
              <a:ext cx="1088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48" name="Rectangle 12"/>
          <p:cNvSpPr>
            <a:spLocks/>
          </p:cNvSpPr>
          <p:nvPr/>
        </p:nvSpPr>
        <p:spPr bwMode="auto">
          <a:xfrm>
            <a:off x="1295400" y="4915584"/>
            <a:ext cx="826146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Job: 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Create Login and Re-Up requests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   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Keep the user secret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secure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1295400" y="6871384"/>
            <a:ext cx="1032667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Modified VLC to anonymously stream (54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LoC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)</a:t>
            </a:r>
          </a:p>
          <a:p>
            <a:pPr algn="l"/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No modifications to support browsers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 Authentication</a:t>
            </a:r>
            <a:br>
              <a:rPr lang="en-US" dirty="0" smtClean="0"/>
            </a:b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1298575" y="2959784"/>
            <a:ext cx="7652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Purpose: enforce sharing resistance</a:t>
            </a:r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939800" y="682625"/>
            <a:ext cx="2538413" cy="1566863"/>
            <a:chOff x="0" y="0"/>
            <a:chExt cx="1599" cy="987"/>
          </a:xfrm>
        </p:grpSpPr>
        <p:sp>
          <p:nvSpPr>
            <p:cNvPr id="40963" name="AutoShape 3"/>
            <p:cNvSpPr>
              <a:spLocks/>
            </p:cNvSpPr>
            <p:nvPr/>
          </p:nvSpPr>
          <p:spPr bwMode="auto">
            <a:xfrm>
              <a:off x="0" y="117"/>
              <a:ext cx="462" cy="7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4" name="AutoShape 4"/>
            <p:cNvSpPr>
              <a:spLocks/>
            </p:cNvSpPr>
            <p:nvPr/>
          </p:nvSpPr>
          <p:spPr bwMode="auto">
            <a:xfrm>
              <a:off x="49" y="169"/>
              <a:ext cx="362" cy="36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5" name="AutoShape 5"/>
            <p:cNvSpPr>
              <a:spLocks/>
            </p:cNvSpPr>
            <p:nvPr/>
          </p:nvSpPr>
          <p:spPr bwMode="auto">
            <a:xfrm>
              <a:off x="49" y="720"/>
              <a:ext cx="362" cy="137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6" name="AutoShape 6"/>
            <p:cNvSpPr>
              <a:spLocks/>
            </p:cNvSpPr>
            <p:nvPr/>
          </p:nvSpPr>
          <p:spPr bwMode="auto">
            <a:xfrm>
              <a:off x="595" y="261"/>
              <a:ext cx="290" cy="182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7" name="AutoShape 7"/>
            <p:cNvSpPr>
              <a:spLocks/>
            </p:cNvSpPr>
            <p:nvPr/>
          </p:nvSpPr>
          <p:spPr bwMode="auto">
            <a:xfrm>
              <a:off x="932" y="117"/>
              <a:ext cx="587" cy="39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8" name="AutoShape 8"/>
            <p:cNvSpPr>
              <a:spLocks/>
            </p:cNvSpPr>
            <p:nvPr/>
          </p:nvSpPr>
          <p:spPr bwMode="auto">
            <a:xfrm>
              <a:off x="628" y="678"/>
              <a:ext cx="587" cy="247"/>
            </a:xfrm>
            <a:prstGeom prst="roundRect">
              <a:avLst>
                <a:gd name="adj" fmla="val 0"/>
              </a:avLst>
            </a:prstGeom>
            <a:solidFill>
              <a:srgbClr val="8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H="1">
              <a:off x="508" y="0"/>
              <a:ext cx="0" cy="98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511" y="562"/>
              <a:ext cx="1088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72" name="Rectangle 12"/>
          <p:cNvSpPr>
            <a:spLocks/>
          </p:cNvSpPr>
          <p:nvPr/>
        </p:nvSpPr>
        <p:spPr bwMode="auto">
          <a:xfrm>
            <a:off x="1295400" y="4915584"/>
            <a:ext cx="87435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Job:  Verify tokens and token uniqueness</a:t>
            </a:r>
            <a:b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    Record active tokens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1295400" y="6871384"/>
            <a:ext cx="8002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Runs on the service or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as a 3</a:t>
            </a:r>
            <a:r>
              <a:rPr lang="en-US" baseline="300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rd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party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Gateway</a:t>
            </a:r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1298575" y="2959784"/>
            <a:ext cx="114998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Purpose: enforce access control with minimal change</a:t>
            </a:r>
            <a:b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</a:b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         </a:t>
            </a:r>
            <a:r>
              <a:rPr lang="en-US" baseline="-250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to existing services</a:t>
            </a:r>
          </a:p>
        </p:txBody>
      </p: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939800" y="682625"/>
            <a:ext cx="2538413" cy="1566863"/>
            <a:chOff x="0" y="0"/>
            <a:chExt cx="1599" cy="987"/>
          </a:xfrm>
        </p:grpSpPr>
        <p:sp>
          <p:nvSpPr>
            <p:cNvPr id="41987" name="AutoShape 3"/>
            <p:cNvSpPr>
              <a:spLocks/>
            </p:cNvSpPr>
            <p:nvPr/>
          </p:nvSpPr>
          <p:spPr bwMode="auto">
            <a:xfrm>
              <a:off x="0" y="117"/>
              <a:ext cx="462" cy="7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88" name="AutoShape 4"/>
            <p:cNvSpPr>
              <a:spLocks/>
            </p:cNvSpPr>
            <p:nvPr/>
          </p:nvSpPr>
          <p:spPr bwMode="auto">
            <a:xfrm>
              <a:off x="49" y="169"/>
              <a:ext cx="362" cy="36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89" name="AutoShape 5"/>
            <p:cNvSpPr>
              <a:spLocks/>
            </p:cNvSpPr>
            <p:nvPr/>
          </p:nvSpPr>
          <p:spPr bwMode="auto">
            <a:xfrm>
              <a:off x="49" y="720"/>
              <a:ext cx="362" cy="137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0" name="AutoShape 6"/>
            <p:cNvSpPr>
              <a:spLocks/>
            </p:cNvSpPr>
            <p:nvPr/>
          </p:nvSpPr>
          <p:spPr bwMode="auto">
            <a:xfrm>
              <a:off x="595" y="261"/>
              <a:ext cx="290" cy="182"/>
            </a:xfrm>
            <a:prstGeom prst="roundRect">
              <a:avLst>
                <a:gd name="adj" fmla="val 0"/>
              </a:avLst>
            </a:prstGeom>
            <a:solidFill>
              <a:srgbClr val="8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AutoShape 7"/>
            <p:cNvSpPr>
              <a:spLocks/>
            </p:cNvSpPr>
            <p:nvPr/>
          </p:nvSpPr>
          <p:spPr bwMode="auto">
            <a:xfrm>
              <a:off x="932" y="117"/>
              <a:ext cx="587" cy="39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2" name="AutoShape 8"/>
            <p:cNvSpPr>
              <a:spLocks/>
            </p:cNvSpPr>
            <p:nvPr/>
          </p:nvSpPr>
          <p:spPr bwMode="auto">
            <a:xfrm>
              <a:off x="628" y="678"/>
              <a:ext cx="587" cy="247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 flipH="1">
              <a:off x="508" y="0"/>
              <a:ext cx="0" cy="98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511" y="562"/>
              <a:ext cx="1088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1996" name="Rectangle 12"/>
          <p:cNvSpPr>
            <a:spLocks/>
          </p:cNvSpPr>
          <p:nvPr/>
        </p:nvSpPr>
        <p:spPr bwMode="auto">
          <a:xfrm>
            <a:off x="1295400" y="4915584"/>
            <a:ext cx="1062813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Job:  Prevent unauthorized access and responses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    Remove verification from the critical path</a:t>
            </a:r>
          </a:p>
        </p:txBody>
      </p:sp>
      <p:sp>
        <p:nvSpPr>
          <p:cNvPr id="19" name="Rectangle 13"/>
          <p:cNvSpPr>
            <a:spLocks/>
          </p:cNvSpPr>
          <p:nvPr/>
        </p:nvSpPr>
        <p:spPr bwMode="auto">
          <a:xfrm>
            <a:off x="1295400" y="6871384"/>
            <a:ext cx="9028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Runs on the service as a front end server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is Anon-Pass built?</a:t>
            </a:r>
          </a:p>
          <a:p>
            <a:pPr marL="26670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6670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is Anon-Pass used?</a:t>
            </a:r>
          </a:p>
          <a:p>
            <a:pPr marL="266700" indent="0">
              <a:buNone/>
            </a:pPr>
            <a:endParaRPr lang="en-US" dirty="0" smtClean="0"/>
          </a:p>
          <a:p>
            <a:pPr marL="266700" indent="0">
              <a:buNone/>
            </a:pPr>
            <a:r>
              <a:rPr lang="en-US" dirty="0" smtClean="0"/>
              <a:t>How does Anon-Pass perform?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66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Evaluation Environment</a:t>
            </a:r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2269109" y="2971800"/>
            <a:ext cx="84554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quad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-core 2.66 GHz Intel Core 2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CPU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8GB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RAM</a:t>
            </a:r>
            <a:b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1 </a:t>
            </a:r>
            <a:r>
              <a:rPr lang="en-US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Gbps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network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5995" y="7225605"/>
            <a:ext cx="63723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HTC </a:t>
            </a:r>
            <a:r>
              <a:rPr lang="en-US" dirty="0" err="1" smtClean="0"/>
              <a:t>Evo</a:t>
            </a:r>
            <a:r>
              <a:rPr lang="en-US" dirty="0" smtClean="0"/>
              <a:t> 3D to evaluate</a:t>
            </a:r>
            <a:br>
              <a:rPr lang="en-US" dirty="0" smtClean="0"/>
            </a:br>
            <a:r>
              <a:rPr lang="en-US" dirty="0" smtClean="0"/>
              <a:t>the anonymous subway pass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9403" y="5396805"/>
            <a:ext cx="65430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client machine to </a:t>
            </a:r>
            <a:r>
              <a:rPr lang="en-US" dirty="0" smtClean="0"/>
              <a:t>evaluate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streaming music </a:t>
            </a:r>
            <a:r>
              <a:rPr lang="en-US" dirty="0" smtClean="0"/>
              <a:t>service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51812242"/>
              </p:ext>
            </p:extLst>
          </p:nvPr>
        </p:nvGraphicFramePr>
        <p:xfrm>
          <a:off x="3378200" y="2667000"/>
          <a:ext cx="6459682" cy="617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ln/>
        </p:spPr>
        <p:txBody>
          <a:bodyPr/>
          <a:lstStyle/>
          <a:p>
            <a:r>
              <a:rPr lang="en-US" dirty="0" smtClean="0"/>
              <a:t>Crypto Cost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1574687" y="5156314"/>
            <a:ext cx="2821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milliseconds</a:t>
            </a:r>
            <a:endParaRPr lang="en-US" dirty="0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939800" y="682625"/>
            <a:ext cx="2538413" cy="1566863"/>
            <a:chOff x="0" y="0"/>
            <a:chExt cx="1599" cy="987"/>
          </a:xfrm>
        </p:grpSpPr>
        <p:sp>
          <p:nvSpPr>
            <p:cNvPr id="10" name="AutoShape 3"/>
            <p:cNvSpPr>
              <a:spLocks/>
            </p:cNvSpPr>
            <p:nvPr/>
          </p:nvSpPr>
          <p:spPr bwMode="auto">
            <a:xfrm>
              <a:off x="0" y="117"/>
              <a:ext cx="462" cy="7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AutoShape 4"/>
            <p:cNvSpPr>
              <a:spLocks/>
            </p:cNvSpPr>
            <p:nvPr/>
          </p:nvSpPr>
          <p:spPr bwMode="auto">
            <a:xfrm>
              <a:off x="49" y="169"/>
              <a:ext cx="362" cy="36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AutoShape 5"/>
            <p:cNvSpPr>
              <a:spLocks/>
            </p:cNvSpPr>
            <p:nvPr/>
          </p:nvSpPr>
          <p:spPr bwMode="auto">
            <a:xfrm>
              <a:off x="49" y="720"/>
              <a:ext cx="362" cy="137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AutoShape 6"/>
            <p:cNvSpPr>
              <a:spLocks/>
            </p:cNvSpPr>
            <p:nvPr/>
          </p:nvSpPr>
          <p:spPr bwMode="auto">
            <a:xfrm>
              <a:off x="595" y="261"/>
              <a:ext cx="290" cy="182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AutoShape 7"/>
            <p:cNvSpPr>
              <a:spLocks/>
            </p:cNvSpPr>
            <p:nvPr/>
          </p:nvSpPr>
          <p:spPr bwMode="auto">
            <a:xfrm>
              <a:off x="932" y="117"/>
              <a:ext cx="587" cy="39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AutoShape 8"/>
            <p:cNvSpPr>
              <a:spLocks/>
            </p:cNvSpPr>
            <p:nvPr/>
          </p:nvSpPr>
          <p:spPr bwMode="auto">
            <a:xfrm>
              <a:off x="628" y="678"/>
              <a:ext cx="587" cy="247"/>
            </a:xfrm>
            <a:prstGeom prst="roundRect">
              <a:avLst>
                <a:gd name="adj" fmla="val 0"/>
              </a:avLst>
            </a:prstGeom>
            <a:solidFill>
              <a:srgbClr val="8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508" y="0"/>
              <a:ext cx="0" cy="98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511" y="562"/>
              <a:ext cx="1088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05754" y="5704912"/>
            <a:ext cx="2608406" cy="738664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7.8x Faster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007600" y="4283912"/>
            <a:ext cx="2108269" cy="1805464"/>
            <a:chOff x="470376" y="3886200"/>
            <a:chExt cx="2108269" cy="1805464"/>
          </a:xfrm>
        </p:grpSpPr>
        <p:sp>
          <p:nvSpPr>
            <p:cNvPr id="20" name="TextBox 19"/>
            <p:cNvSpPr txBox="1"/>
            <p:nvPr/>
          </p:nvSpPr>
          <p:spPr>
            <a:xfrm>
              <a:off x="470376" y="3886200"/>
              <a:ext cx="210826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41BBFB"/>
                  </a:solidFill>
                  <a:latin typeface="Wingdings"/>
                  <a:ea typeface="Wingdings"/>
                  <a:cs typeface="Wingdings"/>
                  <a:sym typeface="Wingdings"/>
                </a:rPr>
                <a:t></a:t>
              </a:r>
              <a:r>
                <a:rPr lang="en-US" dirty="0" smtClean="0"/>
                <a:t> Other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0376" y="4953000"/>
              <a:ext cx="18902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6600"/>
                  </a:solidFill>
                  <a:latin typeface="Wingdings"/>
                  <a:ea typeface="Wingdings"/>
                  <a:cs typeface="Wingdings"/>
                  <a:sym typeface="Wingdings"/>
                </a:rPr>
                <a:t></a:t>
              </a:r>
              <a:r>
                <a:rPr lang="en-US" dirty="0" smtClean="0"/>
                <a:t> Verify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9980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</a:t>
            </a:r>
            <a:r>
              <a:rPr lang="en-US" dirty="0" smtClean="0"/>
              <a:t>Service</a:t>
            </a:r>
            <a:br>
              <a:rPr lang="en-US" dirty="0" smtClean="0"/>
            </a:br>
            <a:r>
              <a:rPr lang="en-US" dirty="0" smtClean="0"/>
              <a:t>Scaling</a:t>
            </a:r>
            <a:endParaRPr lang="en-US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39800" y="682625"/>
            <a:ext cx="2538413" cy="1566863"/>
            <a:chOff x="0" y="0"/>
            <a:chExt cx="1599" cy="987"/>
          </a:xfrm>
        </p:grpSpPr>
        <p:sp>
          <p:nvSpPr>
            <p:cNvPr id="5" name="AutoShape 7"/>
            <p:cNvSpPr>
              <a:spLocks/>
            </p:cNvSpPr>
            <p:nvPr/>
          </p:nvSpPr>
          <p:spPr bwMode="auto">
            <a:xfrm>
              <a:off x="932" y="117"/>
              <a:ext cx="587" cy="39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511" y="562"/>
              <a:ext cx="1088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AutoShape 3"/>
            <p:cNvSpPr>
              <a:spLocks/>
            </p:cNvSpPr>
            <p:nvPr/>
          </p:nvSpPr>
          <p:spPr bwMode="auto">
            <a:xfrm>
              <a:off x="0" y="117"/>
              <a:ext cx="462" cy="7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AutoShape 4"/>
            <p:cNvSpPr>
              <a:spLocks/>
            </p:cNvSpPr>
            <p:nvPr/>
          </p:nvSpPr>
          <p:spPr bwMode="auto">
            <a:xfrm>
              <a:off x="49" y="169"/>
              <a:ext cx="362" cy="36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AutoShape 5"/>
            <p:cNvSpPr>
              <a:spLocks/>
            </p:cNvSpPr>
            <p:nvPr/>
          </p:nvSpPr>
          <p:spPr bwMode="auto">
            <a:xfrm>
              <a:off x="49" y="720"/>
              <a:ext cx="362" cy="137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AutoShape 6"/>
            <p:cNvSpPr>
              <a:spLocks/>
            </p:cNvSpPr>
            <p:nvPr/>
          </p:nvSpPr>
          <p:spPr bwMode="auto">
            <a:xfrm>
              <a:off x="595" y="261"/>
              <a:ext cx="290" cy="182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AutoShape 8"/>
            <p:cNvSpPr>
              <a:spLocks/>
            </p:cNvSpPr>
            <p:nvPr/>
          </p:nvSpPr>
          <p:spPr bwMode="auto">
            <a:xfrm>
              <a:off x="628" y="678"/>
              <a:ext cx="587" cy="247"/>
            </a:xfrm>
            <a:prstGeom prst="roundRect">
              <a:avLst>
                <a:gd name="adj" fmla="val 0"/>
              </a:avLst>
            </a:prstGeom>
            <a:solidFill>
              <a:srgbClr val="8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508" y="0"/>
              <a:ext cx="0" cy="98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" name="Rectangle 3"/>
          <p:cNvSpPr>
            <a:spLocks/>
          </p:cNvSpPr>
          <p:nvPr/>
        </p:nvSpPr>
        <p:spPr bwMode="auto">
          <a:xfrm>
            <a:off x="3851665" y="7315200"/>
            <a:ext cx="52903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Used 10 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client machines</a:t>
            </a: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3238509" y="3431738"/>
            <a:ext cx="651669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HTTP server to stream music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/>
            </a:r>
            <a:b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15 second epoch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2000748" y="5562600"/>
            <a:ext cx="8990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Add clients until we run out of resources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53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939800" y="682625"/>
            <a:ext cx="2538413" cy="1566863"/>
            <a:chOff x="0" y="0"/>
            <a:chExt cx="1599" cy="987"/>
          </a:xfrm>
        </p:grpSpPr>
        <p:sp>
          <p:nvSpPr>
            <p:cNvPr id="12" name="AutoShape 7"/>
            <p:cNvSpPr>
              <a:spLocks/>
            </p:cNvSpPr>
            <p:nvPr/>
          </p:nvSpPr>
          <p:spPr bwMode="auto">
            <a:xfrm>
              <a:off x="932" y="117"/>
              <a:ext cx="587" cy="39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511" y="562"/>
              <a:ext cx="1088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AutoShape 3"/>
            <p:cNvSpPr>
              <a:spLocks/>
            </p:cNvSpPr>
            <p:nvPr/>
          </p:nvSpPr>
          <p:spPr bwMode="auto">
            <a:xfrm>
              <a:off x="0" y="117"/>
              <a:ext cx="462" cy="7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AutoShape 4"/>
            <p:cNvSpPr>
              <a:spLocks/>
            </p:cNvSpPr>
            <p:nvPr/>
          </p:nvSpPr>
          <p:spPr bwMode="auto">
            <a:xfrm>
              <a:off x="49" y="169"/>
              <a:ext cx="362" cy="36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AutoShape 5"/>
            <p:cNvSpPr>
              <a:spLocks/>
            </p:cNvSpPr>
            <p:nvPr/>
          </p:nvSpPr>
          <p:spPr bwMode="auto">
            <a:xfrm>
              <a:off x="49" y="720"/>
              <a:ext cx="362" cy="137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AutoShape 6"/>
            <p:cNvSpPr>
              <a:spLocks/>
            </p:cNvSpPr>
            <p:nvPr/>
          </p:nvSpPr>
          <p:spPr bwMode="auto">
            <a:xfrm>
              <a:off x="595" y="261"/>
              <a:ext cx="290" cy="182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AutoShape 8"/>
            <p:cNvSpPr>
              <a:spLocks/>
            </p:cNvSpPr>
            <p:nvPr/>
          </p:nvSpPr>
          <p:spPr bwMode="auto">
            <a:xfrm>
              <a:off x="628" y="678"/>
              <a:ext cx="587" cy="247"/>
            </a:xfrm>
            <a:prstGeom prst="roundRect">
              <a:avLst>
                <a:gd name="adj" fmla="val 0"/>
              </a:avLst>
            </a:prstGeom>
            <a:solidFill>
              <a:srgbClr val="8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508" y="0"/>
              <a:ext cx="0" cy="98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Service</a:t>
            </a:r>
            <a:br>
              <a:rPr lang="en-US" dirty="0" smtClean="0"/>
            </a:br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 rot="16200000">
            <a:off x="-73819" y="5572919"/>
            <a:ext cx="14303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% CPU</a:t>
            </a:r>
          </a:p>
        </p:txBody>
      </p:sp>
      <p:pic>
        <p:nvPicPr>
          <p:cNvPr id="16" name="Picture 15" descr="aut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895600"/>
            <a:ext cx="8235147" cy="5949300"/>
          </a:xfrm>
          <a:prstGeom prst="rect">
            <a:avLst/>
          </a:prstGeom>
        </p:spPr>
      </p:pic>
      <p:pic>
        <p:nvPicPr>
          <p:cNvPr id="17" name="Picture 16" descr="auth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895600"/>
            <a:ext cx="8235147" cy="5949300"/>
          </a:xfrm>
          <a:prstGeom prst="rect">
            <a:avLst/>
          </a:prstGeom>
        </p:spPr>
      </p:pic>
      <p:pic>
        <p:nvPicPr>
          <p:cNvPr id="18" name="Picture 17" descr="auth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895600"/>
            <a:ext cx="8235147" cy="5949300"/>
          </a:xfrm>
          <a:prstGeom prst="rect">
            <a:avLst/>
          </a:prstGeom>
        </p:spPr>
      </p:pic>
      <p:pic>
        <p:nvPicPr>
          <p:cNvPr id="19" name="Picture 18" descr="auth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895600"/>
            <a:ext cx="8235147" cy="59493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 bwMode="auto">
          <a:xfrm>
            <a:off x="2570340" y="3297062"/>
            <a:ext cx="0" cy="5394960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4610100" y="3297062"/>
            <a:ext cx="0" cy="5394960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2781300" y="3516868"/>
            <a:ext cx="1620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Steady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67300" y="3352799"/>
            <a:ext cx="3975417" cy="1634442"/>
            <a:chOff x="6731000" y="2948466"/>
            <a:chExt cx="3975417" cy="2187068"/>
          </a:xfrm>
        </p:grpSpPr>
        <p:sp>
          <p:nvSpPr>
            <p:cNvPr id="33" name="TextBox 32"/>
            <p:cNvSpPr txBox="1"/>
            <p:nvPr/>
          </p:nvSpPr>
          <p:spPr>
            <a:xfrm>
              <a:off x="7645400" y="4147118"/>
              <a:ext cx="3061017" cy="988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8,000 Clients</a:t>
              </a:r>
              <a:endParaRPr lang="en-US" dirty="0"/>
            </a:p>
          </p:txBody>
        </p:sp>
        <p:cxnSp>
          <p:nvCxnSpPr>
            <p:cNvPr id="36" name="Straight Arrow Connector 35"/>
            <p:cNvCxnSpPr>
              <a:stCxn id="33" idx="1"/>
            </p:cNvCxnSpPr>
            <p:nvPr/>
          </p:nvCxnSpPr>
          <p:spPr bwMode="auto">
            <a:xfrm flipH="1" flipV="1">
              <a:off x="6731000" y="2948466"/>
              <a:ext cx="914400" cy="1692860"/>
            </a:xfrm>
            <a:prstGeom prst="straightConnector1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7" name="TextBox 36"/>
          <p:cNvSpPr txBox="1"/>
          <p:nvPr/>
        </p:nvSpPr>
        <p:spPr>
          <a:xfrm rot="16953896">
            <a:off x="404949" y="5981268"/>
            <a:ext cx="30610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6,000 Clients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664200" y="5334000"/>
            <a:ext cx="3635121" cy="1295400"/>
            <a:chOff x="5575300" y="3657600"/>
            <a:chExt cx="3635121" cy="1295400"/>
          </a:xfrm>
        </p:grpSpPr>
        <p:sp>
          <p:nvSpPr>
            <p:cNvPr id="29" name="TextBox 28"/>
            <p:cNvSpPr txBox="1"/>
            <p:nvPr/>
          </p:nvSpPr>
          <p:spPr>
            <a:xfrm>
              <a:off x="5880100" y="3657600"/>
              <a:ext cx="333032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12,000 Clients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 bwMode="auto">
            <a:xfrm flipH="1">
              <a:off x="5575300" y="4026932"/>
              <a:ext cx="304800" cy="926068"/>
            </a:xfrm>
            <a:prstGeom prst="straightConnector1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1" name="Rectangle 3"/>
          <p:cNvSpPr>
            <a:spLocks/>
          </p:cNvSpPr>
          <p:nvPr/>
        </p:nvSpPr>
        <p:spPr bwMode="auto">
          <a:xfrm>
            <a:off x="2235204" y="2675692"/>
            <a:ext cx="568885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Login Only vs. Anon-Pass</a:t>
            </a:r>
            <a:endParaRPr lang="en-US" sz="44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3867" y="8686800"/>
            <a:ext cx="1301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9321800" y="4267200"/>
            <a:ext cx="3134191" cy="1805464"/>
            <a:chOff x="470376" y="4953000"/>
            <a:chExt cx="3134191" cy="1805464"/>
          </a:xfrm>
        </p:grpSpPr>
        <p:sp>
          <p:nvSpPr>
            <p:cNvPr id="42" name="TextBox 41"/>
            <p:cNvSpPr txBox="1"/>
            <p:nvPr/>
          </p:nvSpPr>
          <p:spPr>
            <a:xfrm>
              <a:off x="470376" y="6019800"/>
              <a:ext cx="29705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2F2F98"/>
                  </a:solidFill>
                  <a:latin typeface="Wingdings"/>
                  <a:ea typeface="Wingdings"/>
                  <a:cs typeface="Wingdings"/>
                  <a:sym typeface="Wingdings"/>
                </a:rPr>
                <a:t></a:t>
              </a:r>
              <a:r>
                <a:rPr lang="en-US" dirty="0"/>
                <a:t> </a:t>
              </a:r>
              <a:r>
                <a:rPr lang="en-US" dirty="0" smtClean="0"/>
                <a:t>Anon-Pass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0376" y="4953000"/>
              <a:ext cx="313419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E32D24"/>
                  </a:solidFill>
                  <a:latin typeface="Wingdings"/>
                  <a:ea typeface="Wingdings"/>
                  <a:cs typeface="Wingdings"/>
                  <a:sym typeface="Wingdings"/>
                </a:rPr>
                <a:t></a:t>
              </a:r>
              <a:r>
                <a:rPr lang="en-US" dirty="0"/>
                <a:t> Login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455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7067552" y="8108069"/>
            <a:ext cx="0" cy="1285875"/>
          </a:xfrm>
          <a:prstGeom prst="line">
            <a:avLst/>
          </a:prstGeom>
          <a:noFill/>
          <a:ln w="76200" cap="flat" cmpd="sng">
            <a:solidFill>
              <a:srgbClr val="FF66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aseline="30000" dirty="0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6045200" y="8114949"/>
            <a:ext cx="0" cy="1285875"/>
          </a:xfrm>
          <a:prstGeom prst="line">
            <a:avLst/>
          </a:prstGeom>
          <a:noFill/>
          <a:ln w="76200" cap="flat" cmpd="sng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350000" y="7862781"/>
            <a:ext cx="1143000" cy="1128819"/>
            <a:chOff x="4440230" y="6491181"/>
            <a:chExt cx="1143000" cy="1128819"/>
          </a:xfrm>
        </p:grpSpPr>
        <p:sp>
          <p:nvSpPr>
            <p:cNvPr id="39" name="Oval 38"/>
            <p:cNvSpPr/>
            <p:nvPr/>
          </p:nvSpPr>
          <p:spPr bwMode="auto">
            <a:xfrm>
              <a:off x="4826000" y="6629400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0" name="Chord 39"/>
            <p:cNvSpPr/>
            <p:nvPr/>
          </p:nvSpPr>
          <p:spPr bwMode="auto">
            <a:xfrm rot="4500000">
              <a:off x="4731570" y="6491181"/>
              <a:ext cx="838200" cy="838200"/>
            </a:xfrm>
            <a:prstGeom prst="chord">
              <a:avLst>
                <a:gd name="adj1" fmla="val 4823468"/>
                <a:gd name="adj2" fmla="val 16815845"/>
              </a:avLst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 rot="20700000">
              <a:off x="4440230" y="6903423"/>
              <a:ext cx="11430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11800" y="7938981"/>
            <a:ext cx="990600" cy="1051555"/>
            <a:chOff x="1473200" y="4800600"/>
            <a:chExt cx="990600" cy="1051555"/>
          </a:xfrm>
        </p:grpSpPr>
        <p:sp>
          <p:nvSpPr>
            <p:cNvPr id="34" name="Round Same Side Corner Rectangle 33"/>
            <p:cNvSpPr/>
            <p:nvPr/>
          </p:nvSpPr>
          <p:spPr bwMode="auto">
            <a:xfrm>
              <a:off x="1625600" y="4800600"/>
              <a:ext cx="685800" cy="609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625600" y="4861555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36" name="Round Same Side Corner Rectangle 35"/>
            <p:cNvSpPr/>
            <p:nvPr/>
          </p:nvSpPr>
          <p:spPr bwMode="auto">
            <a:xfrm>
              <a:off x="23114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37" name="Round Same Side Corner Rectangle 36"/>
            <p:cNvSpPr/>
            <p:nvPr/>
          </p:nvSpPr>
          <p:spPr bwMode="auto">
            <a:xfrm>
              <a:off x="14732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Anonymous</a:t>
            </a:r>
            <a:br>
              <a:rPr lang="en-US" dirty="0" smtClean="0"/>
            </a:br>
            <a:r>
              <a:rPr lang="en-US" dirty="0" smtClean="0"/>
              <a:t>Subway Pass</a:t>
            </a:r>
            <a:endParaRPr lang="en-US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39800" y="682625"/>
            <a:ext cx="2538413" cy="1566863"/>
            <a:chOff x="0" y="0"/>
            <a:chExt cx="1599" cy="987"/>
          </a:xfrm>
        </p:grpSpPr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0" y="117"/>
              <a:ext cx="462" cy="7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/>
            </p:cNvSpPr>
            <p:nvPr/>
          </p:nvSpPr>
          <p:spPr bwMode="auto">
            <a:xfrm>
              <a:off x="49" y="169"/>
              <a:ext cx="362" cy="36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/>
            </p:cNvSpPr>
            <p:nvPr/>
          </p:nvSpPr>
          <p:spPr bwMode="auto">
            <a:xfrm>
              <a:off x="49" y="720"/>
              <a:ext cx="362" cy="137"/>
            </a:xfrm>
            <a:prstGeom prst="roundRect">
              <a:avLst>
                <a:gd name="adj" fmla="val 0"/>
              </a:avLst>
            </a:prstGeom>
            <a:solidFill>
              <a:srgbClr val="8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AutoShape 6"/>
            <p:cNvSpPr>
              <a:spLocks/>
            </p:cNvSpPr>
            <p:nvPr/>
          </p:nvSpPr>
          <p:spPr bwMode="auto">
            <a:xfrm>
              <a:off x="595" y="261"/>
              <a:ext cx="290" cy="182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932" y="117"/>
              <a:ext cx="587" cy="39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628" y="678"/>
              <a:ext cx="587" cy="247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508" y="0"/>
              <a:ext cx="0" cy="98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11" y="562"/>
              <a:ext cx="1088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4" name="Rectangle 4"/>
          <p:cNvSpPr>
            <a:spLocks/>
          </p:cNvSpPr>
          <p:nvPr/>
        </p:nvSpPr>
        <p:spPr bwMode="auto">
          <a:xfrm>
            <a:off x="1295400" y="3581400"/>
            <a:ext cx="9621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Problem: Need to rate limit between swipes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6613" y="6172200"/>
            <a:ext cx="10085387" cy="901700"/>
            <a:chOff x="836613" y="5029200"/>
            <a:chExt cx="10085387" cy="901700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2076450" y="5624513"/>
              <a:ext cx="8845550" cy="0"/>
            </a:xfrm>
            <a:prstGeom prst="line">
              <a:avLst/>
            </a:prstGeom>
            <a:noFill/>
            <a:ln w="1016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rot="10800000" flipH="1">
              <a:off x="3021013" y="5324475"/>
              <a:ext cx="0" cy="606425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rot="10800000" flipH="1">
              <a:off x="6500813" y="53213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 rot="10800000" flipH="1">
              <a:off x="9980613" y="53213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Rectangle 11"/>
            <p:cNvSpPr>
              <a:spLocks/>
            </p:cNvSpPr>
            <p:nvPr/>
          </p:nvSpPr>
          <p:spPr bwMode="auto">
            <a:xfrm>
              <a:off x="3098444" y="5063351"/>
              <a:ext cx="20355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3600" i="1" dirty="0" smtClean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</a:t>
              </a:r>
              <a:endParaRPr lang="en-US" sz="3600" i="1" dirty="0">
                <a:solidFill>
                  <a:schemeClr val="tx1"/>
                </a:solidFill>
                <a:ea typeface="ＭＳ Ｐゴシック" charset="0"/>
                <a:cs typeface="Gill Sans" charset="0"/>
              </a:endParaRPr>
            </a:p>
          </p:txBody>
        </p:sp>
        <p:sp>
          <p:nvSpPr>
            <p:cNvPr id="28" name="Rectangle 13"/>
            <p:cNvSpPr>
              <a:spLocks/>
            </p:cNvSpPr>
            <p:nvPr/>
          </p:nvSpPr>
          <p:spPr bwMode="auto">
            <a:xfrm>
              <a:off x="6524625" y="5029200"/>
              <a:ext cx="74771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t+1</a:t>
              </a:r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 flipH="1">
              <a:off x="836613" y="5626100"/>
              <a:ext cx="1352550" cy="0"/>
            </a:xfrm>
            <a:prstGeom prst="line">
              <a:avLst/>
            </a:prstGeom>
            <a:noFill/>
            <a:ln w="1016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7" name="Rectangle 4"/>
          <p:cNvSpPr>
            <a:spLocks/>
          </p:cNvSpPr>
          <p:nvPr/>
        </p:nvSpPr>
        <p:spPr bwMode="auto">
          <a:xfrm>
            <a:off x="1292689" y="5068669"/>
            <a:ext cx="6236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But sharing is still possible…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1281950" y="4325035"/>
            <a:ext cx="8604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 long epoch can simulate that timeout</a:t>
            </a:r>
          </a:p>
        </p:txBody>
      </p:sp>
    </p:spTree>
    <p:extLst>
      <p:ext uri="{BB962C8B-B14F-4D97-AF65-F5344CB8AC3E}">
        <p14:creationId xmlns:p14="http://schemas.microsoft.com/office/powerpoint/2010/main" val="2306235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282 " pathEditMode="relative" ptsTypes="AA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282 " pathEditMode="relative" ptsTypes="AA">
                                      <p:cBhvr>
                                        <p:cTn id="3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27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29"/>
          <p:cNvSpPr>
            <a:spLocks noChangeShapeType="1"/>
          </p:cNvSpPr>
          <p:nvPr/>
        </p:nvSpPr>
        <p:spPr bwMode="auto">
          <a:xfrm>
            <a:off x="7775609" y="7493991"/>
            <a:ext cx="0" cy="1285875"/>
          </a:xfrm>
          <a:prstGeom prst="line">
            <a:avLst/>
          </a:prstGeom>
          <a:noFill/>
          <a:ln w="76200" cap="flat" cmpd="sng">
            <a:solidFill>
              <a:srgbClr val="FF66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035800" y="7239000"/>
            <a:ext cx="1143000" cy="1128819"/>
            <a:chOff x="4440230" y="6491181"/>
            <a:chExt cx="1143000" cy="1128819"/>
          </a:xfrm>
        </p:grpSpPr>
        <p:sp>
          <p:nvSpPr>
            <p:cNvPr id="42" name="Oval 41"/>
            <p:cNvSpPr/>
            <p:nvPr/>
          </p:nvSpPr>
          <p:spPr bwMode="auto">
            <a:xfrm>
              <a:off x="4826000" y="6629400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3" name="Chord 42"/>
            <p:cNvSpPr/>
            <p:nvPr/>
          </p:nvSpPr>
          <p:spPr bwMode="auto">
            <a:xfrm rot="4500000">
              <a:off x="4731570" y="6491181"/>
              <a:ext cx="838200" cy="838200"/>
            </a:xfrm>
            <a:prstGeom prst="chord">
              <a:avLst>
                <a:gd name="adj1" fmla="val 4823468"/>
                <a:gd name="adj2" fmla="val 16815845"/>
              </a:avLst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 rot="20700000">
              <a:off x="4440230" y="6903423"/>
              <a:ext cx="11430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Anonymous</a:t>
            </a:r>
            <a:br>
              <a:rPr lang="en-US"/>
            </a:br>
            <a:r>
              <a:rPr lang="en-US"/>
              <a:t>Subway Pass</a:t>
            </a:r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1270000" y="2959784"/>
            <a:ext cx="946405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Solution: Login and Re-Up at the same time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Accesses during later epochs are linkable</a:t>
            </a: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939800" y="682625"/>
            <a:ext cx="2538413" cy="1566863"/>
            <a:chOff x="0" y="0"/>
            <a:chExt cx="1599" cy="987"/>
          </a:xfrm>
        </p:grpSpPr>
        <p:sp>
          <p:nvSpPr>
            <p:cNvPr id="10" name="AutoShape 3"/>
            <p:cNvSpPr>
              <a:spLocks/>
            </p:cNvSpPr>
            <p:nvPr/>
          </p:nvSpPr>
          <p:spPr bwMode="auto">
            <a:xfrm>
              <a:off x="0" y="117"/>
              <a:ext cx="462" cy="7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AutoShape 4"/>
            <p:cNvSpPr>
              <a:spLocks/>
            </p:cNvSpPr>
            <p:nvPr/>
          </p:nvSpPr>
          <p:spPr bwMode="auto">
            <a:xfrm>
              <a:off x="49" y="169"/>
              <a:ext cx="362" cy="36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AutoShape 5"/>
            <p:cNvSpPr>
              <a:spLocks/>
            </p:cNvSpPr>
            <p:nvPr/>
          </p:nvSpPr>
          <p:spPr bwMode="auto">
            <a:xfrm>
              <a:off x="49" y="720"/>
              <a:ext cx="362" cy="137"/>
            </a:xfrm>
            <a:prstGeom prst="roundRect">
              <a:avLst>
                <a:gd name="adj" fmla="val 0"/>
              </a:avLst>
            </a:prstGeom>
            <a:solidFill>
              <a:srgbClr val="8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AutoShape 6"/>
            <p:cNvSpPr>
              <a:spLocks/>
            </p:cNvSpPr>
            <p:nvPr/>
          </p:nvSpPr>
          <p:spPr bwMode="auto">
            <a:xfrm>
              <a:off x="595" y="261"/>
              <a:ext cx="290" cy="182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AutoShape 7"/>
            <p:cNvSpPr>
              <a:spLocks/>
            </p:cNvSpPr>
            <p:nvPr/>
          </p:nvSpPr>
          <p:spPr bwMode="auto">
            <a:xfrm>
              <a:off x="932" y="117"/>
              <a:ext cx="587" cy="39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AutoShape 8"/>
            <p:cNvSpPr>
              <a:spLocks/>
            </p:cNvSpPr>
            <p:nvPr/>
          </p:nvSpPr>
          <p:spPr bwMode="auto">
            <a:xfrm>
              <a:off x="628" y="678"/>
              <a:ext cx="587" cy="247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508" y="0"/>
              <a:ext cx="0" cy="98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511" y="562"/>
              <a:ext cx="1088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6613" y="5029200"/>
            <a:ext cx="10085387" cy="1219200"/>
            <a:chOff x="836613" y="5029200"/>
            <a:chExt cx="10085387" cy="1219200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 rot="10800000" flipH="1">
              <a:off x="3021013" y="5324475"/>
              <a:ext cx="0" cy="606425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2076450" y="5624513"/>
              <a:ext cx="8845550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rot="10800000" flipH="1">
              <a:off x="4760913" y="53213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rot="10800000" flipH="1">
              <a:off x="6500813" y="53213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rot="10800000" flipH="1">
              <a:off x="8240713" y="53213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rot="10800000" flipH="1">
              <a:off x="9980613" y="5321300"/>
              <a:ext cx="0" cy="60483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/>
            </p:cNvSpPr>
            <p:nvPr/>
          </p:nvSpPr>
          <p:spPr bwMode="auto">
            <a:xfrm>
              <a:off x="3068638" y="5029200"/>
              <a:ext cx="708025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 dirty="0" smtClean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t–1</a:t>
              </a:r>
              <a:endParaRPr lang="en-US" sz="3600" i="1" dirty="0">
                <a:solidFill>
                  <a:schemeClr val="tx1"/>
                </a:solidFill>
                <a:ea typeface="ＭＳ Ｐゴシック" charset="0"/>
                <a:cs typeface="Gill Sans" charset="0"/>
              </a:endParaRPr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 bwMode="auto">
            <a:xfrm>
              <a:off x="4786313" y="5029200"/>
              <a:ext cx="242888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</a:t>
              </a:r>
            </a:p>
          </p:txBody>
        </p:sp>
        <p:sp>
          <p:nvSpPr>
            <p:cNvPr id="27" name="Rectangle 26"/>
            <p:cNvSpPr>
              <a:spLocks/>
            </p:cNvSpPr>
            <p:nvPr/>
          </p:nvSpPr>
          <p:spPr bwMode="auto">
            <a:xfrm>
              <a:off x="6524625" y="5029200"/>
              <a:ext cx="74771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 dirty="0" smtClean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t+1</a:t>
              </a:r>
              <a:endParaRPr lang="en-US" sz="3600" i="1" dirty="0">
                <a:solidFill>
                  <a:schemeClr val="tx1"/>
                </a:solidFill>
                <a:ea typeface="ＭＳ Ｐゴシック" charset="0"/>
                <a:cs typeface="Gill Sans" charset="0"/>
              </a:endParaRPr>
            </a:p>
          </p:txBody>
        </p:sp>
        <p:sp>
          <p:nvSpPr>
            <p:cNvPr id="28" name="Rectangle 27"/>
            <p:cNvSpPr>
              <a:spLocks/>
            </p:cNvSpPr>
            <p:nvPr/>
          </p:nvSpPr>
          <p:spPr bwMode="auto">
            <a:xfrm>
              <a:off x="8264525" y="5029200"/>
              <a:ext cx="74771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i="1" dirty="0" smtClean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t+2</a:t>
              </a:r>
              <a:endParaRPr lang="en-US" sz="3600" i="1" dirty="0">
                <a:solidFill>
                  <a:schemeClr val="tx1"/>
                </a:solidFill>
                <a:ea typeface="ＭＳ Ｐゴシック" charset="0"/>
                <a:cs typeface="Gill Sans" charset="0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836613" y="5626100"/>
              <a:ext cx="1352550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20800" y="5509736"/>
              <a:ext cx="2209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32" name="Line 18"/>
          <p:cNvSpPr>
            <a:spLocks noChangeShapeType="1"/>
          </p:cNvSpPr>
          <p:nvPr/>
        </p:nvSpPr>
        <p:spPr bwMode="auto">
          <a:xfrm flipV="1">
            <a:off x="6121400" y="6629400"/>
            <a:ext cx="609600" cy="0"/>
          </a:xfrm>
          <a:prstGeom prst="line">
            <a:avLst/>
          </a:prstGeom>
          <a:noFill/>
          <a:ln w="76200" cap="rnd" cmpd="sng">
            <a:solidFill>
              <a:srgbClr val="0000FF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6731000" y="5715000"/>
            <a:ext cx="0" cy="914400"/>
          </a:xfrm>
          <a:prstGeom prst="line">
            <a:avLst/>
          </a:prstGeom>
          <a:noFill/>
          <a:ln w="76200" cap="rnd" cmpd="sng">
            <a:solidFill>
              <a:srgbClr val="0000FF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flipV="1">
            <a:off x="6731000" y="6629400"/>
            <a:ext cx="1676400" cy="0"/>
          </a:xfrm>
          <a:prstGeom prst="line">
            <a:avLst/>
          </a:prstGeom>
          <a:noFill/>
          <a:ln w="76200" cap="rnd" cmpd="sng">
            <a:solidFill>
              <a:srgbClr val="0000FF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V="1">
            <a:off x="8407400" y="5715000"/>
            <a:ext cx="0" cy="914400"/>
          </a:xfrm>
          <a:prstGeom prst="line">
            <a:avLst/>
          </a:prstGeom>
          <a:noFill/>
          <a:ln w="76200" cap="rnd" cmpd="sng">
            <a:solidFill>
              <a:srgbClr val="0000FF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5969000" y="6978826"/>
            <a:ext cx="0" cy="1289304"/>
          </a:xfrm>
          <a:prstGeom prst="line">
            <a:avLst/>
          </a:prstGeom>
          <a:noFill/>
          <a:ln w="76200" cap="flat" cmpd="sng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435600" y="7330445"/>
            <a:ext cx="990600" cy="1051555"/>
            <a:chOff x="1473200" y="4800600"/>
            <a:chExt cx="990600" cy="1051555"/>
          </a:xfrm>
        </p:grpSpPr>
        <p:sp>
          <p:nvSpPr>
            <p:cNvPr id="37" name="Round Same Side Corner Rectangle 36"/>
            <p:cNvSpPr/>
            <p:nvPr/>
          </p:nvSpPr>
          <p:spPr bwMode="auto">
            <a:xfrm>
              <a:off x="1625600" y="4800600"/>
              <a:ext cx="685800" cy="609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1625600" y="4861555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39" name="Round Same Side Corner Rectangle 38"/>
            <p:cNvSpPr/>
            <p:nvPr/>
          </p:nvSpPr>
          <p:spPr bwMode="auto">
            <a:xfrm>
              <a:off x="23114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0" name="Round Same Side Corner Rectangle 39"/>
            <p:cNvSpPr/>
            <p:nvPr/>
          </p:nvSpPr>
          <p:spPr bwMode="auto">
            <a:xfrm>
              <a:off x="14732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456269" y="6248400"/>
            <a:ext cx="6463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282 " pathEditMode="relative" ptsTypes="AA">
                                      <p:cBhvr>
                                        <p:cTn id="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456E-7 -3.1363E-6 L -2.90456E-7 -0.0933 " pathEditMode="relative" rAng="0" ptsTypes="AA">
                                      <p:cBhvr>
                                        <p:cTn id="3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etflix_Web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295400"/>
            <a:ext cx="5181600" cy="2402967"/>
          </a:xfrm>
          <a:prstGeom prst="rect">
            <a:avLst/>
          </a:prstGeom>
        </p:spPr>
      </p:pic>
      <p:pic>
        <p:nvPicPr>
          <p:cNvPr id="3" name="Picture 2" descr="Screen Shot 2013-05-14 at 10.13.12 AM -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514600"/>
            <a:ext cx="4607001" cy="2057400"/>
          </a:xfrm>
          <a:prstGeom prst="rect">
            <a:avLst/>
          </a:prstGeom>
        </p:spPr>
      </p:pic>
      <p:pic>
        <p:nvPicPr>
          <p:cNvPr id="13" name="Picture 12" descr="spotify-logo-primary-horizontal-light-background-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10" y="1828800"/>
            <a:ext cx="4671890" cy="1411067"/>
          </a:xfrm>
          <a:prstGeom prst="rect">
            <a:avLst/>
          </a:prstGeom>
        </p:spPr>
      </p:pic>
      <p:pic>
        <p:nvPicPr>
          <p:cNvPr id="10" name="Picture 9" descr="Screen Shot 2013-05-14 at 10.14.2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2702983"/>
            <a:ext cx="3359909" cy="186901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162800"/>
            <a:ext cx="8521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0"/>
          <p:cNvSpPr>
            <a:spLocks/>
          </p:cNvSpPr>
          <p:nvPr/>
        </p:nvSpPr>
        <p:spPr bwMode="auto">
          <a:xfrm>
            <a:off x="1861247" y="5297269"/>
            <a:ext cx="9269703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They are collecting information about you.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11" name="Picture 10" descr="Screen Shot 2013-05-14 at 10.13.38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7772400"/>
            <a:ext cx="6477000" cy="12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62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Anonymous</a:t>
            </a:r>
            <a:br>
              <a:rPr lang="en-US"/>
            </a:br>
            <a:r>
              <a:rPr lang="en-US"/>
              <a:t>Subway Pass</a:t>
            </a:r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1270000" y="2959784"/>
            <a:ext cx="427152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Implemented as an</a:t>
            </a:r>
            <a:b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Android application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3263900"/>
            <a:ext cx="31083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/>
          </p:cNvSpPr>
          <p:nvPr/>
        </p:nvSpPr>
        <p:spPr bwMode="auto">
          <a:xfrm>
            <a:off x="1295400" y="4879538"/>
            <a:ext cx="666896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Clients Login and Re-Up twice</a:t>
            </a:r>
            <a:b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 (18 minute NYC policy)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1270000" y="6813550"/>
            <a:ext cx="6375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Takes only 0.2 seconds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(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on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an HTC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Evo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3D)</a:t>
            </a: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939800" y="682625"/>
            <a:ext cx="2538413" cy="1566863"/>
            <a:chOff x="0" y="0"/>
            <a:chExt cx="1599" cy="987"/>
          </a:xfrm>
        </p:grpSpPr>
        <p:sp>
          <p:nvSpPr>
            <p:cNvPr id="10" name="AutoShape 3"/>
            <p:cNvSpPr>
              <a:spLocks/>
            </p:cNvSpPr>
            <p:nvPr/>
          </p:nvSpPr>
          <p:spPr bwMode="auto">
            <a:xfrm>
              <a:off x="0" y="117"/>
              <a:ext cx="462" cy="7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AutoShape 4"/>
            <p:cNvSpPr>
              <a:spLocks/>
            </p:cNvSpPr>
            <p:nvPr/>
          </p:nvSpPr>
          <p:spPr bwMode="auto">
            <a:xfrm>
              <a:off x="49" y="169"/>
              <a:ext cx="362" cy="36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AutoShape 5"/>
            <p:cNvSpPr>
              <a:spLocks/>
            </p:cNvSpPr>
            <p:nvPr/>
          </p:nvSpPr>
          <p:spPr bwMode="auto">
            <a:xfrm>
              <a:off x="49" y="720"/>
              <a:ext cx="362" cy="137"/>
            </a:xfrm>
            <a:prstGeom prst="roundRect">
              <a:avLst>
                <a:gd name="adj" fmla="val 0"/>
              </a:avLst>
            </a:prstGeom>
            <a:solidFill>
              <a:srgbClr val="8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AutoShape 6"/>
            <p:cNvSpPr>
              <a:spLocks/>
            </p:cNvSpPr>
            <p:nvPr/>
          </p:nvSpPr>
          <p:spPr bwMode="auto">
            <a:xfrm>
              <a:off x="595" y="261"/>
              <a:ext cx="290" cy="182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AutoShape 7"/>
            <p:cNvSpPr>
              <a:spLocks/>
            </p:cNvSpPr>
            <p:nvPr/>
          </p:nvSpPr>
          <p:spPr bwMode="auto">
            <a:xfrm>
              <a:off x="932" y="117"/>
              <a:ext cx="587" cy="39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AutoShape 8"/>
            <p:cNvSpPr>
              <a:spLocks/>
            </p:cNvSpPr>
            <p:nvPr/>
          </p:nvSpPr>
          <p:spPr bwMode="auto">
            <a:xfrm>
              <a:off x="628" y="678"/>
              <a:ext cx="587" cy="247"/>
            </a:xfrm>
            <a:prstGeom prst="roundRect">
              <a:avLst>
                <a:gd name="adj" fmla="val 0"/>
              </a:avLst>
            </a:prstGeom>
            <a:solidFill>
              <a:srgbClr val="00BAF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508" y="0"/>
              <a:ext cx="0" cy="98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511" y="562"/>
              <a:ext cx="1088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0957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Anon-Pass</a:t>
            </a:r>
            <a:endParaRPr 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17500" indent="0">
              <a:buNone/>
            </a:pPr>
            <a:r>
              <a:rPr lang="en-US" sz="4400" dirty="0" smtClean="0"/>
              <a:t>Practical – efficient enough to scale</a:t>
            </a:r>
          </a:p>
          <a:p>
            <a:pPr marL="317500" indent="0">
              <a:buNone/>
            </a:pPr>
            <a:endParaRPr lang="en-US" sz="4400" dirty="0" smtClean="0"/>
          </a:p>
          <a:p>
            <a:pPr marL="317500" indent="0">
              <a:buNone/>
            </a:pPr>
            <a:r>
              <a:rPr lang="en-US" sz="4400" dirty="0" smtClean="0"/>
              <a:t>Flexible – works with different services</a:t>
            </a:r>
          </a:p>
          <a:p>
            <a:pPr marL="317500" indent="0">
              <a:buNone/>
            </a:pPr>
            <a:endParaRPr lang="en-US" sz="4400" dirty="0" smtClean="0"/>
          </a:p>
          <a:p>
            <a:pPr marL="317500" indent="0">
              <a:buNone/>
            </a:pPr>
            <a:r>
              <a:rPr lang="en-US" sz="4400" dirty="0" smtClean="0"/>
              <a:t>Deployable – minimizes service changes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411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 bwMode="auto">
          <a:xfrm>
            <a:off x="5047445" y="4117071"/>
            <a:ext cx="1461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Song 1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36613" y="5509736"/>
            <a:ext cx="10085387" cy="738664"/>
            <a:chOff x="836613" y="5509736"/>
            <a:chExt cx="10085387" cy="738664"/>
          </a:xfrm>
        </p:grpSpPr>
        <p:grpSp>
          <p:nvGrpSpPr>
            <p:cNvPr id="5" name="Group 4"/>
            <p:cNvGrpSpPr/>
            <p:nvPr/>
          </p:nvGrpSpPr>
          <p:grpSpPr>
            <a:xfrm>
              <a:off x="836613" y="5624513"/>
              <a:ext cx="10085387" cy="1587"/>
              <a:chOff x="836613" y="5624513"/>
              <a:chExt cx="10085387" cy="1587"/>
            </a:xfrm>
          </p:grpSpPr>
          <p:sp>
            <p:nvSpPr>
              <p:cNvPr id="6" name="Line 19"/>
              <p:cNvSpPr>
                <a:spLocks noChangeShapeType="1"/>
              </p:cNvSpPr>
              <p:nvPr/>
            </p:nvSpPr>
            <p:spPr bwMode="auto">
              <a:xfrm flipH="1">
                <a:off x="2076450" y="5624513"/>
                <a:ext cx="8845550" cy="0"/>
              </a:xfrm>
              <a:prstGeom prst="line">
                <a:avLst/>
              </a:prstGeom>
              <a:noFill/>
              <a:ln w="127000" cap="flat">
                <a:solidFill>
                  <a:schemeClr val="tx1"/>
                </a:solidFill>
                <a:prstDash val="solid"/>
                <a:miter lim="800000"/>
                <a:headEnd type="triangle" w="lg" len="lg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" name="Line 30"/>
              <p:cNvSpPr>
                <a:spLocks noChangeShapeType="1"/>
              </p:cNvSpPr>
              <p:nvPr/>
            </p:nvSpPr>
            <p:spPr bwMode="auto">
              <a:xfrm flipH="1">
                <a:off x="836613" y="5626100"/>
                <a:ext cx="1352550" cy="0"/>
              </a:xfrm>
              <a:prstGeom prst="line">
                <a:avLst/>
              </a:prstGeom>
              <a:noFill/>
              <a:ln w="127000" cap="flat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320800" y="5509736"/>
              <a:ext cx="2209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10" name="Rectangle 20"/>
          <p:cNvSpPr>
            <a:spLocks/>
          </p:cNvSpPr>
          <p:nvPr/>
        </p:nvSpPr>
        <p:spPr bwMode="auto">
          <a:xfrm>
            <a:off x="8332702" y="4114800"/>
            <a:ext cx="1461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Song 2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5435600" y="6978826"/>
            <a:ext cx="0" cy="1289304"/>
          </a:xfrm>
          <a:prstGeom prst="line">
            <a:avLst/>
          </a:prstGeom>
          <a:noFill/>
          <a:ln w="7620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8483600" y="6973004"/>
            <a:ext cx="0" cy="1289304"/>
          </a:xfrm>
          <a:prstGeom prst="line">
            <a:avLst/>
          </a:prstGeom>
          <a:noFill/>
          <a:ln w="7620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5440540" y="5676900"/>
            <a:ext cx="0" cy="1289304"/>
          </a:xfrm>
          <a:prstGeom prst="line">
            <a:avLst/>
          </a:prstGeom>
          <a:noFill/>
          <a:ln w="76200" cap="flat" cmpd="sng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8483600" y="5676900"/>
            <a:ext cx="0" cy="1289304"/>
          </a:xfrm>
          <a:prstGeom prst="line">
            <a:avLst/>
          </a:prstGeom>
          <a:noFill/>
          <a:ln w="76200" cap="flat" cmpd="sng">
            <a:solidFill>
              <a:srgbClr val="008000"/>
            </a:solidFill>
            <a:prstDash val="solid"/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140200" y="6267945"/>
            <a:ext cx="990600" cy="1051555"/>
            <a:chOff x="1473200" y="4800600"/>
            <a:chExt cx="990600" cy="1051555"/>
          </a:xfrm>
        </p:grpSpPr>
        <p:sp>
          <p:nvSpPr>
            <p:cNvPr id="17" name="Round Same Side Corner Rectangle 16"/>
            <p:cNvSpPr/>
            <p:nvPr/>
          </p:nvSpPr>
          <p:spPr bwMode="auto">
            <a:xfrm>
              <a:off x="1625600" y="4800600"/>
              <a:ext cx="685800" cy="609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625600" y="4861555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 bwMode="auto">
            <a:xfrm>
              <a:off x="23114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0" name="Round Same Side Corner Rectangle 19"/>
            <p:cNvSpPr/>
            <p:nvPr/>
          </p:nvSpPr>
          <p:spPr bwMode="auto">
            <a:xfrm>
              <a:off x="14732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88200" y="6267945"/>
            <a:ext cx="990600" cy="1051555"/>
            <a:chOff x="1473200" y="4800600"/>
            <a:chExt cx="990600" cy="1051555"/>
          </a:xfrm>
        </p:grpSpPr>
        <p:sp>
          <p:nvSpPr>
            <p:cNvPr id="27" name="Round Same Side Corner Rectangle 26"/>
            <p:cNvSpPr/>
            <p:nvPr/>
          </p:nvSpPr>
          <p:spPr bwMode="auto">
            <a:xfrm>
              <a:off x="1625600" y="4800600"/>
              <a:ext cx="685800" cy="609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625600" y="4861555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9" name="Round Same Side Corner Rectangle 28"/>
            <p:cNvSpPr/>
            <p:nvPr/>
          </p:nvSpPr>
          <p:spPr bwMode="auto">
            <a:xfrm>
              <a:off x="23114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30" name="Round Same Side Corner Rectangle 29"/>
            <p:cNvSpPr/>
            <p:nvPr/>
          </p:nvSpPr>
          <p:spPr bwMode="auto">
            <a:xfrm>
              <a:off x="14732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Anonymous Media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911600" y="7205681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1234…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59600" y="7205681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8720</a:t>
            </a:r>
            <a:r>
              <a:rPr lang="en-US" b="1" dirty="0" smtClean="0">
                <a:latin typeface="Courier New"/>
                <a:cs typeface="Courier New"/>
              </a:rPr>
              <a:t>…</a:t>
            </a:r>
            <a:endParaRPr lang="en-US" b="1" dirty="0">
              <a:latin typeface="Courier New"/>
              <a:cs typeface="Courier New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133971" y="6019800"/>
            <a:ext cx="1104319" cy="1314945"/>
            <a:chOff x="2782833" y="3200401"/>
            <a:chExt cx="1104319" cy="1314945"/>
          </a:xfrm>
        </p:grpSpPr>
        <p:sp>
          <p:nvSpPr>
            <p:cNvPr id="46" name="Cloud 45"/>
            <p:cNvSpPr/>
            <p:nvPr/>
          </p:nvSpPr>
          <p:spPr bwMode="auto">
            <a:xfrm rot="16200000">
              <a:off x="2801593" y="3181641"/>
              <a:ext cx="1066799" cy="1104319"/>
            </a:xfrm>
            <a:prstGeom prst="cloud">
              <a:avLst/>
            </a:prstGeom>
            <a:solidFill>
              <a:srgbClr val="4623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2997200" y="3524746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02000" y="3071336"/>
            <a:ext cx="64020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Accesses can’t be correlated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0824" y="8229600"/>
            <a:ext cx="3736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Unlinkability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202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282 " pathEditMode="relative" ptsTypes="AA">
                                      <p:cBhvr>
                                        <p:cTn id="1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282 " pathEditMode="relative" ptsTypes="AA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4" grpId="0" animBg="1"/>
      <p:bldP spid="43" grpId="0"/>
      <p:bldP spid="44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accesses could </a:t>
            </a:r>
            <a:r>
              <a:rPr lang="en-US" dirty="0" err="1" smtClean="0"/>
              <a:t>deanonymize</a:t>
            </a:r>
            <a:r>
              <a:rPr lang="en-US" dirty="0" smtClean="0"/>
              <a:t> users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5616" y="5791200"/>
            <a:ext cx="65185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Netflix Prize dataset</a:t>
            </a:r>
            <a:br>
              <a:rPr lang="en-US" dirty="0" smtClean="0"/>
            </a:br>
            <a:r>
              <a:rPr lang="en-US" dirty="0" smtClean="0"/>
              <a:t>[Narayanan, </a:t>
            </a:r>
            <a:r>
              <a:rPr lang="en-US" dirty="0" err="1" smtClean="0"/>
              <a:t>Shmatikov</a:t>
            </a:r>
            <a:r>
              <a:rPr lang="en-US" dirty="0" smtClean="0"/>
              <a:t> 2008]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23364" y="7149405"/>
            <a:ext cx="65185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 networks</a:t>
            </a:r>
            <a:br>
              <a:rPr lang="en-US" dirty="0" smtClean="0"/>
            </a:br>
            <a:r>
              <a:rPr lang="en-US" dirty="0" smtClean="0"/>
              <a:t>[Narayanan, </a:t>
            </a:r>
            <a:r>
              <a:rPr lang="en-US" dirty="0" err="1"/>
              <a:t>Shmatikov</a:t>
            </a:r>
            <a:r>
              <a:rPr lang="en-US" dirty="0"/>
              <a:t> </a:t>
            </a:r>
            <a:r>
              <a:rPr lang="en-US" dirty="0" smtClean="0"/>
              <a:t>2009]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551" y="3452459"/>
            <a:ext cx="72959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ccess patterns for enough time</a:t>
            </a:r>
            <a:br>
              <a:rPr lang="en-US" dirty="0" smtClean="0"/>
            </a:br>
            <a:r>
              <a:rPr lang="en-US" dirty="0" smtClean="0"/>
              <a:t>could help </a:t>
            </a:r>
            <a:r>
              <a:rPr lang="en-US" dirty="0" err="1" smtClean="0"/>
              <a:t>deanonymize</a:t>
            </a:r>
            <a:r>
              <a:rPr lang="en-US" dirty="0" smtClean="0"/>
              <a:t>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08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even if tokens are </a:t>
            </a:r>
            <a:r>
              <a:rPr lang="en-US" dirty="0" err="1" smtClean="0"/>
              <a:t>unlinkable</a:t>
            </a:r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6664903" y="2623631"/>
            <a:ext cx="3346155" cy="2963161"/>
            <a:chOff x="6664903" y="2623631"/>
            <a:chExt cx="3346155" cy="2963161"/>
          </a:xfrm>
        </p:grpSpPr>
        <p:sp>
          <p:nvSpPr>
            <p:cNvPr id="67" name="TextBox 66"/>
            <p:cNvSpPr txBox="1"/>
            <p:nvPr/>
          </p:nvSpPr>
          <p:spPr>
            <a:xfrm>
              <a:off x="8282608" y="4495800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♫♪♩♬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 rot="967816">
              <a:off x="8479870" y="3855759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♫♪♩♬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 rot="20865546">
              <a:off x="6868101" y="4365209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♬</a:t>
              </a:r>
              <a:r>
                <a:rPr lang="en-US" dirty="0">
                  <a:latin typeface="ＭＳ ゴシック"/>
                  <a:ea typeface="ＭＳ ゴシック"/>
                  <a:cs typeface="ＭＳ ゴシック"/>
                </a:rPr>
                <a:t>♪</a:t>
              </a:r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♫♩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 rot="1150468">
              <a:off x="6664903" y="3615742"/>
              <a:ext cx="12618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♪♩♬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 rot="20856091">
              <a:off x="8468844" y="3660967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♫♪♩♬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 rot="20180807">
              <a:off x="6814859" y="4848128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♫♪♩♬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 rot="18527289">
              <a:off x="8130388" y="3154546"/>
              <a:ext cx="18004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 ♪♩♬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 rot="2738979">
              <a:off x="7257567" y="3275794"/>
              <a:ext cx="18004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 ♩♬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 rot="16962060">
              <a:off x="7798985" y="3069805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♫♪♬</a:t>
              </a:r>
              <a:r>
                <a:rPr lang="en-US" dirty="0">
                  <a:latin typeface="ＭＳ ゴシック"/>
                  <a:ea typeface="ＭＳ ゴシック"/>
                  <a:cs typeface="ＭＳ ゴシック"/>
                </a:rPr>
                <a:t>♩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721601" y="3810000"/>
            <a:ext cx="1676400" cy="3200400"/>
            <a:chOff x="7493000" y="3581400"/>
            <a:chExt cx="1676400" cy="32004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7493000" y="3581400"/>
              <a:ext cx="1676400" cy="3200400"/>
            </a:xfrm>
            <a:prstGeom prst="rect">
              <a:avLst/>
            </a:prstGeom>
            <a:solidFill>
              <a:srgbClr val="974C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772400" y="4495800"/>
              <a:ext cx="457200" cy="9144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8407400" y="4495800"/>
              <a:ext cx="457200" cy="9144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772400" y="5562600"/>
              <a:ext cx="457200" cy="9144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8407400" y="5562600"/>
              <a:ext cx="457200" cy="9144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772400" y="3886200"/>
              <a:ext cx="457200" cy="4572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407400" y="3886200"/>
              <a:ext cx="457200" cy="4572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8940800" y="5334000"/>
              <a:ext cx="152400" cy="152400"/>
            </a:xfrm>
            <a:prstGeom prst="ellipse">
              <a:avLst/>
            </a:prstGeom>
            <a:solidFill>
              <a:srgbClr val="BEBE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>
            <a:off x="4826000" y="4174288"/>
            <a:ext cx="20574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889521" y="3810000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1234…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5824" y="4442936"/>
            <a:ext cx="36599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600" dirty="0" smtClean="0">
                <a:latin typeface="Andale Mono"/>
              </a:rPr>
              <a:t>128.83.122.105</a:t>
            </a:r>
            <a:endParaRPr lang="en-US" spc="-600" dirty="0">
              <a:latin typeface="Andale Mono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59002" y="4419600"/>
            <a:ext cx="36599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600" dirty="0" smtClean="0">
                <a:latin typeface="Andale Mono"/>
                <a:cs typeface="Andale Mono"/>
              </a:rPr>
              <a:t>141.212.15.125</a:t>
            </a:r>
            <a:endParaRPr lang="en-US" spc="-600" dirty="0">
              <a:latin typeface="Andale Mono"/>
              <a:cs typeface="Andale Mon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82204" y="6307888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8720</a:t>
            </a:r>
            <a:r>
              <a:rPr lang="en-US" b="1" dirty="0" smtClean="0">
                <a:latin typeface="Courier New"/>
                <a:cs typeface="Courier New"/>
              </a:rPr>
              <a:t>…</a:t>
            </a:r>
            <a:endParaRPr lang="en-US" b="1" dirty="0">
              <a:latin typeface="Courier New"/>
              <a:cs typeface="Courier New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4826000" y="6699068"/>
            <a:ext cx="205740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400" y="5257800"/>
            <a:ext cx="1828800" cy="11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306036" y="6957536"/>
            <a:ext cx="36471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600" dirty="0">
                <a:latin typeface="Andale Mono"/>
              </a:rPr>
              <a:t>37.130.227.133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1473200" y="3945688"/>
            <a:ext cx="990600" cy="1051555"/>
            <a:chOff x="1473200" y="4800600"/>
            <a:chExt cx="990600" cy="1051555"/>
          </a:xfrm>
        </p:grpSpPr>
        <p:sp>
          <p:nvSpPr>
            <p:cNvPr id="78" name="Round Same Side Corner Rectangle 77"/>
            <p:cNvSpPr/>
            <p:nvPr/>
          </p:nvSpPr>
          <p:spPr bwMode="auto">
            <a:xfrm>
              <a:off x="1625600" y="4800600"/>
              <a:ext cx="685800" cy="609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1625600" y="4861555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80" name="Round Same Side Corner Rectangle 79"/>
            <p:cNvSpPr/>
            <p:nvPr/>
          </p:nvSpPr>
          <p:spPr bwMode="auto">
            <a:xfrm>
              <a:off x="23114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81" name="Round Same Side Corner Rectangle 80"/>
            <p:cNvSpPr/>
            <p:nvPr/>
          </p:nvSpPr>
          <p:spPr bwMode="auto">
            <a:xfrm>
              <a:off x="14732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35681" y="6003088"/>
            <a:ext cx="1104319" cy="1314945"/>
            <a:chOff x="2782833" y="3200401"/>
            <a:chExt cx="1104319" cy="1314945"/>
          </a:xfrm>
        </p:grpSpPr>
        <p:sp>
          <p:nvSpPr>
            <p:cNvPr id="38" name="Cloud 37"/>
            <p:cNvSpPr/>
            <p:nvPr/>
          </p:nvSpPr>
          <p:spPr bwMode="auto">
            <a:xfrm rot="16200000">
              <a:off x="2801593" y="3181641"/>
              <a:ext cx="1066799" cy="1104319"/>
            </a:xfrm>
            <a:prstGeom prst="cloud">
              <a:avLst/>
            </a:prstGeom>
            <a:solidFill>
              <a:srgbClr val="4623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997200" y="3524746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299624" y="6957536"/>
            <a:ext cx="36599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600" dirty="0" smtClean="0">
                <a:latin typeface="Andale Mono"/>
              </a:rPr>
              <a:t>128.83.122.105</a:t>
            </a:r>
            <a:endParaRPr lang="en-US" spc="-600" dirty="0">
              <a:latin typeface="Andale Mo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1764" y="7848600"/>
            <a:ext cx="64970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assume clients are using</a:t>
            </a:r>
            <a:br>
              <a:rPr lang="en-US" dirty="0" smtClean="0"/>
            </a:br>
            <a:r>
              <a:rPr lang="en-US" dirty="0" smtClean="0"/>
              <a:t>a network anonymity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58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402E-6 -3.12297E-6 L 0.27793 0.0013 " pathEditMode="relative" rAng="0" ptsTypes="AA">
                                      <p:cBhvr>
                                        <p:cTn id="1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7" y="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402E-6 -3.12297E-6 L 0.27793 0.0013 " pathEditMode="relative" rAng="0" ptsTypes="AA">
                                      <p:cBhvr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7" y="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47" grpId="0"/>
      <p:bldP spid="41" grpId="0"/>
      <p:bldP spid="41" grpId="1"/>
      <p:bldP spid="48" grpId="0"/>
      <p:bldP spid="43" grpId="0"/>
      <p:bldP spid="43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Anonymous</a:t>
            </a:r>
            <a:br>
              <a:rPr lang="en-US" dirty="0" smtClean="0"/>
            </a:br>
            <a:r>
              <a:rPr lang="en-US" dirty="0" smtClean="0"/>
              <a:t>Music Service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64903" y="2623631"/>
            <a:ext cx="3346155" cy="2963161"/>
            <a:chOff x="6664903" y="2623631"/>
            <a:chExt cx="3346155" cy="2963161"/>
          </a:xfrm>
        </p:grpSpPr>
        <p:sp>
          <p:nvSpPr>
            <p:cNvPr id="5" name="TextBox 4"/>
            <p:cNvSpPr txBox="1"/>
            <p:nvPr/>
          </p:nvSpPr>
          <p:spPr>
            <a:xfrm>
              <a:off x="8282608" y="4495800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♫♪♩♬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 rot="967816">
              <a:off x="8479870" y="3855759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♫♪♩♬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20865546">
              <a:off x="6868101" y="4365209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♬</a:t>
              </a:r>
              <a:r>
                <a:rPr lang="en-US" dirty="0">
                  <a:latin typeface="ＭＳ ゴシック"/>
                  <a:ea typeface="ＭＳ ゴシック"/>
                  <a:cs typeface="ＭＳ ゴシック"/>
                </a:rPr>
                <a:t>♪</a:t>
              </a:r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♫♩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1150468">
              <a:off x="6664903" y="3615742"/>
              <a:ext cx="12618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♪♩♬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20856091">
              <a:off x="8468844" y="3660967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♫♪♩♬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20180807">
              <a:off x="6814859" y="4848128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♫♪♩♬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8527289">
              <a:off x="8130388" y="3154546"/>
              <a:ext cx="18004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 ♪♩♬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2738979">
              <a:off x="7257567" y="3275794"/>
              <a:ext cx="18004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 ♩♬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962060">
              <a:off x="7798985" y="3069805"/>
              <a:ext cx="15311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♫♪♬</a:t>
              </a:r>
              <a:r>
                <a:rPr lang="en-US" dirty="0">
                  <a:latin typeface="ＭＳ ゴシック"/>
                  <a:ea typeface="ＭＳ ゴシック"/>
                  <a:cs typeface="ＭＳ ゴシック"/>
                </a:rPr>
                <a:t>♩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21601" y="3810000"/>
            <a:ext cx="1676400" cy="3200400"/>
            <a:chOff x="7493000" y="3581400"/>
            <a:chExt cx="1676400" cy="32004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493000" y="3581400"/>
              <a:ext cx="1676400" cy="3200400"/>
            </a:xfrm>
            <a:prstGeom prst="rect">
              <a:avLst/>
            </a:prstGeom>
            <a:solidFill>
              <a:srgbClr val="974C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772400" y="4495800"/>
              <a:ext cx="457200" cy="9144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8407400" y="4495800"/>
              <a:ext cx="457200" cy="9144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772400" y="5562600"/>
              <a:ext cx="457200" cy="9144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407400" y="5562600"/>
              <a:ext cx="457200" cy="9144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772400" y="3886200"/>
              <a:ext cx="457200" cy="4572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407400" y="3886200"/>
              <a:ext cx="457200" cy="457200"/>
            </a:xfrm>
            <a:prstGeom prst="rect">
              <a:avLst/>
            </a:prstGeom>
            <a:solidFill>
              <a:srgbClr val="AB56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8940800" y="5334000"/>
              <a:ext cx="152400" cy="152400"/>
            </a:xfrm>
            <a:prstGeom prst="ellipse">
              <a:avLst/>
            </a:prstGeom>
            <a:solidFill>
              <a:srgbClr val="BEBE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73200" y="4260576"/>
            <a:ext cx="990600" cy="1051555"/>
            <a:chOff x="1473200" y="4800600"/>
            <a:chExt cx="990600" cy="1051555"/>
          </a:xfrm>
        </p:grpSpPr>
        <p:sp>
          <p:nvSpPr>
            <p:cNvPr id="24" name="Round Same Side Corner Rectangle 23"/>
            <p:cNvSpPr/>
            <p:nvPr/>
          </p:nvSpPr>
          <p:spPr bwMode="auto">
            <a:xfrm>
              <a:off x="1625600" y="4800600"/>
              <a:ext cx="685800" cy="609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625600" y="4861555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 bwMode="auto">
            <a:xfrm>
              <a:off x="23114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 bwMode="auto">
            <a:xfrm>
              <a:off x="1473200" y="5181600"/>
              <a:ext cx="152400" cy="304800"/>
            </a:xfrm>
            <a:prstGeom prst="round2Same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889521" y="5083531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8720…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89554" y="4343400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1234…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53266" y="2438400"/>
            <a:ext cx="24916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Straw Man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244600" y="5715000"/>
            <a:ext cx="1143000" cy="1128819"/>
            <a:chOff x="4440230" y="6491181"/>
            <a:chExt cx="1143000" cy="1128819"/>
          </a:xfrm>
        </p:grpSpPr>
        <p:sp>
          <p:nvSpPr>
            <p:cNvPr id="62" name="Oval 61"/>
            <p:cNvSpPr/>
            <p:nvPr/>
          </p:nvSpPr>
          <p:spPr bwMode="auto">
            <a:xfrm>
              <a:off x="4826000" y="6629400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63" name="Chord 62"/>
            <p:cNvSpPr/>
            <p:nvPr/>
          </p:nvSpPr>
          <p:spPr bwMode="auto">
            <a:xfrm rot="4500000">
              <a:off x="4731570" y="6491181"/>
              <a:ext cx="838200" cy="838200"/>
            </a:xfrm>
            <a:prstGeom prst="chord">
              <a:avLst>
                <a:gd name="adj1" fmla="val 4823468"/>
                <a:gd name="adj2" fmla="val 16815845"/>
              </a:avLst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 rot="20700000">
              <a:off x="4440230" y="6903423"/>
              <a:ext cx="11430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 rot="349442">
            <a:off x="2082800" y="3616191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♪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20700000">
            <a:off x="1245974" y="5175715"/>
            <a:ext cx="4539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♩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872844" y="5850460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FBFBF"/>
                </a:solidFill>
                <a:latin typeface="Courier New"/>
                <a:cs typeface="Courier New"/>
              </a:rPr>
              <a:t>7964…</a:t>
            </a:r>
            <a:endParaRPr lang="en-US" b="1" dirty="0">
              <a:solidFill>
                <a:srgbClr val="BFBFBF"/>
              </a:solidFill>
              <a:latin typeface="Courier New"/>
              <a:cs typeface="Courier New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61477" y="7347662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FBFBF"/>
                </a:solidFill>
                <a:latin typeface="Courier New"/>
                <a:cs typeface="Courier New"/>
              </a:rPr>
              <a:t>1910…</a:t>
            </a:r>
            <a:endParaRPr lang="en-US" b="1" dirty="0">
              <a:solidFill>
                <a:srgbClr val="BFBFBF"/>
              </a:solidFill>
              <a:latin typeface="Courier New"/>
              <a:cs typeface="Courier New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61510" y="6607531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FBFBF"/>
                </a:solidFill>
                <a:latin typeface="Courier New"/>
                <a:cs typeface="Courier New"/>
              </a:rPr>
              <a:t>8739…</a:t>
            </a:r>
            <a:endParaRPr lang="en-US" b="1" dirty="0">
              <a:solidFill>
                <a:srgbClr val="BFBFBF"/>
              </a:solidFill>
              <a:latin typeface="Courier New"/>
              <a:cs typeface="Courier New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44800" y="8132998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FBFBF"/>
                </a:solidFill>
                <a:latin typeface="Courier New"/>
                <a:cs typeface="Courier New"/>
              </a:rPr>
              <a:t>2372…</a:t>
            </a:r>
            <a:endParaRPr lang="en-US" b="1" dirty="0">
              <a:solidFill>
                <a:srgbClr val="BFBFBF"/>
              </a:solidFill>
              <a:latin typeface="Courier New"/>
              <a:cs typeface="Courier New"/>
            </a:endParaRPr>
          </a:p>
        </p:txBody>
      </p:sp>
      <p:sp>
        <p:nvSpPr>
          <p:cNvPr id="74" name="TextBox 73"/>
          <p:cNvSpPr txBox="1"/>
          <p:nvPr/>
        </p:nvSpPr>
        <p:spPr>
          <a:xfrm rot="900000">
            <a:off x="2246855" y="6862755"/>
            <a:ext cx="4539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♫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844800" y="8862536"/>
            <a:ext cx="180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FBFBF"/>
                </a:solidFill>
                <a:latin typeface="Courier New"/>
                <a:cs typeface="Courier New"/>
              </a:rPr>
              <a:t>3141…</a:t>
            </a:r>
            <a:endParaRPr lang="en-US" b="1" dirty="0">
              <a:solidFill>
                <a:srgbClr val="BFBFBF"/>
              </a:solidFill>
              <a:latin typeface="Courier New"/>
              <a:cs typeface="Courier New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549400" y="7391400"/>
            <a:ext cx="1143000" cy="1128819"/>
            <a:chOff x="1549400" y="7696200"/>
            <a:chExt cx="1143000" cy="1128819"/>
          </a:xfrm>
        </p:grpSpPr>
        <p:sp>
          <p:nvSpPr>
            <p:cNvPr id="77" name="Oval 76"/>
            <p:cNvSpPr/>
            <p:nvPr/>
          </p:nvSpPr>
          <p:spPr bwMode="auto">
            <a:xfrm>
              <a:off x="1630370" y="7834419"/>
              <a:ext cx="685800" cy="990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 flipH="1">
              <a:off x="1549400" y="7696200"/>
              <a:ext cx="1143000" cy="838200"/>
              <a:chOff x="1244600" y="7696200"/>
              <a:chExt cx="1143000" cy="838200"/>
            </a:xfrm>
          </p:grpSpPr>
          <p:sp>
            <p:nvSpPr>
              <p:cNvPr id="78" name="Chord 77"/>
              <p:cNvSpPr/>
              <p:nvPr/>
            </p:nvSpPr>
            <p:spPr bwMode="auto">
              <a:xfrm rot="4500000">
                <a:off x="1535940" y="7696200"/>
                <a:ext cx="838200" cy="838200"/>
              </a:xfrm>
              <a:prstGeom prst="chord">
                <a:avLst>
                  <a:gd name="adj1" fmla="val 4823468"/>
                  <a:gd name="adj2" fmla="val 16815845"/>
                </a:avLst>
              </a:prstGeom>
              <a:solidFill>
                <a:srgbClr val="660066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 rot="20700000">
                <a:off x="1244600" y="8108442"/>
                <a:ext cx="1143000" cy="152400"/>
              </a:xfrm>
              <a:prstGeom prst="rect">
                <a:avLst/>
              </a:prstGeom>
              <a:solidFill>
                <a:srgbClr val="660066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</p:grpSp>
      </p:grpSp>
      <p:sp>
        <p:nvSpPr>
          <p:cNvPr id="73" name="Rectangle 72"/>
          <p:cNvSpPr/>
          <p:nvPr/>
        </p:nvSpPr>
        <p:spPr bwMode="auto">
          <a:xfrm>
            <a:off x="787400" y="6705600"/>
            <a:ext cx="4038600" cy="3048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602490" y="7682805"/>
            <a:ext cx="579982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Unlinkability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but not </a:t>
            </a:r>
            <a:r>
              <a:rPr lang="en-US" dirty="0">
                <a:solidFill>
                  <a:srgbClr val="FF0000"/>
                </a:solidFill>
              </a:rPr>
              <a:t>sharing resistance</a:t>
            </a:r>
          </a:p>
        </p:txBody>
      </p:sp>
    </p:spTree>
    <p:extLst>
      <p:ext uri="{BB962C8B-B14F-4D97-AF65-F5344CB8AC3E}">
        <p14:creationId xmlns:p14="http://schemas.microsoft.com/office/powerpoint/2010/main" val="3831604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66" grpId="0"/>
      <p:bldP spid="67" grpId="0"/>
      <p:bldP spid="69" grpId="1"/>
      <p:bldP spid="70" grpId="1"/>
      <p:bldP spid="71" grpId="1"/>
      <p:bldP spid="72" grpId="1"/>
      <p:bldP spid="74" grpId="0"/>
      <p:bldP spid="75" grpId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both?</a:t>
            </a:r>
            <a:endParaRPr lang="en-US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1295400" y="2743200"/>
            <a:ext cx="11256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Unlinkable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Serial Transactions [</a:t>
            </a:r>
            <a:r>
              <a:rPr lang="en-US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Syverson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et al. 1997]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590800" y="3467100"/>
            <a:ext cx="6655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ea typeface="ＭＳ Ｐゴシック" charset="0"/>
                <a:cs typeface="Gill Sans" charset="0"/>
              </a:rPr>
              <a:t>Sharing resistance, </a:t>
            </a:r>
            <a:r>
              <a:rPr lang="en-US" dirty="0" err="1">
                <a:ea typeface="ＭＳ Ｐゴシック" charset="0"/>
                <a:cs typeface="Gill Sans" charset="0"/>
              </a:rPr>
              <a:t>u</a:t>
            </a:r>
            <a:r>
              <a:rPr lang="en-US" dirty="0" err="1" smtClean="0">
                <a:ea typeface="ＭＳ Ｐゴシック" charset="0"/>
                <a:cs typeface="Gill Sans" charset="0"/>
              </a:rPr>
              <a:t>nlinkability</a:t>
            </a:r>
            <a:endParaRPr lang="en-US" dirty="0" smtClean="0">
              <a:ea typeface="ＭＳ Ｐゴシック" charset="0"/>
              <a:cs typeface="Gill Sans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1300163" y="4876800"/>
            <a:ext cx="11188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Anonymous Blacklisting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Systems [Tsang et al. 2008]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2590800" y="5555566"/>
            <a:ext cx="6655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ea typeface="ＭＳ Ｐゴシック" charset="0"/>
                <a:cs typeface="Gill Sans" charset="0"/>
              </a:rPr>
              <a:t>Sharing resistance, </a:t>
            </a:r>
            <a:r>
              <a:rPr lang="en-US" dirty="0" err="1" smtClean="0">
                <a:ea typeface="ＭＳ Ｐゴシック" charset="0"/>
                <a:cs typeface="Gill Sans" charset="0"/>
              </a:rPr>
              <a:t>unlinkability</a:t>
            </a:r>
            <a:endParaRPr lang="en-US" dirty="0">
              <a:solidFill>
                <a:srgbClr val="FF0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2593599" y="4115485"/>
            <a:ext cx="6499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but needs unbounded storage</a:t>
            </a: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2590800" y="6194052"/>
            <a:ext cx="802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but computationally expensive</a:t>
            </a:r>
            <a:endParaRPr lang="en-US" dirty="0">
              <a:solidFill>
                <a:srgbClr val="FF0000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82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10" grpId="0" autoUpdateAnimBg="0"/>
      <p:bldP spid="1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E494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EB1A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27928</TotalTime>
  <Pages>0</Pages>
  <Words>1561</Words>
  <Characters>0</Characters>
  <Application>Microsoft Macintosh PowerPoint</Application>
  <PresentationFormat>Custom</PresentationFormat>
  <Lines>0</Lines>
  <Paragraphs>401</Paragraphs>
  <Slides>42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Anon-Pass: Practical Anonymous Subscriptions</vt:lpstr>
      <vt:lpstr>Media Subscriptions</vt:lpstr>
      <vt:lpstr>Let’s build a service</vt:lpstr>
      <vt:lpstr>PowerPoint Presentation</vt:lpstr>
      <vt:lpstr>Anonymous Media</vt:lpstr>
      <vt:lpstr>Linked accesses could deanonymize users</vt:lpstr>
      <vt:lpstr>But even if tokens are unlinkable…</vt:lpstr>
      <vt:lpstr>Anonymous Music Service</vt:lpstr>
      <vt:lpstr>How do we get both?</vt:lpstr>
      <vt:lpstr>And also be practical?</vt:lpstr>
      <vt:lpstr>How?</vt:lpstr>
      <vt:lpstr>How is it built?</vt:lpstr>
      <vt:lpstr>How is it built?</vt:lpstr>
      <vt:lpstr>High Level Protocols</vt:lpstr>
      <vt:lpstr>Anonymous Music Service</vt:lpstr>
      <vt:lpstr>Anonymous Music Service</vt:lpstr>
      <vt:lpstr>Anonymous Music Service</vt:lpstr>
      <vt:lpstr>Accesses can be implicitly linked</vt:lpstr>
      <vt:lpstr>Re-Up</vt:lpstr>
      <vt:lpstr>Re-Up is more efficient</vt:lpstr>
      <vt:lpstr>Using Login and Re-Up</vt:lpstr>
      <vt:lpstr>Epoch Lengths: Long vs. Short</vt:lpstr>
      <vt:lpstr>Re-Up helps balance this tension</vt:lpstr>
      <vt:lpstr>And Anon-Pass is formally proven</vt:lpstr>
      <vt:lpstr>How?</vt:lpstr>
      <vt:lpstr>How could it be used?</vt:lpstr>
      <vt:lpstr>System Architecture</vt:lpstr>
      <vt:lpstr>System Architecture</vt:lpstr>
      <vt:lpstr>System Architecture</vt:lpstr>
      <vt:lpstr>User Agent</vt:lpstr>
      <vt:lpstr> Authentication Server</vt:lpstr>
      <vt:lpstr>Gateway</vt:lpstr>
      <vt:lpstr>How?</vt:lpstr>
      <vt:lpstr>Evaluation Environment</vt:lpstr>
      <vt:lpstr>Crypto Cost</vt:lpstr>
      <vt:lpstr>Music Service Scaling</vt:lpstr>
      <vt:lpstr>Music Service Scaling</vt:lpstr>
      <vt:lpstr>Anonymous Subway Pass</vt:lpstr>
      <vt:lpstr>Anonymous Subway Pass</vt:lpstr>
      <vt:lpstr>Anonymous Subway Pass</vt:lpstr>
      <vt:lpstr>Anon-Pass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Anon-Pass: Practical Anonymous Subscriptions</dc:title>
  <dc:subject/>
  <dc:creator/>
  <cp:keywords/>
  <dc:description/>
  <cp:lastModifiedBy>Michael Lee</cp:lastModifiedBy>
  <cp:revision>4049</cp:revision>
  <cp:lastPrinted>2013-05-17T02:47:15Z</cp:lastPrinted>
  <dcterms:modified xsi:type="dcterms:W3CDTF">2013-05-21T23:35:09Z</dcterms:modified>
</cp:coreProperties>
</file>