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5" r:id="rId5"/>
    <p:sldMasterId id="2147483676" r:id="rId6"/>
    <p:sldMasterId id="2147483677" r:id="rId7"/>
    <p:sldMasterId id="214748367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985F59-26A4-45E1-A803-FC3D4D79D9A6}">
  <a:tblStyle styleId="{49985F59-26A4-45E1-A803-FC3D4D79D9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371491-A63A-4A49-BDB1-20DC0C67EC7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ec6ea580d_0_11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32" name="Google Shape;132;g2aec6ea580d_0_11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bf0a35ac30_0_203: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57" name="Google Shape;257;g1bf0a35ac30_0_203: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bf0a35ac30_0_210: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265" name="Google Shape;265;g1bf0a35ac30_0_210: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g1bf0a35ac30_0_210: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a:t>We're basically going to manipulate letters and numbers.</a:t>
            </a:r>
            <a:endParaRPr/>
          </a:p>
          <a:p>
            <a:pPr indent="0" lvl="0" marL="0" rtl="0" algn="l">
              <a:lnSpc>
                <a:spcPct val="100000"/>
              </a:lnSpc>
              <a:spcBef>
                <a:spcPts val="360"/>
              </a:spcBef>
              <a:spcAft>
                <a:spcPts val="0"/>
              </a:spcAft>
              <a:buSzPts val="1700"/>
              <a:buNone/>
            </a:pPr>
            <a:r>
              <a:rPr lang="en-US"/>
              <a:t>We make the integer / real number distinction in English as well.  We don't ask, "How many do you weigh?" or, "How much sisters do you have?"</a:t>
            </a:r>
            <a:endParaRPr/>
          </a:p>
          <a:p>
            <a:pPr indent="0" lvl="0" marL="0" rtl="0" algn="l">
              <a:lnSpc>
                <a:spcPct val="100000"/>
              </a:lnSpc>
              <a:spcBef>
                <a:spcPts val="360"/>
              </a:spcBef>
              <a:spcAft>
                <a:spcPts val="0"/>
              </a:spcAft>
              <a:buSzPts val="1700"/>
              <a:buNone/>
            </a:pPr>
            <a:r>
              <a:rPr lang="en-US"/>
              <a:t>Part of the int/double split is related to how a computer processor crunches numbers.  A CPU does integer computations and a Floating Point Unit (FPU) does real number computations.</a:t>
            </a:r>
            <a:endParaRPr/>
          </a:p>
          <a:p>
            <a:pPr indent="0" lvl="0" marL="0" rtl="0" algn="l">
              <a:lnSpc>
                <a:spcPct val="100000"/>
              </a:lnSpc>
              <a:spcBef>
                <a:spcPts val="360"/>
              </a:spcBef>
              <a:spcAft>
                <a:spcPts val="0"/>
              </a:spcAft>
              <a:buSzPts val="1700"/>
              <a:buNone/>
            </a:pPr>
            <a:r>
              <a:t/>
            </a:r>
            <a:endParaRPr/>
          </a:p>
          <a:p>
            <a:pPr indent="0" lvl="0" marL="0" rtl="0" algn="l">
              <a:lnSpc>
                <a:spcPct val="100000"/>
              </a:lnSpc>
              <a:spcBef>
                <a:spcPts val="360"/>
              </a:spcBef>
              <a:spcAft>
                <a:spcPts val="0"/>
              </a:spcAft>
              <a:buSzPts val="1700"/>
              <a:buNone/>
            </a:pPr>
            <a:r>
              <a:rPr lang="en-US"/>
              <a:t>Why does Java separate int and double?  Why not use one combined type called number?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bf0a35ac30_0_218: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74" name="Google Shape;274;g1bf0a35ac30_0_218: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bf0a35ac30_0_225: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82" name="Google Shape;282;g1bf0a35ac30_0_225: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bf0a35ac30_0_232: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90" name="Google Shape;290;g1bf0a35ac30_0_232: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bf0a35ac30_0_239: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98" name="Google Shape;298;g1bf0a35ac30_0_239: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bf0a35ac30_0_246: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06" name="Google Shape;306;g1bf0a35ac30_0_246: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g1bf0a35ac30_0_246: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a:t>What is 8 % 20?  It's 8, but students often say 0.</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bf0a35ac30_0_254: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15" name="Google Shape;315;g1bf0a35ac30_0_254: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4fdc13ca9_0_2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64fdc13ca9_0_2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4" name="Google Shape;324;g264fdc13ca9_0_2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bf0a35ac30_0_270: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31" name="Google Shape;331;g1bf0a35ac30_0_270: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g1bf0a35ac30_0_270: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a:t>Point out that it's odd for 42.0 to be considered a real number, but it is.  Also point out that the 2.143e17 is scientific notation and means (2.143 * 10^17).</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ec6ea580d_0_14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64" name="Google Shape;164;g2aec6ea580d_0_1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bf0a35ac30_0_278: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40" name="Google Shape;340;g1bf0a35ac30_0_278: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4fdc13ca9_0_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64fdc13ca9_0_2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0" name="Google Shape;350;g264fdc13ca9_0_2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ec6ea580d_0_9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aec6ea580d_0_9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8" name="Google Shape;358;g2aec6ea580d_0_9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64fdc13ca9_0_102: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366" name="Google Shape;366;g264fdc13ca9_0_102: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64fdc13ca9_0_114: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379" name="Google Shape;379;g264fdc13ca9_0_114: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bf0a35ac30_0_286:notes"/>
          <p:cNvSpPr txBox="1"/>
          <p:nvPr>
            <p:ph idx="1" type="body"/>
          </p:nvPr>
        </p:nvSpPr>
        <p:spPr>
          <a:xfrm>
            <a:off x="913805" y="4424386"/>
            <a:ext cx="5030400" cy="41904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89" name="Google Shape;389;g1bf0a35ac30_0_286: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78d032c0c2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78d032c0c2_0_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98" name="Google Shape;398;g278d032c0c2_0_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4fdc13ca9_0_3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64fdc13ca9_0_3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6" name="Google Shape;406;g264fdc13ca9_0_3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744380b7a3_0_27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744380b7a3_0_27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4" name="Google Shape;414;g2744380b7a3_0_27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ec6ea580d_0_10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aec6ea580d_0_10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22" name="Google Shape;422;g2aec6ea580d_0_10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4fdc13ca9_0_1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4fdc13ca9_0_1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97" name="Google Shape;197;g264fdc13ca9_0_1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9" name="Google Shape;429;p4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30" name="Google Shape;430;p4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aec6ea580d_0_45:notes"/>
          <p:cNvSpPr/>
          <p:nvPr>
            <p:ph idx="2" type="sldImg"/>
          </p:nvPr>
        </p:nvSpPr>
        <p:spPr>
          <a:xfrm>
            <a:off x="3813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aec6ea580d_0_45: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change practice to pull from self check 2.3 ints, 2.4 double and 2.5 string</a:t>
            </a:r>
            <a:endParaRPr/>
          </a:p>
        </p:txBody>
      </p:sp>
      <p:sp>
        <p:nvSpPr>
          <p:cNvPr id="205" name="Google Shape;205;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e5958da5b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ae5958da5b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16" name="Google Shape;216;g2ae5958da5b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4fa50f0ae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4fa50f0ae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25" name="Google Shape;225;g264fa50f0ae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818486cc6_0_13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7818486cc6_0_13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2" name="Google Shape;232;g27818486cc6_0_13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p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41" name="Google Shape;241;p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bf0a35ac30_0_3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0" name="Google Shape;250;g1bf0a35ac30_0_3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251" name="Google Shape;251;g1bf0a35ac30_0_3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2"/>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2"/>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3"/>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13"/>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58" name="Google Shape;58;p13"/>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9" name="Shape 59"/>
        <p:cNvGrpSpPr/>
        <p:nvPr/>
      </p:nvGrpSpPr>
      <p:grpSpPr>
        <a:xfrm>
          <a:off x="0" y="0"/>
          <a:ext cx="0" cy="0"/>
          <a:chOff x="0" y="0"/>
          <a:chExt cx="0" cy="0"/>
        </a:xfrm>
      </p:grpSpPr>
      <p:sp>
        <p:nvSpPr>
          <p:cNvPr id="60" name="Google Shape;60;p14"/>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2" name="Google Shape;62;p14"/>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3" name="Shape 63"/>
        <p:cNvGrpSpPr/>
        <p:nvPr/>
      </p:nvGrpSpPr>
      <p:grpSpPr>
        <a:xfrm>
          <a:off x="0" y="0"/>
          <a:ext cx="0" cy="0"/>
          <a:chOff x="0" y="0"/>
          <a:chExt cx="0" cy="0"/>
        </a:xfrm>
      </p:grpSpPr>
      <p:sp>
        <p:nvSpPr>
          <p:cNvPr id="64" name="Google Shape;64;p15"/>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5"/>
          <p:cNvSpPr/>
          <p:nvPr>
            <p:ph idx="2" type="pic"/>
          </p:nvPr>
        </p:nvSpPr>
        <p:spPr>
          <a:xfrm>
            <a:off x="1792288" y="685800"/>
            <a:ext cx="5486400" cy="3086100"/>
          </a:xfrm>
          <a:prstGeom prst="rect">
            <a:avLst/>
          </a:prstGeom>
          <a:noFill/>
          <a:ln>
            <a:noFill/>
          </a:ln>
        </p:spPr>
      </p:sp>
      <p:sp>
        <p:nvSpPr>
          <p:cNvPr id="66" name="Google Shape;66;p15"/>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7"/>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3F3F3F"/>
              </a:buClr>
              <a:buSzPts val="4000"/>
              <a:buFont typeface="Arial"/>
              <a:buNone/>
              <a:defRPr b="1" sz="4000" cap="none">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 name="Google Shape;72;p17"/>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18"/>
          <p:cNvSpPr txBox="1"/>
          <p:nvPr>
            <p:ph type="title"/>
          </p:nvPr>
        </p:nvSpPr>
        <p:spPr>
          <a:xfrm>
            <a:off x="457200" y="441976"/>
            <a:ext cx="8229600" cy="6501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5" name="Google Shape;75;p18"/>
          <p:cNvSpPr txBox="1"/>
          <p:nvPr>
            <p:ph idx="1" type="body"/>
          </p:nvPr>
        </p:nvSpPr>
        <p:spPr>
          <a:xfrm>
            <a:off x="391900" y="1220100"/>
            <a:ext cx="8229600" cy="37473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rgbClr val="3F3F3F"/>
              </a:buClr>
              <a:buSzPts val="1800"/>
              <a:buChar char="•"/>
              <a:defRPr/>
            </a:lvl1pPr>
            <a:lvl2pPr indent="-342900" lvl="1" marL="914400" rtl="0" algn="l">
              <a:spcBef>
                <a:spcPts val="360"/>
              </a:spcBef>
              <a:spcAft>
                <a:spcPts val="0"/>
              </a:spcAft>
              <a:buClr>
                <a:srgbClr val="3F3F3F"/>
              </a:buClr>
              <a:buSzPts val="1800"/>
              <a:buChar char="–"/>
              <a:defRPr/>
            </a:lvl2pPr>
            <a:lvl3pPr indent="-342900" lvl="2" marL="1371600" rtl="0" algn="l">
              <a:spcBef>
                <a:spcPts val="360"/>
              </a:spcBef>
              <a:spcAft>
                <a:spcPts val="0"/>
              </a:spcAft>
              <a:buClr>
                <a:srgbClr val="3F3F3F"/>
              </a:buClr>
              <a:buSzPts val="1800"/>
              <a:buChar char="•"/>
              <a:defRPr/>
            </a:lvl3pPr>
            <a:lvl4pPr indent="-342900" lvl="3" marL="1828800" rtl="0" algn="l">
              <a:spcBef>
                <a:spcPts val="360"/>
              </a:spcBef>
              <a:spcAft>
                <a:spcPts val="0"/>
              </a:spcAft>
              <a:buClr>
                <a:srgbClr val="3F3F3F"/>
              </a:buClr>
              <a:buSzPts val="1800"/>
              <a:buChar char="–"/>
              <a:defRPr/>
            </a:lvl4pPr>
            <a:lvl5pPr indent="-342900" lvl="4" marL="2286000" rtl="0" algn="l">
              <a:spcBef>
                <a:spcPts val="360"/>
              </a:spcBef>
              <a:spcAft>
                <a:spcPts val="0"/>
              </a:spcAft>
              <a:buClr>
                <a:srgbClr val="3F3F3F"/>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1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1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2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20"/>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rgbClr val="3F3F3F"/>
              </a:buClr>
              <a:buSzPts val="2800"/>
              <a:buChar char="•"/>
              <a:defRPr sz="2800"/>
            </a:lvl1pPr>
            <a:lvl2pPr indent="-381000" lvl="1" marL="914400" rtl="0" algn="l">
              <a:spcBef>
                <a:spcPts val="480"/>
              </a:spcBef>
              <a:spcAft>
                <a:spcPts val="0"/>
              </a:spcAft>
              <a:buClr>
                <a:srgbClr val="3F3F3F"/>
              </a:buClr>
              <a:buSzPts val="2400"/>
              <a:buChar char="–"/>
              <a:defRPr sz="2400"/>
            </a:lvl2pPr>
            <a:lvl3pPr indent="-355600" lvl="2" marL="1371600" rtl="0" algn="l">
              <a:spcBef>
                <a:spcPts val="400"/>
              </a:spcBef>
              <a:spcAft>
                <a:spcPts val="0"/>
              </a:spcAft>
              <a:buClr>
                <a:srgbClr val="3F3F3F"/>
              </a:buClr>
              <a:buSzPts val="2000"/>
              <a:buChar char="•"/>
              <a:defRPr sz="2000"/>
            </a:lvl3pPr>
            <a:lvl4pPr indent="-342900" lvl="3" marL="1828800" rtl="0" algn="l">
              <a:spcBef>
                <a:spcPts val="360"/>
              </a:spcBef>
              <a:spcAft>
                <a:spcPts val="0"/>
              </a:spcAft>
              <a:buClr>
                <a:srgbClr val="3F3F3F"/>
              </a:buClr>
              <a:buSzPts val="1800"/>
              <a:buChar char="–"/>
              <a:defRPr sz="1800"/>
            </a:lvl4pPr>
            <a:lvl5pPr indent="-342900" lvl="4" marL="2286000" rtl="0" algn="l">
              <a:spcBef>
                <a:spcPts val="360"/>
              </a:spcBef>
              <a:spcAft>
                <a:spcPts val="0"/>
              </a:spcAft>
              <a:buClr>
                <a:srgbClr val="3F3F3F"/>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2" name="Google Shape;82;p20"/>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rgbClr val="3F3F3F"/>
              </a:buClr>
              <a:buSzPts val="2800"/>
              <a:buChar char="•"/>
              <a:defRPr sz="2800"/>
            </a:lvl1pPr>
            <a:lvl2pPr indent="-381000" lvl="1" marL="914400" rtl="0" algn="l">
              <a:spcBef>
                <a:spcPts val="480"/>
              </a:spcBef>
              <a:spcAft>
                <a:spcPts val="0"/>
              </a:spcAft>
              <a:buClr>
                <a:srgbClr val="3F3F3F"/>
              </a:buClr>
              <a:buSzPts val="2400"/>
              <a:buChar char="–"/>
              <a:defRPr sz="2400"/>
            </a:lvl2pPr>
            <a:lvl3pPr indent="-355600" lvl="2" marL="1371600" rtl="0" algn="l">
              <a:spcBef>
                <a:spcPts val="400"/>
              </a:spcBef>
              <a:spcAft>
                <a:spcPts val="0"/>
              </a:spcAft>
              <a:buClr>
                <a:srgbClr val="3F3F3F"/>
              </a:buClr>
              <a:buSzPts val="2000"/>
              <a:buChar char="•"/>
              <a:defRPr sz="2000"/>
            </a:lvl3pPr>
            <a:lvl4pPr indent="-342900" lvl="3" marL="1828800" rtl="0" algn="l">
              <a:spcBef>
                <a:spcPts val="360"/>
              </a:spcBef>
              <a:spcAft>
                <a:spcPts val="0"/>
              </a:spcAft>
              <a:buClr>
                <a:srgbClr val="3F3F3F"/>
              </a:buClr>
              <a:buSzPts val="1800"/>
              <a:buChar char="–"/>
              <a:defRPr sz="1800"/>
            </a:lvl4pPr>
            <a:lvl5pPr indent="-342900" lvl="4" marL="2286000" rtl="0" algn="l">
              <a:spcBef>
                <a:spcPts val="360"/>
              </a:spcBef>
              <a:spcAft>
                <a:spcPts val="0"/>
              </a:spcAft>
              <a:buClr>
                <a:srgbClr val="3F3F3F"/>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3" name="Shape 83"/>
        <p:cNvGrpSpPr/>
        <p:nvPr/>
      </p:nvGrpSpPr>
      <p:grpSpPr>
        <a:xfrm>
          <a:off x="0" y="0"/>
          <a:ext cx="0" cy="0"/>
          <a:chOff x="0" y="0"/>
          <a:chExt cx="0" cy="0"/>
        </a:xfrm>
      </p:grpSpPr>
      <p:sp>
        <p:nvSpPr>
          <p:cNvPr id="84" name="Google Shape;84;p21"/>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3F3F3F"/>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21"/>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rgbClr val="3F3F3F"/>
              </a:buClr>
              <a:buSzPts val="3200"/>
              <a:buChar char="•"/>
              <a:defRPr sz="3200"/>
            </a:lvl1pPr>
            <a:lvl2pPr indent="-406400" lvl="1" marL="914400" rtl="0" algn="l">
              <a:spcBef>
                <a:spcPts val="560"/>
              </a:spcBef>
              <a:spcAft>
                <a:spcPts val="0"/>
              </a:spcAft>
              <a:buClr>
                <a:srgbClr val="3F3F3F"/>
              </a:buClr>
              <a:buSzPts val="2800"/>
              <a:buChar char="–"/>
              <a:defRPr sz="2800"/>
            </a:lvl2pPr>
            <a:lvl3pPr indent="-381000" lvl="2" marL="1371600" rtl="0" algn="l">
              <a:spcBef>
                <a:spcPts val="480"/>
              </a:spcBef>
              <a:spcAft>
                <a:spcPts val="0"/>
              </a:spcAft>
              <a:buClr>
                <a:srgbClr val="3F3F3F"/>
              </a:buClr>
              <a:buSzPts val="2400"/>
              <a:buChar char="•"/>
              <a:defRPr sz="2400"/>
            </a:lvl3pPr>
            <a:lvl4pPr indent="-355600" lvl="3" marL="1828800" rtl="0" algn="l">
              <a:spcBef>
                <a:spcPts val="400"/>
              </a:spcBef>
              <a:spcAft>
                <a:spcPts val="0"/>
              </a:spcAft>
              <a:buClr>
                <a:srgbClr val="3F3F3F"/>
              </a:buClr>
              <a:buSzPts val="2000"/>
              <a:buChar char="–"/>
              <a:defRPr sz="2000"/>
            </a:lvl4pPr>
            <a:lvl5pPr indent="-355600" lvl="4" marL="2286000" rtl="0" algn="l">
              <a:spcBef>
                <a:spcPts val="400"/>
              </a:spcBef>
              <a:spcAft>
                <a:spcPts val="0"/>
              </a:spcAft>
              <a:buClr>
                <a:srgbClr val="3F3F3F"/>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86" name="Google Shape;86;p21"/>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rgbClr val="3F3F3F"/>
              </a:buClr>
              <a:buSzPts val="1400"/>
              <a:buNone/>
              <a:defRPr sz="1400"/>
            </a:lvl1pPr>
            <a:lvl2pPr indent="-228600" lvl="1" marL="914400" rtl="0" algn="l">
              <a:spcBef>
                <a:spcPts val="240"/>
              </a:spcBef>
              <a:spcAft>
                <a:spcPts val="0"/>
              </a:spcAft>
              <a:buClr>
                <a:srgbClr val="3F3F3F"/>
              </a:buClr>
              <a:buSzPts val="1200"/>
              <a:buNone/>
              <a:defRPr sz="1200"/>
            </a:lvl2pPr>
            <a:lvl3pPr indent="-228600" lvl="2" marL="1371600" rtl="0" algn="l">
              <a:spcBef>
                <a:spcPts val="200"/>
              </a:spcBef>
              <a:spcAft>
                <a:spcPts val="0"/>
              </a:spcAft>
              <a:buClr>
                <a:srgbClr val="3F3F3F"/>
              </a:buClr>
              <a:buSzPts val="1000"/>
              <a:buNone/>
              <a:defRPr sz="1000"/>
            </a:lvl3pPr>
            <a:lvl4pPr indent="-228600" lvl="3" marL="1828800" rtl="0" algn="l">
              <a:spcBef>
                <a:spcPts val="180"/>
              </a:spcBef>
              <a:spcAft>
                <a:spcPts val="0"/>
              </a:spcAft>
              <a:buClr>
                <a:srgbClr val="3F3F3F"/>
              </a:buClr>
              <a:buSzPts val="900"/>
              <a:buNone/>
              <a:defRPr sz="900"/>
            </a:lvl4pPr>
            <a:lvl5pPr indent="-228600" lvl="4" marL="2286000" rtl="0" algn="l">
              <a:spcBef>
                <a:spcPts val="180"/>
              </a:spcBef>
              <a:spcAft>
                <a:spcPts val="0"/>
              </a:spcAft>
              <a:buClr>
                <a:srgbClr val="3F3F3F"/>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7" name="Shape 87"/>
        <p:cNvGrpSpPr/>
        <p:nvPr/>
      </p:nvGrpSpPr>
      <p:grpSpPr>
        <a:xfrm>
          <a:off x="0" y="0"/>
          <a:ext cx="0" cy="0"/>
          <a:chOff x="0" y="0"/>
          <a:chExt cx="0" cy="0"/>
        </a:xfrm>
      </p:grpSpPr>
      <p:sp>
        <p:nvSpPr>
          <p:cNvPr id="88" name="Google Shape;88;p22"/>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3F3F3F"/>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22"/>
          <p:cNvSpPr/>
          <p:nvPr>
            <p:ph idx="2" type="pic"/>
          </p:nvPr>
        </p:nvSpPr>
        <p:spPr>
          <a:xfrm>
            <a:off x="1792288" y="685800"/>
            <a:ext cx="5486400" cy="3086100"/>
          </a:xfrm>
          <a:prstGeom prst="rect">
            <a:avLst/>
          </a:prstGeom>
          <a:noFill/>
          <a:ln>
            <a:noFill/>
          </a:ln>
        </p:spPr>
      </p:sp>
      <p:sp>
        <p:nvSpPr>
          <p:cNvPr id="90" name="Google Shape;90;p22"/>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rgbClr val="3F3F3F"/>
              </a:buClr>
              <a:buSzPts val="1400"/>
              <a:buNone/>
              <a:defRPr sz="1400"/>
            </a:lvl1pPr>
            <a:lvl2pPr indent="-228600" lvl="1" marL="914400" rtl="0" algn="l">
              <a:spcBef>
                <a:spcPts val="240"/>
              </a:spcBef>
              <a:spcAft>
                <a:spcPts val="0"/>
              </a:spcAft>
              <a:buClr>
                <a:srgbClr val="3F3F3F"/>
              </a:buClr>
              <a:buSzPts val="1200"/>
              <a:buNone/>
              <a:defRPr sz="1200"/>
            </a:lvl2pPr>
            <a:lvl3pPr indent="-228600" lvl="2" marL="1371600" rtl="0" algn="l">
              <a:spcBef>
                <a:spcPts val="200"/>
              </a:spcBef>
              <a:spcAft>
                <a:spcPts val="0"/>
              </a:spcAft>
              <a:buClr>
                <a:srgbClr val="3F3F3F"/>
              </a:buClr>
              <a:buSzPts val="1000"/>
              <a:buNone/>
              <a:defRPr sz="1000"/>
            </a:lvl3pPr>
            <a:lvl4pPr indent="-228600" lvl="3" marL="1828800" rtl="0" algn="l">
              <a:spcBef>
                <a:spcPts val="180"/>
              </a:spcBef>
              <a:spcAft>
                <a:spcPts val="0"/>
              </a:spcAft>
              <a:buClr>
                <a:srgbClr val="3F3F3F"/>
              </a:buClr>
              <a:buSzPts val="900"/>
              <a:buNone/>
              <a:defRPr sz="900"/>
            </a:lvl4pPr>
            <a:lvl5pPr indent="-228600" lvl="4" marL="2286000" rtl="0" algn="l">
              <a:spcBef>
                <a:spcPts val="180"/>
              </a:spcBef>
              <a:spcAft>
                <a:spcPts val="0"/>
              </a:spcAft>
              <a:buClr>
                <a:srgbClr val="3F3F3F"/>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34926"/>
            <a:ext cx="8229600" cy="642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77825"/>
            <a:ext cx="8229600" cy="360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24"/>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24"/>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98" name="Google Shape;98;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5"/>
          <p:cNvSpPr txBox="1"/>
          <p:nvPr>
            <p:ph type="title"/>
          </p:nvPr>
        </p:nvSpPr>
        <p:spPr>
          <a:xfrm>
            <a:off x="457200" y="463951"/>
            <a:ext cx="8229600" cy="540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25"/>
          <p:cNvSpPr txBox="1"/>
          <p:nvPr>
            <p:ph idx="1" type="body"/>
          </p:nvPr>
        </p:nvSpPr>
        <p:spPr>
          <a:xfrm>
            <a:off x="457200" y="1003950"/>
            <a:ext cx="8229600" cy="3682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2" name="Google Shape;102;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6"/>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6"/>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2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28"/>
          <p:cNvSpPr txBox="1"/>
          <p:nvPr>
            <p:ph type="title"/>
          </p:nvPr>
        </p:nvSpPr>
        <p:spPr>
          <a:xfrm>
            <a:off x="372675" y="432175"/>
            <a:ext cx="8229600" cy="494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8"/>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13" name="Google Shape;113;p28"/>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14" name="Google Shape;114;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5" name="Shape 115"/>
        <p:cNvGrpSpPr/>
        <p:nvPr/>
      </p:nvGrpSpPr>
      <p:grpSpPr>
        <a:xfrm>
          <a:off x="0" y="0"/>
          <a:ext cx="0" cy="0"/>
          <a:chOff x="0" y="0"/>
          <a:chExt cx="0" cy="0"/>
        </a:xfrm>
      </p:grpSpPr>
      <p:sp>
        <p:nvSpPr>
          <p:cNvPr id="116" name="Google Shape;116;p29"/>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9"/>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18" name="Google Shape;118;p29"/>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19" name="Google Shape;119;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0" name="Shape 120"/>
        <p:cNvGrpSpPr/>
        <p:nvPr/>
      </p:nvGrpSpPr>
      <p:grpSpPr>
        <a:xfrm>
          <a:off x="0" y="0"/>
          <a:ext cx="0" cy="0"/>
          <a:chOff x="0" y="0"/>
          <a:chExt cx="0" cy="0"/>
        </a:xfrm>
      </p:grpSpPr>
      <p:sp>
        <p:nvSpPr>
          <p:cNvPr id="121" name="Google Shape;121;p30"/>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30"/>
          <p:cNvSpPr/>
          <p:nvPr>
            <p:ph idx="2" type="pic"/>
          </p:nvPr>
        </p:nvSpPr>
        <p:spPr>
          <a:xfrm>
            <a:off x="1792288" y="685800"/>
            <a:ext cx="5486400" cy="3086100"/>
          </a:xfrm>
          <a:prstGeom prst="rect">
            <a:avLst/>
          </a:prstGeom>
          <a:noFill/>
          <a:ln>
            <a:noFill/>
          </a:ln>
        </p:spPr>
      </p:sp>
      <p:sp>
        <p:nvSpPr>
          <p:cNvPr id="123" name="Google Shape;123;p30"/>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24" name="Google Shape;124;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31"/>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 name="Google Shape;127;p31"/>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31"/>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31"/>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0"/>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10"/>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1"/>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 name="Google Shape;51;p11"/>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5.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79972"/>
            <a:ext cx="8229600" cy="291465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9"/>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9"/>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9" name="Google Shape;69;p16"/>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1" name="Shape 91"/>
        <p:cNvGrpSpPr/>
        <p:nvPr/>
      </p:nvGrpSpPr>
      <p:grpSpPr>
        <a:xfrm>
          <a:off x="0" y="0"/>
          <a:ext cx="0" cy="0"/>
          <a:chOff x="0" y="0"/>
          <a:chExt cx="0" cy="0"/>
        </a:xfrm>
      </p:grpSpPr>
      <p:sp>
        <p:nvSpPr>
          <p:cNvPr id="92" name="Google Shape;92;p23"/>
          <p:cNvSpPr txBox="1"/>
          <p:nvPr>
            <p:ph type="title"/>
          </p:nvPr>
        </p:nvSpPr>
        <p:spPr>
          <a:xfrm>
            <a:off x="372675" y="432175"/>
            <a:ext cx="8229600" cy="4941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23"/>
          <p:cNvSpPr txBox="1"/>
          <p:nvPr>
            <p:ph idx="1" type="body"/>
          </p:nvPr>
        </p:nvSpPr>
        <p:spPr>
          <a:xfrm>
            <a:off x="457200" y="1010851"/>
            <a:ext cx="8229600" cy="3583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2"/>
          <p:cNvSpPr/>
          <p:nvPr/>
        </p:nvSpPr>
        <p:spPr>
          <a:xfrm>
            <a:off x="1534329" y="2653027"/>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2"/>
          <p:cNvSpPr/>
          <p:nvPr/>
        </p:nvSpPr>
        <p:spPr>
          <a:xfrm>
            <a:off x="3064617" y="1701776"/>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2"/>
          <p:cNvSpPr/>
          <p:nvPr/>
        </p:nvSpPr>
        <p:spPr>
          <a:xfrm>
            <a:off x="2211165" y="2101452"/>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2"/>
          <p:cNvSpPr/>
          <p:nvPr/>
        </p:nvSpPr>
        <p:spPr>
          <a:xfrm>
            <a:off x="3294880" y="2872700"/>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2"/>
          <p:cNvSpPr/>
          <p:nvPr/>
        </p:nvSpPr>
        <p:spPr>
          <a:xfrm>
            <a:off x="3865788" y="1825609"/>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2"/>
          <p:cNvSpPr/>
          <p:nvPr/>
        </p:nvSpPr>
        <p:spPr>
          <a:xfrm>
            <a:off x="2111174" y="1358777"/>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2"/>
          <p:cNvSpPr/>
          <p:nvPr/>
        </p:nvSpPr>
        <p:spPr>
          <a:xfrm>
            <a:off x="4014020" y="2514587"/>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2"/>
          <p:cNvSpPr/>
          <p:nvPr/>
        </p:nvSpPr>
        <p:spPr>
          <a:xfrm>
            <a:off x="2609901" y="3134421"/>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2"/>
          <p:cNvSpPr/>
          <p:nvPr/>
        </p:nvSpPr>
        <p:spPr>
          <a:xfrm>
            <a:off x="4116292" y="1519396"/>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2"/>
          <p:cNvSpPr/>
          <p:nvPr/>
        </p:nvSpPr>
        <p:spPr>
          <a:xfrm>
            <a:off x="3836500" y="1478615"/>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2"/>
          <p:cNvSpPr/>
          <p:nvPr/>
        </p:nvSpPr>
        <p:spPr>
          <a:xfrm>
            <a:off x="832820" y="2562165"/>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2"/>
          <p:cNvSpPr/>
          <p:nvPr/>
        </p:nvSpPr>
        <p:spPr>
          <a:xfrm>
            <a:off x="3952499" y="1916471"/>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2"/>
          <p:cNvSpPr/>
          <p:nvPr/>
        </p:nvSpPr>
        <p:spPr>
          <a:xfrm>
            <a:off x="3381592" y="1271075"/>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2"/>
          <p:cNvSpPr/>
          <p:nvPr/>
        </p:nvSpPr>
        <p:spPr>
          <a:xfrm>
            <a:off x="3410311" y="3418604"/>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2"/>
          <p:cNvSpPr/>
          <p:nvPr/>
        </p:nvSpPr>
        <p:spPr>
          <a:xfrm>
            <a:off x="1613280" y="1271075"/>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2"/>
          <p:cNvSpPr/>
          <p:nvPr/>
        </p:nvSpPr>
        <p:spPr>
          <a:xfrm>
            <a:off x="3721980" y="2904150"/>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2"/>
          <p:cNvSpPr/>
          <p:nvPr/>
        </p:nvSpPr>
        <p:spPr>
          <a:xfrm>
            <a:off x="686110" y="1569477"/>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2"/>
          <p:cNvSpPr/>
          <p:nvPr/>
        </p:nvSpPr>
        <p:spPr>
          <a:xfrm>
            <a:off x="333475" y="3418604"/>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2"/>
          <p:cNvSpPr/>
          <p:nvPr/>
        </p:nvSpPr>
        <p:spPr>
          <a:xfrm>
            <a:off x="1989485" y="1519396"/>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2"/>
          <p:cNvSpPr/>
          <p:nvPr/>
        </p:nvSpPr>
        <p:spPr>
          <a:xfrm>
            <a:off x="4039211" y="2007333"/>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2"/>
          <p:cNvSpPr/>
          <p:nvPr/>
        </p:nvSpPr>
        <p:spPr>
          <a:xfrm>
            <a:off x="2718838" y="2550867"/>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2"/>
          <p:cNvSpPr/>
          <p:nvPr/>
        </p:nvSpPr>
        <p:spPr>
          <a:xfrm>
            <a:off x="3381848" y="3614086"/>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2"/>
          <p:cNvSpPr/>
          <p:nvPr/>
        </p:nvSpPr>
        <p:spPr>
          <a:xfrm>
            <a:off x="1269635" y="2199849"/>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2"/>
          <p:cNvSpPr/>
          <p:nvPr/>
        </p:nvSpPr>
        <p:spPr>
          <a:xfrm>
            <a:off x="3771623" y="2161304"/>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2"/>
          <p:cNvSpPr txBox="1"/>
          <p:nvPr/>
        </p:nvSpPr>
        <p:spPr>
          <a:xfrm>
            <a:off x="105150" y="1996875"/>
            <a:ext cx="50841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0"/>
              <a:buFont typeface="Arial"/>
              <a:buNone/>
            </a:pPr>
            <a:r>
              <a:rPr b="0" i="0" lang="en-US" sz="9000" u="none" cap="none" strike="noStrike">
                <a:solidFill>
                  <a:srgbClr val="000000"/>
                </a:solidFill>
                <a:latin typeface="Lobster"/>
                <a:ea typeface="Lobster"/>
                <a:cs typeface="Lobster"/>
                <a:sym typeface="Lobster"/>
              </a:rPr>
              <a:t>Welcome!</a:t>
            </a:r>
            <a:endParaRPr b="0" i="0" sz="9000" u="none" cap="none" strike="noStrike">
              <a:solidFill>
                <a:srgbClr val="000000"/>
              </a:solidFill>
              <a:latin typeface="Lobster"/>
              <a:ea typeface="Lobster"/>
              <a:cs typeface="Lobster"/>
              <a:sym typeface="Lobster"/>
            </a:endParaRPr>
          </a:p>
        </p:txBody>
      </p:sp>
      <p:sp>
        <p:nvSpPr>
          <p:cNvPr id="159" name="Google Shape;159;p32"/>
          <p:cNvSpPr txBox="1"/>
          <p:nvPr/>
        </p:nvSpPr>
        <p:spPr>
          <a:xfrm>
            <a:off x="5294900" y="651675"/>
            <a:ext cx="3689100" cy="13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F3F3F"/>
                </a:solidFill>
                <a:latin typeface="Calibri"/>
                <a:ea typeface="Calibri"/>
                <a:cs typeface="Calibri"/>
                <a:sym typeface="Calibri"/>
              </a:rPr>
              <a:t>Please sit by section. Look at your schedule to find your section number.</a:t>
            </a:r>
            <a:endParaRPr sz="2400">
              <a:solidFill>
                <a:srgbClr val="3F3F3F"/>
              </a:solidFill>
              <a:latin typeface="Calibri"/>
              <a:ea typeface="Calibri"/>
              <a:cs typeface="Calibri"/>
              <a:sym typeface="Calibri"/>
            </a:endParaRPr>
          </a:p>
        </p:txBody>
      </p:sp>
      <p:graphicFrame>
        <p:nvGraphicFramePr>
          <p:cNvPr id="160" name="Google Shape;160;p32"/>
          <p:cNvGraphicFramePr/>
          <p:nvPr/>
        </p:nvGraphicFramePr>
        <p:xfrm>
          <a:off x="5440325" y="1960925"/>
          <a:ext cx="3000000" cy="3000000"/>
        </p:xfrm>
        <a:graphic>
          <a:graphicData uri="http://schemas.openxmlformats.org/drawingml/2006/table">
            <a:tbl>
              <a:tblPr>
                <a:noFill/>
                <a:tableStyleId>{49985F59-26A4-45E1-A803-FC3D4D79D9A6}</a:tableStyleId>
              </a:tblPr>
              <a:tblGrid>
                <a:gridCol w="1441700"/>
                <a:gridCol w="1441700"/>
              </a:tblGrid>
              <a:tr h="381000">
                <a:tc gridSpan="2">
                  <a:txBody>
                    <a:bodyPr/>
                    <a:lstStyle/>
                    <a:p>
                      <a:pPr indent="0" lvl="0" marL="0" rtl="0" algn="ctr">
                        <a:spcBef>
                          <a:spcPts val="0"/>
                        </a:spcBef>
                        <a:spcAft>
                          <a:spcPts val="0"/>
                        </a:spcAft>
                        <a:buNone/>
                      </a:pPr>
                      <a:r>
                        <a:rPr lang="en-US"/>
                        <a:t>Front of Room</a:t>
                      </a:r>
                      <a:endParaRPr/>
                    </a:p>
                  </a:txBody>
                  <a:tcPr marT="91425" marB="91425" marR="91425" marL="91425" anchor="ctr">
                    <a:lnB cap="flat" cmpd="sng" w="10575">
                      <a:solidFill>
                        <a:srgbClr val="CCCCCC"/>
                      </a:solidFill>
                      <a:prstDash val="solid"/>
                      <a:round/>
                      <a:headEnd len="sm" w="sm" type="none"/>
                      <a:tailEnd len="sm" w="sm" type="none"/>
                    </a:lnB>
                  </a:tcPr>
                </a:tc>
                <a:tc hMerge="1"/>
              </a:tr>
              <a:tr h="381000">
                <a:tc>
                  <a:txBody>
                    <a:bodyPr/>
                    <a:lstStyle/>
                    <a:p>
                      <a:pPr indent="0" lvl="0" marL="0" rtl="0" algn="ctr">
                        <a:lnSpc>
                          <a:spcPct val="115000"/>
                        </a:lnSpc>
                        <a:spcBef>
                          <a:spcPts val="0"/>
                        </a:spcBef>
                        <a:spcAft>
                          <a:spcPts val="0"/>
                        </a:spcAft>
                        <a:buNone/>
                      </a:pPr>
                      <a:r>
                        <a:rPr lang="en-US"/>
                        <a:t>50720</a:t>
                      </a:r>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a:t>50725</a:t>
                      </a:r>
                      <a:endParaRPr/>
                    </a:p>
                  </a:txBody>
                  <a:tcPr marT="91425" marB="91425" marR="91425" marL="91425" anchor="ctr">
                    <a:lnL cap="flat" cmpd="sng" w="10575">
                      <a:solidFill>
                        <a:srgbClr val="CCCCCC"/>
                      </a:solidFill>
                      <a:prstDash val="solid"/>
                      <a:round/>
                      <a:headEnd len="sm" w="sm" type="none"/>
                      <a:tailEnd len="sm" w="sm" type="none"/>
                    </a:lnL>
                  </a:tcPr>
                </a:tc>
              </a:tr>
              <a:tr h="381000">
                <a:tc>
                  <a:txBody>
                    <a:bodyPr/>
                    <a:lstStyle/>
                    <a:p>
                      <a:pPr indent="0" lvl="0" marL="0" rtl="0" algn="ctr">
                        <a:lnSpc>
                          <a:spcPct val="115000"/>
                        </a:lnSpc>
                        <a:spcBef>
                          <a:spcPts val="0"/>
                        </a:spcBef>
                        <a:spcAft>
                          <a:spcPts val="0"/>
                        </a:spcAft>
                        <a:buNone/>
                      </a:pPr>
                      <a:r>
                        <a:rPr lang="en-US"/>
                        <a:t>50730</a:t>
                      </a:r>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a:t>50735</a:t>
                      </a:r>
                      <a:endParaRPr/>
                    </a:p>
                  </a:txBody>
                  <a:tcPr marT="91425" marB="91425" marR="91425" marL="91425" anchor="ctr">
                    <a:lnL cap="flat" cmpd="sng" w="10575">
                      <a:solidFill>
                        <a:srgbClr val="CCCCCC"/>
                      </a:solidFill>
                      <a:prstDash val="solid"/>
                      <a:round/>
                      <a:headEnd len="sm" w="sm" type="none"/>
                      <a:tailEnd len="sm" w="sm" type="none"/>
                    </a:lnL>
                  </a:tcPr>
                </a:tc>
              </a:tr>
              <a:tr h="381000">
                <a:tc gridSpan="2">
                  <a:txBody>
                    <a:bodyPr/>
                    <a:lstStyle/>
                    <a:p>
                      <a:pPr indent="0" lvl="0" marL="0" rtl="0" algn="ctr">
                        <a:lnSpc>
                          <a:spcPct val="115000"/>
                        </a:lnSpc>
                        <a:spcBef>
                          <a:spcPts val="0"/>
                        </a:spcBef>
                        <a:spcAft>
                          <a:spcPts val="0"/>
                        </a:spcAft>
                        <a:buNone/>
                      </a:pPr>
                      <a:r>
                        <a:rPr lang="en-US"/>
                        <a:t>Back of Room</a:t>
                      </a:r>
                      <a:endParaRPr/>
                    </a:p>
                  </a:txBody>
                  <a:tcPr marT="19050" marB="19050" marR="28575" marL="28575" anchor="ctr">
                    <a:lnL cap="flat" cmpd="sng" w="10575">
                      <a:solidFill>
                        <a:srgbClr val="CCCCCC"/>
                      </a:solidFill>
                      <a:prstDash val="solid"/>
                      <a:round/>
                      <a:headEnd len="sm" w="sm" type="none"/>
                      <a:tailEnd len="sm" w="sm" type="none"/>
                    </a:lnL>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hMerge="1"/>
              </a:tr>
            </a:tbl>
          </a:graphicData>
        </a:graphic>
      </p:graphicFrame>
      <p:sp>
        <p:nvSpPr>
          <p:cNvPr id="161" name="Google Shape;161;p32"/>
          <p:cNvSpPr txBox="1"/>
          <p:nvPr/>
        </p:nvSpPr>
        <p:spPr>
          <a:xfrm>
            <a:off x="5440325" y="3614075"/>
            <a:ext cx="3689100" cy="13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F3F3F"/>
                </a:solidFill>
                <a:latin typeface="Calibri"/>
                <a:ea typeface="Calibri"/>
                <a:cs typeface="Calibri"/>
                <a:sym typeface="Calibri"/>
              </a:rPr>
              <a:t>Sit close together, without empty seats or rows in-between.</a:t>
            </a:r>
            <a:endParaRPr sz="2400">
              <a:solidFill>
                <a:srgbClr val="3F3F3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457200" y="397084"/>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It’s All 1s and 0s</a:t>
            </a:r>
            <a:endParaRPr sz="3600">
              <a:solidFill>
                <a:schemeClr val="dk1"/>
              </a:solidFill>
            </a:endParaRPr>
          </a:p>
        </p:txBody>
      </p:sp>
      <p:sp>
        <p:nvSpPr>
          <p:cNvPr id="260" name="Google Shape;260;p41"/>
          <p:cNvSpPr txBox="1"/>
          <p:nvPr>
            <p:ph idx="1" type="body"/>
          </p:nvPr>
        </p:nvSpPr>
        <p:spPr>
          <a:xfrm>
            <a:off x="401400" y="1152035"/>
            <a:ext cx="8229600" cy="387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Calibri"/>
              <a:buChar char="●"/>
            </a:pPr>
            <a:r>
              <a:rPr lang="en-US" sz="2400">
                <a:solidFill>
                  <a:schemeClr val="dk1"/>
                </a:solidFill>
              </a:rPr>
              <a:t>Inside, it’s all</a:t>
            </a:r>
            <a:r>
              <a:rPr i="0" lang="en-US" sz="2400" u="none">
                <a:solidFill>
                  <a:schemeClr val="dk1"/>
                </a:solidFill>
              </a:rPr>
              <a:t> 1s and 0s</a:t>
            </a:r>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h	   01101000</a:t>
            </a:r>
            <a:endParaRPr>
              <a:latin typeface="Courier New"/>
              <a:ea typeface="Courier New"/>
              <a:cs typeface="Courier New"/>
              <a:sym typeface="Courier New"/>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"hi"	0110100001101001</a:t>
            </a:r>
            <a:endParaRPr>
              <a:latin typeface="Courier New"/>
              <a:ea typeface="Courier New"/>
              <a:cs typeface="Courier New"/>
              <a:sym typeface="Courier New"/>
            </a:endParaRPr>
          </a:p>
          <a:p>
            <a:pPr indent="-285750" lvl="1" marL="742950" rtl="0" algn="l">
              <a:lnSpc>
                <a:spcPct val="100000"/>
              </a:lnSpc>
              <a:spcBef>
                <a:spcPts val="200"/>
              </a:spcBef>
              <a:spcAft>
                <a:spcPts val="0"/>
              </a:spcAft>
              <a:buClr>
                <a:schemeClr val="dk1"/>
              </a:buClr>
              <a:buSzPts val="2000"/>
              <a:buFont typeface="Arial"/>
              <a:buNone/>
            </a:pPr>
            <a:r>
              <a:rPr i="0" lang="en-US" sz="2000" u="none">
                <a:solidFill>
                  <a:schemeClr val="dk1"/>
                </a:solidFill>
                <a:latin typeface="Courier New"/>
                <a:ea typeface="Courier New"/>
                <a:cs typeface="Courier New"/>
                <a:sym typeface="Courier New"/>
              </a:rPr>
              <a:t>		104	01101000</a:t>
            </a:r>
            <a:endParaRPr b="0" i="0" sz="2400" u="none">
              <a:solidFill>
                <a:schemeClr val="dk1"/>
              </a:solidFill>
              <a:latin typeface="Arial"/>
              <a:ea typeface="Arial"/>
              <a:cs typeface="Arial"/>
              <a:sym typeface="Arial"/>
            </a:endParaRPr>
          </a:p>
          <a:p>
            <a:pPr indent="-342900" lvl="0" marL="342900" rtl="0" algn="l">
              <a:lnSpc>
                <a:spcPct val="100000"/>
              </a:lnSpc>
              <a:spcBef>
                <a:spcPts val="200"/>
              </a:spcBef>
              <a:spcAft>
                <a:spcPts val="0"/>
              </a:spcAft>
              <a:buClr>
                <a:schemeClr val="dk1"/>
              </a:buClr>
              <a:buSzPts val="2400"/>
              <a:buFont typeface="Arial"/>
              <a:buChar char="●"/>
            </a:pPr>
            <a:r>
              <a:rPr i="0" lang="en-US" sz="2400" u="none">
                <a:solidFill>
                  <a:schemeClr val="dk1"/>
                </a:solidFill>
              </a:rPr>
              <a:t>How can the computer tell the difference between an h and</a:t>
            </a:r>
            <a:r>
              <a:rPr b="0" i="0" lang="en-US" sz="2400" u="none">
                <a:solidFill>
                  <a:schemeClr val="dk1"/>
                </a:solidFill>
                <a:latin typeface="Arial"/>
                <a:ea typeface="Arial"/>
                <a:cs typeface="Arial"/>
                <a:sym typeface="Arial"/>
              </a:rPr>
              <a:t> </a:t>
            </a:r>
            <a:r>
              <a:rPr b="0" i="0" lang="en-US" sz="2400" u="none">
                <a:solidFill>
                  <a:schemeClr val="dk1"/>
                </a:solidFill>
                <a:latin typeface="Courier New"/>
                <a:ea typeface="Courier New"/>
                <a:cs typeface="Courier New"/>
                <a:sym typeface="Courier New"/>
              </a:rPr>
              <a:t>104</a:t>
            </a:r>
            <a:r>
              <a:rPr b="0" i="0" lang="en-US" sz="2400" u="none">
                <a:solidFill>
                  <a:schemeClr val="dk1"/>
                </a:solidFill>
                <a:latin typeface="Arial"/>
                <a:ea typeface="Arial"/>
                <a:cs typeface="Arial"/>
                <a:sym typeface="Arial"/>
              </a:rPr>
              <a:t>?</a:t>
            </a:r>
            <a:endParaRPr b="0" i="0" sz="2400" u="none">
              <a:solidFill>
                <a:schemeClr val="dk1"/>
              </a:solidFill>
              <a:latin typeface="Arial"/>
              <a:ea typeface="Arial"/>
              <a:cs typeface="Arial"/>
              <a:sym typeface="Arial"/>
            </a:endParaRPr>
          </a:p>
          <a:p>
            <a:pPr indent="-323850" lvl="1" marL="742950" rtl="0" algn="l">
              <a:lnSpc>
                <a:spcPct val="100000"/>
              </a:lnSpc>
              <a:spcBef>
                <a:spcPts val="200"/>
              </a:spcBef>
              <a:spcAft>
                <a:spcPts val="0"/>
              </a:spcAft>
              <a:buClr>
                <a:schemeClr val="dk1"/>
              </a:buClr>
              <a:buSzPts val="2400"/>
              <a:buFont typeface="Calibri"/>
              <a:buChar char="○"/>
            </a:pPr>
            <a:r>
              <a:rPr lang="en-US" sz="2400">
                <a:solidFill>
                  <a:schemeClr val="dk1"/>
                </a:solidFill>
              </a:rPr>
              <a:t>In general, the earlier bits specify how to interpret the following bits.</a:t>
            </a:r>
            <a:endParaRPr sz="2400">
              <a:solidFill>
                <a:schemeClr val="dk1"/>
              </a:solidFill>
            </a:endParaRPr>
          </a:p>
          <a:p>
            <a:pPr indent="-323850" lvl="1" marL="742950" rtl="0" algn="l">
              <a:lnSpc>
                <a:spcPct val="100000"/>
              </a:lnSpc>
              <a:spcBef>
                <a:spcPts val="200"/>
              </a:spcBef>
              <a:spcAft>
                <a:spcPts val="0"/>
              </a:spcAft>
              <a:buClr>
                <a:schemeClr val="dk1"/>
              </a:buClr>
              <a:buSzPts val="2400"/>
              <a:buFont typeface="Calibri"/>
              <a:buChar char="○"/>
            </a:pPr>
            <a:r>
              <a:rPr lang="en-US" sz="2400">
                <a:solidFill>
                  <a:schemeClr val="dk1"/>
                </a:solidFill>
              </a:rPr>
              <a:t>In Java, we define a type for each data item: integer, decimal, String, character, etc.</a:t>
            </a:r>
            <a:endParaRPr i="0" sz="2400" u="none">
              <a:solidFill>
                <a:schemeClr val="dk1"/>
              </a:solidFill>
            </a:endParaRPr>
          </a:p>
        </p:txBody>
      </p:sp>
      <p:sp>
        <p:nvSpPr>
          <p:cNvPr id="261" name="Google Shape;261;p41"/>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62" name="Google Shape;262;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idx="4294967295" type="title"/>
          </p:nvPr>
        </p:nvSpPr>
        <p:spPr>
          <a:xfrm>
            <a:off x="611400" y="418550"/>
            <a:ext cx="77724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P</a:t>
            </a:r>
            <a:r>
              <a:rPr b="0" i="0" lang="en-US" sz="3600" u="none" cap="none" strike="noStrike">
                <a:solidFill>
                  <a:schemeClr val="dk1"/>
                </a:solidFill>
                <a:latin typeface="Arial"/>
                <a:ea typeface="Arial"/>
                <a:cs typeface="Arial"/>
                <a:sym typeface="Arial"/>
              </a:rPr>
              <a:t>rimitive </a:t>
            </a:r>
            <a:r>
              <a:rPr lang="en-US" sz="3600">
                <a:solidFill>
                  <a:schemeClr val="dk1"/>
                </a:solidFill>
              </a:rPr>
              <a:t>T</a:t>
            </a:r>
            <a:r>
              <a:rPr b="0" i="0" lang="en-US" sz="3600" u="none" cap="none" strike="noStrike">
                <a:solidFill>
                  <a:schemeClr val="dk1"/>
                </a:solidFill>
                <a:latin typeface="Arial"/>
                <a:ea typeface="Arial"/>
                <a:cs typeface="Arial"/>
                <a:sym typeface="Arial"/>
              </a:rPr>
              <a:t>ypes</a:t>
            </a:r>
            <a:endParaRPr sz="3600">
              <a:solidFill>
                <a:schemeClr val="dk1"/>
              </a:solidFill>
            </a:endParaRPr>
          </a:p>
        </p:txBody>
      </p:sp>
      <p:sp>
        <p:nvSpPr>
          <p:cNvPr id="269" name="Google Shape;269;p42"/>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270" name="Google Shape;270;p42"/>
          <p:cNvGraphicFramePr/>
          <p:nvPr/>
        </p:nvGraphicFramePr>
        <p:xfrm>
          <a:off x="282913" y="1401625"/>
          <a:ext cx="3000000" cy="3000000"/>
        </p:xfrm>
        <a:graphic>
          <a:graphicData uri="http://schemas.openxmlformats.org/drawingml/2006/table">
            <a:tbl>
              <a:tblPr>
                <a:noFill/>
                <a:tableStyleId>{14371491-A63A-4A49-BDB1-20DC0C67EC79}</a:tableStyleId>
              </a:tblPr>
              <a:tblGrid>
                <a:gridCol w="864675"/>
                <a:gridCol w="1930125"/>
                <a:gridCol w="1134200"/>
                <a:gridCol w="960500"/>
                <a:gridCol w="3110575"/>
              </a:tblGrid>
              <a:tr h="416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Type</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Description</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Examples</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None/>
                      </a:pPr>
                      <a:r>
                        <a:rPr b="1" lang="en-US"/>
                        <a:t>Memory </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None/>
                      </a:pPr>
                      <a:r>
                        <a:rPr b="1" lang="en-US"/>
                        <a:t>Min and Max</a:t>
                      </a:r>
                      <a:endParaRPr b="1"/>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positive and negative integers up to 2</a:t>
                      </a:r>
                      <a:r>
                        <a:rPr baseline="30000" lang="en-US" sz="1400" u="none" cap="none" strike="noStrike"/>
                        <a:t>31</a:t>
                      </a:r>
                      <a:r>
                        <a:rPr lang="en-US" sz="1400" u="none" cap="none" strike="noStrike"/>
                        <a:t> - 1</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42, -3, 0, 387733</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4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min: </a:t>
                      </a:r>
                      <a:r>
                        <a:rPr lang="en-US"/>
                        <a:t>-2,147,483,648</a:t>
                      </a:r>
                      <a:endParaRPr/>
                    </a:p>
                    <a:p>
                      <a:pPr indent="0" lvl="0" marL="0" marR="0" rtl="0" algn="l">
                        <a:lnSpc>
                          <a:spcPct val="100000"/>
                        </a:lnSpc>
                        <a:spcBef>
                          <a:spcPts val="0"/>
                        </a:spcBef>
                        <a:spcAft>
                          <a:spcPts val="0"/>
                        </a:spcAft>
                        <a:buNone/>
                      </a:pPr>
                      <a:r>
                        <a:rPr lang="en-US"/>
                        <a:t>max: 2,147,483,647</a:t>
                      </a:r>
                      <a:endParaRPr/>
                    </a:p>
                    <a:p>
                      <a:pPr indent="0" lvl="0" marL="0" marR="0" rtl="0" algn="l">
                        <a:lnSpc>
                          <a:spcPct val="100000"/>
                        </a:lnSpc>
                        <a:spcBef>
                          <a:spcPts val="0"/>
                        </a:spcBef>
                        <a:spcAft>
                          <a:spcPts val="0"/>
                        </a:spcAft>
                        <a:buNone/>
                      </a:pPr>
                      <a:r>
                        <a:rPr lang="en-US"/>
                        <a:t>(but 32 1s equals 4,294,967,295)</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double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positive and negative decimal numbers up to 10</a:t>
                      </a:r>
                      <a:r>
                        <a:rPr baseline="30000" lang="en-US" sz="1400" u="none" cap="none" strike="noStrike"/>
                        <a:t>308</a:t>
                      </a:r>
                      <a:endParaRPr baseline="30000"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3.0, -0.0004, 14.81e3</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8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min: 1.79769313486231570e+308</a:t>
                      </a:r>
                      <a:endParaRPr/>
                    </a:p>
                    <a:p>
                      <a:pPr indent="0" lvl="0" marL="0" marR="0" rtl="0" algn="l">
                        <a:lnSpc>
                          <a:spcPct val="100000"/>
                        </a:lnSpc>
                        <a:spcBef>
                          <a:spcPts val="0"/>
                        </a:spcBef>
                        <a:spcAft>
                          <a:spcPts val="0"/>
                        </a:spcAft>
                        <a:buNone/>
                      </a:pPr>
                      <a:r>
                        <a:rPr lang="en-US"/>
                        <a:t>max: 2.2250738585072014e-308</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char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single character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‘X’, ‘?’</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2 bytes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all characters in ASCII table</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boolean</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true or false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true, false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1 byte</a:t>
                      </a:r>
                      <a:endParaRPr/>
                    </a:p>
                    <a:p>
                      <a:pPr indent="0" lvl="0" marL="0" marR="0" rtl="0" algn="l">
                        <a:lnSpc>
                          <a:spcPct val="100000"/>
                        </a:lnSpc>
                        <a:spcBef>
                          <a:spcPts val="0"/>
                        </a:spcBef>
                        <a:spcAft>
                          <a:spcPts val="0"/>
                        </a:spcAft>
                        <a:buNone/>
                      </a:pPr>
                      <a:r>
                        <a:rPr lang="en-US"/>
                        <a:t>(padded)</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t>true or false</a:t>
                      </a:r>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bl>
          </a:graphicData>
        </a:graphic>
      </p:graphicFrame>
      <p:sp>
        <p:nvSpPr>
          <p:cNvPr id="271" name="Google Shape;271;p42"/>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485775" y="415684"/>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Practice</a:t>
            </a:r>
            <a:endParaRPr>
              <a:solidFill>
                <a:schemeClr val="dk1"/>
              </a:solidFill>
            </a:endParaRPr>
          </a:p>
        </p:txBody>
      </p:sp>
      <p:sp>
        <p:nvSpPr>
          <p:cNvPr id="277" name="Google Shape;277;p43"/>
          <p:cNvSpPr txBox="1"/>
          <p:nvPr/>
        </p:nvSpPr>
        <p:spPr>
          <a:xfrm>
            <a:off x="2024175" y="1310000"/>
            <a:ext cx="5152800" cy="2920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chemeClr val="dk1"/>
                </a:solidFill>
                <a:latin typeface="Arial"/>
                <a:ea typeface="Arial"/>
                <a:cs typeface="Arial"/>
                <a:sym typeface="Arial"/>
              </a:rPr>
              <a:t>Int or Double?</a:t>
            </a:r>
            <a:endParaRPr b="0" i="0" sz="2300" u="none" cap="none" strike="noStrike">
              <a:solidFill>
                <a:schemeClr val="dk1"/>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Temperature in degrees Celsius</a:t>
            </a:r>
            <a:endParaRPr b="0" i="0" sz="2000" u="none" cap="none" strike="noStrike">
              <a:solidFill>
                <a:srgbClr val="000000"/>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The population of lemmings</a:t>
            </a:r>
            <a:endParaRPr b="0" i="0" sz="2000" u="none" cap="none" strike="noStrike">
              <a:solidFill>
                <a:srgbClr val="000000"/>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Your grade point average</a:t>
            </a:r>
            <a:endParaRPr b="0" i="0" sz="2000" u="none" cap="none" strike="noStrike">
              <a:solidFill>
                <a:srgbClr val="000000"/>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A person's age in years</a:t>
            </a:r>
            <a:endParaRPr b="0" i="0" sz="2000" u="none" cap="none" strike="noStrike">
              <a:solidFill>
                <a:srgbClr val="000000"/>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A person's weight in pounds</a:t>
            </a:r>
            <a:endParaRPr b="0" i="0" sz="2000" u="none" cap="none" strike="noStrike">
              <a:solidFill>
                <a:srgbClr val="000000"/>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Sum of integers</a:t>
            </a:r>
            <a:endParaRPr b="0" i="0" sz="2300" u="none" cap="none" strike="noStrike">
              <a:solidFill>
                <a:schemeClr val="dk1"/>
              </a:solidFill>
              <a:latin typeface="Arial"/>
              <a:ea typeface="Arial"/>
              <a:cs typeface="Arial"/>
              <a:sym typeface="Arial"/>
            </a:endParaRPr>
          </a:p>
          <a:p>
            <a:pPr indent="-374650" lvl="0" marL="457200" marR="0" rtl="0" algn="l">
              <a:lnSpc>
                <a:spcPct val="90000"/>
              </a:lnSpc>
              <a:spcBef>
                <a:spcPts val="0"/>
              </a:spcBef>
              <a:spcAft>
                <a:spcPts val="0"/>
              </a:spcAft>
              <a:buClr>
                <a:schemeClr val="dk1"/>
              </a:buClr>
              <a:buSzPts val="2300"/>
              <a:buFont typeface="Arial"/>
              <a:buAutoNum type="arabicPeriod"/>
            </a:pPr>
            <a:r>
              <a:rPr b="0" i="0" lang="en-US" sz="2300" u="none" cap="none" strike="noStrike">
                <a:solidFill>
                  <a:schemeClr val="dk1"/>
                </a:solidFill>
                <a:latin typeface="Arial"/>
                <a:ea typeface="Arial"/>
                <a:cs typeface="Arial"/>
                <a:sym typeface="Arial"/>
              </a:rPr>
              <a:t>Average of integers</a:t>
            </a:r>
            <a:endParaRPr b="0" i="0" sz="2300" u="none" cap="none" strike="noStrike">
              <a:solidFill>
                <a:schemeClr val="dk1"/>
              </a:solidFill>
              <a:latin typeface="Arial"/>
              <a:ea typeface="Arial"/>
              <a:cs typeface="Arial"/>
              <a:sym typeface="Arial"/>
            </a:endParaRPr>
          </a:p>
          <a:p>
            <a:pPr indent="-169862" lvl="1" marL="404812" marR="0" rtl="0" algn="l">
              <a:lnSpc>
                <a:spcPct val="90000"/>
              </a:lnSpc>
              <a:spcBef>
                <a:spcPts val="340"/>
              </a:spcBef>
              <a:spcAft>
                <a:spcPts val="0"/>
              </a:spcAft>
              <a:buClr>
                <a:schemeClr val="dk1"/>
              </a:buClr>
              <a:buSzPts val="1700"/>
              <a:buFont typeface="Verdana"/>
              <a:buNone/>
            </a:pPr>
            <a:r>
              <a:t/>
            </a:r>
            <a:endParaRPr b="0" i="0" sz="1700" u="none" cap="none" strike="noStrike">
              <a:solidFill>
                <a:schemeClr val="dk1"/>
              </a:solidFill>
              <a:latin typeface="Verdana"/>
              <a:ea typeface="Verdana"/>
              <a:cs typeface="Verdana"/>
              <a:sym typeface="Verdana"/>
            </a:endParaRPr>
          </a:p>
        </p:txBody>
      </p:sp>
      <p:sp>
        <p:nvSpPr>
          <p:cNvPr id="278" name="Google Shape;278;p43"/>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79" name="Google Shape;279;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idx="4294967295" type="title"/>
          </p:nvPr>
        </p:nvSpPr>
        <p:spPr>
          <a:xfrm>
            <a:off x="611400" y="418550"/>
            <a:ext cx="7772400" cy="615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rgbClr val="3F3F3F"/>
                </a:solidFill>
                <a:latin typeface="Arial"/>
                <a:ea typeface="Arial"/>
                <a:cs typeface="Arial"/>
                <a:sym typeface="Arial"/>
              </a:rPr>
              <a:t>Expressions</a:t>
            </a:r>
            <a:endParaRPr sz="3600">
              <a:solidFill>
                <a:srgbClr val="3F3F3F"/>
              </a:solidFill>
            </a:endParaRPr>
          </a:p>
        </p:txBody>
      </p:sp>
      <p:sp>
        <p:nvSpPr>
          <p:cNvPr id="285" name="Google Shape;285;p44"/>
          <p:cNvSpPr txBox="1"/>
          <p:nvPr>
            <p:ph idx="4294967295" type="body"/>
          </p:nvPr>
        </p:nvSpPr>
        <p:spPr>
          <a:xfrm>
            <a:off x="228600" y="1153325"/>
            <a:ext cx="8686800" cy="353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3200"/>
              <a:buNone/>
            </a:pPr>
            <a:r>
              <a:rPr b="1" i="0" lang="en-US" sz="2700" u="none">
                <a:solidFill>
                  <a:schemeClr val="dk1"/>
                </a:solidFill>
                <a:latin typeface="Arial"/>
                <a:ea typeface="Arial"/>
                <a:cs typeface="Arial"/>
                <a:sym typeface="Arial"/>
              </a:rPr>
              <a:t>expression</a:t>
            </a:r>
            <a:r>
              <a:rPr b="0" i="0" lang="en-US" sz="2700" u="none">
                <a:solidFill>
                  <a:schemeClr val="dk1"/>
                </a:solidFill>
                <a:latin typeface="Arial"/>
                <a:ea typeface="Arial"/>
                <a:cs typeface="Arial"/>
                <a:sym typeface="Arial"/>
              </a:rPr>
              <a:t>: A combination of values and</a:t>
            </a:r>
            <a:r>
              <a:rPr lang="en-US" sz="2700">
                <a:solidFill>
                  <a:schemeClr val="dk1"/>
                </a:solidFill>
                <a:latin typeface="Arial"/>
                <a:ea typeface="Arial"/>
                <a:cs typeface="Arial"/>
                <a:sym typeface="Arial"/>
              </a:rPr>
              <a:t>/</a:t>
            </a:r>
            <a:r>
              <a:rPr b="0" i="0" lang="en-US" sz="2700" u="none">
                <a:solidFill>
                  <a:schemeClr val="dk1"/>
                </a:solidFill>
                <a:latin typeface="Arial"/>
                <a:ea typeface="Arial"/>
                <a:cs typeface="Arial"/>
                <a:sym typeface="Arial"/>
              </a:rPr>
              <a:t>or operations that results in a single value.</a:t>
            </a:r>
            <a:endParaRPr sz="2700"/>
          </a:p>
          <a:p>
            <a:pPr indent="-234950" lvl="1" marL="742950" marR="0" rtl="0" algn="l">
              <a:lnSpc>
                <a:spcPct val="100000"/>
              </a:lnSpc>
              <a:spcBef>
                <a:spcPts val="160"/>
              </a:spcBef>
              <a:spcAft>
                <a:spcPts val="0"/>
              </a:spcAft>
              <a:buClr>
                <a:schemeClr val="dk1"/>
              </a:buClr>
              <a:buSzPts val="800"/>
              <a:buFont typeface="Arial"/>
              <a:buNone/>
            </a:pPr>
            <a:r>
              <a:t/>
            </a:r>
            <a:endParaRPr b="0" i="0" sz="300" u="none" cap="none" strike="noStrike">
              <a:solidFill>
                <a:schemeClr val="dk1"/>
              </a:solidFill>
              <a:latin typeface="Arial"/>
              <a:ea typeface="Arial"/>
              <a:cs typeface="Arial"/>
              <a:sym typeface="Arial"/>
            </a:endParaRPr>
          </a:p>
          <a:p>
            <a:pPr indent="457200" lvl="0" marL="914400" marR="0" rtl="0" algn="l">
              <a:lnSpc>
                <a:spcPct val="100000"/>
              </a:lnSpc>
              <a:spcBef>
                <a:spcPts val="560"/>
              </a:spcBef>
              <a:spcAft>
                <a:spcPts val="0"/>
              </a:spcAft>
              <a:buSzPts val="3200"/>
              <a:buNone/>
            </a:pPr>
            <a:r>
              <a:rPr b="0" i="0" lang="en-US" sz="2300" u="none" cap="none" strike="noStrike">
                <a:solidFill>
                  <a:schemeClr val="dk1"/>
                </a:solidFill>
                <a:latin typeface="Arial"/>
                <a:ea typeface="Arial"/>
                <a:cs typeface="Arial"/>
                <a:sym typeface="Arial"/>
              </a:rPr>
              <a:t>Examples:	 </a:t>
            </a:r>
            <a:r>
              <a:rPr b="0" i="0" lang="en-US" sz="2300" u="none" cap="none" strike="noStrike">
                <a:solidFill>
                  <a:schemeClr val="dk1"/>
                </a:solidFill>
                <a:latin typeface="Courier New"/>
                <a:ea typeface="Courier New"/>
                <a:cs typeface="Courier New"/>
                <a:sym typeface="Courier New"/>
              </a:rPr>
              <a:t>1 + 4 * 5</a:t>
            </a:r>
            <a:endParaRPr sz="2300"/>
          </a:p>
          <a:p>
            <a:pPr indent="-285750" lvl="1" marL="742950" marR="0" rtl="0" algn="l">
              <a:lnSpc>
                <a:spcPct val="100000"/>
              </a:lnSpc>
              <a:spcBef>
                <a:spcPts val="560"/>
              </a:spcBef>
              <a:spcAft>
                <a:spcPts val="0"/>
              </a:spcAft>
              <a:buClr>
                <a:schemeClr val="dk1"/>
              </a:buClr>
              <a:buSzPts val="2800"/>
              <a:buFont typeface="Courier New"/>
              <a:buNone/>
            </a:pPr>
            <a:r>
              <a:rPr b="0" i="0" lang="en-US" sz="2300" u="none" cap="none" strike="noStrike">
                <a:solidFill>
                  <a:schemeClr val="dk1"/>
                </a:solidFill>
                <a:latin typeface="Courier New"/>
                <a:ea typeface="Courier New"/>
                <a:cs typeface="Courier New"/>
                <a:sym typeface="Courier New"/>
              </a:rPr>
              <a:t>						(7 + 2) * 6 / 3</a:t>
            </a:r>
            <a:endParaRPr sz="2300"/>
          </a:p>
          <a:p>
            <a:pPr indent="-285750" lvl="1" marL="742950" marR="0" rtl="0" algn="l">
              <a:lnSpc>
                <a:spcPct val="100000"/>
              </a:lnSpc>
              <a:spcBef>
                <a:spcPts val="560"/>
              </a:spcBef>
              <a:spcAft>
                <a:spcPts val="0"/>
              </a:spcAft>
              <a:buClr>
                <a:schemeClr val="dk1"/>
              </a:buClr>
              <a:buSzPts val="2800"/>
              <a:buFont typeface="Courier New"/>
              <a:buNone/>
            </a:pPr>
            <a:r>
              <a:rPr b="0" i="0" lang="en-US" sz="2300" u="none" cap="none" strike="noStrike">
                <a:solidFill>
                  <a:schemeClr val="dk1"/>
                </a:solidFill>
                <a:latin typeface="Courier New"/>
                <a:ea typeface="Courier New"/>
                <a:cs typeface="Courier New"/>
                <a:sym typeface="Courier New"/>
              </a:rPr>
              <a:t>						42</a:t>
            </a:r>
            <a:endParaRPr sz="2300"/>
          </a:p>
          <a:p>
            <a:pPr indent="-285750" lvl="1" marL="742950" marR="0" rtl="0" algn="l">
              <a:lnSpc>
                <a:spcPct val="100000"/>
              </a:lnSpc>
              <a:spcBef>
                <a:spcPts val="560"/>
              </a:spcBef>
              <a:spcAft>
                <a:spcPts val="0"/>
              </a:spcAft>
              <a:buClr>
                <a:schemeClr val="dk1"/>
              </a:buClr>
              <a:buSzPts val="2800"/>
              <a:buFont typeface="Courier New"/>
              <a:buNone/>
            </a:pPr>
            <a:r>
              <a:rPr b="0" i="0" lang="en-US" sz="2300" u="none" cap="none" strike="noStrike">
                <a:solidFill>
                  <a:schemeClr val="dk1"/>
                </a:solidFill>
                <a:latin typeface="Courier New"/>
                <a:ea typeface="Courier New"/>
                <a:cs typeface="Courier New"/>
                <a:sym typeface="Courier New"/>
              </a:rPr>
              <a:t>						"Hello, world!"</a:t>
            </a:r>
            <a:endParaRPr sz="2300"/>
          </a:p>
          <a:p>
            <a:pPr indent="-234950" lvl="1" marL="742950" marR="0" rtl="0" algn="l">
              <a:lnSpc>
                <a:spcPct val="100000"/>
              </a:lnSpc>
              <a:spcBef>
                <a:spcPts val="160"/>
              </a:spcBef>
              <a:spcAft>
                <a:spcPts val="0"/>
              </a:spcAft>
              <a:buClr>
                <a:schemeClr val="dk1"/>
              </a:buClr>
              <a:buSzPts val="800"/>
              <a:buFont typeface="Arial"/>
              <a:buNone/>
            </a:pPr>
            <a:r>
              <a:t/>
            </a:r>
            <a:endParaRPr b="0" i="0" sz="300" u="none" cap="none" strike="noStrike">
              <a:solidFill>
                <a:schemeClr val="dk1"/>
              </a:solidFill>
              <a:latin typeface="Arial"/>
              <a:ea typeface="Arial"/>
              <a:cs typeface="Arial"/>
              <a:sym typeface="Arial"/>
            </a:endParaRPr>
          </a:p>
          <a:p>
            <a:pPr indent="-285750" lvl="0" marL="342900" marR="0" rtl="0" algn="l">
              <a:lnSpc>
                <a:spcPct val="100000"/>
              </a:lnSpc>
              <a:spcBef>
                <a:spcPts val="56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The simplest expression is </a:t>
            </a:r>
            <a:r>
              <a:rPr b="0" lang="en-US" sz="2300" u="none" cap="none" strike="noStrike">
                <a:solidFill>
                  <a:schemeClr val="dk1"/>
                </a:solidFill>
                <a:latin typeface="Arial"/>
                <a:ea typeface="Arial"/>
                <a:cs typeface="Arial"/>
                <a:sym typeface="Arial"/>
              </a:rPr>
              <a:t>a literal value.</a:t>
            </a:r>
            <a:endParaRPr sz="2300"/>
          </a:p>
          <a:p>
            <a:pPr indent="-285750" lvl="0" marL="342900" marR="0" rtl="0" algn="l">
              <a:lnSpc>
                <a:spcPct val="100000"/>
              </a:lnSpc>
              <a:spcBef>
                <a:spcPts val="56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A complex expression uses operators and parentheses.</a:t>
            </a:r>
            <a:endParaRPr sz="2300"/>
          </a:p>
        </p:txBody>
      </p:sp>
      <p:sp>
        <p:nvSpPr>
          <p:cNvPr id="286" name="Google Shape;286;p4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87" name="Google Shape;287;p4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idx="4294967295" type="title"/>
          </p:nvPr>
        </p:nvSpPr>
        <p:spPr>
          <a:xfrm>
            <a:off x="685800" y="409250"/>
            <a:ext cx="7772400" cy="632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chemeClr val="dk1"/>
                </a:solidFill>
                <a:latin typeface="Arial"/>
                <a:ea typeface="Arial"/>
                <a:cs typeface="Arial"/>
                <a:sym typeface="Arial"/>
              </a:rPr>
              <a:t>Arithmetic operators</a:t>
            </a:r>
            <a:endParaRPr sz="3600">
              <a:solidFill>
                <a:schemeClr val="dk1"/>
              </a:solidFill>
            </a:endParaRPr>
          </a:p>
        </p:txBody>
      </p:sp>
      <p:sp>
        <p:nvSpPr>
          <p:cNvPr id="293" name="Google Shape;293;p45"/>
          <p:cNvSpPr txBox="1"/>
          <p:nvPr>
            <p:ph idx="4294967295" type="body"/>
          </p:nvPr>
        </p:nvSpPr>
        <p:spPr>
          <a:xfrm>
            <a:off x="228600" y="1041725"/>
            <a:ext cx="8686800" cy="389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3200"/>
              <a:buNone/>
            </a:pPr>
            <a:r>
              <a:rPr b="1" i="0" lang="en-US" sz="2400" u="none">
                <a:solidFill>
                  <a:schemeClr val="dk1"/>
                </a:solidFill>
                <a:latin typeface="Arial"/>
                <a:ea typeface="Arial"/>
                <a:cs typeface="Arial"/>
                <a:sym typeface="Arial"/>
              </a:rPr>
              <a:t>operator</a:t>
            </a:r>
            <a:r>
              <a:rPr i="0" lang="en-US" sz="2400" u="none">
                <a:solidFill>
                  <a:schemeClr val="dk1"/>
                </a:solidFill>
                <a:latin typeface="Arial"/>
                <a:ea typeface="Arial"/>
                <a:cs typeface="Arial"/>
                <a:sym typeface="Arial"/>
              </a:rPr>
              <a:t>: Combines multiple values or expressions.</a:t>
            </a:r>
            <a:endParaRPr sz="2800">
              <a:latin typeface="Arial"/>
              <a:ea typeface="Arial"/>
              <a:cs typeface="Arial"/>
              <a:sym typeface="Arial"/>
            </a:endParaRPr>
          </a:p>
          <a:p>
            <a:pPr indent="-285750" lvl="1" marL="742950" marR="0" rtl="0" algn="l">
              <a:lnSpc>
                <a:spcPct val="100000"/>
              </a:lnSpc>
              <a:spcBef>
                <a:spcPts val="200"/>
              </a:spcBef>
              <a:spcAft>
                <a:spcPts val="0"/>
              </a:spcAft>
              <a:buClr>
                <a:schemeClr val="dk1"/>
              </a:buClr>
              <a:buSzPts val="700"/>
              <a:buFont typeface="Arial"/>
              <a:buNone/>
            </a:pPr>
            <a:r>
              <a:t/>
            </a:r>
            <a:endParaRPr i="0" sz="300" u="none" cap="none" strike="noStrike">
              <a:solidFill>
                <a:schemeClr val="dk1"/>
              </a:solidFill>
              <a:latin typeface="Arial"/>
              <a:ea typeface="Arial"/>
              <a:cs typeface="Arial"/>
              <a:sym typeface="Arial"/>
            </a:endParaRPr>
          </a:p>
          <a:p>
            <a:pPr indent="-260350" lvl="1" marL="742950" marR="0" rtl="0" algn="l">
              <a:lnSpc>
                <a:spcPct val="90000"/>
              </a:lnSpc>
              <a:spcBef>
                <a:spcPts val="200"/>
              </a:spcBef>
              <a:spcAft>
                <a:spcPts val="0"/>
              </a:spcAft>
              <a:buClr>
                <a:schemeClr val="lt1"/>
              </a:buClr>
              <a:buSzPts val="2000"/>
              <a:buFont typeface="Courier New"/>
              <a:buChar char="–"/>
            </a:pPr>
            <a:r>
              <a:rPr i="0" lang="en-US" sz="2000" u="none" cap="none" strike="noStrike">
                <a:solidFill>
                  <a:schemeClr val="dk1"/>
                </a:solidFill>
                <a:latin typeface="Arial"/>
                <a:ea typeface="Arial"/>
                <a:cs typeface="Arial"/>
                <a:sym typeface="Arial"/>
              </a:rPr>
              <a:t>+	    addition</a:t>
            </a:r>
            <a:endParaRPr sz="2400">
              <a:latin typeface="Arial"/>
              <a:ea typeface="Arial"/>
              <a:cs typeface="Arial"/>
              <a:sym typeface="Arial"/>
            </a:endParaRPr>
          </a:p>
          <a:p>
            <a:pPr indent="-260350" lvl="1" marL="742950" marR="0" rtl="0" algn="l">
              <a:lnSpc>
                <a:spcPct val="90000"/>
              </a:lnSpc>
              <a:spcBef>
                <a:spcPts val="200"/>
              </a:spcBef>
              <a:spcAft>
                <a:spcPts val="0"/>
              </a:spcAft>
              <a:buClr>
                <a:schemeClr val="lt1"/>
              </a:buClr>
              <a:buSzPts val="2000"/>
              <a:buFont typeface="Courier New"/>
              <a:buChar char="–"/>
            </a:pPr>
            <a:r>
              <a:rPr i="0" lang="en-US" sz="2000" u="none" cap="none" strike="noStrike">
                <a:solidFill>
                  <a:schemeClr val="dk1"/>
                </a:solidFill>
                <a:latin typeface="Arial"/>
                <a:ea typeface="Arial"/>
                <a:cs typeface="Arial"/>
                <a:sym typeface="Arial"/>
              </a:rPr>
              <a:t>- 	    subtraction (or negation)</a:t>
            </a:r>
            <a:endParaRPr sz="2400">
              <a:latin typeface="Arial"/>
              <a:ea typeface="Arial"/>
              <a:cs typeface="Arial"/>
              <a:sym typeface="Arial"/>
            </a:endParaRPr>
          </a:p>
          <a:p>
            <a:pPr indent="-260350" lvl="1" marL="742950" marR="0" rtl="0" algn="l">
              <a:lnSpc>
                <a:spcPct val="90000"/>
              </a:lnSpc>
              <a:spcBef>
                <a:spcPts val="200"/>
              </a:spcBef>
              <a:spcAft>
                <a:spcPts val="0"/>
              </a:spcAft>
              <a:buClr>
                <a:schemeClr val="lt1"/>
              </a:buClr>
              <a:buSzPts val="2000"/>
              <a:buFont typeface="Courier New"/>
              <a:buChar char="–"/>
            </a:pPr>
            <a:r>
              <a:rPr i="0" lang="en-US" sz="2000" u="none" cap="none" strike="noStrike">
                <a:solidFill>
                  <a:schemeClr val="dk1"/>
                </a:solidFill>
                <a:latin typeface="Arial"/>
                <a:ea typeface="Arial"/>
                <a:cs typeface="Arial"/>
                <a:sym typeface="Arial"/>
              </a:rPr>
              <a:t>*	    multiplication</a:t>
            </a:r>
            <a:endParaRPr sz="2400">
              <a:latin typeface="Arial"/>
              <a:ea typeface="Arial"/>
              <a:cs typeface="Arial"/>
              <a:sym typeface="Arial"/>
            </a:endParaRPr>
          </a:p>
          <a:p>
            <a:pPr indent="-260350" lvl="1" marL="742950" marR="0" rtl="0" algn="l">
              <a:lnSpc>
                <a:spcPct val="90000"/>
              </a:lnSpc>
              <a:spcBef>
                <a:spcPts val="200"/>
              </a:spcBef>
              <a:spcAft>
                <a:spcPts val="0"/>
              </a:spcAft>
              <a:buClr>
                <a:schemeClr val="lt1"/>
              </a:buClr>
              <a:buSzPts val="2000"/>
              <a:buFont typeface="Courier New"/>
              <a:buChar char="–"/>
            </a:pPr>
            <a:r>
              <a:rPr i="0" lang="en-US" sz="2000" u="none" cap="none" strike="noStrike">
                <a:solidFill>
                  <a:schemeClr val="dk1"/>
                </a:solidFill>
                <a:latin typeface="Arial"/>
                <a:ea typeface="Arial"/>
                <a:cs typeface="Arial"/>
                <a:sym typeface="Arial"/>
              </a:rPr>
              <a:t>/ 	    division</a:t>
            </a:r>
            <a:endParaRPr sz="2400">
              <a:latin typeface="Arial"/>
              <a:ea typeface="Arial"/>
              <a:cs typeface="Arial"/>
              <a:sym typeface="Arial"/>
            </a:endParaRPr>
          </a:p>
          <a:p>
            <a:pPr indent="-260350" lvl="1" marL="742950" marR="0" rtl="0" algn="l">
              <a:lnSpc>
                <a:spcPct val="90000"/>
              </a:lnSpc>
              <a:spcBef>
                <a:spcPts val="200"/>
              </a:spcBef>
              <a:spcAft>
                <a:spcPts val="0"/>
              </a:spcAft>
              <a:buClr>
                <a:schemeClr val="lt1"/>
              </a:buClr>
              <a:buSzPts val="2000"/>
              <a:buFont typeface="Courier New"/>
              <a:buChar char="–"/>
            </a:pPr>
            <a:r>
              <a:rPr i="0" lang="en-US" sz="2000" u="none" cap="none" strike="noStrike">
                <a:solidFill>
                  <a:schemeClr val="dk1"/>
                </a:solidFill>
                <a:latin typeface="Arial"/>
                <a:ea typeface="Arial"/>
                <a:cs typeface="Arial"/>
                <a:sym typeface="Arial"/>
              </a:rPr>
              <a:t>% </a:t>
            </a:r>
            <a:r>
              <a:rPr lang="en-US" sz="2000">
                <a:solidFill>
                  <a:schemeClr val="dk1"/>
                </a:solidFill>
                <a:latin typeface="Arial"/>
                <a:ea typeface="Arial"/>
                <a:cs typeface="Arial"/>
                <a:sym typeface="Arial"/>
              </a:rPr>
              <a:t>  </a:t>
            </a:r>
            <a:r>
              <a:rPr i="0" lang="en-US" sz="2000" u="none" cap="none" strike="noStrike">
                <a:solidFill>
                  <a:schemeClr val="dk1"/>
                </a:solidFill>
                <a:latin typeface="Arial"/>
                <a:ea typeface="Arial"/>
                <a:cs typeface="Arial"/>
                <a:sym typeface="Arial"/>
              </a:rPr>
              <a:t>remainder (sometimes called modulus)</a:t>
            </a:r>
            <a:endParaRPr i="0" sz="2000" u="none" cap="none" strike="noStrike">
              <a:solidFill>
                <a:schemeClr val="dk1"/>
              </a:solidFill>
              <a:latin typeface="Arial"/>
              <a:ea typeface="Arial"/>
              <a:cs typeface="Arial"/>
              <a:sym typeface="Arial"/>
            </a:endParaRPr>
          </a:p>
          <a:p>
            <a:pPr indent="0" lvl="0" marL="0" marR="0" rtl="0" algn="l">
              <a:lnSpc>
                <a:spcPct val="110000"/>
              </a:lnSpc>
              <a:spcBef>
                <a:spcPts val="200"/>
              </a:spcBef>
              <a:spcAft>
                <a:spcPts val="0"/>
              </a:spcAft>
              <a:buSzPts val="3200"/>
              <a:buNone/>
            </a:pPr>
            <a:r>
              <a:rPr i="0" lang="en-US" sz="2400" u="none">
                <a:solidFill>
                  <a:schemeClr val="dk1"/>
                </a:solidFill>
                <a:latin typeface="Arial"/>
                <a:ea typeface="Arial"/>
                <a:cs typeface="Arial"/>
                <a:sym typeface="Arial"/>
              </a:rPr>
              <a:t>As a program runs, its expressions are </a:t>
            </a:r>
            <a:r>
              <a:rPr i="1" lang="en-US" sz="2400" u="none">
                <a:solidFill>
                  <a:schemeClr val="dk1"/>
                </a:solidFill>
                <a:latin typeface="Arial"/>
                <a:ea typeface="Arial"/>
                <a:cs typeface="Arial"/>
                <a:sym typeface="Arial"/>
              </a:rPr>
              <a:t>evaluated</a:t>
            </a:r>
            <a:r>
              <a:rPr i="0" lang="en-US" sz="2400" u="none">
                <a:solidFill>
                  <a:schemeClr val="dk1"/>
                </a:solidFill>
                <a:latin typeface="Arial"/>
                <a:ea typeface="Arial"/>
                <a:cs typeface="Arial"/>
                <a:sym typeface="Arial"/>
              </a:rPr>
              <a:t>.</a:t>
            </a:r>
            <a:endParaRPr sz="2800">
              <a:latin typeface="Arial"/>
              <a:ea typeface="Arial"/>
              <a:cs typeface="Arial"/>
              <a:sym typeface="Arial"/>
            </a:endParaRPr>
          </a:p>
          <a:p>
            <a:pPr indent="-285750" lvl="1" marL="742950" marR="0" rtl="0" algn="l">
              <a:lnSpc>
                <a:spcPct val="110000"/>
              </a:lnSpc>
              <a:spcBef>
                <a:spcPts val="200"/>
              </a:spcBef>
              <a:spcAft>
                <a:spcPts val="0"/>
              </a:spcAft>
              <a:buClr>
                <a:schemeClr val="dk1"/>
              </a:buClr>
              <a:buSzPts val="2400"/>
              <a:buFont typeface="Courier New"/>
              <a:buNone/>
            </a:pPr>
            <a:r>
              <a:rPr i="0" lang="en-US" sz="2000" u="none" cap="none" strike="noStrike">
                <a:solidFill>
                  <a:schemeClr val="dk1"/>
                </a:solidFill>
                <a:latin typeface="Arial"/>
                <a:ea typeface="Arial"/>
                <a:cs typeface="Arial"/>
                <a:sym typeface="Arial"/>
              </a:rPr>
              <a:t>1 + 1 evaluates to 2</a:t>
            </a:r>
            <a:endParaRPr i="0" sz="400" u="none" cap="none" strike="noStrike">
              <a:solidFill>
                <a:schemeClr val="dk1"/>
              </a:solidFill>
              <a:latin typeface="Arial"/>
              <a:ea typeface="Arial"/>
              <a:cs typeface="Arial"/>
              <a:sym typeface="Arial"/>
            </a:endParaRPr>
          </a:p>
          <a:p>
            <a:pPr indent="-285750" lvl="1" marL="742950" marR="0" rtl="0" algn="l">
              <a:lnSpc>
                <a:spcPct val="100000"/>
              </a:lnSpc>
              <a:spcBef>
                <a:spcPts val="200"/>
              </a:spcBef>
              <a:spcAft>
                <a:spcPts val="0"/>
              </a:spcAft>
              <a:buClr>
                <a:schemeClr val="dk1"/>
              </a:buClr>
              <a:buSzPts val="2400"/>
              <a:buFont typeface="Courier New"/>
              <a:buNone/>
            </a:pPr>
            <a:r>
              <a:rPr i="0" lang="en-US" sz="2000" u="none" cap="none" strike="noStrike">
                <a:solidFill>
                  <a:schemeClr val="dk1"/>
                </a:solidFill>
                <a:latin typeface="Arial"/>
                <a:ea typeface="Arial"/>
                <a:cs typeface="Arial"/>
                <a:sym typeface="Arial"/>
              </a:rPr>
              <a:t>System.out.println(3 * 4);  prints 12</a:t>
            </a:r>
            <a:endParaRPr i="0" sz="300" u="none" cap="none" strike="noStrike">
              <a:solidFill>
                <a:schemeClr val="dk1"/>
              </a:solidFill>
              <a:latin typeface="Arial"/>
              <a:ea typeface="Arial"/>
              <a:cs typeface="Arial"/>
              <a:sym typeface="Arial"/>
            </a:endParaRPr>
          </a:p>
          <a:p>
            <a:pPr indent="-285750" lvl="1" marL="285750" marR="0" rtl="0" algn="l">
              <a:lnSpc>
                <a:spcPct val="110000"/>
              </a:lnSpc>
              <a:spcBef>
                <a:spcPts val="200"/>
              </a:spcBef>
              <a:spcAft>
                <a:spcPts val="0"/>
              </a:spcAft>
              <a:buClr>
                <a:schemeClr val="dk1"/>
              </a:buClr>
              <a:buSzPts val="2800"/>
              <a:buFont typeface="Arial"/>
              <a:buNone/>
            </a:pPr>
            <a:r>
              <a:rPr i="0" lang="en-US" sz="2400" u="none" cap="none" strike="noStrike">
                <a:solidFill>
                  <a:schemeClr val="dk1"/>
                </a:solidFill>
                <a:latin typeface="Arial"/>
                <a:ea typeface="Arial"/>
                <a:cs typeface="Arial"/>
                <a:sym typeface="Arial"/>
              </a:rPr>
              <a:t>How would we print the text 3 * 4 ?</a:t>
            </a:r>
            <a:endParaRPr sz="2400">
              <a:latin typeface="Arial"/>
              <a:ea typeface="Arial"/>
              <a:cs typeface="Arial"/>
              <a:sym typeface="Arial"/>
            </a:endParaRPr>
          </a:p>
        </p:txBody>
      </p:sp>
      <p:sp>
        <p:nvSpPr>
          <p:cNvPr id="294" name="Google Shape;294;p4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95" name="Google Shape;295;p4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idx="4294967295" type="title"/>
          </p:nvPr>
        </p:nvSpPr>
        <p:spPr>
          <a:xfrm>
            <a:off x="685800" y="418550"/>
            <a:ext cx="7772400" cy="61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chemeClr val="dk1"/>
                </a:solidFill>
                <a:latin typeface="Arial"/>
                <a:ea typeface="Arial"/>
                <a:cs typeface="Arial"/>
                <a:sym typeface="Arial"/>
              </a:rPr>
              <a:t>Integer division with </a:t>
            </a:r>
            <a:r>
              <a:rPr b="0" i="0" lang="en-US" sz="3600" u="none" cap="none" strike="noStrike">
                <a:solidFill>
                  <a:schemeClr val="dk1"/>
                </a:solidFill>
                <a:latin typeface="Courier New"/>
                <a:ea typeface="Courier New"/>
                <a:cs typeface="Courier New"/>
                <a:sym typeface="Courier New"/>
              </a:rPr>
              <a:t>/</a:t>
            </a:r>
            <a:endParaRPr sz="3600">
              <a:solidFill>
                <a:schemeClr val="dk1"/>
              </a:solidFill>
            </a:endParaRPr>
          </a:p>
        </p:txBody>
      </p:sp>
      <p:sp>
        <p:nvSpPr>
          <p:cNvPr id="301" name="Google Shape;301;p46"/>
          <p:cNvSpPr txBox="1"/>
          <p:nvPr>
            <p:ph idx="4294967295" type="body"/>
          </p:nvPr>
        </p:nvSpPr>
        <p:spPr>
          <a:xfrm>
            <a:off x="219275" y="1032350"/>
            <a:ext cx="8747100" cy="40521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00000"/>
              </a:lnSpc>
              <a:spcBef>
                <a:spcPts val="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When we divide integers, the quotient is also an integer. </a:t>
            </a:r>
            <a:endParaRPr sz="3000"/>
          </a:p>
          <a:p>
            <a:pPr indent="-393700" lvl="0" marL="457200" marR="0" rtl="0" algn="l">
              <a:lnSpc>
                <a:spcPct val="100000"/>
              </a:lnSpc>
              <a:spcBef>
                <a:spcPts val="0"/>
              </a:spcBef>
              <a:spcAft>
                <a:spcPts val="0"/>
              </a:spcAft>
              <a:buClr>
                <a:schemeClr val="dk1"/>
              </a:buClr>
              <a:buSzPts val="2600"/>
              <a:buChar char="•"/>
            </a:pPr>
            <a:r>
              <a:rPr i="0" lang="en-US" sz="2600" u="none">
                <a:solidFill>
                  <a:schemeClr val="dk1"/>
                </a:solidFill>
                <a:latin typeface="Arial"/>
                <a:ea typeface="Arial"/>
                <a:cs typeface="Arial"/>
                <a:sym typeface="Arial"/>
              </a:rPr>
              <a:t>Euclidean division a.k.a. division with </a:t>
            </a:r>
            <a:r>
              <a:rPr lang="en-US" sz="2600">
                <a:solidFill>
                  <a:schemeClr val="dk1"/>
                </a:solidFill>
                <a:latin typeface="Arial"/>
                <a:ea typeface="Arial"/>
                <a:cs typeface="Arial"/>
                <a:sym typeface="Arial"/>
              </a:rPr>
              <a:t>remainder</a:t>
            </a:r>
            <a:r>
              <a:rPr i="0" lang="en-US" sz="2600" u="none">
                <a:solidFill>
                  <a:schemeClr val="dk1"/>
                </a:solidFill>
                <a:latin typeface="Arial"/>
                <a:ea typeface="Arial"/>
                <a:cs typeface="Arial"/>
                <a:sym typeface="Arial"/>
              </a:rPr>
              <a:t>.</a:t>
            </a:r>
            <a:endParaRPr b="0" i="0" sz="2600" u="none">
              <a:solidFill>
                <a:schemeClr val="dk1"/>
              </a:solidFill>
              <a:latin typeface="Arial"/>
              <a:ea typeface="Arial"/>
              <a:cs typeface="Arial"/>
              <a:sym typeface="Arial"/>
            </a:endParaRPr>
          </a:p>
          <a:p>
            <a:pPr indent="0" lvl="1" marL="457200" marR="0" rtl="0" algn="l">
              <a:lnSpc>
                <a:spcPct val="100000"/>
              </a:lnSpc>
              <a:spcBef>
                <a:spcPts val="200"/>
              </a:spcBef>
              <a:spcAft>
                <a:spcPts val="0"/>
              </a:spcAft>
              <a:buClr>
                <a:schemeClr val="dk1"/>
              </a:buClr>
              <a:buSzPts val="2400"/>
              <a:buFont typeface="Courier New"/>
              <a:buNone/>
            </a:pPr>
            <a:r>
              <a:rPr b="0" i="0" lang="en-US" sz="2200" u="none" cap="none" strike="noStrike">
                <a:solidFill>
                  <a:schemeClr val="dk1"/>
                </a:solidFill>
                <a:latin typeface="Courier New"/>
                <a:ea typeface="Courier New"/>
                <a:cs typeface="Courier New"/>
                <a:sym typeface="Courier New"/>
              </a:rPr>
              <a:t>14 / 4</a:t>
            </a:r>
            <a:r>
              <a:rPr b="0" i="0" lang="en-US" sz="2200" u="none" cap="none" strike="noStrike">
                <a:solidFill>
                  <a:schemeClr val="dk1"/>
                </a:solidFill>
                <a:latin typeface="Arial"/>
                <a:ea typeface="Arial"/>
                <a:cs typeface="Arial"/>
                <a:sym typeface="Arial"/>
              </a:rPr>
              <a:t>  is  </a:t>
            </a:r>
            <a:r>
              <a:rPr b="0" i="0" lang="en-US" sz="2200" u="none" cap="none" strike="noStrike">
                <a:solidFill>
                  <a:schemeClr val="dk1"/>
                </a:solidFill>
                <a:latin typeface="Courier New"/>
                <a:ea typeface="Courier New"/>
                <a:cs typeface="Courier New"/>
                <a:sym typeface="Courier New"/>
              </a:rPr>
              <a:t>3</a:t>
            </a:r>
            <a:r>
              <a:rPr b="0" i="0" lang="en-US" sz="2200" u="none" cap="none" strike="noStrike">
                <a:solidFill>
                  <a:schemeClr val="dk1"/>
                </a:solidFill>
                <a:latin typeface="Arial"/>
                <a:ea typeface="Arial"/>
                <a:cs typeface="Arial"/>
                <a:sym typeface="Arial"/>
              </a:rPr>
              <a:t>, not </a:t>
            </a:r>
            <a:r>
              <a:rPr b="0" i="0" lang="en-US" sz="2200" u="none" cap="none" strike="noStrike">
                <a:solidFill>
                  <a:schemeClr val="dk1"/>
                </a:solidFill>
                <a:latin typeface="Courier New"/>
                <a:ea typeface="Courier New"/>
                <a:cs typeface="Courier New"/>
                <a:sym typeface="Courier New"/>
              </a:rPr>
              <a:t>3.5</a:t>
            </a:r>
            <a:endParaRPr b="1" i="0" sz="1600" u="none">
              <a:solidFill>
                <a:schemeClr val="dk1"/>
              </a:solidFill>
              <a:latin typeface="Courier New"/>
              <a:ea typeface="Courier New"/>
              <a:cs typeface="Courier New"/>
              <a:sym typeface="Courier New"/>
            </a:endParaRPr>
          </a:p>
          <a:p>
            <a:pPr indent="-342900" lvl="0" marL="342900" marR="0" rtl="0" algn="l">
              <a:lnSpc>
                <a:spcPct val="70000"/>
              </a:lnSpc>
              <a:spcBef>
                <a:spcPts val="200"/>
              </a:spcBef>
              <a:spcAft>
                <a:spcPts val="0"/>
              </a:spcAft>
              <a:buClr>
                <a:schemeClr val="dk1"/>
              </a:buClr>
              <a:buSzPts val="1800"/>
              <a:buFont typeface="Arial"/>
              <a:buNone/>
            </a:pPr>
            <a:r>
              <a:rPr b="1" i="0" lang="en-US" sz="1600" u="none">
                <a:solidFill>
                  <a:schemeClr val="dk1"/>
                </a:solidFill>
                <a:latin typeface="Courier New"/>
                <a:ea typeface="Courier New"/>
                <a:cs typeface="Courier New"/>
                <a:sym typeface="Courier New"/>
              </a:rPr>
              <a:t>     </a:t>
            </a:r>
            <a:r>
              <a:rPr b="1" i="0" lang="en-US" sz="1600" u="sng">
                <a:solidFill>
                  <a:schemeClr val="dk1"/>
                </a:solidFill>
                <a:latin typeface="Courier New"/>
                <a:ea typeface="Courier New"/>
                <a:cs typeface="Courier New"/>
                <a:sym typeface="Courier New"/>
              </a:rPr>
              <a:t>   3</a:t>
            </a:r>
            <a:r>
              <a:rPr b="1" i="0" lang="en-US" sz="1600" u="none">
                <a:solidFill>
                  <a:schemeClr val="dk1"/>
                </a:solidFill>
                <a:latin typeface="Courier New"/>
                <a:ea typeface="Courier New"/>
                <a:cs typeface="Courier New"/>
                <a:sym typeface="Courier New"/>
              </a:rPr>
              <a:t>              </a:t>
            </a:r>
            <a:r>
              <a:rPr b="1" i="0" lang="en-US" sz="1600" u="sng">
                <a:solidFill>
                  <a:schemeClr val="dk1"/>
                </a:solidFill>
                <a:latin typeface="Courier New"/>
                <a:ea typeface="Courier New"/>
                <a:cs typeface="Courier New"/>
                <a:sym typeface="Courier New"/>
              </a:rPr>
              <a:t>   4</a:t>
            </a:r>
            <a:r>
              <a:rPr b="1" i="0" lang="en-US" sz="1600" u="none">
                <a:solidFill>
                  <a:schemeClr val="dk1"/>
                </a:solidFill>
                <a:latin typeface="Courier New"/>
                <a:ea typeface="Courier New"/>
                <a:cs typeface="Courier New"/>
                <a:sym typeface="Courier New"/>
              </a:rPr>
              <a:t>                  </a:t>
            </a:r>
            <a:r>
              <a:rPr b="1" i="0" lang="en-US" sz="1600" u="sng">
                <a:solidFill>
                  <a:schemeClr val="dk1"/>
                </a:solidFill>
                <a:latin typeface="Courier New"/>
                <a:ea typeface="Courier New"/>
                <a:cs typeface="Courier New"/>
                <a:sym typeface="Courier New"/>
              </a:rPr>
              <a:t>    52</a:t>
            </a:r>
            <a:endParaRPr sz="3000"/>
          </a:p>
          <a:p>
            <a:pPr indent="-342900" lvl="0" marL="342900" marR="0" rtl="0" algn="l">
              <a:lnSpc>
                <a:spcPct val="70000"/>
              </a:lnSpc>
              <a:spcBef>
                <a:spcPts val="200"/>
              </a:spcBef>
              <a:spcAft>
                <a:spcPts val="0"/>
              </a:spcAft>
              <a:buClr>
                <a:schemeClr val="dk1"/>
              </a:buClr>
              <a:buSzPts val="1800"/>
              <a:buFont typeface="Arial"/>
              <a:buNone/>
            </a:pPr>
            <a:r>
              <a:rPr b="0" i="0" lang="en-US" sz="1600" u="none">
                <a:solidFill>
                  <a:schemeClr val="dk1"/>
                </a:solidFill>
                <a:latin typeface="Courier New"/>
                <a:ea typeface="Courier New"/>
                <a:cs typeface="Courier New"/>
                <a:sym typeface="Courier New"/>
              </a:rPr>
              <a:t>   4 ) 14           10 ) 45               27 ) 1425</a:t>
            </a:r>
            <a:endParaRPr sz="3000"/>
          </a:p>
          <a:p>
            <a:pPr indent="-342900" lvl="0" marL="342900" marR="0" rtl="0" algn="l">
              <a:lnSpc>
                <a:spcPct val="70000"/>
              </a:lnSpc>
              <a:spcBef>
                <a:spcPts val="200"/>
              </a:spcBef>
              <a:spcAft>
                <a:spcPts val="0"/>
              </a:spcAft>
              <a:buClr>
                <a:schemeClr val="dk1"/>
              </a:buClr>
              <a:buSzPts val="1800"/>
              <a:buFont typeface="Arial"/>
              <a:buNone/>
            </a:pPr>
            <a:r>
              <a:rPr b="0" i="0" lang="en-US" sz="1600" u="none">
                <a:solidFill>
                  <a:schemeClr val="dk1"/>
                </a:solidFill>
                <a:latin typeface="Courier New"/>
                <a:ea typeface="Courier New"/>
                <a:cs typeface="Courier New"/>
                <a:sym typeface="Courier New"/>
              </a:rPr>
              <a:t>       </a:t>
            </a:r>
            <a:r>
              <a:rPr b="0" i="0" lang="en-US" sz="1600" u="sng">
                <a:solidFill>
                  <a:schemeClr val="dk1"/>
                </a:solidFill>
                <a:latin typeface="Courier New"/>
                <a:ea typeface="Courier New"/>
                <a:cs typeface="Courier New"/>
                <a:sym typeface="Courier New"/>
              </a:rPr>
              <a:t>12</a:t>
            </a:r>
            <a:r>
              <a:rPr b="0" i="0" lang="en-US" sz="1600" u="none">
                <a:solidFill>
                  <a:schemeClr val="dk1"/>
                </a:solidFill>
                <a:latin typeface="Courier New"/>
                <a:ea typeface="Courier New"/>
                <a:cs typeface="Courier New"/>
                <a:sym typeface="Courier New"/>
              </a:rPr>
              <a:t>                </a:t>
            </a:r>
            <a:r>
              <a:rPr b="0" i="0" lang="en-US" sz="1600" u="sng">
                <a:solidFill>
                  <a:schemeClr val="dk1"/>
                </a:solidFill>
                <a:latin typeface="Courier New"/>
                <a:ea typeface="Courier New"/>
                <a:cs typeface="Courier New"/>
                <a:sym typeface="Courier New"/>
              </a:rPr>
              <a:t>40</a:t>
            </a:r>
            <a:r>
              <a:rPr b="0" i="0" lang="en-US" sz="1600" u="none">
                <a:solidFill>
                  <a:schemeClr val="dk1"/>
                </a:solidFill>
                <a:latin typeface="Courier New"/>
                <a:ea typeface="Courier New"/>
                <a:cs typeface="Courier New"/>
                <a:sym typeface="Courier New"/>
              </a:rPr>
              <a:t>                    </a:t>
            </a:r>
            <a:r>
              <a:rPr b="0" i="0" lang="en-US" sz="1600" u="sng">
                <a:solidFill>
                  <a:schemeClr val="dk1"/>
                </a:solidFill>
                <a:latin typeface="Courier New"/>
                <a:ea typeface="Courier New"/>
                <a:cs typeface="Courier New"/>
                <a:sym typeface="Courier New"/>
              </a:rPr>
              <a:t>135</a:t>
            </a:r>
            <a:endParaRPr sz="3000"/>
          </a:p>
          <a:p>
            <a:pPr indent="-342900" lvl="0" marL="342900" marR="0" rtl="0" algn="l">
              <a:lnSpc>
                <a:spcPct val="70000"/>
              </a:lnSpc>
              <a:spcBef>
                <a:spcPts val="200"/>
              </a:spcBef>
              <a:spcAft>
                <a:spcPts val="0"/>
              </a:spcAft>
              <a:buClr>
                <a:schemeClr val="dk1"/>
              </a:buClr>
              <a:buSzPts val="1800"/>
              <a:buFont typeface="Arial"/>
              <a:buNone/>
            </a:pPr>
            <a:r>
              <a:rPr b="0" i="0" lang="en-US" sz="1600" u="none">
                <a:solidFill>
                  <a:schemeClr val="dk1"/>
                </a:solidFill>
                <a:latin typeface="Courier New"/>
                <a:ea typeface="Courier New"/>
                <a:cs typeface="Courier New"/>
                <a:sym typeface="Courier New"/>
              </a:rPr>
              <a:t>        2                 5                      75</a:t>
            </a:r>
            <a:endParaRPr sz="3000"/>
          </a:p>
          <a:p>
            <a:pPr indent="-342900" lvl="0" marL="342900" marR="0" rtl="0" algn="l">
              <a:lnSpc>
                <a:spcPct val="70000"/>
              </a:lnSpc>
              <a:spcBef>
                <a:spcPts val="200"/>
              </a:spcBef>
              <a:spcAft>
                <a:spcPts val="0"/>
              </a:spcAft>
              <a:buClr>
                <a:schemeClr val="dk1"/>
              </a:buClr>
              <a:buSzPts val="1800"/>
              <a:buFont typeface="Arial"/>
              <a:buNone/>
            </a:pPr>
            <a:r>
              <a:rPr b="0" i="0" lang="en-US" sz="1600" u="none">
                <a:solidFill>
                  <a:schemeClr val="dk1"/>
                </a:solidFill>
                <a:latin typeface="Courier New"/>
                <a:ea typeface="Courier New"/>
                <a:cs typeface="Courier New"/>
                <a:sym typeface="Courier New"/>
              </a:rPr>
              <a:t>                                                 </a:t>
            </a:r>
            <a:r>
              <a:rPr b="0" i="0" lang="en-US" sz="1600" u="sng">
                <a:solidFill>
                  <a:schemeClr val="dk1"/>
                </a:solidFill>
                <a:latin typeface="Courier New"/>
                <a:ea typeface="Courier New"/>
                <a:cs typeface="Courier New"/>
                <a:sym typeface="Courier New"/>
              </a:rPr>
              <a:t>54</a:t>
            </a:r>
            <a:endParaRPr sz="3000"/>
          </a:p>
          <a:p>
            <a:pPr indent="-342900" lvl="0" marL="342900" marR="0" rtl="0" algn="l">
              <a:lnSpc>
                <a:spcPct val="70000"/>
              </a:lnSpc>
              <a:spcBef>
                <a:spcPts val="200"/>
              </a:spcBef>
              <a:spcAft>
                <a:spcPts val="0"/>
              </a:spcAft>
              <a:buClr>
                <a:schemeClr val="dk1"/>
              </a:buClr>
              <a:buSzPts val="1800"/>
              <a:buFont typeface="Arial"/>
              <a:buNone/>
            </a:pPr>
            <a:r>
              <a:rPr lang="en-US" sz="1600">
                <a:solidFill>
                  <a:schemeClr val="dk1"/>
                </a:solidFill>
                <a:latin typeface="Courier New"/>
                <a:ea typeface="Courier New"/>
                <a:cs typeface="Courier New"/>
                <a:sym typeface="Courier New"/>
              </a:rPr>
              <a:t>            </a:t>
            </a:r>
            <a:r>
              <a:rPr lang="en-US" sz="1600">
                <a:solidFill>
                  <a:schemeClr val="dk1"/>
                </a:solidFill>
                <a:latin typeface="Courier New"/>
                <a:ea typeface="Courier New"/>
                <a:cs typeface="Courier New"/>
                <a:sym typeface="Courier New"/>
              </a:rPr>
              <a:t>     </a:t>
            </a:r>
            <a:r>
              <a:rPr b="0" i="0" lang="en-US" sz="1600" u="none">
                <a:solidFill>
                  <a:schemeClr val="dk1"/>
                </a:solidFill>
                <a:latin typeface="Courier New"/>
                <a:ea typeface="Courier New"/>
                <a:cs typeface="Courier New"/>
                <a:sym typeface="Courier New"/>
              </a:rPr>
              <a:t>                                21</a:t>
            </a:r>
            <a:endParaRPr b="0" i="0" sz="500" u="none">
              <a:solidFill>
                <a:schemeClr val="dk1"/>
              </a:solidFill>
              <a:latin typeface="Courier New"/>
              <a:ea typeface="Courier New"/>
              <a:cs typeface="Courier New"/>
              <a:sym typeface="Courier New"/>
            </a:endParaRPr>
          </a:p>
          <a:p>
            <a:pPr indent="-393700" lvl="0" marL="457200" marR="0" rtl="0" algn="l">
              <a:lnSpc>
                <a:spcPct val="90000"/>
              </a:lnSpc>
              <a:spcBef>
                <a:spcPts val="20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More examples:	</a:t>
            </a:r>
            <a:endParaRPr sz="3000"/>
          </a:p>
          <a:p>
            <a:pPr indent="0" lvl="0" marL="457200" marR="0" rtl="0" algn="l">
              <a:lnSpc>
                <a:spcPct val="100000"/>
              </a:lnSpc>
              <a:spcBef>
                <a:spcPts val="200"/>
              </a:spcBef>
              <a:spcAft>
                <a:spcPts val="0"/>
              </a:spcAft>
              <a:buSzPts val="3200"/>
              <a:buNone/>
            </a:pPr>
            <a:r>
              <a:rPr b="0" i="0" lang="en-US" sz="2200" u="none" cap="none" strike="noStrike">
                <a:solidFill>
                  <a:schemeClr val="dk1"/>
                </a:solidFill>
                <a:latin typeface="Courier New"/>
                <a:ea typeface="Courier New"/>
                <a:cs typeface="Courier New"/>
                <a:sym typeface="Courier New"/>
              </a:rPr>
              <a:t>32 / 5</a:t>
            </a:r>
            <a:r>
              <a:rPr b="0" i="0" lang="en-US" sz="2200" u="none" cap="none" strike="noStrike">
                <a:solidFill>
                  <a:schemeClr val="dk1"/>
                </a:solidFill>
                <a:latin typeface="Arial"/>
                <a:ea typeface="Arial"/>
                <a:cs typeface="Arial"/>
                <a:sym typeface="Arial"/>
              </a:rPr>
              <a:t>	is  </a:t>
            </a:r>
            <a:r>
              <a:rPr b="0" i="0" lang="en-US" sz="2200" u="none" cap="none" strike="noStrike">
                <a:solidFill>
                  <a:schemeClr val="dk1"/>
                </a:solidFill>
                <a:latin typeface="Courier New"/>
                <a:ea typeface="Courier New"/>
                <a:cs typeface="Courier New"/>
                <a:sym typeface="Courier New"/>
              </a:rPr>
              <a:t>6</a:t>
            </a:r>
            <a:r>
              <a:rPr lang="en-US" sz="2200">
                <a:solidFill>
                  <a:schemeClr val="dk1"/>
                </a:solidFill>
                <a:latin typeface="Courier New"/>
                <a:ea typeface="Courier New"/>
                <a:cs typeface="Courier New"/>
                <a:sym typeface="Courier New"/>
              </a:rPr>
              <a:t>	</a:t>
            </a:r>
            <a:r>
              <a:rPr b="0" i="0" lang="en-US" sz="2200" u="none" cap="none" strike="noStrike">
                <a:solidFill>
                  <a:schemeClr val="dk1"/>
                </a:solidFill>
                <a:latin typeface="Courier New"/>
                <a:ea typeface="Courier New"/>
                <a:cs typeface="Courier New"/>
                <a:sym typeface="Courier New"/>
              </a:rPr>
              <a:t>	156 / 100</a:t>
            </a:r>
            <a:r>
              <a:rPr b="0" i="0" lang="en-US" sz="2200" u="none" cap="none" strike="noStrike">
                <a:solidFill>
                  <a:schemeClr val="dk1"/>
                </a:solidFill>
                <a:latin typeface="Arial"/>
                <a:ea typeface="Arial"/>
                <a:cs typeface="Arial"/>
                <a:sym typeface="Arial"/>
              </a:rPr>
              <a:t>	is  </a:t>
            </a:r>
            <a:r>
              <a:rPr b="0" i="0" lang="en-US" sz="2200" u="none" cap="none" strike="noStrike">
                <a:solidFill>
                  <a:schemeClr val="dk1"/>
                </a:solidFill>
                <a:latin typeface="Courier New"/>
                <a:ea typeface="Courier New"/>
                <a:cs typeface="Courier New"/>
                <a:sym typeface="Courier New"/>
              </a:rPr>
              <a:t>1     2 / 5 </a:t>
            </a:r>
            <a:r>
              <a:rPr i="0" lang="en-US" sz="2200" u="none" cap="none" strike="noStrike">
                <a:solidFill>
                  <a:schemeClr val="dk1"/>
                </a:solidFill>
                <a:latin typeface="Arial"/>
                <a:ea typeface="Arial"/>
                <a:cs typeface="Arial"/>
                <a:sym typeface="Arial"/>
              </a:rPr>
              <a:t>is</a:t>
            </a:r>
            <a:r>
              <a:rPr b="0" i="0" lang="en-US" sz="2200" u="none" cap="none" strike="noStrike">
                <a:solidFill>
                  <a:schemeClr val="dk1"/>
                </a:solidFill>
                <a:latin typeface="Courier New"/>
                <a:ea typeface="Courier New"/>
                <a:cs typeface="Courier New"/>
                <a:sym typeface="Courier New"/>
              </a:rPr>
              <a:t> 0</a:t>
            </a:r>
            <a:endParaRPr sz="3000"/>
          </a:p>
          <a:p>
            <a:pPr indent="0" lvl="0" marL="0" marR="0" rtl="0" algn="l">
              <a:lnSpc>
                <a:spcPct val="100000"/>
              </a:lnSpc>
              <a:spcBef>
                <a:spcPts val="200"/>
              </a:spcBef>
              <a:spcAft>
                <a:spcPts val="0"/>
              </a:spcAft>
              <a:buSzPts val="3200"/>
              <a:buNone/>
            </a:pPr>
            <a:r>
              <a:t/>
            </a:r>
            <a:endParaRPr/>
          </a:p>
        </p:txBody>
      </p:sp>
      <p:sp>
        <p:nvSpPr>
          <p:cNvPr id="302" name="Google Shape;302;p4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03" name="Google Shape;303;p4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txBox="1"/>
          <p:nvPr>
            <p:ph idx="4294967295" type="title"/>
          </p:nvPr>
        </p:nvSpPr>
        <p:spPr>
          <a:xfrm>
            <a:off x="685800" y="390650"/>
            <a:ext cx="7772400" cy="53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chemeClr val="dk1"/>
                </a:solidFill>
                <a:latin typeface="Arial"/>
                <a:ea typeface="Arial"/>
                <a:cs typeface="Arial"/>
                <a:sym typeface="Arial"/>
              </a:rPr>
              <a:t>Integer </a:t>
            </a:r>
            <a:r>
              <a:rPr lang="en-US" sz="3600">
                <a:solidFill>
                  <a:schemeClr val="dk1"/>
                </a:solidFill>
              </a:rPr>
              <a:t>R</a:t>
            </a:r>
            <a:r>
              <a:rPr b="0" i="0" lang="en-US" sz="3600" u="none" cap="none" strike="noStrike">
                <a:solidFill>
                  <a:schemeClr val="dk1"/>
                </a:solidFill>
                <a:latin typeface="Arial"/>
                <a:ea typeface="Arial"/>
                <a:cs typeface="Arial"/>
                <a:sym typeface="Arial"/>
              </a:rPr>
              <a:t>emainder</a:t>
            </a:r>
            <a:endParaRPr sz="3600">
              <a:solidFill>
                <a:schemeClr val="dk1"/>
              </a:solidFill>
            </a:endParaRPr>
          </a:p>
        </p:txBody>
      </p:sp>
      <p:sp>
        <p:nvSpPr>
          <p:cNvPr id="310" name="Google Shape;310;p47"/>
          <p:cNvSpPr txBox="1"/>
          <p:nvPr>
            <p:ph idx="4294967295" type="body"/>
          </p:nvPr>
        </p:nvSpPr>
        <p:spPr>
          <a:xfrm>
            <a:off x="0" y="857400"/>
            <a:ext cx="9144000" cy="38289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Char char="•"/>
            </a:pPr>
            <a:r>
              <a:rPr b="0" i="0" lang="en-US" sz="2200" u="none">
                <a:solidFill>
                  <a:schemeClr val="dk1"/>
                </a:solidFill>
                <a:latin typeface="Arial"/>
                <a:ea typeface="Arial"/>
                <a:cs typeface="Arial"/>
                <a:sym typeface="Arial"/>
              </a:rPr>
              <a:t>The </a:t>
            </a:r>
            <a:r>
              <a:rPr b="0" i="0" lang="en-US" sz="2200" u="none">
                <a:solidFill>
                  <a:schemeClr val="dk1"/>
                </a:solidFill>
                <a:latin typeface="Courier New"/>
                <a:ea typeface="Courier New"/>
                <a:cs typeface="Courier New"/>
                <a:sym typeface="Courier New"/>
              </a:rPr>
              <a:t>%</a:t>
            </a:r>
            <a:r>
              <a:rPr b="0" i="0" lang="en-US" sz="2200" u="none">
                <a:solidFill>
                  <a:schemeClr val="dk1"/>
                </a:solidFill>
                <a:latin typeface="Arial"/>
                <a:ea typeface="Arial"/>
                <a:cs typeface="Arial"/>
                <a:sym typeface="Arial"/>
              </a:rPr>
              <a:t> operator computes the remainder from integer division.</a:t>
            </a:r>
            <a:endParaRPr sz="3000"/>
          </a:p>
          <a:p>
            <a:pPr indent="0" lvl="1" marL="457200" marR="0" rtl="0" algn="l">
              <a:lnSpc>
                <a:spcPct val="100000"/>
              </a:lnSpc>
              <a:spcBef>
                <a:spcPts val="400"/>
              </a:spcBef>
              <a:spcAft>
                <a:spcPts val="0"/>
              </a:spcAft>
              <a:buClr>
                <a:schemeClr val="dk1"/>
              </a:buClr>
              <a:buSzPts val="2400"/>
              <a:buFont typeface="Courier New"/>
              <a:buNone/>
            </a:pPr>
            <a:r>
              <a:rPr i="0" lang="en-US" sz="2200" u="none" cap="none" strike="noStrike">
                <a:solidFill>
                  <a:schemeClr val="dk1"/>
                </a:solidFill>
                <a:latin typeface="Courier New"/>
                <a:ea typeface="Courier New"/>
                <a:cs typeface="Courier New"/>
                <a:sym typeface="Courier New"/>
              </a:rPr>
              <a:t>14 % 4</a:t>
            </a:r>
            <a:r>
              <a:rPr lang="en-US" sz="1900">
                <a:solidFill>
                  <a:schemeClr val="dk1"/>
                </a:solidFill>
                <a:latin typeface="Arial"/>
                <a:ea typeface="Arial"/>
                <a:cs typeface="Arial"/>
                <a:sym typeface="Arial"/>
              </a:rPr>
              <a:t>  </a:t>
            </a:r>
            <a:r>
              <a:rPr i="0" lang="en-US" sz="2200" u="none" cap="none" strike="noStrike">
                <a:solidFill>
                  <a:schemeClr val="dk1"/>
                </a:solidFill>
                <a:latin typeface="Arial"/>
                <a:ea typeface="Arial"/>
                <a:cs typeface="Arial"/>
                <a:sym typeface="Arial"/>
              </a:rPr>
              <a:t>is</a:t>
            </a:r>
            <a:r>
              <a:rPr i="0" lang="en-US" sz="2200" u="none" cap="none" strike="noStrike">
                <a:solidFill>
                  <a:schemeClr val="dk1"/>
                </a:solidFill>
                <a:latin typeface="Courier New"/>
                <a:ea typeface="Courier New"/>
                <a:cs typeface="Courier New"/>
                <a:sym typeface="Courier New"/>
              </a:rPr>
              <a:t> 2</a:t>
            </a:r>
            <a:r>
              <a:rPr lang="en-US" sz="2600">
                <a:latin typeface="Courier New"/>
                <a:ea typeface="Courier New"/>
                <a:cs typeface="Courier New"/>
                <a:sym typeface="Courier New"/>
              </a:rPr>
              <a:t>     </a:t>
            </a:r>
            <a:r>
              <a:rPr i="0" lang="en-US" sz="2200" u="none" cap="none" strike="noStrike">
                <a:solidFill>
                  <a:schemeClr val="dk1"/>
                </a:solidFill>
                <a:latin typeface="Courier New"/>
                <a:ea typeface="Courier New"/>
                <a:cs typeface="Courier New"/>
                <a:sym typeface="Courier New"/>
              </a:rPr>
              <a:t>218 % 5</a:t>
            </a:r>
            <a:r>
              <a:rPr lang="en-US" sz="2200">
                <a:solidFill>
                  <a:schemeClr val="dk1"/>
                </a:solidFill>
                <a:latin typeface="Courier New"/>
                <a:ea typeface="Courier New"/>
                <a:cs typeface="Courier New"/>
                <a:sym typeface="Courier New"/>
              </a:rPr>
              <a:t> </a:t>
            </a:r>
            <a:r>
              <a:rPr i="0" lang="en-US" sz="2200" u="none" cap="none" strike="noStrike">
                <a:solidFill>
                  <a:schemeClr val="dk1"/>
                </a:solidFill>
                <a:latin typeface="Arial"/>
                <a:ea typeface="Arial"/>
                <a:cs typeface="Arial"/>
                <a:sym typeface="Arial"/>
              </a:rPr>
              <a:t>is</a:t>
            </a:r>
            <a:r>
              <a:rPr i="0" lang="en-US" sz="2200" u="none" cap="none" strike="noStrike">
                <a:solidFill>
                  <a:schemeClr val="dk1"/>
                </a:solidFill>
                <a:latin typeface="Courier New"/>
                <a:ea typeface="Courier New"/>
                <a:cs typeface="Courier New"/>
                <a:sym typeface="Courier New"/>
              </a:rPr>
              <a:t> 3      2 % 5 </a:t>
            </a:r>
            <a:r>
              <a:rPr i="0" lang="en-US" sz="2200" u="none" cap="none" strike="noStrike">
                <a:solidFill>
                  <a:schemeClr val="dk1"/>
                </a:solidFill>
                <a:latin typeface="Arial"/>
                <a:ea typeface="Arial"/>
                <a:cs typeface="Arial"/>
                <a:sym typeface="Arial"/>
              </a:rPr>
              <a:t>is</a:t>
            </a:r>
            <a:r>
              <a:rPr i="0" lang="en-US" sz="2200" u="none" cap="none" strike="noStrike">
                <a:solidFill>
                  <a:schemeClr val="dk1"/>
                </a:solidFill>
                <a:latin typeface="Courier New"/>
                <a:ea typeface="Courier New"/>
                <a:cs typeface="Courier New"/>
                <a:sym typeface="Courier New"/>
              </a:rPr>
              <a:t> 2</a:t>
            </a:r>
            <a:br>
              <a:rPr b="0" i="0" lang="en-US" sz="600" u="none" cap="none" strike="noStrike">
                <a:solidFill>
                  <a:schemeClr val="dk1"/>
                </a:solidFill>
                <a:latin typeface="Courier New"/>
                <a:ea typeface="Courier New"/>
                <a:cs typeface="Courier New"/>
                <a:sym typeface="Courier New"/>
              </a:rPr>
            </a:br>
            <a:r>
              <a:rPr b="0" i="0" lang="en-US" sz="600" u="none" cap="none" strike="noStrike">
                <a:solidFill>
                  <a:schemeClr val="dk1"/>
                </a:solidFill>
                <a:latin typeface="Courier New"/>
                <a:ea typeface="Courier New"/>
                <a:cs typeface="Courier New"/>
                <a:sym typeface="Courier New"/>
              </a:rPr>
              <a:t> </a:t>
            </a:r>
            <a:br>
              <a:rPr b="0" i="0" lang="en-US" sz="600" u="none"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a:t>
            </a:r>
            <a:r>
              <a:rPr b="0" i="0" lang="en-US" sz="1600" u="sng" cap="none" strike="noStrike">
                <a:solidFill>
                  <a:schemeClr val="dk1"/>
                </a:solidFill>
                <a:latin typeface="Courier New"/>
                <a:ea typeface="Courier New"/>
                <a:cs typeface="Courier New"/>
                <a:sym typeface="Courier New"/>
              </a:rPr>
              <a:t>   3</a:t>
            </a:r>
            <a:r>
              <a:rPr b="0" i="0" lang="en-US" sz="1600" u="none" cap="none" strike="noStrike">
                <a:solidFill>
                  <a:schemeClr val="dk1"/>
                </a:solidFill>
                <a:latin typeface="Courier New"/>
                <a:ea typeface="Courier New"/>
                <a:cs typeface="Courier New"/>
                <a:sym typeface="Courier New"/>
              </a:rPr>
              <a:t>                </a:t>
            </a:r>
            <a:r>
              <a:rPr b="0" i="0" lang="en-US" sz="1600" u="sng" cap="none" strike="noStrike">
                <a:solidFill>
                  <a:schemeClr val="dk1"/>
                </a:solidFill>
                <a:latin typeface="Courier New"/>
                <a:ea typeface="Courier New"/>
                <a:cs typeface="Courier New"/>
                <a:sym typeface="Courier New"/>
              </a:rPr>
              <a:t>   43</a:t>
            </a:r>
            <a:r>
              <a:rPr b="0" i="0" lang="en-US" sz="1600" cap="none" strike="noStrike">
                <a:solidFill>
                  <a:schemeClr val="dk1"/>
                </a:solidFill>
                <a:latin typeface="Courier New"/>
                <a:ea typeface="Courier New"/>
                <a:cs typeface="Courier New"/>
                <a:sym typeface="Courier New"/>
              </a:rPr>
              <a:t>             </a:t>
            </a:r>
            <a:r>
              <a:rPr i="0" lang="en-US" sz="1600"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If you have 2 cookies and 5</a:t>
            </a:r>
            <a:r>
              <a:rPr i="0" lang="en-US" sz="1600" cap="none" strike="noStrike">
                <a:solidFill>
                  <a:schemeClr val="dk1"/>
                </a:solidFill>
                <a:latin typeface="Arial"/>
                <a:ea typeface="Arial"/>
                <a:cs typeface="Arial"/>
                <a:sym typeface="Arial"/>
              </a:rPr>
              <a:t>   </a:t>
            </a:r>
            <a:br>
              <a:rPr b="0" i="0" lang="en-US" sz="1600" u="sng"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4 ) 14              5 ) 218      </a:t>
            </a:r>
            <a:r>
              <a:rPr lang="en-US" sz="1600">
                <a:solidFill>
                  <a:schemeClr val="dk1"/>
                </a:solidFill>
                <a:latin typeface="Courier New"/>
                <a:ea typeface="Courier New"/>
                <a:cs typeface="Courier New"/>
                <a:sym typeface="Courier New"/>
              </a:rPr>
              <a:t>			</a:t>
            </a:r>
            <a:r>
              <a:rPr lang="en-US" sz="1600">
                <a:solidFill>
                  <a:schemeClr val="dk1"/>
                </a:solidFill>
                <a:latin typeface="Arial"/>
                <a:ea typeface="Arial"/>
                <a:cs typeface="Arial"/>
                <a:sym typeface="Arial"/>
              </a:rPr>
              <a:t>kids and you can’t divide</a:t>
            </a:r>
            <a:br>
              <a:rPr b="0" i="0" lang="en-US" sz="1600" u="none"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a:t>
            </a:r>
            <a:r>
              <a:rPr b="0" i="0" lang="en-US" sz="1600" u="sng" cap="none" strike="noStrike">
                <a:solidFill>
                  <a:schemeClr val="dk1"/>
                </a:solidFill>
                <a:latin typeface="Courier New"/>
                <a:ea typeface="Courier New"/>
                <a:cs typeface="Courier New"/>
                <a:sym typeface="Courier New"/>
              </a:rPr>
              <a:t>12</a:t>
            </a:r>
            <a:r>
              <a:rPr b="0" i="0" lang="en-US" sz="1600" u="none" cap="none" strike="noStrike">
                <a:solidFill>
                  <a:schemeClr val="dk1"/>
                </a:solidFill>
                <a:latin typeface="Courier New"/>
                <a:ea typeface="Courier New"/>
                <a:cs typeface="Courier New"/>
                <a:sym typeface="Courier New"/>
              </a:rPr>
              <a:t>                  </a:t>
            </a:r>
            <a:r>
              <a:rPr b="0" i="0" lang="en-US" sz="1600" u="sng" cap="none" strike="noStrike">
                <a:solidFill>
                  <a:schemeClr val="dk1"/>
                </a:solidFill>
                <a:latin typeface="Courier New"/>
                <a:ea typeface="Courier New"/>
                <a:cs typeface="Courier New"/>
                <a:sym typeface="Courier New"/>
              </a:rPr>
              <a:t>20</a:t>
            </a:r>
            <a:r>
              <a:rPr i="0" lang="en-US" sz="1600"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the cookies, each kid</a:t>
            </a:r>
            <a:br>
              <a:rPr b="0" i="0" lang="en-US" sz="1600" u="none"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2</a:t>
            </a:r>
            <a:r>
              <a:rPr b="0" i="0" lang="en-US" sz="1600" u="none" cap="none" strike="noStrike">
                <a:solidFill>
                  <a:schemeClr val="dk1"/>
                </a:solidFill>
                <a:latin typeface="Courier New"/>
                <a:ea typeface="Courier New"/>
                <a:cs typeface="Courier New"/>
                <a:sym typeface="Courier New"/>
              </a:rPr>
              <a:t>                   18</a:t>
            </a:r>
            <a:r>
              <a:rPr i="0" lang="en-US" sz="1600" u="none"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gets 0 cookies and there</a:t>
            </a:r>
            <a:br>
              <a:rPr b="0" i="0" lang="en-US" sz="1600" u="none"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a:t>
            </a:r>
            <a:r>
              <a:rPr b="0" i="0" lang="en-US" sz="1600" u="sng" cap="none" strike="noStrike">
                <a:solidFill>
                  <a:schemeClr val="dk1"/>
                </a:solidFill>
                <a:latin typeface="Courier New"/>
                <a:ea typeface="Courier New"/>
                <a:cs typeface="Courier New"/>
                <a:sym typeface="Courier New"/>
              </a:rPr>
              <a:t>15</a:t>
            </a:r>
            <a:r>
              <a:rPr i="0" lang="en-US" sz="1600"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are 2 left over.</a:t>
            </a:r>
            <a:br>
              <a:rPr b="0" i="0" lang="en-US" sz="1600" u="sng" cap="none" strike="noStrike">
                <a:solidFill>
                  <a:schemeClr val="dk1"/>
                </a:solidFill>
                <a:latin typeface="Courier New"/>
                <a:ea typeface="Courier New"/>
                <a:cs typeface="Courier New"/>
                <a:sym typeface="Courier New"/>
              </a:rPr>
            </a:br>
            <a:r>
              <a:rPr b="0"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3</a:t>
            </a:r>
            <a:endParaRPr b="0" i="0" sz="700" u="none">
              <a:solidFill>
                <a:schemeClr val="dk1"/>
              </a:solidFill>
              <a:latin typeface="Arial"/>
              <a:ea typeface="Arial"/>
              <a:cs typeface="Arial"/>
              <a:sym typeface="Arial"/>
            </a:endParaRPr>
          </a:p>
          <a:p>
            <a:pPr indent="-279400" lvl="0" marL="342900" marR="0" rtl="0" algn="l">
              <a:lnSpc>
                <a:spcPct val="110000"/>
              </a:lnSpc>
              <a:spcBef>
                <a:spcPts val="400"/>
              </a:spcBef>
              <a:spcAft>
                <a:spcPts val="0"/>
              </a:spcAft>
              <a:buClr>
                <a:schemeClr val="dk1"/>
              </a:buClr>
              <a:buSzPts val="2200"/>
              <a:buChar char="●"/>
            </a:pPr>
            <a:r>
              <a:rPr b="0" i="0" lang="en-US" sz="2200" u="none">
                <a:solidFill>
                  <a:schemeClr val="dk1"/>
                </a:solidFill>
                <a:latin typeface="Arial"/>
                <a:ea typeface="Arial"/>
                <a:cs typeface="Arial"/>
                <a:sym typeface="Arial"/>
              </a:rPr>
              <a:t>Applications of </a:t>
            </a:r>
            <a:r>
              <a:rPr b="0" i="0" lang="en-US" sz="2200" u="none">
                <a:solidFill>
                  <a:schemeClr val="dk1"/>
                </a:solidFill>
                <a:latin typeface="Courier New"/>
                <a:ea typeface="Courier New"/>
                <a:cs typeface="Courier New"/>
                <a:sym typeface="Courier New"/>
              </a:rPr>
              <a:t>%</a:t>
            </a:r>
            <a:r>
              <a:rPr b="0" i="0" lang="en-US" sz="2200" u="none">
                <a:solidFill>
                  <a:schemeClr val="dk1"/>
                </a:solidFill>
                <a:latin typeface="Arial"/>
                <a:ea typeface="Arial"/>
                <a:cs typeface="Arial"/>
                <a:sym typeface="Arial"/>
              </a:rPr>
              <a:t> operator:</a:t>
            </a:r>
            <a:endParaRPr sz="2600"/>
          </a:p>
          <a:p>
            <a:pPr indent="-222250" lvl="1" marL="742950" marR="0" rtl="0" algn="l">
              <a:lnSpc>
                <a:spcPct val="110000"/>
              </a:lnSpc>
              <a:spcBef>
                <a:spcPts val="0"/>
              </a:spcBef>
              <a:spcAft>
                <a:spcPts val="0"/>
              </a:spcAft>
              <a:buClr>
                <a:schemeClr val="dk1"/>
              </a:buClr>
              <a:buSzPts val="1800"/>
              <a:buChar char="○"/>
            </a:pPr>
            <a:r>
              <a:rPr b="0" i="0" lang="en-US" sz="1800" u="none" cap="none" strike="noStrike">
                <a:solidFill>
                  <a:schemeClr val="dk1"/>
                </a:solidFill>
                <a:latin typeface="Arial"/>
                <a:ea typeface="Arial"/>
                <a:cs typeface="Arial"/>
                <a:sym typeface="Arial"/>
              </a:rPr>
              <a:t>Obtain last digit of a number:</a:t>
            </a:r>
            <a:r>
              <a:rPr b="0" i="1"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Courier New"/>
                <a:ea typeface="Courier New"/>
                <a:cs typeface="Courier New"/>
                <a:sym typeface="Courier New"/>
              </a:rPr>
              <a:t>230857 % 10</a:t>
            </a:r>
            <a:r>
              <a:rPr b="0" i="0" lang="en-US" sz="1800" u="none" cap="none" strike="noStrike">
                <a:solidFill>
                  <a:schemeClr val="dk1"/>
                </a:solidFill>
                <a:latin typeface="Arial"/>
                <a:ea typeface="Arial"/>
                <a:cs typeface="Arial"/>
                <a:sym typeface="Arial"/>
              </a:rPr>
              <a:t> is </a:t>
            </a:r>
            <a:r>
              <a:rPr b="0" i="0" lang="en-US" sz="1800" u="none" cap="none" strike="noStrike">
                <a:solidFill>
                  <a:schemeClr val="dk1"/>
                </a:solidFill>
                <a:latin typeface="Courier New"/>
                <a:ea typeface="Courier New"/>
                <a:cs typeface="Courier New"/>
                <a:sym typeface="Courier New"/>
              </a:rPr>
              <a:t>7</a:t>
            </a:r>
            <a:endParaRPr sz="2200"/>
          </a:p>
          <a:p>
            <a:pPr indent="-222250" lvl="1" marL="742950" marR="0" rtl="0" algn="l">
              <a:lnSpc>
                <a:spcPct val="110000"/>
              </a:lnSpc>
              <a:spcBef>
                <a:spcPts val="0"/>
              </a:spcBef>
              <a:spcAft>
                <a:spcPts val="0"/>
              </a:spcAft>
              <a:buClr>
                <a:schemeClr val="dk1"/>
              </a:buClr>
              <a:buSzPts val="1800"/>
              <a:buChar char="○"/>
            </a:pPr>
            <a:r>
              <a:rPr b="0" i="0" lang="en-US" sz="1800" u="none" cap="none" strike="noStrike">
                <a:solidFill>
                  <a:schemeClr val="dk1"/>
                </a:solidFill>
                <a:latin typeface="Arial"/>
                <a:ea typeface="Arial"/>
                <a:cs typeface="Arial"/>
                <a:sym typeface="Arial"/>
              </a:rPr>
              <a:t>Obtain last 4 digits:  </a:t>
            </a:r>
            <a:r>
              <a:rPr b="0" i="0" lang="en-US" sz="1800" u="none" cap="none" strike="noStrike">
                <a:solidFill>
                  <a:schemeClr val="dk1"/>
                </a:solidFill>
                <a:latin typeface="Courier New"/>
                <a:ea typeface="Courier New"/>
                <a:cs typeface="Courier New"/>
                <a:sym typeface="Courier New"/>
              </a:rPr>
              <a:t>658236489 % 10000</a:t>
            </a:r>
            <a:r>
              <a:rPr b="0" i="0" lang="en-US" sz="1800" u="none" cap="none" strike="noStrike">
                <a:solidFill>
                  <a:schemeClr val="dk1"/>
                </a:solidFill>
                <a:latin typeface="Arial"/>
                <a:ea typeface="Arial"/>
                <a:cs typeface="Arial"/>
                <a:sym typeface="Arial"/>
              </a:rPr>
              <a:t> is </a:t>
            </a:r>
            <a:r>
              <a:rPr b="0" i="0" lang="en-US" sz="1800" u="none" cap="none" strike="noStrike">
                <a:solidFill>
                  <a:schemeClr val="dk1"/>
                </a:solidFill>
                <a:latin typeface="Courier New"/>
                <a:ea typeface="Courier New"/>
                <a:cs typeface="Courier New"/>
                <a:sym typeface="Courier New"/>
              </a:rPr>
              <a:t>6489</a:t>
            </a:r>
            <a:endParaRPr sz="2200"/>
          </a:p>
          <a:p>
            <a:pPr indent="-222250" lvl="1" marL="742950" marR="0" rtl="0" algn="l">
              <a:lnSpc>
                <a:spcPct val="110000"/>
              </a:lnSpc>
              <a:spcBef>
                <a:spcPts val="0"/>
              </a:spcBef>
              <a:spcAft>
                <a:spcPts val="0"/>
              </a:spcAft>
              <a:buClr>
                <a:schemeClr val="dk1"/>
              </a:buClr>
              <a:buSzPts val="1800"/>
              <a:buChar char="○"/>
            </a:pPr>
            <a:r>
              <a:rPr b="0" i="0" lang="en-US" sz="1800" u="none" cap="none" strike="noStrike">
                <a:solidFill>
                  <a:schemeClr val="dk1"/>
                </a:solidFill>
                <a:latin typeface="Arial"/>
                <a:ea typeface="Arial"/>
                <a:cs typeface="Arial"/>
                <a:sym typeface="Arial"/>
              </a:rPr>
              <a:t>See whether a number is odd:	</a:t>
            </a:r>
            <a:r>
              <a:rPr b="0" i="0" lang="en-US" sz="1800" u="none" cap="none" strike="noStrike">
                <a:solidFill>
                  <a:schemeClr val="dk1"/>
                </a:solidFill>
                <a:latin typeface="Courier New"/>
                <a:ea typeface="Courier New"/>
                <a:cs typeface="Courier New"/>
                <a:sym typeface="Courier New"/>
              </a:rPr>
              <a:t>7 % 2</a:t>
            </a:r>
            <a:r>
              <a:rPr b="0" i="0" lang="en-US" sz="1800" u="none" cap="none" strike="noStrike">
                <a:solidFill>
                  <a:schemeClr val="dk1"/>
                </a:solidFill>
                <a:latin typeface="Arial"/>
                <a:ea typeface="Arial"/>
                <a:cs typeface="Arial"/>
                <a:sym typeface="Arial"/>
              </a:rPr>
              <a:t> is </a:t>
            </a:r>
            <a:r>
              <a:rPr b="0" i="0" lang="en-US" sz="1800" u="none" cap="none" strike="noStrike">
                <a:solidFill>
                  <a:schemeClr val="dk1"/>
                </a:solidFill>
                <a:latin typeface="Courier New"/>
                <a:ea typeface="Courier New"/>
                <a:cs typeface="Courier New"/>
                <a:sym typeface="Courier New"/>
              </a:rPr>
              <a:t>1</a:t>
            </a: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Courier New"/>
                <a:ea typeface="Courier New"/>
                <a:cs typeface="Courier New"/>
                <a:sym typeface="Courier New"/>
              </a:rPr>
              <a:t>42 % 2</a:t>
            </a:r>
            <a:r>
              <a:rPr b="0" i="0" lang="en-US" sz="1800" u="none" cap="none" strike="noStrike">
                <a:solidFill>
                  <a:schemeClr val="dk1"/>
                </a:solidFill>
                <a:latin typeface="Arial"/>
                <a:ea typeface="Arial"/>
                <a:cs typeface="Arial"/>
                <a:sym typeface="Arial"/>
              </a:rPr>
              <a:t> is </a:t>
            </a:r>
            <a:r>
              <a:rPr b="0" i="0" lang="en-US" sz="1800" u="none" cap="none" strike="noStrike">
                <a:solidFill>
                  <a:schemeClr val="dk1"/>
                </a:solidFill>
                <a:latin typeface="Courier New"/>
                <a:ea typeface="Courier New"/>
                <a:cs typeface="Courier New"/>
                <a:sym typeface="Courier New"/>
              </a:rPr>
              <a:t>0</a:t>
            </a:r>
            <a:endParaRPr b="0" i="0" sz="2200" u="none" cap="none" strike="noStrike">
              <a:solidFill>
                <a:schemeClr val="dk1"/>
              </a:solidFill>
              <a:latin typeface="Courier New"/>
              <a:ea typeface="Courier New"/>
              <a:cs typeface="Courier New"/>
              <a:sym typeface="Courier New"/>
            </a:endParaRPr>
          </a:p>
        </p:txBody>
      </p:sp>
      <p:sp>
        <p:nvSpPr>
          <p:cNvPr id="311" name="Google Shape;311;p4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12" name="Google Shape;312;p4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txBox="1"/>
          <p:nvPr>
            <p:ph idx="4294967295" type="title"/>
          </p:nvPr>
        </p:nvSpPr>
        <p:spPr>
          <a:xfrm>
            <a:off x="555600" y="415875"/>
            <a:ext cx="7772400" cy="542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chemeClr val="dk1"/>
                </a:solidFill>
                <a:latin typeface="Arial"/>
                <a:ea typeface="Arial"/>
                <a:cs typeface="Arial"/>
                <a:sym typeface="Arial"/>
              </a:rPr>
              <a:t>Remember PEMDAS?</a:t>
            </a:r>
            <a:endParaRPr sz="3600">
              <a:solidFill>
                <a:schemeClr val="dk1"/>
              </a:solidFill>
            </a:endParaRPr>
          </a:p>
        </p:txBody>
      </p:sp>
      <p:sp>
        <p:nvSpPr>
          <p:cNvPr id="318" name="Google Shape;318;p48"/>
          <p:cNvSpPr txBox="1"/>
          <p:nvPr>
            <p:ph idx="4294967295" type="body"/>
          </p:nvPr>
        </p:nvSpPr>
        <p:spPr>
          <a:xfrm>
            <a:off x="250800" y="1278700"/>
            <a:ext cx="8077200" cy="350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3200"/>
              <a:buNone/>
            </a:pPr>
            <a:r>
              <a:rPr b="1" lang="en-US" sz="2400">
                <a:solidFill>
                  <a:schemeClr val="dk1"/>
                </a:solidFill>
                <a:latin typeface="Arial"/>
                <a:ea typeface="Arial"/>
                <a:cs typeface="Arial"/>
                <a:sym typeface="Arial"/>
              </a:rPr>
              <a:t>Order of Operations</a:t>
            </a:r>
            <a:r>
              <a:rPr b="0" i="0" lang="en-US" sz="2400" u="none">
                <a:solidFill>
                  <a:schemeClr val="dk1"/>
                </a:solidFill>
                <a:latin typeface="Arial"/>
                <a:ea typeface="Arial"/>
                <a:cs typeface="Arial"/>
                <a:sym typeface="Arial"/>
              </a:rPr>
              <a:t>: Order in which operators are evaluated.</a:t>
            </a:r>
            <a:endParaRPr b="0" i="0" sz="2400" u="none">
              <a:solidFill>
                <a:schemeClr val="dk1"/>
              </a:solidFill>
              <a:latin typeface="Arial"/>
              <a:ea typeface="Arial"/>
              <a:cs typeface="Arial"/>
              <a:sym typeface="Arial"/>
            </a:endParaRPr>
          </a:p>
          <a:p>
            <a:pPr indent="-381000" lvl="0" marL="457200" marR="0" rtl="0" algn="l">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Unary operators (-) have highest precedence.</a:t>
            </a:r>
            <a:endParaRPr sz="2400">
              <a:solidFill>
                <a:schemeClr val="dk1"/>
              </a:solidFill>
              <a:latin typeface="Arial"/>
              <a:ea typeface="Arial"/>
              <a:cs typeface="Arial"/>
              <a:sym typeface="Arial"/>
            </a:endParaRPr>
          </a:p>
          <a:p>
            <a:pPr indent="-381000" lvl="0" marL="457200" marR="0" rtl="0" algn="l">
              <a:lnSpc>
                <a:spcPct val="70000"/>
              </a:lnSpc>
              <a:spcBef>
                <a:spcPts val="0"/>
              </a:spcBef>
              <a:spcAft>
                <a:spcPts val="0"/>
              </a:spcAft>
              <a:buClr>
                <a:schemeClr val="dk1"/>
              </a:buClr>
              <a:buSzPts val="2400"/>
              <a:buChar char="•"/>
            </a:pP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have a higher level of precedence than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br>
              <a:rPr b="0" i="0" lang="en-US" sz="2400" u="none" cap="none" strike="noStrike">
                <a:solidFill>
                  <a:schemeClr val="dk1"/>
                </a:solidFill>
                <a:latin typeface="Arial"/>
                <a:ea typeface="Arial"/>
                <a:cs typeface="Arial"/>
                <a:sym typeface="Arial"/>
              </a:rPr>
            </a:br>
            <a:r>
              <a:rPr i="0" lang="en-US" sz="2400" u="none" cap="none" strike="noStrike">
                <a:solidFill>
                  <a:schemeClr val="dk1"/>
                </a:solidFill>
                <a:latin typeface="Courier New"/>
                <a:ea typeface="Courier New"/>
                <a:cs typeface="Courier New"/>
                <a:sym typeface="Courier New"/>
              </a:rPr>
              <a:t>1 + 3 * 4	</a:t>
            </a:r>
            <a:r>
              <a:rPr lang="en-US" sz="2400">
                <a:solidFill>
                  <a:schemeClr val="dk1"/>
                </a:solidFill>
                <a:latin typeface="Courier New"/>
                <a:ea typeface="Courier New"/>
                <a:cs typeface="Courier New"/>
                <a:sym typeface="Courier New"/>
              </a:rPr>
              <a:t>=</a:t>
            </a:r>
            <a:r>
              <a:rPr i="0" lang="en-US" sz="2400" u="none" cap="none" strike="noStrike">
                <a:solidFill>
                  <a:schemeClr val="dk1"/>
                </a:solidFill>
                <a:latin typeface="Arial"/>
                <a:ea typeface="Arial"/>
                <a:cs typeface="Arial"/>
                <a:sym typeface="Arial"/>
              </a:rPr>
              <a:t> </a:t>
            </a:r>
            <a:r>
              <a:rPr i="0" lang="en-US" sz="2400" u="none" cap="none" strike="noStrike">
                <a:solidFill>
                  <a:schemeClr val="dk1"/>
                </a:solidFill>
                <a:latin typeface="Courier New"/>
                <a:ea typeface="Courier New"/>
                <a:cs typeface="Courier New"/>
                <a:sym typeface="Courier New"/>
              </a:rPr>
              <a:t>13</a:t>
            </a:r>
            <a:endParaRPr i="0" sz="2400" u="none" cap="none" strike="noStrike">
              <a:solidFill>
                <a:schemeClr val="dk1"/>
              </a:solidFill>
              <a:latin typeface="Arial"/>
              <a:ea typeface="Arial"/>
              <a:cs typeface="Arial"/>
              <a:sym typeface="Arial"/>
            </a:endParaRPr>
          </a:p>
          <a:p>
            <a:pPr indent="0" lvl="0" marL="457200" marR="0" rtl="0" algn="l">
              <a:lnSpc>
                <a:spcPct val="70000"/>
              </a:lnSpc>
              <a:spcBef>
                <a:spcPts val="300"/>
              </a:spcBef>
              <a:spcAft>
                <a:spcPts val="0"/>
              </a:spcAft>
              <a:buSzPts val="3200"/>
              <a:buNone/>
            </a:pPr>
            <a:r>
              <a:rPr i="0" lang="en-US" sz="2400" u="none" cap="none" strike="noStrike">
                <a:solidFill>
                  <a:schemeClr val="dk1"/>
                </a:solidFill>
                <a:latin typeface="Courier New"/>
                <a:ea typeface="Courier New"/>
                <a:cs typeface="Courier New"/>
                <a:sym typeface="Courier New"/>
              </a:rPr>
              <a:t>6 + 8 / 2 * 3 = </a:t>
            </a:r>
            <a:r>
              <a:rPr lang="en-US" sz="2400">
                <a:solidFill>
                  <a:schemeClr val="dk1"/>
                </a:solidFill>
                <a:latin typeface="Courier New"/>
                <a:ea typeface="Courier New"/>
                <a:cs typeface="Courier New"/>
                <a:sym typeface="Courier New"/>
              </a:rPr>
              <a:t>18</a:t>
            </a:r>
            <a:endParaRPr sz="2400"/>
          </a:p>
          <a:p>
            <a:pPr indent="0" lvl="0" marL="457200" marR="0" rtl="0" algn="l">
              <a:lnSpc>
                <a:spcPct val="70000"/>
              </a:lnSpc>
              <a:spcBef>
                <a:spcPts val="300"/>
              </a:spcBef>
              <a:spcAft>
                <a:spcPts val="0"/>
              </a:spcAft>
              <a:buSzPts val="3200"/>
              <a:buNone/>
            </a:pPr>
            <a:r>
              <a:rPr i="0" lang="en-US" sz="2400" u="none" cap="none" strike="noStrike">
                <a:solidFill>
                  <a:schemeClr val="dk1"/>
                </a:solidFill>
                <a:latin typeface="Courier New"/>
                <a:ea typeface="Courier New"/>
                <a:cs typeface="Courier New"/>
                <a:sym typeface="Courier New"/>
              </a:rPr>
              <a:t>6 + 4 * 3 = 18</a:t>
            </a:r>
            <a:endParaRPr i="0" sz="2400" u="none" cap="none" strike="noStrike">
              <a:solidFill>
                <a:schemeClr val="dk1"/>
              </a:solidFill>
              <a:latin typeface="Arial"/>
              <a:ea typeface="Arial"/>
              <a:cs typeface="Arial"/>
              <a:sym typeface="Arial"/>
            </a:endParaRPr>
          </a:p>
          <a:p>
            <a:pPr indent="-381000" lvl="0" marL="457200" marR="0" rtl="0" algn="l">
              <a:lnSpc>
                <a:spcPct val="110000"/>
              </a:lnSpc>
              <a:spcBef>
                <a:spcPts val="300"/>
              </a:spcBef>
              <a:spcAft>
                <a:spcPts val="0"/>
              </a:spcAft>
              <a:buClr>
                <a:schemeClr val="dk1"/>
              </a:buClr>
              <a:buSzPts val="2400"/>
              <a:buChar char="•"/>
            </a:pPr>
            <a:r>
              <a:rPr b="0" i="0" lang="en-US" sz="2400" u="none" cap="none" strike="noStrike">
                <a:solidFill>
                  <a:schemeClr val="dk1"/>
                </a:solidFill>
                <a:latin typeface="Arial"/>
                <a:ea typeface="Arial"/>
                <a:cs typeface="Arial"/>
                <a:sym typeface="Arial"/>
              </a:rPr>
              <a:t>Parentheses can force a certain order of evaluation:</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Courier New"/>
                <a:ea typeface="Courier New"/>
                <a:cs typeface="Courier New"/>
                <a:sym typeface="Courier New"/>
              </a:rPr>
              <a:t>(1 + 3) * 4</a:t>
            </a:r>
            <a:r>
              <a:rPr b="0" i="0" lang="en-US" sz="2400" u="none" cap="none" strike="noStrike">
                <a:solidFill>
                  <a:schemeClr val="dk1"/>
                </a:solidFill>
                <a:latin typeface="Arial"/>
                <a:ea typeface="Arial"/>
                <a:cs typeface="Arial"/>
                <a:sym typeface="Arial"/>
              </a:rPr>
              <a:t>	is </a:t>
            </a:r>
            <a:r>
              <a:rPr b="0" i="0" lang="en-US" sz="2400" u="none" cap="none" strike="noStrike">
                <a:solidFill>
                  <a:schemeClr val="dk1"/>
                </a:solidFill>
                <a:latin typeface="Courier New"/>
                <a:ea typeface="Courier New"/>
                <a:cs typeface="Courier New"/>
                <a:sym typeface="Courier New"/>
              </a:rPr>
              <a:t>16</a:t>
            </a:r>
            <a:endParaRPr b="0" i="0" sz="2400" u="none" cap="none" strike="noStrike">
              <a:solidFill>
                <a:schemeClr val="dk1"/>
              </a:solidFill>
              <a:latin typeface="Arial"/>
              <a:ea typeface="Arial"/>
              <a:cs typeface="Arial"/>
              <a:sym typeface="Arial"/>
            </a:endParaRPr>
          </a:p>
          <a:p>
            <a:pPr indent="0" lvl="0" marL="914400" marR="0" rtl="0" algn="l">
              <a:lnSpc>
                <a:spcPct val="110000"/>
              </a:lnSpc>
              <a:spcBef>
                <a:spcPts val="300"/>
              </a:spcBef>
              <a:spcAft>
                <a:spcPts val="0"/>
              </a:spcAft>
              <a:buSzPts val="3200"/>
              <a:buNone/>
            </a:pPr>
            <a:r>
              <a:t/>
            </a:r>
            <a:endParaRPr sz="1800"/>
          </a:p>
        </p:txBody>
      </p:sp>
      <p:sp>
        <p:nvSpPr>
          <p:cNvPr id="319" name="Google Shape;319;p4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20" name="Google Shape;320;p4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txBox="1"/>
          <p:nvPr>
            <p:ph idx="1" type="body"/>
          </p:nvPr>
        </p:nvSpPr>
        <p:spPr>
          <a:xfrm>
            <a:off x="3042300" y="1609200"/>
            <a:ext cx="5644500" cy="3077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ExpressionExamples.java</a:t>
            </a:r>
            <a:endParaRPr/>
          </a:p>
          <a:p>
            <a:pPr indent="0" lvl="0" marL="0" rtl="0" algn="l">
              <a:spcBef>
                <a:spcPts val="360"/>
              </a:spcBef>
              <a:spcAft>
                <a:spcPts val="0"/>
              </a:spcAft>
              <a:buNone/>
            </a:pPr>
            <a:r>
              <a:rPr lang="en-US"/>
              <a:t>//Expressions with Ints</a:t>
            </a:r>
            <a:endParaRPr/>
          </a:p>
        </p:txBody>
      </p:sp>
      <p:sp>
        <p:nvSpPr>
          <p:cNvPr id="327" name="Google Shape;327;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28" name="Google Shape;328;p49"/>
          <p:cNvSpPr/>
          <p:nvPr/>
        </p:nvSpPr>
        <p:spPr>
          <a:xfrm>
            <a:off x="781975" y="1549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0"/>
          <p:cNvSpPr txBox="1"/>
          <p:nvPr>
            <p:ph idx="4294967295" type="title"/>
          </p:nvPr>
        </p:nvSpPr>
        <p:spPr>
          <a:xfrm>
            <a:off x="685800" y="418550"/>
            <a:ext cx="7772400" cy="60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Decimal</a:t>
            </a:r>
            <a:r>
              <a:rPr b="0" i="0" lang="en-US" sz="3600" u="none" cap="none" strike="noStrike">
                <a:solidFill>
                  <a:schemeClr val="dk1"/>
                </a:solidFill>
                <a:latin typeface="Arial"/>
                <a:ea typeface="Arial"/>
                <a:cs typeface="Arial"/>
                <a:sym typeface="Arial"/>
              </a:rPr>
              <a:t> </a:t>
            </a:r>
            <a:r>
              <a:rPr lang="en-US" sz="3600">
                <a:solidFill>
                  <a:schemeClr val="dk1"/>
                </a:solidFill>
              </a:rPr>
              <a:t>N</a:t>
            </a:r>
            <a:r>
              <a:rPr b="0" i="0" lang="en-US" sz="3600" u="none" cap="none" strike="noStrike">
                <a:solidFill>
                  <a:schemeClr val="dk1"/>
                </a:solidFill>
                <a:latin typeface="Arial"/>
                <a:ea typeface="Arial"/>
                <a:cs typeface="Arial"/>
                <a:sym typeface="Arial"/>
              </a:rPr>
              <a:t>umbers - double</a:t>
            </a:r>
            <a:endParaRPr sz="3600">
              <a:solidFill>
                <a:schemeClr val="dk1"/>
              </a:solidFill>
            </a:endParaRPr>
          </a:p>
        </p:txBody>
      </p:sp>
      <p:sp>
        <p:nvSpPr>
          <p:cNvPr id="335" name="Google Shape;335;p50"/>
          <p:cNvSpPr txBox="1"/>
          <p:nvPr>
            <p:ph idx="4294967295" type="body"/>
          </p:nvPr>
        </p:nvSpPr>
        <p:spPr>
          <a:xfrm>
            <a:off x="0" y="1023050"/>
            <a:ext cx="9144000" cy="382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a:solidFill>
                  <a:schemeClr val="dk1"/>
                </a:solidFill>
                <a:latin typeface="Arial"/>
                <a:ea typeface="Arial"/>
                <a:cs typeface="Arial"/>
                <a:sym typeface="Arial"/>
              </a:rPr>
              <a:t>Examples:   </a:t>
            </a:r>
            <a:r>
              <a:rPr b="0" i="0" lang="en-US" sz="2800" u="none">
                <a:solidFill>
                  <a:schemeClr val="dk1"/>
                </a:solidFill>
                <a:latin typeface="Courier New"/>
                <a:ea typeface="Courier New"/>
                <a:cs typeface="Courier New"/>
                <a:sym typeface="Courier New"/>
              </a:rPr>
              <a:t>6.022</a:t>
            </a:r>
            <a:r>
              <a:rPr b="0" i="0" lang="en-US" sz="2800" u="none">
                <a:solidFill>
                  <a:schemeClr val="dk1"/>
                </a:solidFill>
                <a:latin typeface="Arial"/>
                <a:ea typeface="Arial"/>
                <a:cs typeface="Arial"/>
                <a:sym typeface="Arial"/>
              </a:rPr>
              <a:t> ,   </a:t>
            </a:r>
            <a:r>
              <a:rPr b="0" i="0" lang="en-US" sz="2800" u="none">
                <a:solidFill>
                  <a:schemeClr val="dk1"/>
                </a:solidFill>
                <a:latin typeface="Courier New"/>
                <a:ea typeface="Courier New"/>
                <a:cs typeface="Courier New"/>
                <a:sym typeface="Courier New"/>
              </a:rPr>
              <a:t>-42.0</a:t>
            </a:r>
            <a:r>
              <a:rPr b="0" i="0" lang="en-US" sz="2800" u="none">
                <a:solidFill>
                  <a:schemeClr val="dk1"/>
                </a:solidFill>
                <a:latin typeface="Arial"/>
                <a:ea typeface="Arial"/>
                <a:cs typeface="Arial"/>
                <a:sym typeface="Arial"/>
              </a:rPr>
              <a:t> ,   </a:t>
            </a:r>
            <a:r>
              <a:rPr b="0" i="0" lang="en-US" sz="2800" u="none">
                <a:solidFill>
                  <a:schemeClr val="dk1"/>
                </a:solidFill>
                <a:latin typeface="Courier New"/>
                <a:ea typeface="Courier New"/>
                <a:cs typeface="Courier New"/>
                <a:sym typeface="Courier New"/>
              </a:rPr>
              <a:t>2.143e17</a:t>
            </a:r>
            <a:endParaRPr sz="2800"/>
          </a:p>
          <a:p>
            <a:pPr indent="-165100" lvl="0" marL="342900" marR="0" rtl="0" algn="l">
              <a:lnSpc>
                <a:spcPct val="100000"/>
              </a:lnSpc>
              <a:spcBef>
                <a:spcPts val="0"/>
              </a:spcBef>
              <a:spcAft>
                <a:spcPts val="0"/>
              </a:spcAft>
              <a:buClr>
                <a:schemeClr val="dk1"/>
              </a:buClr>
              <a:buSzPts val="400"/>
              <a:buFont typeface="Arial"/>
              <a:buChar char="●"/>
            </a:pPr>
            <a:r>
              <a:t/>
            </a:r>
            <a:endParaRPr b="0" i="0" sz="400" u="none" cap="none" strike="noStrike">
              <a:solidFill>
                <a:schemeClr val="dk1"/>
              </a:solidFill>
              <a:latin typeface="Arial"/>
              <a:ea typeface="Arial"/>
              <a:cs typeface="Arial"/>
              <a:sym typeface="Arial"/>
            </a:endParaRPr>
          </a:p>
          <a:p>
            <a:pPr indent="-260350" lvl="1" marL="742950" marR="0" rtl="0" algn="l">
              <a:lnSpc>
                <a:spcPct val="100000"/>
              </a:lnSpc>
              <a:spcBef>
                <a:spcPts val="560"/>
              </a:spcBef>
              <a:spcAft>
                <a:spcPts val="0"/>
              </a:spcAft>
              <a:buClr>
                <a:schemeClr val="dk1"/>
              </a:buClr>
              <a:buSzPts val="2400"/>
              <a:buChar char="○"/>
            </a:pPr>
            <a:r>
              <a:rPr lang="en-US" sz="2400">
                <a:solidFill>
                  <a:schemeClr val="dk1"/>
                </a:solidFill>
                <a:latin typeface="Arial"/>
                <a:ea typeface="Arial"/>
                <a:cs typeface="Arial"/>
                <a:sym typeface="Arial"/>
              </a:rPr>
              <a:t>A literal must have a decimal point.</a:t>
            </a:r>
            <a:endParaRPr sz="2400">
              <a:solidFill>
                <a:schemeClr val="dk1"/>
              </a:solidFill>
              <a:latin typeface="Arial"/>
              <a:ea typeface="Arial"/>
              <a:cs typeface="Arial"/>
              <a:sym typeface="Arial"/>
            </a:endParaRPr>
          </a:p>
          <a:p>
            <a:pPr indent="-260350" lvl="1" marL="742950" marR="0" rtl="0" algn="l">
              <a:lnSpc>
                <a:spcPct val="100000"/>
              </a:lnSpc>
              <a:spcBef>
                <a:spcPts val="560"/>
              </a:spcBef>
              <a:spcAft>
                <a:spcPts val="0"/>
              </a:spcAft>
              <a:buClr>
                <a:schemeClr val="dk1"/>
              </a:buClr>
              <a:buSzPts val="2400"/>
              <a:buFont typeface="Arial"/>
              <a:buChar char="○"/>
            </a:pPr>
            <a:r>
              <a:rPr i="0" lang="en-US" sz="2400" u="none" cap="none" strike="noStrike">
                <a:solidFill>
                  <a:schemeClr val="dk1"/>
                </a:solidFill>
                <a:latin typeface="Arial"/>
                <a:ea typeface="Arial"/>
                <a:cs typeface="Arial"/>
                <a:sym typeface="Arial"/>
              </a:rPr>
              <a:t>Placing .0 or . after an integer makes it a</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double</a:t>
            </a:r>
            <a:r>
              <a:rPr b="0" i="0" lang="en-US" sz="2400" u="none" cap="none" strike="noStrike">
                <a:solidFill>
                  <a:schemeClr val="dk1"/>
                </a:solidFill>
                <a:latin typeface="Arial"/>
                <a:ea typeface="Arial"/>
                <a:cs typeface="Arial"/>
                <a:sym typeface="Arial"/>
              </a:rPr>
              <a:t>.</a:t>
            </a:r>
            <a:endParaRPr sz="2400"/>
          </a:p>
          <a:p>
            <a:pPr indent="0" lvl="0" marL="0" marR="0" rtl="0" algn="l">
              <a:lnSpc>
                <a:spcPct val="100000"/>
              </a:lnSpc>
              <a:spcBef>
                <a:spcPts val="640"/>
              </a:spcBef>
              <a:spcAft>
                <a:spcPts val="0"/>
              </a:spcAft>
              <a:buNone/>
            </a:pPr>
            <a:r>
              <a:rPr b="0" i="0" lang="en-US" sz="2800" u="none">
                <a:solidFill>
                  <a:schemeClr val="dk1"/>
                </a:solidFill>
                <a:latin typeface="Arial"/>
                <a:ea typeface="Arial"/>
                <a:cs typeface="Arial"/>
                <a:sym typeface="Arial"/>
              </a:rPr>
              <a:t>The operators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b="0" i="0" lang="en-US" sz="2800" u="none">
                <a:solidFill>
                  <a:schemeClr val="dk1"/>
                </a:solidFill>
                <a:latin typeface="Courier New"/>
                <a:ea typeface="Courier New"/>
                <a:cs typeface="Courier New"/>
                <a:sym typeface="Courier New"/>
              </a:rPr>
              <a:t>()</a:t>
            </a:r>
            <a:r>
              <a:rPr b="0" i="0" lang="en-US" sz="2800" u="none">
                <a:solidFill>
                  <a:schemeClr val="dk1"/>
                </a:solidFill>
                <a:latin typeface="Arial"/>
                <a:ea typeface="Arial"/>
                <a:cs typeface="Arial"/>
                <a:sym typeface="Arial"/>
              </a:rPr>
              <a:t>  </a:t>
            </a:r>
            <a:r>
              <a:rPr lang="en-US" sz="2800">
                <a:solidFill>
                  <a:schemeClr val="dk1"/>
                </a:solidFill>
                <a:latin typeface="Arial"/>
                <a:ea typeface="Arial"/>
                <a:cs typeface="Arial"/>
                <a:sym typeface="Arial"/>
              </a:rPr>
              <a:t>work the same.</a:t>
            </a:r>
            <a:endParaRPr sz="2800"/>
          </a:p>
          <a:p>
            <a:pPr indent="-165100" lvl="0" marL="342900" marR="0" rtl="0" algn="l">
              <a:lnSpc>
                <a:spcPct val="100000"/>
              </a:lnSpc>
              <a:spcBef>
                <a:spcPts val="0"/>
              </a:spcBef>
              <a:spcAft>
                <a:spcPts val="0"/>
              </a:spcAft>
              <a:buClr>
                <a:schemeClr val="dk1"/>
              </a:buClr>
              <a:buSzPts val="400"/>
              <a:buFont typeface="Courier New"/>
              <a:buChar char="●"/>
            </a:pPr>
            <a:r>
              <a:t/>
            </a:r>
            <a:endParaRPr b="0" i="0" sz="400" u="none" cap="none" strike="noStrike">
              <a:solidFill>
                <a:schemeClr val="dk1"/>
              </a:solidFill>
              <a:latin typeface="Courier New"/>
              <a:ea typeface="Courier New"/>
              <a:cs typeface="Courier New"/>
              <a:sym typeface="Courier New"/>
            </a:endParaRPr>
          </a:p>
          <a:p>
            <a:pPr indent="-260350" lvl="1" marL="742950" marR="0" rtl="0" algn="l">
              <a:lnSpc>
                <a:spcPct val="100000"/>
              </a:lnSpc>
              <a:spcBef>
                <a:spcPts val="560"/>
              </a:spcBef>
              <a:spcAft>
                <a:spcPts val="0"/>
              </a:spcAft>
              <a:buClr>
                <a:schemeClr val="dk1"/>
              </a:buClr>
              <a:buSzPts val="2400"/>
              <a:buFont typeface="Courier New"/>
              <a:buChar char="○"/>
            </a:pP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produces an exact answer:  </a:t>
            </a:r>
            <a:r>
              <a:rPr b="0" i="0" lang="en-US" sz="2400" u="none" cap="none" strike="noStrike">
                <a:solidFill>
                  <a:schemeClr val="dk1"/>
                </a:solidFill>
                <a:latin typeface="Courier New"/>
                <a:ea typeface="Courier New"/>
                <a:cs typeface="Courier New"/>
                <a:sym typeface="Courier New"/>
              </a:rPr>
              <a:t>15.0 / 2.0</a:t>
            </a:r>
            <a:r>
              <a:rPr b="0" i="0" lang="en-US" sz="2400" u="none" cap="none" strike="noStrike">
                <a:solidFill>
                  <a:schemeClr val="dk1"/>
                </a:solidFill>
                <a:latin typeface="Arial"/>
                <a:ea typeface="Arial"/>
                <a:cs typeface="Arial"/>
                <a:sym typeface="Arial"/>
              </a:rPr>
              <a:t> is </a:t>
            </a:r>
            <a:r>
              <a:rPr b="0" i="0" lang="en-US" sz="2400" u="none" cap="none" strike="noStrike">
                <a:solidFill>
                  <a:schemeClr val="dk1"/>
                </a:solidFill>
                <a:latin typeface="Courier New"/>
                <a:ea typeface="Courier New"/>
                <a:cs typeface="Courier New"/>
                <a:sym typeface="Courier New"/>
              </a:rPr>
              <a:t>7.5</a:t>
            </a:r>
            <a:endParaRPr b="0" i="0" sz="2400" u="none" cap="none" strike="noStrike">
              <a:solidFill>
                <a:schemeClr val="dk1"/>
              </a:solidFill>
              <a:latin typeface="Arial"/>
              <a:ea typeface="Arial"/>
              <a:cs typeface="Arial"/>
              <a:sym typeface="Arial"/>
            </a:endParaRPr>
          </a:p>
          <a:p>
            <a:pPr indent="-133350" lvl="1" marL="742950" marR="0" rtl="0" algn="l">
              <a:lnSpc>
                <a:spcPct val="100000"/>
              </a:lnSpc>
              <a:spcBef>
                <a:spcPts val="0"/>
              </a:spcBef>
              <a:spcAft>
                <a:spcPts val="0"/>
              </a:spcAft>
              <a:buClr>
                <a:schemeClr val="dk1"/>
              </a:buClr>
              <a:buSzPts val="400"/>
              <a:buFont typeface="Arial"/>
              <a:buChar char="○"/>
            </a:pPr>
            <a:r>
              <a:t/>
            </a:r>
            <a:endParaRPr b="0" i="0" sz="400" u="none" cap="none" strike="noStrike">
              <a:solidFill>
                <a:schemeClr val="dk1"/>
              </a:solidFill>
              <a:latin typeface="Arial"/>
              <a:ea typeface="Arial"/>
              <a:cs typeface="Arial"/>
              <a:sym typeface="Arial"/>
            </a:endParaRPr>
          </a:p>
          <a:p>
            <a:pPr indent="-260350" lvl="1" marL="742950" marR="0" rtl="0" algn="l">
              <a:lnSpc>
                <a:spcPct val="100000"/>
              </a:lnSpc>
              <a:spcBef>
                <a:spcPts val="5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Precedence is the same: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before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before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Courier New"/>
                <a:ea typeface="Courier New"/>
                <a:cs typeface="Courier New"/>
                <a:sym typeface="Courier New"/>
              </a:rPr>
              <a:t>-</a:t>
            </a:r>
            <a:endParaRPr b="0" i="0" sz="2400" u="none" cap="none" strike="noStrike">
              <a:solidFill>
                <a:schemeClr val="dk1"/>
              </a:solidFill>
              <a:latin typeface="Courier New"/>
              <a:ea typeface="Courier New"/>
              <a:cs typeface="Courier New"/>
              <a:sym typeface="Courier New"/>
            </a:endParaRPr>
          </a:p>
          <a:p>
            <a:pPr indent="-260350" lvl="1" marL="742950" marR="0" rtl="0" algn="l">
              <a:lnSpc>
                <a:spcPct val="100000"/>
              </a:lnSpc>
              <a:spcBef>
                <a:spcPts val="560"/>
              </a:spcBef>
              <a:spcAft>
                <a:spcPts val="0"/>
              </a:spcAft>
              <a:buClr>
                <a:schemeClr val="dk1"/>
              </a:buClr>
              <a:buSzPts val="2400"/>
              <a:buChar char="○"/>
            </a:pPr>
            <a:r>
              <a:rPr lang="en-US" sz="2400">
                <a:solidFill>
                  <a:schemeClr val="dk1"/>
                </a:solidFill>
                <a:latin typeface="Arial"/>
                <a:ea typeface="Arial"/>
                <a:cs typeface="Arial"/>
                <a:sym typeface="Arial"/>
              </a:rPr>
              <a:t>Within same precedence, order is left to right and this can change the result.</a:t>
            </a:r>
            <a:endParaRPr sz="2400">
              <a:solidFill>
                <a:schemeClr val="dk1"/>
              </a:solidFill>
              <a:latin typeface="Arial"/>
              <a:ea typeface="Arial"/>
              <a:cs typeface="Arial"/>
              <a:sym typeface="Arial"/>
            </a:endParaRPr>
          </a:p>
          <a:p>
            <a:pPr indent="0" lvl="0" marL="742950" marR="0" rtl="0" algn="l">
              <a:lnSpc>
                <a:spcPct val="100000"/>
              </a:lnSpc>
              <a:spcBef>
                <a:spcPts val="560"/>
              </a:spcBef>
              <a:spcAft>
                <a:spcPts val="0"/>
              </a:spcAft>
              <a:buSzPts val="3200"/>
              <a:buNone/>
            </a:pPr>
            <a:r>
              <a:t/>
            </a:r>
            <a:endParaRPr b="0" i="0" sz="2400" u="none" cap="none" strike="noStrike">
              <a:solidFill>
                <a:schemeClr val="dk1"/>
              </a:solidFill>
              <a:latin typeface="Courier New"/>
              <a:ea typeface="Courier New"/>
              <a:cs typeface="Courier New"/>
              <a:sym typeface="Courier New"/>
            </a:endParaRPr>
          </a:p>
        </p:txBody>
      </p:sp>
      <p:sp>
        <p:nvSpPr>
          <p:cNvPr id="336" name="Google Shape;336;p5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7" name="Google Shape;337;p5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p:nvPr/>
        </p:nvSpPr>
        <p:spPr>
          <a:xfrm>
            <a:off x="1534329" y="2653027"/>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3"/>
          <p:cNvSpPr/>
          <p:nvPr/>
        </p:nvSpPr>
        <p:spPr>
          <a:xfrm>
            <a:off x="3064617" y="1701776"/>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3"/>
          <p:cNvSpPr/>
          <p:nvPr/>
        </p:nvSpPr>
        <p:spPr>
          <a:xfrm>
            <a:off x="2211165" y="2101452"/>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3"/>
          <p:cNvSpPr/>
          <p:nvPr/>
        </p:nvSpPr>
        <p:spPr>
          <a:xfrm>
            <a:off x="3294880" y="2872700"/>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3"/>
          <p:cNvSpPr/>
          <p:nvPr/>
        </p:nvSpPr>
        <p:spPr>
          <a:xfrm>
            <a:off x="3865788" y="1825609"/>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3"/>
          <p:cNvSpPr/>
          <p:nvPr/>
        </p:nvSpPr>
        <p:spPr>
          <a:xfrm>
            <a:off x="2111174" y="1358777"/>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3"/>
          <p:cNvSpPr/>
          <p:nvPr/>
        </p:nvSpPr>
        <p:spPr>
          <a:xfrm>
            <a:off x="4014020" y="2514587"/>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3"/>
          <p:cNvSpPr/>
          <p:nvPr/>
        </p:nvSpPr>
        <p:spPr>
          <a:xfrm>
            <a:off x="2609901" y="3134421"/>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3"/>
          <p:cNvSpPr/>
          <p:nvPr/>
        </p:nvSpPr>
        <p:spPr>
          <a:xfrm>
            <a:off x="4116292" y="1519396"/>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3"/>
          <p:cNvSpPr/>
          <p:nvPr/>
        </p:nvSpPr>
        <p:spPr>
          <a:xfrm>
            <a:off x="3836500" y="1478615"/>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3"/>
          <p:cNvSpPr/>
          <p:nvPr/>
        </p:nvSpPr>
        <p:spPr>
          <a:xfrm>
            <a:off x="832820" y="2562165"/>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3"/>
          <p:cNvSpPr/>
          <p:nvPr/>
        </p:nvSpPr>
        <p:spPr>
          <a:xfrm>
            <a:off x="3952499" y="1916471"/>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3"/>
          <p:cNvSpPr/>
          <p:nvPr/>
        </p:nvSpPr>
        <p:spPr>
          <a:xfrm>
            <a:off x="3381592" y="1271075"/>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3"/>
          <p:cNvSpPr/>
          <p:nvPr/>
        </p:nvSpPr>
        <p:spPr>
          <a:xfrm>
            <a:off x="3410311" y="3418604"/>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a:off x="1613280" y="1271075"/>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3"/>
          <p:cNvSpPr/>
          <p:nvPr/>
        </p:nvSpPr>
        <p:spPr>
          <a:xfrm>
            <a:off x="3721980" y="2904150"/>
            <a:ext cx="707100" cy="6957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3"/>
          <p:cNvSpPr/>
          <p:nvPr/>
        </p:nvSpPr>
        <p:spPr>
          <a:xfrm>
            <a:off x="686110" y="1569477"/>
            <a:ext cx="1121400" cy="10833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3"/>
          <p:cNvSpPr/>
          <p:nvPr/>
        </p:nvSpPr>
        <p:spPr>
          <a:xfrm>
            <a:off x="333475" y="3418604"/>
            <a:ext cx="561600" cy="493500"/>
          </a:xfrm>
          <a:prstGeom prst="ellipse">
            <a:avLst/>
          </a:prstGeom>
          <a:solidFill>
            <a:srgbClr val="BF5700">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a:off x="1989485" y="1519396"/>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a:off x="4039211" y="2007333"/>
            <a:ext cx="419400" cy="3897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a:off x="2718838" y="2550867"/>
            <a:ext cx="419400" cy="3897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3"/>
          <p:cNvSpPr/>
          <p:nvPr/>
        </p:nvSpPr>
        <p:spPr>
          <a:xfrm>
            <a:off x="3381848" y="3614086"/>
            <a:ext cx="419400" cy="3897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3"/>
          <p:cNvSpPr/>
          <p:nvPr/>
        </p:nvSpPr>
        <p:spPr>
          <a:xfrm>
            <a:off x="1269635" y="2199849"/>
            <a:ext cx="649800" cy="6486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3"/>
          <p:cNvSpPr/>
          <p:nvPr/>
        </p:nvSpPr>
        <p:spPr>
          <a:xfrm>
            <a:off x="3771623" y="2161304"/>
            <a:ext cx="419400" cy="3897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3"/>
          <p:cNvSpPr txBox="1"/>
          <p:nvPr/>
        </p:nvSpPr>
        <p:spPr>
          <a:xfrm>
            <a:off x="105150" y="1996875"/>
            <a:ext cx="50841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0"/>
              <a:buFont typeface="Arial"/>
              <a:buNone/>
            </a:pPr>
            <a:r>
              <a:rPr b="0" i="0" lang="en-US" sz="9000" u="none" cap="none" strike="noStrike">
                <a:solidFill>
                  <a:srgbClr val="000000"/>
                </a:solidFill>
                <a:latin typeface="Lobster"/>
                <a:ea typeface="Lobster"/>
                <a:cs typeface="Lobster"/>
                <a:sym typeface="Lobster"/>
              </a:rPr>
              <a:t>Welcome!</a:t>
            </a:r>
            <a:endParaRPr b="0" i="0" sz="9000" u="none" cap="none" strike="noStrike">
              <a:solidFill>
                <a:srgbClr val="000000"/>
              </a:solidFill>
              <a:latin typeface="Lobster"/>
              <a:ea typeface="Lobster"/>
              <a:cs typeface="Lobster"/>
              <a:sym typeface="Lobster"/>
            </a:endParaRPr>
          </a:p>
        </p:txBody>
      </p:sp>
      <p:sp>
        <p:nvSpPr>
          <p:cNvPr id="191" name="Google Shape;191;p33"/>
          <p:cNvSpPr txBox="1"/>
          <p:nvPr/>
        </p:nvSpPr>
        <p:spPr>
          <a:xfrm>
            <a:off x="5294900" y="651675"/>
            <a:ext cx="3689100" cy="13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F3F3F"/>
                </a:solidFill>
                <a:latin typeface="Calibri"/>
                <a:ea typeface="Calibri"/>
                <a:cs typeface="Calibri"/>
                <a:sym typeface="Calibri"/>
              </a:rPr>
              <a:t>Please sit by section. Look at your schedule to find your section number.</a:t>
            </a:r>
            <a:endParaRPr sz="2400">
              <a:solidFill>
                <a:srgbClr val="3F3F3F"/>
              </a:solidFill>
              <a:latin typeface="Calibri"/>
              <a:ea typeface="Calibri"/>
              <a:cs typeface="Calibri"/>
              <a:sym typeface="Calibri"/>
            </a:endParaRPr>
          </a:p>
        </p:txBody>
      </p:sp>
      <p:graphicFrame>
        <p:nvGraphicFramePr>
          <p:cNvPr id="192" name="Google Shape;192;p33"/>
          <p:cNvGraphicFramePr/>
          <p:nvPr/>
        </p:nvGraphicFramePr>
        <p:xfrm>
          <a:off x="5440325" y="1960925"/>
          <a:ext cx="3000000" cy="3000000"/>
        </p:xfrm>
        <a:graphic>
          <a:graphicData uri="http://schemas.openxmlformats.org/drawingml/2006/table">
            <a:tbl>
              <a:tblPr>
                <a:noFill/>
                <a:tableStyleId>{49985F59-26A4-45E1-A803-FC3D4D79D9A6}</a:tableStyleId>
              </a:tblPr>
              <a:tblGrid>
                <a:gridCol w="1441700"/>
                <a:gridCol w="1441700"/>
              </a:tblGrid>
              <a:tr h="381000">
                <a:tc gridSpan="2">
                  <a:txBody>
                    <a:bodyPr/>
                    <a:lstStyle/>
                    <a:p>
                      <a:pPr indent="0" lvl="0" marL="0" rtl="0" algn="ctr">
                        <a:spcBef>
                          <a:spcPts val="0"/>
                        </a:spcBef>
                        <a:spcAft>
                          <a:spcPts val="0"/>
                        </a:spcAft>
                        <a:buNone/>
                      </a:pPr>
                      <a:r>
                        <a:rPr lang="en-US"/>
                        <a:t>Front of Room</a:t>
                      </a:r>
                      <a:endParaRPr/>
                    </a:p>
                  </a:txBody>
                  <a:tcPr marT="91425" marB="91425" marR="91425" marL="91425" anchor="ctr">
                    <a:lnB cap="flat" cmpd="sng" w="10575">
                      <a:solidFill>
                        <a:srgbClr val="CCCCCC"/>
                      </a:solidFill>
                      <a:prstDash val="solid"/>
                      <a:round/>
                      <a:headEnd len="sm" w="sm" type="none"/>
                      <a:tailEnd len="sm" w="sm" type="none"/>
                    </a:lnB>
                  </a:tcPr>
                </a:tc>
                <a:tc hMerge="1"/>
              </a:tr>
              <a:tr h="381000">
                <a:tc>
                  <a:txBody>
                    <a:bodyPr/>
                    <a:lstStyle/>
                    <a:p>
                      <a:pPr indent="0" lvl="0" marL="0" rtl="0" algn="ctr">
                        <a:lnSpc>
                          <a:spcPct val="115000"/>
                        </a:lnSpc>
                        <a:spcBef>
                          <a:spcPts val="0"/>
                        </a:spcBef>
                        <a:spcAft>
                          <a:spcPts val="0"/>
                        </a:spcAft>
                        <a:buNone/>
                      </a:pPr>
                      <a:r>
                        <a:rPr lang="en-US"/>
                        <a:t>50740</a:t>
                      </a:r>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a:t>50745</a:t>
                      </a:r>
                      <a:endParaRPr/>
                    </a:p>
                  </a:txBody>
                  <a:tcPr marT="91425" marB="91425" marR="91425" marL="91425" anchor="ctr">
                    <a:lnL cap="flat" cmpd="sng" w="10575">
                      <a:solidFill>
                        <a:srgbClr val="CCCCCC"/>
                      </a:solidFill>
                      <a:prstDash val="solid"/>
                      <a:round/>
                      <a:headEnd len="sm" w="sm" type="none"/>
                      <a:tailEnd len="sm" w="sm" type="none"/>
                    </a:lnL>
                  </a:tcPr>
                </a:tc>
              </a:tr>
              <a:tr h="381000">
                <a:tc>
                  <a:txBody>
                    <a:bodyPr/>
                    <a:lstStyle/>
                    <a:p>
                      <a:pPr indent="0" lvl="0" marL="0" rtl="0" algn="ctr">
                        <a:lnSpc>
                          <a:spcPct val="115000"/>
                        </a:lnSpc>
                        <a:spcBef>
                          <a:spcPts val="0"/>
                        </a:spcBef>
                        <a:spcAft>
                          <a:spcPts val="0"/>
                        </a:spcAft>
                        <a:buNone/>
                      </a:pPr>
                      <a:r>
                        <a:rPr lang="en-US"/>
                        <a:t>50750</a:t>
                      </a:r>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a:t>50755</a:t>
                      </a:r>
                      <a:endParaRPr/>
                    </a:p>
                  </a:txBody>
                  <a:tcPr marT="91425" marB="91425" marR="91425" marL="91425" anchor="ctr">
                    <a:lnL cap="flat" cmpd="sng" w="10575">
                      <a:solidFill>
                        <a:srgbClr val="CCCCCC"/>
                      </a:solidFill>
                      <a:prstDash val="solid"/>
                      <a:round/>
                      <a:headEnd len="sm" w="sm" type="none"/>
                      <a:tailEnd len="sm" w="sm" type="none"/>
                    </a:lnL>
                  </a:tcPr>
                </a:tc>
              </a:tr>
              <a:tr h="381000">
                <a:tc gridSpan="2">
                  <a:txBody>
                    <a:bodyPr/>
                    <a:lstStyle/>
                    <a:p>
                      <a:pPr indent="0" lvl="0" marL="0" rtl="0" algn="ctr">
                        <a:lnSpc>
                          <a:spcPct val="115000"/>
                        </a:lnSpc>
                        <a:spcBef>
                          <a:spcPts val="0"/>
                        </a:spcBef>
                        <a:spcAft>
                          <a:spcPts val="0"/>
                        </a:spcAft>
                        <a:buNone/>
                      </a:pPr>
                      <a:r>
                        <a:rPr lang="en-US"/>
                        <a:t>Back of Room</a:t>
                      </a:r>
                      <a:endParaRPr/>
                    </a:p>
                  </a:txBody>
                  <a:tcPr marT="19050" marB="19050" marR="28575" marL="28575" anchor="ctr">
                    <a:lnL cap="flat" cmpd="sng" w="10575">
                      <a:solidFill>
                        <a:srgbClr val="CCCCCC"/>
                      </a:solidFill>
                      <a:prstDash val="solid"/>
                      <a:round/>
                      <a:headEnd len="sm" w="sm" type="none"/>
                      <a:tailEnd len="sm" w="sm" type="none"/>
                    </a:lnL>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hMerge="1"/>
              </a:tr>
            </a:tbl>
          </a:graphicData>
        </a:graphic>
      </p:graphicFrame>
      <p:sp>
        <p:nvSpPr>
          <p:cNvPr id="193" name="Google Shape;193;p33"/>
          <p:cNvSpPr txBox="1"/>
          <p:nvPr/>
        </p:nvSpPr>
        <p:spPr>
          <a:xfrm>
            <a:off x="5440325" y="3614075"/>
            <a:ext cx="3689100" cy="13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F3F3F"/>
                </a:solidFill>
                <a:latin typeface="Calibri"/>
                <a:ea typeface="Calibri"/>
                <a:cs typeface="Calibri"/>
                <a:sym typeface="Calibri"/>
              </a:rPr>
              <a:t>Sit close together, without empty seats or rows in-between.</a:t>
            </a:r>
            <a:endParaRPr sz="2400">
              <a:solidFill>
                <a:srgbClr val="3F3F3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1"/>
          <p:cNvSpPr txBox="1"/>
          <p:nvPr>
            <p:ph idx="1" type="body"/>
          </p:nvPr>
        </p:nvSpPr>
        <p:spPr>
          <a:xfrm>
            <a:off x="228600" y="993775"/>
            <a:ext cx="8686800" cy="382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0" lang="en-US" sz="2400" u="none">
                <a:solidFill>
                  <a:schemeClr val="dk1"/>
                </a:solidFill>
                <a:latin typeface="Arial"/>
                <a:ea typeface="Arial"/>
                <a:cs typeface="Arial"/>
                <a:sym typeface="Arial"/>
              </a:rPr>
              <a:t>When </a:t>
            </a:r>
            <a:r>
              <a:rPr b="0" i="0" lang="en-US" sz="2400" u="none">
                <a:solidFill>
                  <a:schemeClr val="dk1"/>
                </a:solidFill>
                <a:latin typeface="Courier New"/>
                <a:ea typeface="Courier New"/>
                <a:cs typeface="Courier New"/>
                <a:sym typeface="Courier New"/>
              </a:rPr>
              <a:t>int</a:t>
            </a:r>
            <a:r>
              <a:rPr b="0" i="0" lang="en-US" sz="2400" u="none">
                <a:solidFill>
                  <a:schemeClr val="dk1"/>
                </a:solidFill>
                <a:latin typeface="Arial"/>
                <a:ea typeface="Arial"/>
                <a:cs typeface="Arial"/>
                <a:sym typeface="Arial"/>
              </a:rPr>
              <a:t> and </a:t>
            </a:r>
            <a:r>
              <a:rPr b="0" i="0" lang="en-US" sz="2400" u="none">
                <a:solidFill>
                  <a:schemeClr val="dk1"/>
                </a:solidFill>
                <a:latin typeface="Courier New"/>
                <a:ea typeface="Courier New"/>
                <a:cs typeface="Courier New"/>
                <a:sym typeface="Courier New"/>
              </a:rPr>
              <a:t>double</a:t>
            </a:r>
            <a:r>
              <a:rPr b="0" i="0" lang="en-US" sz="2400" u="none">
                <a:solidFill>
                  <a:schemeClr val="dk1"/>
                </a:solidFill>
                <a:latin typeface="Arial"/>
                <a:ea typeface="Arial"/>
                <a:cs typeface="Arial"/>
                <a:sym typeface="Arial"/>
              </a:rPr>
              <a:t> are mixed, the result is a </a:t>
            </a:r>
            <a:r>
              <a:rPr b="0" i="0" lang="en-US" sz="2400" u="none">
                <a:solidFill>
                  <a:schemeClr val="dk1"/>
                </a:solidFill>
                <a:latin typeface="Courier New"/>
                <a:ea typeface="Courier New"/>
                <a:cs typeface="Courier New"/>
                <a:sym typeface="Courier New"/>
              </a:rPr>
              <a:t>double</a:t>
            </a:r>
            <a:r>
              <a:rPr b="0" i="0" lang="en-US" sz="2400" u="none">
                <a:solidFill>
                  <a:schemeClr val="dk1"/>
                </a:solidFill>
                <a:latin typeface="Arial"/>
                <a:ea typeface="Arial"/>
                <a:cs typeface="Arial"/>
                <a:sym typeface="Arial"/>
              </a:rPr>
              <a:t>.</a:t>
            </a:r>
            <a:endParaRPr sz="2800"/>
          </a:p>
          <a:p>
            <a:pPr indent="0" lvl="0" marL="914400" rtl="0" algn="l">
              <a:lnSpc>
                <a:spcPct val="100000"/>
              </a:lnSpc>
              <a:spcBef>
                <a:spcPts val="200"/>
              </a:spcBef>
              <a:spcAft>
                <a:spcPts val="0"/>
              </a:spcAft>
              <a:buSzPts val="1800"/>
              <a:buNone/>
            </a:pPr>
            <a:r>
              <a:rPr b="0" i="0" lang="en-US" sz="2400" u="none">
                <a:solidFill>
                  <a:schemeClr val="dk1"/>
                </a:solidFill>
                <a:latin typeface="Courier New"/>
                <a:ea typeface="Courier New"/>
                <a:cs typeface="Courier New"/>
                <a:sym typeface="Courier New"/>
              </a:rPr>
              <a:t>4.2 * 3</a:t>
            </a:r>
            <a:r>
              <a:rPr b="0" i="0" lang="en-US" sz="2400" u="none">
                <a:solidFill>
                  <a:schemeClr val="dk1"/>
                </a:solidFill>
                <a:latin typeface="Arial"/>
                <a:ea typeface="Arial"/>
                <a:cs typeface="Arial"/>
                <a:sym typeface="Arial"/>
              </a:rPr>
              <a:t>  is  </a:t>
            </a:r>
            <a:r>
              <a:rPr b="0" i="0" lang="en-US" sz="2400" u="none">
                <a:solidFill>
                  <a:schemeClr val="dk1"/>
                </a:solidFill>
                <a:latin typeface="Courier New"/>
                <a:ea typeface="Courier New"/>
                <a:cs typeface="Courier New"/>
                <a:sym typeface="Courier New"/>
              </a:rPr>
              <a:t>12.6</a:t>
            </a:r>
            <a:endParaRPr/>
          </a:p>
          <a:p>
            <a:pPr indent="-215900" lvl="1" marL="742950" rtl="0" algn="l">
              <a:lnSpc>
                <a:spcPct val="100000"/>
              </a:lnSpc>
              <a:spcBef>
                <a:spcPts val="200"/>
              </a:spcBef>
              <a:spcAft>
                <a:spcPts val="0"/>
              </a:spcAft>
              <a:buClr>
                <a:schemeClr val="dk1"/>
              </a:buClr>
              <a:buSzPts val="700"/>
              <a:buFont typeface="Arial"/>
              <a:buChar char="○"/>
            </a:pPr>
            <a:r>
              <a:t/>
            </a:r>
            <a:endParaRPr b="0" i="0" sz="700" u="none">
              <a:solidFill>
                <a:schemeClr val="dk1"/>
              </a:solidFill>
              <a:latin typeface="Arial"/>
              <a:ea typeface="Arial"/>
              <a:cs typeface="Arial"/>
              <a:sym typeface="Arial"/>
            </a:endParaRPr>
          </a:p>
          <a:p>
            <a:pPr indent="0" lvl="0" marL="0" rtl="0" algn="l">
              <a:lnSpc>
                <a:spcPct val="100000"/>
              </a:lnSpc>
              <a:spcBef>
                <a:spcPts val="200"/>
              </a:spcBef>
              <a:spcAft>
                <a:spcPts val="0"/>
              </a:spcAft>
              <a:buNone/>
            </a:pPr>
            <a:r>
              <a:rPr b="0" i="0" lang="en-US" sz="2400" u="none">
                <a:solidFill>
                  <a:schemeClr val="dk1"/>
                </a:solidFill>
                <a:latin typeface="Arial"/>
                <a:ea typeface="Arial"/>
                <a:cs typeface="Arial"/>
                <a:sym typeface="Arial"/>
              </a:rPr>
              <a:t>The conversion is per-operator, affecting only its operands.</a:t>
            </a:r>
            <a:endParaRPr b="0" i="0" sz="1400" u="none">
              <a:solidFill>
                <a:schemeClr val="dk1"/>
              </a:solidFill>
              <a:latin typeface="Courier New"/>
              <a:ea typeface="Courier New"/>
              <a:cs typeface="Courier New"/>
              <a:sym typeface="Courier New"/>
            </a:endParaRPr>
          </a:p>
          <a:p>
            <a:pPr indent="-241300" lvl="1" marL="742950" rtl="0" algn="l">
              <a:lnSpc>
                <a:spcPct val="75000"/>
              </a:lnSpc>
              <a:spcBef>
                <a:spcPts val="200"/>
              </a:spcBef>
              <a:spcAft>
                <a:spcPts val="0"/>
              </a:spcAft>
              <a:buClr>
                <a:schemeClr val="lt1"/>
              </a:buClr>
              <a:buSzPts val="700"/>
              <a:buFont typeface="Arial"/>
              <a:buNone/>
            </a:pPr>
            <a:r>
              <a:t/>
            </a:r>
            <a:endParaRPr b="0" i="0" sz="700" u="none">
              <a:solidFill>
                <a:schemeClr val="dk1"/>
              </a:solidFill>
              <a:latin typeface="Courier New"/>
              <a:ea typeface="Courier New"/>
              <a:cs typeface="Courier New"/>
              <a:sym typeface="Courier New"/>
            </a:endParaRPr>
          </a:p>
          <a:p>
            <a:pPr indent="-273050" lvl="1" marL="742950" rtl="0" algn="l">
              <a:lnSpc>
                <a:spcPct val="75000"/>
              </a:lnSpc>
              <a:spcBef>
                <a:spcPts val="200"/>
              </a:spcBef>
              <a:spcAft>
                <a:spcPts val="0"/>
              </a:spcAft>
              <a:buClr>
                <a:schemeClr val="lt1"/>
              </a:buClr>
              <a:buSzPts val="1400"/>
              <a:buFont typeface="Courier New"/>
              <a:buChar char="○"/>
            </a:pPr>
            <a:r>
              <a:rPr b="0" i="0" lang="en-US" sz="1400" u="none">
                <a:solidFill>
                  <a:schemeClr val="dk1"/>
                </a:solidFill>
                <a:latin typeface="Courier New"/>
                <a:ea typeface="Courier New"/>
                <a:cs typeface="Courier New"/>
                <a:sym typeface="Courier New"/>
              </a:rPr>
              <a:t>7 / 3 * 1.2 + 3 / 2</a:t>
            </a:r>
            <a:endParaRPr sz="2600"/>
          </a:p>
          <a:p>
            <a:pPr indent="-273050" lvl="1" marL="742950" rtl="0" algn="l">
              <a:lnSpc>
                <a:spcPct val="75000"/>
              </a:lnSpc>
              <a:spcBef>
                <a:spcPts val="200"/>
              </a:spcBef>
              <a:spcAft>
                <a:spcPts val="0"/>
              </a:spcAft>
              <a:buClr>
                <a:schemeClr val="lt1"/>
              </a:buClr>
              <a:buSzPts val="1400"/>
              <a:buFont typeface="Courier New"/>
              <a:buChar char="○"/>
            </a:pPr>
            <a:r>
              <a:rPr b="0" i="0" lang="en-US" sz="1400" u="none">
                <a:solidFill>
                  <a:srgbClr val="808080"/>
                </a:solidFill>
                <a:latin typeface="Courier New"/>
                <a:ea typeface="Courier New"/>
                <a:cs typeface="Courier New"/>
                <a:sym typeface="Courier New"/>
              </a:rPr>
              <a:t> \_/</a:t>
            </a:r>
            <a:br>
              <a:rPr b="0" i="0" lang="en-US" sz="1400" u="none">
                <a:solidFill>
                  <a:srgbClr val="808080"/>
                </a:solidFill>
                <a:latin typeface="Courier New"/>
                <a:ea typeface="Courier New"/>
                <a:cs typeface="Courier New"/>
                <a:sym typeface="Courier New"/>
              </a:rPr>
            </a:br>
            <a:r>
              <a:rPr b="0" i="0" lang="en-US" sz="1400" u="none">
                <a:solidFill>
                  <a:srgbClr val="808080"/>
                </a:solidFill>
                <a:latin typeface="Courier New"/>
                <a:ea typeface="Courier New"/>
                <a:cs typeface="Courier New"/>
                <a:sym typeface="Courier New"/>
              </a:rPr>
              <a:t>  |</a:t>
            </a:r>
            <a:br>
              <a:rPr b="0" i="0" lang="en-US" sz="1400" u="none">
                <a:solidFill>
                  <a:srgbClr val="808080"/>
                </a:solidFill>
                <a:latin typeface="Courier New"/>
                <a:ea typeface="Courier New"/>
                <a:cs typeface="Courier New"/>
                <a:sym typeface="Courier New"/>
              </a:rPr>
            </a:br>
            <a:r>
              <a:rPr b="0" i="0" lang="en-US" sz="1400" u="none">
                <a:solidFill>
                  <a:schemeClr val="dk1"/>
                </a:solidFill>
                <a:latin typeface="Courier New"/>
                <a:ea typeface="Courier New"/>
                <a:cs typeface="Courier New"/>
                <a:sym typeface="Courier New"/>
              </a:rPr>
              <a:t>  </a:t>
            </a:r>
            <a:r>
              <a:rPr b="1" i="0" lang="en-US" sz="1400" u="none">
                <a:solidFill>
                  <a:srgbClr val="800000"/>
                </a:solidFill>
                <a:latin typeface="Courier New"/>
                <a:ea typeface="Courier New"/>
                <a:cs typeface="Courier New"/>
                <a:sym typeface="Courier New"/>
              </a:rPr>
              <a:t>2</a:t>
            </a:r>
            <a:r>
              <a:rPr b="0" i="0" lang="en-US" sz="1400" u="none">
                <a:solidFill>
                  <a:schemeClr val="dk1"/>
                </a:solidFill>
                <a:latin typeface="Courier New"/>
                <a:ea typeface="Courier New"/>
                <a:cs typeface="Courier New"/>
                <a:sym typeface="Courier New"/>
              </a:rPr>
              <a:t>   * 1.2 + 3 / 2</a:t>
            </a:r>
            <a:endParaRPr sz="2600"/>
          </a:p>
          <a:p>
            <a:pPr indent="-273050" lvl="1" marL="742950" rtl="0" algn="l">
              <a:lnSpc>
                <a:spcPct val="75000"/>
              </a:lnSpc>
              <a:spcBef>
                <a:spcPts val="200"/>
              </a:spcBef>
              <a:spcAft>
                <a:spcPts val="0"/>
              </a:spcAft>
              <a:buClr>
                <a:schemeClr val="lt1"/>
              </a:buClr>
              <a:buSzPts val="1400"/>
              <a:buFont typeface="Courier New"/>
              <a:buChar char="○"/>
            </a:pPr>
            <a:r>
              <a:rPr b="0" i="0" lang="en-US" sz="1400" u="none">
                <a:solidFill>
                  <a:srgbClr val="808080"/>
                </a:solidFill>
                <a:latin typeface="Courier New"/>
                <a:ea typeface="Courier New"/>
                <a:cs typeface="Courier New"/>
                <a:sym typeface="Courier New"/>
              </a:rPr>
              <a:t>   \___/</a:t>
            </a:r>
            <a:br>
              <a:rPr b="0" i="0" lang="en-US" sz="1400" u="none">
                <a:solidFill>
                  <a:srgbClr val="808080"/>
                </a:solidFill>
                <a:latin typeface="Courier New"/>
                <a:ea typeface="Courier New"/>
                <a:cs typeface="Courier New"/>
                <a:sym typeface="Courier New"/>
              </a:rPr>
            </a:br>
            <a:r>
              <a:rPr b="0" i="0" lang="en-US" sz="1400" u="none">
                <a:solidFill>
                  <a:srgbClr val="808080"/>
                </a:solidFill>
                <a:latin typeface="Courier New"/>
                <a:ea typeface="Courier New"/>
                <a:cs typeface="Courier New"/>
                <a:sym typeface="Courier New"/>
              </a:rPr>
              <a:t>     |</a:t>
            </a:r>
            <a:br>
              <a:rPr b="0" i="0" lang="en-US" sz="1400" u="none">
                <a:solidFill>
                  <a:srgbClr val="808080"/>
                </a:solidFill>
                <a:latin typeface="Courier New"/>
                <a:ea typeface="Courier New"/>
                <a:cs typeface="Courier New"/>
                <a:sym typeface="Courier New"/>
              </a:rPr>
            </a:br>
            <a:r>
              <a:rPr b="0" i="0" lang="en-US" sz="1400" u="none">
                <a:solidFill>
                  <a:schemeClr val="dk1"/>
                </a:solidFill>
                <a:latin typeface="Courier New"/>
                <a:ea typeface="Courier New"/>
                <a:cs typeface="Courier New"/>
                <a:sym typeface="Courier New"/>
              </a:rPr>
              <a:t>    </a:t>
            </a:r>
            <a:r>
              <a:rPr b="1" i="0" lang="en-US" sz="1400" u="none">
                <a:solidFill>
                  <a:srgbClr val="800000"/>
                </a:solidFill>
                <a:latin typeface="Courier New"/>
                <a:ea typeface="Courier New"/>
                <a:cs typeface="Courier New"/>
                <a:sym typeface="Courier New"/>
              </a:rPr>
              <a:t>2.4</a:t>
            </a:r>
            <a:r>
              <a:rPr b="0" i="0" lang="en-US" sz="1400" u="none">
                <a:solidFill>
                  <a:schemeClr val="dk1"/>
                </a:solidFill>
                <a:latin typeface="Courier New"/>
                <a:ea typeface="Courier New"/>
                <a:cs typeface="Courier New"/>
                <a:sym typeface="Courier New"/>
              </a:rPr>
              <a:t>     + </a:t>
            </a:r>
            <a:r>
              <a:rPr b="1" i="0" lang="en-US" sz="1400" u="none">
                <a:solidFill>
                  <a:schemeClr val="dk1"/>
                </a:solidFill>
                <a:latin typeface="Courier New"/>
                <a:ea typeface="Courier New"/>
                <a:cs typeface="Courier New"/>
                <a:sym typeface="Courier New"/>
              </a:rPr>
              <a:t>3 / 2</a:t>
            </a:r>
            <a:endParaRPr sz="2600"/>
          </a:p>
          <a:p>
            <a:pPr indent="-273050" lvl="1" marL="742950" rtl="0" algn="l">
              <a:lnSpc>
                <a:spcPct val="75000"/>
              </a:lnSpc>
              <a:spcBef>
                <a:spcPts val="200"/>
              </a:spcBef>
              <a:spcAft>
                <a:spcPts val="0"/>
              </a:spcAft>
              <a:buClr>
                <a:schemeClr val="lt1"/>
              </a:buClr>
              <a:buSzPts val="1400"/>
              <a:buFont typeface="Courier New"/>
              <a:buChar char="○"/>
            </a:pPr>
            <a:r>
              <a:rPr b="0" i="0" lang="en-US" sz="1400" u="none">
                <a:solidFill>
                  <a:srgbClr val="808080"/>
                </a:solidFill>
                <a:latin typeface="Courier New"/>
                <a:ea typeface="Courier New"/>
                <a:cs typeface="Courier New"/>
                <a:sym typeface="Courier New"/>
              </a:rPr>
              <a:t>               \_/</a:t>
            </a:r>
            <a:br>
              <a:rPr b="0" i="0" lang="en-US" sz="1400" u="none">
                <a:solidFill>
                  <a:srgbClr val="808080"/>
                </a:solidFill>
                <a:latin typeface="Courier New"/>
                <a:ea typeface="Courier New"/>
                <a:cs typeface="Courier New"/>
                <a:sym typeface="Courier New"/>
              </a:rPr>
            </a:br>
            <a:r>
              <a:rPr b="0" i="0" lang="en-US" sz="1400" u="none">
                <a:solidFill>
                  <a:srgbClr val="808080"/>
                </a:solidFill>
                <a:latin typeface="Courier New"/>
                <a:ea typeface="Courier New"/>
                <a:cs typeface="Courier New"/>
                <a:sym typeface="Courier New"/>
              </a:rPr>
              <a:t>                |</a:t>
            </a:r>
            <a:br>
              <a:rPr b="0" i="0" lang="en-US" sz="1400" u="none">
                <a:solidFill>
                  <a:srgbClr val="808080"/>
                </a:solidFill>
                <a:latin typeface="Courier New"/>
                <a:ea typeface="Courier New"/>
                <a:cs typeface="Courier New"/>
                <a:sym typeface="Courier New"/>
              </a:rPr>
            </a:br>
            <a:r>
              <a:rPr b="0" i="0" lang="en-US" sz="1400" u="none">
                <a:solidFill>
                  <a:schemeClr val="dk1"/>
                </a:solidFill>
                <a:latin typeface="Courier New"/>
                <a:ea typeface="Courier New"/>
                <a:cs typeface="Courier New"/>
                <a:sym typeface="Courier New"/>
              </a:rPr>
              <a:t>    2.4     +   </a:t>
            </a:r>
            <a:r>
              <a:rPr b="1" i="0" lang="en-US" sz="1400" u="none">
                <a:solidFill>
                  <a:srgbClr val="800000"/>
                </a:solidFill>
                <a:latin typeface="Courier New"/>
                <a:ea typeface="Courier New"/>
                <a:cs typeface="Courier New"/>
                <a:sym typeface="Courier New"/>
              </a:rPr>
              <a:t>1</a:t>
            </a:r>
            <a:endParaRPr sz="2600"/>
          </a:p>
          <a:p>
            <a:pPr indent="-273050" lvl="1" marL="742950" rtl="0" algn="l">
              <a:lnSpc>
                <a:spcPct val="75000"/>
              </a:lnSpc>
              <a:spcBef>
                <a:spcPts val="200"/>
              </a:spcBef>
              <a:spcAft>
                <a:spcPts val="0"/>
              </a:spcAft>
              <a:buClr>
                <a:schemeClr val="lt1"/>
              </a:buClr>
              <a:buSzPts val="1400"/>
              <a:buFont typeface="Courier New"/>
              <a:buChar char="○"/>
            </a:pPr>
            <a:r>
              <a:rPr b="0" i="0" lang="en-US" sz="1400" u="none">
                <a:solidFill>
                  <a:srgbClr val="808080"/>
                </a:solidFill>
                <a:latin typeface="Courier New"/>
                <a:ea typeface="Courier New"/>
                <a:cs typeface="Courier New"/>
                <a:sym typeface="Courier New"/>
              </a:rPr>
              <a:t>      \________/</a:t>
            </a:r>
            <a:br>
              <a:rPr b="0" i="0" lang="en-US" sz="1400" u="none">
                <a:solidFill>
                  <a:srgbClr val="808080"/>
                </a:solidFill>
                <a:latin typeface="Courier New"/>
                <a:ea typeface="Courier New"/>
                <a:cs typeface="Courier New"/>
                <a:sym typeface="Courier New"/>
              </a:rPr>
            </a:br>
            <a:r>
              <a:rPr b="0" i="0" lang="en-US" sz="1400" u="none">
                <a:solidFill>
                  <a:srgbClr val="808080"/>
                </a:solidFill>
                <a:latin typeface="Courier New"/>
                <a:ea typeface="Courier New"/>
                <a:cs typeface="Courier New"/>
                <a:sym typeface="Courier New"/>
              </a:rPr>
              <a:t>          | </a:t>
            </a:r>
            <a:br>
              <a:rPr b="0" i="0" lang="en-US" sz="1400" u="none">
                <a:solidFill>
                  <a:srgbClr val="808080"/>
                </a:solidFill>
                <a:latin typeface="Courier New"/>
                <a:ea typeface="Courier New"/>
                <a:cs typeface="Courier New"/>
                <a:sym typeface="Courier New"/>
              </a:rPr>
            </a:br>
            <a:r>
              <a:rPr b="0" i="0" lang="en-US" sz="1400" u="none">
                <a:solidFill>
                  <a:schemeClr val="dk1"/>
                </a:solidFill>
                <a:latin typeface="Courier New"/>
                <a:ea typeface="Courier New"/>
                <a:cs typeface="Courier New"/>
                <a:sym typeface="Courier New"/>
              </a:rPr>
              <a:t>         </a:t>
            </a:r>
            <a:r>
              <a:rPr b="1" i="0" lang="en-US" sz="1400" u="none">
                <a:solidFill>
                  <a:srgbClr val="800000"/>
                </a:solidFill>
                <a:latin typeface="Courier New"/>
                <a:ea typeface="Courier New"/>
                <a:cs typeface="Courier New"/>
                <a:sym typeface="Courier New"/>
              </a:rPr>
              <a:t>3.4</a:t>
            </a:r>
            <a:endParaRPr sz="2600"/>
          </a:p>
        </p:txBody>
      </p:sp>
      <p:sp>
        <p:nvSpPr>
          <p:cNvPr id="343" name="Google Shape;343;p51"/>
          <p:cNvSpPr txBox="1"/>
          <p:nvPr>
            <p:ph type="title"/>
          </p:nvPr>
        </p:nvSpPr>
        <p:spPr>
          <a:xfrm>
            <a:off x="503725" y="452909"/>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u="none">
                <a:solidFill>
                  <a:schemeClr val="dk1"/>
                </a:solidFill>
                <a:latin typeface="Arial"/>
                <a:ea typeface="Arial"/>
                <a:cs typeface="Arial"/>
                <a:sym typeface="Arial"/>
              </a:rPr>
              <a:t>Mixing types</a:t>
            </a:r>
            <a:endParaRPr>
              <a:solidFill>
                <a:schemeClr val="dk1"/>
              </a:solidFill>
            </a:endParaRPr>
          </a:p>
        </p:txBody>
      </p:sp>
      <p:sp>
        <p:nvSpPr>
          <p:cNvPr id="344" name="Google Shape;344;p51"/>
          <p:cNvSpPr txBox="1"/>
          <p:nvPr/>
        </p:nvSpPr>
        <p:spPr>
          <a:xfrm>
            <a:off x="4495812" y="2263200"/>
            <a:ext cx="4191000" cy="27660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rgbClr val="000000"/>
              </a:buClr>
              <a:buSzPts val="1400"/>
              <a:buFont typeface="Arial"/>
              <a:buNone/>
            </a:pPr>
            <a:r>
              <a:rPr b="0" i="0" lang="en-US" sz="1400" u="none" cap="none" strike="noStrike">
                <a:solidFill>
                  <a:schemeClr val="dk1"/>
                </a:solidFill>
                <a:latin typeface="Courier New"/>
                <a:ea typeface="Courier New"/>
                <a:cs typeface="Courier New"/>
                <a:sym typeface="Courier New"/>
              </a:rPr>
              <a:t>2.5 + 10 / 3 * 2.5 - 6 / 4</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360"/>
              </a:spcBef>
              <a:spcAft>
                <a:spcPts val="0"/>
              </a:spcAft>
              <a:buClr>
                <a:srgbClr val="000000"/>
              </a:buClr>
              <a:buSzPts val="1400"/>
              <a:buFont typeface="Arial"/>
              <a:buNone/>
            </a:pPr>
            <a:r>
              <a:rPr b="0" i="0" lang="en-US" sz="1400" u="none" cap="none" strike="noStrike">
                <a:solidFill>
                  <a:srgbClr val="808080"/>
                </a:solidFill>
                <a:latin typeface="Courier New"/>
                <a:ea typeface="Courier New"/>
                <a:cs typeface="Courier New"/>
                <a:sym typeface="Courier New"/>
              </a:rPr>
              <a:t>       \___/</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rgbClr val="808080"/>
                </a:solidFill>
                <a:latin typeface="Courier New"/>
                <a:ea typeface="Courier New"/>
                <a:cs typeface="Courier New"/>
                <a:sym typeface="Courier New"/>
              </a:rPr>
              <a:t>         |</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2.5 +    </a:t>
            </a:r>
            <a:r>
              <a:rPr b="1" i="0" lang="en-US" sz="1400" u="none" cap="none" strike="noStrike">
                <a:solidFill>
                  <a:srgbClr val="800000"/>
                </a:solidFill>
                <a:latin typeface="Courier New"/>
                <a:ea typeface="Courier New"/>
                <a:cs typeface="Courier New"/>
                <a:sym typeface="Courier New"/>
              </a:rPr>
              <a:t>3</a:t>
            </a:r>
            <a:r>
              <a:rPr b="0" i="0" lang="en-US" sz="1400" u="none" cap="none" strike="noStrike">
                <a:solidFill>
                  <a:schemeClr val="dk1"/>
                </a:solidFill>
                <a:latin typeface="Courier New"/>
                <a:ea typeface="Courier New"/>
                <a:cs typeface="Courier New"/>
                <a:sym typeface="Courier New"/>
              </a:rPr>
              <a:t>   * 2.5 - 6 / 4</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360"/>
              </a:spcBef>
              <a:spcAft>
                <a:spcPts val="0"/>
              </a:spcAft>
              <a:buClr>
                <a:srgbClr val="000000"/>
              </a:buClr>
              <a:buSzPts val="1400"/>
              <a:buFont typeface="Arial"/>
              <a:buNone/>
            </a:pPr>
            <a:r>
              <a:rPr b="0" i="0" lang="en-US" sz="1400" u="none" cap="none" strike="noStrike">
                <a:solidFill>
                  <a:srgbClr val="808080"/>
                </a:solidFill>
                <a:latin typeface="Courier New"/>
                <a:ea typeface="Courier New"/>
                <a:cs typeface="Courier New"/>
                <a:sym typeface="Courier New"/>
              </a:rPr>
              <a:t>         \_____/</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rgbClr val="808080"/>
                </a:solidFill>
                <a:latin typeface="Courier New"/>
                <a:ea typeface="Courier New"/>
                <a:cs typeface="Courier New"/>
                <a:sym typeface="Courier New"/>
              </a:rPr>
              <a:t>            |</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2.5 +      </a:t>
            </a:r>
            <a:r>
              <a:rPr b="1" i="0" lang="en-US" sz="1400" u="none" cap="none" strike="noStrike">
                <a:solidFill>
                  <a:srgbClr val="800000"/>
                </a:solidFill>
                <a:latin typeface="Courier New"/>
                <a:ea typeface="Courier New"/>
                <a:cs typeface="Courier New"/>
                <a:sym typeface="Courier New"/>
              </a:rPr>
              <a:t>7.5</a:t>
            </a:r>
            <a:r>
              <a:rPr b="0" i="0" lang="en-US" sz="1400" u="none" cap="none" strike="noStrike">
                <a:solidFill>
                  <a:schemeClr val="dk1"/>
                </a:solidFill>
                <a:latin typeface="Courier New"/>
                <a:ea typeface="Courier New"/>
                <a:cs typeface="Courier New"/>
                <a:sym typeface="Courier New"/>
              </a:rPr>
              <a:t>     - 6 / 4</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360"/>
              </a:spcBef>
              <a:spcAft>
                <a:spcPts val="0"/>
              </a:spcAft>
              <a:buClr>
                <a:srgbClr val="000000"/>
              </a:buClr>
              <a:buSzPts val="1400"/>
              <a:buFont typeface="Arial"/>
              <a:buNone/>
            </a:pPr>
            <a:r>
              <a:rPr b="0" i="0" lang="en-US" sz="1400" u="none" cap="none" strike="noStrike">
                <a:solidFill>
                  <a:srgbClr val="808080"/>
                </a:solidFill>
                <a:latin typeface="Courier New"/>
                <a:ea typeface="Courier New"/>
                <a:cs typeface="Courier New"/>
                <a:sym typeface="Courier New"/>
              </a:rPr>
              <a:t>                      \_/</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rgbClr val="808080"/>
                </a:solidFill>
                <a:latin typeface="Courier New"/>
                <a:ea typeface="Courier New"/>
                <a:cs typeface="Courier New"/>
                <a:sym typeface="Courier New"/>
              </a:rPr>
              <a:t>                       |</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2.5 +      7.5     -   </a:t>
            </a:r>
            <a:r>
              <a:rPr b="1" i="0" lang="en-US" sz="1400" u="none" cap="none" strike="noStrike">
                <a:solidFill>
                  <a:srgbClr val="800000"/>
                </a:solidFill>
                <a:latin typeface="Courier New"/>
                <a:ea typeface="Courier New"/>
                <a:cs typeface="Courier New"/>
                <a:sym typeface="Courier New"/>
              </a:rPr>
              <a:t>1</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360"/>
              </a:spcBef>
              <a:spcAft>
                <a:spcPts val="0"/>
              </a:spcAft>
              <a:buClr>
                <a:srgbClr val="000000"/>
              </a:buClr>
              <a:buSzPts val="1400"/>
              <a:buFont typeface="Arial"/>
              <a:buNone/>
            </a:pPr>
            <a:r>
              <a:rPr b="0" i="0" lang="en-US" sz="1400" u="none" cap="none" strike="noStrike">
                <a:solidFill>
                  <a:srgbClr val="808080"/>
                </a:solidFill>
                <a:latin typeface="Courier New"/>
                <a:ea typeface="Courier New"/>
                <a:cs typeface="Courier New"/>
                <a:sym typeface="Courier New"/>
              </a:rPr>
              <a:t> \_________/</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rgbClr val="808080"/>
                </a:solidFill>
                <a:latin typeface="Courier New"/>
                <a:ea typeface="Courier New"/>
                <a:cs typeface="Courier New"/>
                <a:sym typeface="Courier New"/>
              </a:rPr>
              <a:t>      | </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     </a:t>
            </a:r>
            <a:r>
              <a:rPr b="1" i="0" lang="en-US" sz="1400" u="none" cap="none" strike="noStrike">
                <a:solidFill>
                  <a:srgbClr val="800000"/>
                </a:solidFill>
                <a:latin typeface="Courier New"/>
                <a:ea typeface="Courier New"/>
                <a:cs typeface="Courier New"/>
                <a:sym typeface="Courier New"/>
              </a:rPr>
              <a:t>10.0</a:t>
            </a:r>
            <a:r>
              <a:rPr b="0" i="0" lang="en-US" sz="1400" u="none" cap="none" strike="noStrike">
                <a:solidFill>
                  <a:schemeClr val="dk1"/>
                </a:solidFill>
                <a:latin typeface="Courier New"/>
                <a:ea typeface="Courier New"/>
                <a:cs typeface="Courier New"/>
                <a:sym typeface="Courier New"/>
              </a:rPr>
              <a:t>           -   1</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360"/>
              </a:spcBef>
              <a:spcAft>
                <a:spcPts val="0"/>
              </a:spcAft>
              <a:buClr>
                <a:srgbClr val="000000"/>
              </a:buClr>
              <a:buSzPts val="1400"/>
              <a:buFont typeface="Arial"/>
              <a:buNone/>
            </a:pPr>
            <a:r>
              <a:rPr b="0" i="0" lang="en-US" sz="1400" u="none" cap="none" strike="noStrike">
                <a:solidFill>
                  <a:srgbClr val="808080"/>
                </a:solidFill>
                <a:latin typeface="Courier New"/>
                <a:ea typeface="Courier New"/>
                <a:cs typeface="Courier New"/>
                <a:sym typeface="Courier New"/>
              </a:rPr>
              <a:t>       \______________/</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rgbClr val="808080"/>
                </a:solidFill>
                <a:latin typeface="Courier New"/>
                <a:ea typeface="Courier New"/>
                <a:cs typeface="Courier New"/>
                <a:sym typeface="Courier New"/>
              </a:rPr>
              <a:t>               | </a:t>
            </a:r>
            <a:br>
              <a:rPr b="0" i="0" lang="en-US" sz="1400" u="none" cap="none" strike="noStrike">
                <a:solidFill>
                  <a:srgbClr val="808080"/>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              </a:t>
            </a:r>
            <a:r>
              <a:rPr b="1" i="0" lang="en-US" sz="1400" u="none" cap="none" strike="noStrike">
                <a:solidFill>
                  <a:srgbClr val="800000"/>
                </a:solidFill>
                <a:latin typeface="Courier New"/>
                <a:ea typeface="Courier New"/>
                <a:cs typeface="Courier New"/>
                <a:sym typeface="Courier New"/>
              </a:rPr>
              <a:t>9.0 </a:t>
            </a:r>
            <a:r>
              <a:rPr b="0" i="0" lang="en-US" sz="1400" u="none" cap="none" strike="noStrike">
                <a:solidFill>
                  <a:srgbClr val="800000"/>
                </a:solidFill>
                <a:latin typeface="Arial"/>
                <a:ea typeface="Arial"/>
                <a:cs typeface="Arial"/>
                <a:sym typeface="Arial"/>
              </a:rPr>
              <a:t>(not </a:t>
            </a:r>
            <a:r>
              <a:rPr b="1" i="0" lang="en-US" sz="1400" u="none" cap="none" strike="noStrike">
                <a:solidFill>
                  <a:srgbClr val="800000"/>
                </a:solidFill>
                <a:latin typeface="Courier New"/>
                <a:ea typeface="Courier New"/>
                <a:cs typeface="Courier New"/>
                <a:sym typeface="Courier New"/>
              </a:rPr>
              <a:t>9</a:t>
            </a:r>
            <a:r>
              <a:rPr b="0" i="0" lang="en-US" sz="1400" u="none" cap="none" strike="noStrike">
                <a:solidFill>
                  <a:srgbClr val="8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45" name="Google Shape;345;p51"/>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6" name="Google Shape;346;p5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txBox="1"/>
          <p:nvPr>
            <p:ph idx="1" type="body"/>
          </p:nvPr>
        </p:nvSpPr>
        <p:spPr>
          <a:xfrm>
            <a:off x="2579200" y="1584400"/>
            <a:ext cx="6309600" cy="3077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ExpressionExamples.java</a:t>
            </a:r>
            <a:endParaRPr/>
          </a:p>
          <a:p>
            <a:pPr indent="0" lvl="0" marL="0" rtl="0" algn="l">
              <a:spcBef>
                <a:spcPts val="360"/>
              </a:spcBef>
              <a:spcAft>
                <a:spcPts val="0"/>
              </a:spcAft>
              <a:buNone/>
            </a:pPr>
            <a:r>
              <a:rPr lang="en-US"/>
              <a:t>// Demo 2</a:t>
            </a:r>
            <a:endParaRPr/>
          </a:p>
          <a:p>
            <a:pPr indent="0" lvl="0" marL="0" rtl="0" algn="l">
              <a:spcBef>
                <a:spcPts val="360"/>
              </a:spcBef>
              <a:spcAft>
                <a:spcPts val="0"/>
              </a:spcAft>
              <a:buNone/>
            </a:pPr>
            <a:r>
              <a:rPr lang="en-US"/>
              <a:t>// Expressions with Ints and Doubles</a:t>
            </a:r>
            <a:endParaRPr/>
          </a:p>
        </p:txBody>
      </p:sp>
      <p:sp>
        <p:nvSpPr>
          <p:cNvPr id="353" name="Google Shape;35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52"/>
          <p:cNvSpPr/>
          <p:nvPr/>
        </p:nvSpPr>
        <p:spPr>
          <a:xfrm>
            <a:off x="781975" y="1549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3"/>
          <p:cNvSpPr txBox="1"/>
          <p:nvPr>
            <p:ph idx="1" type="body"/>
          </p:nvPr>
        </p:nvSpPr>
        <p:spPr>
          <a:xfrm>
            <a:off x="2559375" y="758000"/>
            <a:ext cx="6309600" cy="4026000"/>
          </a:xfrm>
          <a:prstGeom prst="rect">
            <a:avLst/>
          </a:prstGeom>
        </p:spPr>
        <p:txBody>
          <a:bodyPr anchorCtr="0" anchor="t" bIns="45700" lIns="91425" spcFirstLastPara="1" rIns="91425" wrap="square" tIns="45700">
            <a:normAutofit fontScale="62500" lnSpcReduction="10000"/>
          </a:bodyPr>
          <a:lstStyle/>
          <a:p>
            <a:pPr indent="0" lvl="0" marL="0" rtl="0" algn="l">
              <a:spcBef>
                <a:spcPts val="360"/>
              </a:spcBef>
              <a:spcAft>
                <a:spcPts val="0"/>
              </a:spcAft>
              <a:buNone/>
            </a:pPr>
            <a:r>
              <a:rPr lang="en-US"/>
              <a:t>ExpressionExamples.java</a:t>
            </a:r>
            <a:endParaRPr/>
          </a:p>
          <a:p>
            <a:pPr indent="0" lvl="0" marL="0" rtl="0" algn="l">
              <a:spcBef>
                <a:spcPts val="360"/>
              </a:spcBef>
              <a:spcAft>
                <a:spcPts val="0"/>
              </a:spcAft>
              <a:buNone/>
            </a:pPr>
            <a:r>
              <a:rPr lang="en-US"/>
              <a:t>// Demo 3</a:t>
            </a:r>
            <a:endParaRPr/>
          </a:p>
          <a:p>
            <a:pPr indent="0" lvl="0" marL="0" rtl="0" algn="l">
              <a:spcBef>
                <a:spcPts val="360"/>
              </a:spcBef>
              <a:spcAft>
                <a:spcPts val="0"/>
              </a:spcAft>
              <a:buNone/>
            </a:pPr>
            <a:r>
              <a:rPr lang="en-US"/>
              <a:t>// Ints and Doubles Quirks</a:t>
            </a:r>
            <a:endParaRPr/>
          </a:p>
          <a:p>
            <a:pPr indent="-300037" lvl="0" marL="457200" rtl="0" algn="l">
              <a:spcBef>
                <a:spcPts val="360"/>
              </a:spcBef>
              <a:spcAft>
                <a:spcPts val="0"/>
              </a:spcAft>
              <a:buSzPct val="56250"/>
              <a:buAutoNum type="arabicParenR"/>
            </a:pPr>
            <a:r>
              <a:rPr lang="en-US"/>
              <a:t>With Math functions, ints and doubles sometimes aren’t what you expect.</a:t>
            </a:r>
            <a:endParaRPr/>
          </a:p>
          <a:p>
            <a:pPr indent="-300037" lvl="0" marL="457200" rtl="0" algn="l">
              <a:spcBef>
                <a:spcPts val="0"/>
              </a:spcBef>
              <a:spcAft>
                <a:spcPts val="0"/>
              </a:spcAft>
              <a:buSzPct val="56250"/>
              <a:buAutoNum type="arabicParenR"/>
            </a:pPr>
            <a:r>
              <a:rPr lang="en-US"/>
              <a:t>Doubles can lose precision. Different fractions repeat in different bases. Repeating fractions lose precision.</a:t>
            </a:r>
            <a:endParaRPr/>
          </a:p>
          <a:p>
            <a:pPr indent="-300037" lvl="1" marL="914400" rtl="0" algn="l">
              <a:spcBef>
                <a:spcPts val="0"/>
              </a:spcBef>
              <a:spcAft>
                <a:spcPts val="0"/>
              </a:spcAft>
              <a:buSzPct val="64285"/>
              <a:buAutoNum type="alphaLcParenR"/>
            </a:pPr>
            <a:r>
              <a:rPr lang="en-US"/>
              <a:t>Know how precise the application needs to be.</a:t>
            </a:r>
            <a:endParaRPr/>
          </a:p>
          <a:p>
            <a:pPr indent="-300037" lvl="1" marL="914400" rtl="0" algn="l">
              <a:spcBef>
                <a:spcPts val="0"/>
              </a:spcBef>
              <a:spcAft>
                <a:spcPts val="0"/>
              </a:spcAft>
              <a:buSzPct val="64285"/>
              <a:buAutoNum type="alphaLcParenR"/>
            </a:pPr>
            <a:r>
              <a:rPr lang="en-US"/>
              <a:t>Precision applies to significant digits (very large and very small numbers).</a:t>
            </a:r>
            <a:endParaRPr/>
          </a:p>
          <a:p>
            <a:pPr indent="-300037" lvl="1" marL="914400" rtl="0" algn="l">
              <a:spcBef>
                <a:spcPts val="0"/>
              </a:spcBef>
              <a:spcAft>
                <a:spcPts val="0"/>
              </a:spcAft>
              <a:buSzPct val="64285"/>
              <a:buAutoNum type="alphaLcParenR"/>
            </a:pPr>
            <a:r>
              <a:rPr lang="en-US"/>
              <a:t>Use special types like BigDecimal.</a:t>
            </a:r>
            <a:endParaRPr/>
          </a:p>
          <a:p>
            <a:pPr indent="-300037" lvl="0" marL="457200" rtl="0" algn="l">
              <a:spcBef>
                <a:spcPts val="0"/>
              </a:spcBef>
              <a:spcAft>
                <a:spcPts val="0"/>
              </a:spcAft>
              <a:buSzPct val="56250"/>
              <a:buAutoNum type="arabicParenR"/>
            </a:pPr>
            <a:r>
              <a:rPr lang="en-US"/>
              <a:t>In the same level of precedence, operators are evaluated left to right. This changes the result when mixing types.</a:t>
            </a:r>
            <a:endParaRPr/>
          </a:p>
        </p:txBody>
      </p:sp>
      <p:sp>
        <p:nvSpPr>
          <p:cNvPr id="361" name="Google Shape;361;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62" name="Google Shape;362;p53"/>
          <p:cNvSpPr/>
          <p:nvPr/>
        </p:nvSpPr>
        <p:spPr>
          <a:xfrm>
            <a:off x="781975" y="1549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
        <p:nvSpPr>
          <p:cNvPr id="363" name="Google Shape;363;p53"/>
          <p:cNvSpPr txBox="1"/>
          <p:nvPr/>
        </p:nvSpPr>
        <p:spPr>
          <a:xfrm>
            <a:off x="189800" y="4754425"/>
            <a:ext cx="7895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Interesting article - https://javaranch.com/journal/2003/07/newsletterjuly2003.jsp#a4</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54"/>
          <p:cNvPicPr preferRelativeResize="0"/>
          <p:nvPr/>
        </p:nvPicPr>
        <p:blipFill rotWithShape="1">
          <a:blip r:embed="rId3">
            <a:alphaModFix/>
          </a:blip>
          <a:srcRect b="0" l="52015" r="0" t="0"/>
          <a:stretch/>
        </p:blipFill>
        <p:spPr>
          <a:xfrm>
            <a:off x="325575" y="2571750"/>
            <a:ext cx="2239599" cy="2458075"/>
          </a:xfrm>
          <a:prstGeom prst="rect">
            <a:avLst/>
          </a:prstGeom>
          <a:noFill/>
          <a:ln>
            <a:noFill/>
          </a:ln>
        </p:spPr>
      </p:pic>
      <p:sp>
        <p:nvSpPr>
          <p:cNvPr id="369" name="Google Shape;369;p54"/>
          <p:cNvSpPr txBox="1"/>
          <p:nvPr>
            <p:ph type="title"/>
          </p:nvPr>
        </p:nvSpPr>
        <p:spPr>
          <a:xfrm>
            <a:off x="457200" y="434926"/>
            <a:ext cx="8229600" cy="64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sz="4400" u="none">
                <a:solidFill>
                  <a:schemeClr val="dk1"/>
                </a:solidFill>
                <a:latin typeface="Arial"/>
                <a:ea typeface="Arial"/>
                <a:cs typeface="Arial"/>
                <a:sym typeface="Arial"/>
              </a:rPr>
              <a:t>Type </a:t>
            </a:r>
            <a:r>
              <a:rPr lang="en-US" sz="4400">
                <a:solidFill>
                  <a:schemeClr val="dk1"/>
                </a:solidFill>
              </a:rPr>
              <a:t>C</a:t>
            </a:r>
            <a:r>
              <a:rPr b="0" i="0" lang="en-US" sz="4400" u="none">
                <a:solidFill>
                  <a:schemeClr val="dk1"/>
                </a:solidFill>
                <a:latin typeface="Arial"/>
                <a:ea typeface="Arial"/>
                <a:cs typeface="Arial"/>
                <a:sym typeface="Arial"/>
              </a:rPr>
              <a:t>asting</a:t>
            </a:r>
            <a:endParaRPr>
              <a:solidFill>
                <a:schemeClr val="dk1"/>
              </a:solidFill>
            </a:endParaRPr>
          </a:p>
        </p:txBody>
      </p:sp>
      <p:sp>
        <p:nvSpPr>
          <p:cNvPr id="370" name="Google Shape;370;p5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371" name="Google Shape;371;p54"/>
          <p:cNvPicPr preferRelativeResize="0"/>
          <p:nvPr/>
        </p:nvPicPr>
        <p:blipFill rotWithShape="1">
          <a:blip r:embed="rId4">
            <a:alphaModFix/>
          </a:blip>
          <a:srcRect b="0" l="0" r="0" t="0"/>
          <a:stretch/>
        </p:blipFill>
        <p:spPr>
          <a:xfrm>
            <a:off x="6781800" y="750375"/>
            <a:ext cx="2362200" cy="1659445"/>
          </a:xfrm>
          <a:prstGeom prst="rect">
            <a:avLst/>
          </a:prstGeom>
          <a:noFill/>
          <a:ln>
            <a:noFill/>
          </a:ln>
        </p:spPr>
      </p:pic>
      <p:pic>
        <p:nvPicPr>
          <p:cNvPr id="372" name="Google Shape;372;p54"/>
          <p:cNvPicPr preferRelativeResize="0"/>
          <p:nvPr/>
        </p:nvPicPr>
        <p:blipFill rotWithShape="1">
          <a:blip r:embed="rId5">
            <a:alphaModFix/>
          </a:blip>
          <a:srcRect b="0" l="0" r="0" t="0"/>
          <a:stretch/>
        </p:blipFill>
        <p:spPr>
          <a:xfrm>
            <a:off x="2258350" y="990600"/>
            <a:ext cx="4627324" cy="2301300"/>
          </a:xfrm>
          <a:prstGeom prst="rect">
            <a:avLst/>
          </a:prstGeom>
          <a:noFill/>
          <a:ln>
            <a:noFill/>
          </a:ln>
        </p:spPr>
      </p:pic>
      <p:pic>
        <p:nvPicPr>
          <p:cNvPr id="373" name="Google Shape;373;p54"/>
          <p:cNvPicPr preferRelativeResize="0"/>
          <p:nvPr/>
        </p:nvPicPr>
        <p:blipFill rotWithShape="1">
          <a:blip r:embed="rId3">
            <a:alphaModFix/>
          </a:blip>
          <a:srcRect b="12854" l="0" r="52761" t="0"/>
          <a:stretch/>
        </p:blipFill>
        <p:spPr>
          <a:xfrm>
            <a:off x="6469288" y="2409825"/>
            <a:ext cx="2530026" cy="2458075"/>
          </a:xfrm>
          <a:prstGeom prst="rect">
            <a:avLst/>
          </a:prstGeom>
          <a:noFill/>
          <a:ln>
            <a:noFill/>
          </a:ln>
        </p:spPr>
      </p:pic>
      <p:pic>
        <p:nvPicPr>
          <p:cNvPr id="374" name="Google Shape;374;p54"/>
          <p:cNvPicPr preferRelativeResize="0"/>
          <p:nvPr/>
        </p:nvPicPr>
        <p:blipFill rotWithShape="1">
          <a:blip r:embed="rId6">
            <a:alphaModFix/>
          </a:blip>
          <a:srcRect b="0" l="0" r="0" t="0"/>
          <a:stretch/>
        </p:blipFill>
        <p:spPr>
          <a:xfrm>
            <a:off x="252613" y="528325"/>
            <a:ext cx="2385531" cy="1786425"/>
          </a:xfrm>
          <a:prstGeom prst="rect">
            <a:avLst/>
          </a:prstGeom>
          <a:noFill/>
          <a:ln>
            <a:noFill/>
          </a:ln>
        </p:spPr>
      </p:pic>
      <p:pic>
        <p:nvPicPr>
          <p:cNvPr id="375" name="Google Shape;375;p54"/>
          <p:cNvPicPr preferRelativeResize="0"/>
          <p:nvPr/>
        </p:nvPicPr>
        <p:blipFill rotWithShape="1">
          <a:blip r:embed="rId7">
            <a:alphaModFix/>
          </a:blip>
          <a:srcRect b="0" l="0" r="0" t="0"/>
          <a:stretch/>
        </p:blipFill>
        <p:spPr>
          <a:xfrm>
            <a:off x="3255708" y="3102125"/>
            <a:ext cx="2662375" cy="2041375"/>
          </a:xfrm>
          <a:prstGeom prst="rect">
            <a:avLst/>
          </a:prstGeom>
          <a:noFill/>
          <a:ln>
            <a:noFill/>
          </a:ln>
        </p:spPr>
      </p:pic>
      <p:sp>
        <p:nvSpPr>
          <p:cNvPr id="376" name="Google Shape;376;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5"/>
          <p:cNvSpPr txBox="1"/>
          <p:nvPr>
            <p:ph type="title"/>
          </p:nvPr>
        </p:nvSpPr>
        <p:spPr>
          <a:xfrm>
            <a:off x="457200" y="434926"/>
            <a:ext cx="8229600" cy="64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u="none">
                <a:solidFill>
                  <a:schemeClr val="dk1"/>
                </a:solidFill>
                <a:latin typeface="Arial"/>
                <a:ea typeface="Arial"/>
                <a:cs typeface="Arial"/>
                <a:sym typeface="Arial"/>
              </a:rPr>
              <a:t>Type </a:t>
            </a:r>
            <a:r>
              <a:rPr lang="en-US">
                <a:solidFill>
                  <a:schemeClr val="dk1"/>
                </a:solidFill>
              </a:rPr>
              <a:t>C</a:t>
            </a:r>
            <a:r>
              <a:rPr b="0" i="0" lang="en-US" u="none">
                <a:solidFill>
                  <a:schemeClr val="dk1"/>
                </a:solidFill>
                <a:latin typeface="Arial"/>
                <a:ea typeface="Arial"/>
                <a:cs typeface="Arial"/>
                <a:sym typeface="Arial"/>
              </a:rPr>
              <a:t>asting, Take II</a:t>
            </a:r>
            <a:endParaRPr>
              <a:solidFill>
                <a:schemeClr val="dk1"/>
              </a:solidFill>
            </a:endParaRPr>
          </a:p>
        </p:txBody>
      </p:sp>
      <p:sp>
        <p:nvSpPr>
          <p:cNvPr id="382" name="Google Shape;382;p55"/>
          <p:cNvSpPr txBox="1"/>
          <p:nvPr>
            <p:ph idx="1" type="body"/>
          </p:nvPr>
        </p:nvSpPr>
        <p:spPr>
          <a:xfrm>
            <a:off x="457200" y="1077825"/>
            <a:ext cx="8229600" cy="141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600" u="none">
                <a:solidFill>
                  <a:schemeClr val="dk1"/>
                </a:solidFill>
                <a:latin typeface="Arial"/>
                <a:ea typeface="Arial"/>
                <a:cs typeface="Arial"/>
                <a:sym typeface="Arial"/>
              </a:rPr>
              <a:t>type cast</a:t>
            </a:r>
            <a:r>
              <a:rPr b="0" i="0" lang="en-US" sz="2600" u="none">
                <a:solidFill>
                  <a:schemeClr val="dk1"/>
                </a:solidFill>
                <a:latin typeface="Arial"/>
                <a:ea typeface="Arial"/>
                <a:cs typeface="Arial"/>
                <a:sym typeface="Arial"/>
              </a:rPr>
              <a:t>: A conversion from one type to another.</a:t>
            </a:r>
            <a:endParaRPr sz="3000"/>
          </a:p>
          <a:p>
            <a:pPr indent="-342900" lvl="0" marL="342900" rtl="0" algn="l">
              <a:lnSpc>
                <a:spcPct val="100000"/>
              </a:lnSpc>
              <a:spcBef>
                <a:spcPts val="48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To promote an </a:t>
            </a:r>
            <a:r>
              <a:rPr b="0" i="0" lang="en-US" sz="2200" u="none">
                <a:solidFill>
                  <a:schemeClr val="dk1"/>
                </a:solidFill>
                <a:latin typeface="Courier New"/>
                <a:ea typeface="Courier New"/>
                <a:cs typeface="Courier New"/>
                <a:sym typeface="Courier New"/>
              </a:rPr>
              <a:t>int</a:t>
            </a:r>
            <a:r>
              <a:rPr b="0" i="0" lang="en-US" sz="2200" u="none">
                <a:solidFill>
                  <a:schemeClr val="dk1"/>
                </a:solidFill>
                <a:latin typeface="Arial"/>
                <a:ea typeface="Arial"/>
                <a:cs typeface="Arial"/>
                <a:sym typeface="Arial"/>
              </a:rPr>
              <a:t> into a </a:t>
            </a:r>
            <a:r>
              <a:rPr b="0" i="0" lang="en-US" sz="2200" u="none">
                <a:solidFill>
                  <a:schemeClr val="dk1"/>
                </a:solidFill>
                <a:latin typeface="Courier New"/>
                <a:ea typeface="Courier New"/>
                <a:cs typeface="Courier New"/>
                <a:sym typeface="Courier New"/>
              </a:rPr>
              <a:t>double</a:t>
            </a:r>
            <a:r>
              <a:rPr b="0" i="0" lang="en-US" sz="2200" u="none">
                <a:solidFill>
                  <a:schemeClr val="dk1"/>
                </a:solidFill>
                <a:latin typeface="Arial"/>
                <a:ea typeface="Arial"/>
                <a:cs typeface="Arial"/>
                <a:sym typeface="Arial"/>
              </a:rPr>
              <a:t> for floating point division</a:t>
            </a:r>
            <a:endParaRPr b="0" i="0" sz="2200" u="none">
              <a:solidFill>
                <a:schemeClr val="dk1"/>
              </a:solidFill>
              <a:latin typeface="Courier New"/>
              <a:ea typeface="Courier New"/>
              <a:cs typeface="Courier New"/>
              <a:sym typeface="Courier New"/>
            </a:endParaRPr>
          </a:p>
          <a:p>
            <a:pPr indent="-342900" lvl="0" marL="342900" rtl="0" algn="l">
              <a:lnSpc>
                <a:spcPct val="100000"/>
              </a:lnSpc>
              <a:spcBef>
                <a:spcPts val="48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To truncate a </a:t>
            </a:r>
            <a:r>
              <a:rPr b="0" i="0" lang="en-US" sz="2200" u="none">
                <a:solidFill>
                  <a:schemeClr val="dk1"/>
                </a:solidFill>
                <a:latin typeface="Courier New"/>
                <a:ea typeface="Courier New"/>
                <a:cs typeface="Courier New"/>
                <a:sym typeface="Courier New"/>
              </a:rPr>
              <a:t>double</a:t>
            </a:r>
            <a:r>
              <a:rPr b="0" i="0" lang="en-US" sz="2200" u="none">
                <a:solidFill>
                  <a:schemeClr val="dk1"/>
                </a:solidFill>
                <a:latin typeface="Arial"/>
                <a:ea typeface="Arial"/>
                <a:cs typeface="Arial"/>
                <a:sym typeface="Arial"/>
              </a:rPr>
              <a:t> from a real number to an intege</a:t>
            </a:r>
            <a:r>
              <a:rPr lang="en-US" sz="2200">
                <a:solidFill>
                  <a:schemeClr val="dk1"/>
                </a:solidFill>
                <a:latin typeface="Arial"/>
                <a:ea typeface="Arial"/>
                <a:cs typeface="Arial"/>
                <a:sym typeface="Arial"/>
              </a:rPr>
              <a:t>r</a:t>
            </a:r>
            <a:endParaRPr/>
          </a:p>
        </p:txBody>
      </p:sp>
      <p:sp>
        <p:nvSpPr>
          <p:cNvPr id="383" name="Google Shape;383;p5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84" name="Google Shape;384;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85" name="Google Shape;385;p55"/>
          <p:cNvSpPr/>
          <p:nvPr/>
        </p:nvSpPr>
        <p:spPr>
          <a:xfrm>
            <a:off x="504300" y="27370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
        <p:nvSpPr>
          <p:cNvPr id="386" name="Google Shape;386;p55"/>
          <p:cNvSpPr txBox="1"/>
          <p:nvPr>
            <p:ph idx="1" type="body"/>
          </p:nvPr>
        </p:nvSpPr>
        <p:spPr>
          <a:xfrm>
            <a:off x="2579200" y="2571750"/>
            <a:ext cx="6309600" cy="2089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ExpressionExamples.java</a:t>
            </a:r>
            <a:endParaRPr/>
          </a:p>
          <a:p>
            <a:pPr indent="0" lvl="0" marL="0" rtl="0" algn="l">
              <a:spcBef>
                <a:spcPts val="360"/>
              </a:spcBef>
              <a:spcAft>
                <a:spcPts val="0"/>
              </a:spcAft>
              <a:buNone/>
            </a:pPr>
            <a:r>
              <a:rPr lang="en-US"/>
              <a:t>// Demo 4</a:t>
            </a:r>
            <a:endParaRPr/>
          </a:p>
          <a:p>
            <a:pPr indent="0" lvl="0" marL="0" rtl="0" algn="l">
              <a:spcBef>
                <a:spcPts val="360"/>
              </a:spcBef>
              <a:spcAft>
                <a:spcPts val="0"/>
              </a:spcAft>
              <a:buNone/>
            </a:pPr>
            <a:r>
              <a:rPr lang="en-US"/>
              <a:t>// Int and Double type casting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idx="4294967295" type="body"/>
          </p:nvPr>
        </p:nvSpPr>
        <p:spPr>
          <a:xfrm>
            <a:off x="38100" y="951875"/>
            <a:ext cx="9067800" cy="382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3200"/>
              <a:buNone/>
            </a:pPr>
            <a:r>
              <a:rPr b="1" i="0" lang="en-US" sz="2300" u="none">
                <a:solidFill>
                  <a:schemeClr val="dk1"/>
                </a:solidFill>
                <a:latin typeface="Arial"/>
                <a:ea typeface="Arial"/>
                <a:cs typeface="Arial"/>
                <a:sym typeface="Arial"/>
              </a:rPr>
              <a:t>string concatenation</a:t>
            </a:r>
            <a:r>
              <a:rPr b="0" i="0" lang="en-US" sz="2300" u="none">
                <a:solidFill>
                  <a:schemeClr val="dk1"/>
                </a:solidFill>
                <a:latin typeface="Arial"/>
                <a:ea typeface="Arial"/>
                <a:cs typeface="Arial"/>
                <a:sym typeface="Arial"/>
              </a:rPr>
              <a:t>: Using </a:t>
            </a:r>
            <a:r>
              <a:rPr b="0" i="0" lang="en-US" sz="2300" u="none">
                <a:solidFill>
                  <a:schemeClr val="dk1"/>
                </a:solidFill>
                <a:latin typeface="Courier New"/>
                <a:ea typeface="Courier New"/>
                <a:cs typeface="Courier New"/>
                <a:sym typeface="Courier New"/>
              </a:rPr>
              <a:t>+</a:t>
            </a:r>
            <a:r>
              <a:rPr b="0" i="0" lang="en-US" sz="2300" u="none">
                <a:solidFill>
                  <a:schemeClr val="dk1"/>
                </a:solidFill>
                <a:latin typeface="Arial"/>
                <a:ea typeface="Arial"/>
                <a:cs typeface="Arial"/>
                <a:sym typeface="Arial"/>
              </a:rPr>
              <a:t> between a string and another value to make a longer string.</a:t>
            </a:r>
            <a:endParaRPr sz="2700"/>
          </a:p>
          <a:p>
            <a:pPr indent="-285750" lvl="1" marL="742950" marR="0" rtl="0" algn="l">
              <a:lnSpc>
                <a:spcPct val="90000"/>
              </a:lnSpc>
              <a:spcBef>
                <a:spcPts val="100"/>
              </a:spcBef>
              <a:spcAft>
                <a:spcPts val="0"/>
              </a:spcAft>
              <a:buClr>
                <a:schemeClr val="dk1"/>
              </a:buClr>
              <a:buSzPts val="700"/>
              <a:buFont typeface="Arial"/>
              <a:buNone/>
            </a:pPr>
            <a:r>
              <a:t/>
            </a:r>
            <a:endParaRPr b="0" i="0" sz="600" u="none" cap="none" strike="noStrike">
              <a:solidFill>
                <a:schemeClr val="dk1"/>
              </a:solidFill>
              <a:latin typeface="Courier New"/>
              <a:ea typeface="Courier New"/>
              <a:cs typeface="Courier New"/>
              <a:sym typeface="Courier New"/>
            </a:endParaRPr>
          </a:p>
          <a:p>
            <a:pPr indent="-285750" lvl="1" marL="742950" marR="0" rtl="0" algn="l">
              <a:lnSpc>
                <a:spcPct val="80000"/>
              </a:lnSpc>
              <a:spcBef>
                <a:spcPts val="300"/>
              </a:spcBef>
              <a:spcAft>
                <a:spcPts val="0"/>
              </a:spcAft>
              <a:buClr>
                <a:schemeClr val="dk1"/>
              </a:buClr>
              <a:buSzPts val="2400"/>
              <a:buFont typeface="Courier New"/>
              <a:buNone/>
            </a:pPr>
            <a:r>
              <a:rPr b="0" i="0" lang="en-US" sz="2300" u="none" cap="none" strike="noStrike">
                <a:solidFill>
                  <a:schemeClr val="dk1"/>
                </a:solidFill>
                <a:latin typeface="Courier New"/>
                <a:ea typeface="Courier New"/>
                <a:cs typeface="Courier New"/>
                <a:sym typeface="Courier New"/>
              </a:rPr>
              <a:t>	"hello" + 42</a:t>
            </a:r>
            <a:r>
              <a:rPr b="0" i="0" lang="en-US" sz="2300" u="none" cap="none" strike="noStrike">
                <a:solidFill>
                  <a:schemeClr val="dk1"/>
                </a:solidFill>
                <a:latin typeface="Arial"/>
                <a:ea typeface="Arial"/>
                <a:cs typeface="Arial"/>
                <a:sym typeface="Arial"/>
              </a:rPr>
              <a:t>	is  </a:t>
            </a:r>
            <a:r>
              <a:rPr b="0" i="0" lang="en-US" sz="2300" u="none" cap="none" strike="noStrike">
                <a:solidFill>
                  <a:schemeClr val="dk1"/>
                </a:solidFill>
                <a:latin typeface="Courier New"/>
                <a:ea typeface="Courier New"/>
                <a:cs typeface="Courier New"/>
                <a:sym typeface="Courier New"/>
              </a:rPr>
              <a:t>"hello42"</a:t>
            </a:r>
            <a:endParaRPr sz="2700"/>
          </a:p>
          <a:p>
            <a:pPr indent="-285750" lvl="1" marL="742950" marR="0" rtl="0" algn="l">
              <a:lnSpc>
                <a:spcPct val="80000"/>
              </a:lnSpc>
              <a:spcBef>
                <a:spcPts val="300"/>
              </a:spcBef>
              <a:spcAft>
                <a:spcPts val="0"/>
              </a:spcAft>
              <a:buClr>
                <a:schemeClr val="dk1"/>
              </a:buClr>
              <a:buSzPts val="2400"/>
              <a:buFont typeface="Courier New"/>
              <a:buNone/>
            </a:pPr>
            <a:r>
              <a:rPr b="0" i="0" lang="en-US" sz="2300" u="none" cap="none" strike="noStrike">
                <a:solidFill>
                  <a:schemeClr val="dk1"/>
                </a:solidFill>
                <a:latin typeface="Courier New"/>
                <a:ea typeface="Courier New"/>
                <a:cs typeface="Courier New"/>
                <a:sym typeface="Courier New"/>
              </a:rPr>
              <a:t>	1 + "abc" + 2</a:t>
            </a:r>
            <a:r>
              <a:rPr b="0" i="0" lang="en-US" sz="2300" u="none" cap="none" strike="noStrike">
                <a:solidFill>
                  <a:schemeClr val="dk1"/>
                </a:solidFill>
                <a:latin typeface="Arial"/>
                <a:ea typeface="Arial"/>
                <a:cs typeface="Arial"/>
                <a:sym typeface="Arial"/>
              </a:rPr>
              <a:t>	is  </a:t>
            </a:r>
            <a:r>
              <a:rPr b="0" i="0" lang="en-US" sz="2300" u="none" cap="none" strike="noStrike">
                <a:solidFill>
                  <a:schemeClr val="dk1"/>
                </a:solidFill>
                <a:latin typeface="Courier New"/>
                <a:ea typeface="Courier New"/>
                <a:cs typeface="Courier New"/>
                <a:sym typeface="Courier New"/>
              </a:rPr>
              <a:t>"1abc2"</a:t>
            </a:r>
            <a:endParaRPr sz="2700"/>
          </a:p>
          <a:p>
            <a:pPr indent="-285750" lvl="1" marL="742950" marR="0" rtl="0" algn="l">
              <a:lnSpc>
                <a:spcPct val="80000"/>
              </a:lnSpc>
              <a:spcBef>
                <a:spcPts val="300"/>
              </a:spcBef>
              <a:spcAft>
                <a:spcPts val="0"/>
              </a:spcAft>
              <a:buClr>
                <a:schemeClr val="dk1"/>
              </a:buClr>
              <a:buSzPts val="2400"/>
              <a:buFont typeface="Courier New"/>
              <a:buNone/>
            </a:pPr>
            <a:r>
              <a:rPr b="0" i="0" lang="en-US" sz="2300" u="none" cap="none" strike="noStrike">
                <a:solidFill>
                  <a:schemeClr val="dk1"/>
                </a:solidFill>
                <a:latin typeface="Courier New"/>
                <a:ea typeface="Courier New"/>
                <a:cs typeface="Courier New"/>
                <a:sym typeface="Courier New"/>
              </a:rPr>
              <a:t>	"abc" + 1 + 2</a:t>
            </a:r>
            <a:r>
              <a:rPr b="0" i="0" lang="en-US" sz="2300" u="none" cap="none" strike="noStrike">
                <a:solidFill>
                  <a:schemeClr val="dk1"/>
                </a:solidFill>
                <a:latin typeface="Arial"/>
                <a:ea typeface="Arial"/>
                <a:cs typeface="Arial"/>
                <a:sym typeface="Arial"/>
              </a:rPr>
              <a:t>	is  </a:t>
            </a:r>
            <a:r>
              <a:rPr b="0" i="0" lang="en-US" sz="2300" u="none" cap="none" strike="noStrike">
                <a:solidFill>
                  <a:schemeClr val="dk1"/>
                </a:solidFill>
                <a:latin typeface="Courier New"/>
                <a:ea typeface="Courier New"/>
                <a:cs typeface="Courier New"/>
                <a:sym typeface="Courier New"/>
              </a:rPr>
              <a:t>"abc12"</a:t>
            </a:r>
            <a:endParaRPr sz="2700"/>
          </a:p>
          <a:p>
            <a:pPr indent="-285750" lvl="1" marL="742950" marR="0" rtl="0" algn="l">
              <a:lnSpc>
                <a:spcPct val="80000"/>
              </a:lnSpc>
              <a:spcBef>
                <a:spcPts val="300"/>
              </a:spcBef>
              <a:spcAft>
                <a:spcPts val="0"/>
              </a:spcAft>
              <a:buClr>
                <a:schemeClr val="dk1"/>
              </a:buClr>
              <a:buSzPts val="2400"/>
              <a:buFont typeface="Courier New"/>
              <a:buNone/>
            </a:pPr>
            <a:r>
              <a:rPr b="0" i="0" lang="en-US" sz="2300" u="none" cap="none" strike="noStrike">
                <a:solidFill>
                  <a:schemeClr val="dk1"/>
                </a:solidFill>
                <a:latin typeface="Courier New"/>
                <a:ea typeface="Courier New"/>
                <a:cs typeface="Courier New"/>
                <a:sym typeface="Courier New"/>
              </a:rPr>
              <a:t>	"abc" + 9 * 3</a:t>
            </a:r>
            <a:r>
              <a:rPr b="0" i="0" lang="en-US" sz="2300" u="none" cap="none" strike="noStrike">
                <a:solidFill>
                  <a:schemeClr val="dk1"/>
                </a:solidFill>
                <a:latin typeface="Arial"/>
                <a:ea typeface="Arial"/>
                <a:cs typeface="Arial"/>
                <a:sym typeface="Arial"/>
              </a:rPr>
              <a:t>	is  </a:t>
            </a:r>
            <a:r>
              <a:rPr b="0" i="0" lang="en-US" sz="2300" u="none" cap="none" strike="noStrike">
                <a:solidFill>
                  <a:schemeClr val="dk1"/>
                </a:solidFill>
                <a:latin typeface="Courier New"/>
                <a:ea typeface="Courier New"/>
                <a:cs typeface="Courier New"/>
                <a:sym typeface="Courier New"/>
              </a:rPr>
              <a:t>"abc27"</a:t>
            </a:r>
            <a:endParaRPr sz="2700"/>
          </a:p>
          <a:p>
            <a:pPr indent="-285750" lvl="1" marL="742950" marR="0" rtl="0" algn="l">
              <a:lnSpc>
                <a:spcPct val="80000"/>
              </a:lnSpc>
              <a:spcBef>
                <a:spcPts val="300"/>
              </a:spcBef>
              <a:spcAft>
                <a:spcPts val="0"/>
              </a:spcAft>
              <a:buClr>
                <a:schemeClr val="dk1"/>
              </a:buClr>
              <a:buSzPts val="2400"/>
              <a:buFont typeface="Courier New"/>
              <a:buNone/>
            </a:pPr>
            <a:r>
              <a:rPr b="0" i="0" lang="en-US" sz="2300" u="none" cap="none" strike="noStrike">
                <a:solidFill>
                  <a:schemeClr val="dk1"/>
                </a:solidFill>
                <a:latin typeface="Courier New"/>
                <a:ea typeface="Courier New"/>
                <a:cs typeface="Courier New"/>
                <a:sym typeface="Courier New"/>
              </a:rPr>
              <a:t>	"1" + 1	</a:t>
            </a:r>
            <a:r>
              <a:rPr b="0" i="0" lang="en-US" sz="2300" u="none" cap="none" strike="noStrike">
                <a:solidFill>
                  <a:schemeClr val="dk1"/>
                </a:solidFill>
                <a:latin typeface="Arial"/>
                <a:ea typeface="Arial"/>
                <a:cs typeface="Arial"/>
                <a:sym typeface="Arial"/>
              </a:rPr>
              <a:t>is  </a:t>
            </a:r>
            <a:r>
              <a:rPr b="0" i="0" lang="en-US" sz="2300" u="none" cap="none" strike="noStrike">
                <a:solidFill>
                  <a:schemeClr val="dk1"/>
                </a:solidFill>
                <a:latin typeface="Courier New"/>
                <a:ea typeface="Courier New"/>
                <a:cs typeface="Courier New"/>
                <a:sym typeface="Courier New"/>
              </a:rPr>
              <a:t>"11"</a:t>
            </a:r>
            <a:endParaRPr sz="2700"/>
          </a:p>
          <a:p>
            <a:pPr indent="-285750" lvl="1" marL="742950" marR="0" rtl="0" algn="l">
              <a:lnSpc>
                <a:spcPct val="80000"/>
              </a:lnSpc>
              <a:spcBef>
                <a:spcPts val="300"/>
              </a:spcBef>
              <a:spcAft>
                <a:spcPts val="0"/>
              </a:spcAft>
              <a:buClr>
                <a:schemeClr val="dk1"/>
              </a:buClr>
              <a:buSzPts val="2400"/>
              <a:buFont typeface="Arial"/>
              <a:buNone/>
            </a:pPr>
            <a:r>
              <a:rPr b="0" i="0" lang="en-US" sz="2300" u="none" cap="none" strike="noStrike">
                <a:solidFill>
                  <a:schemeClr val="dk1"/>
                </a:solidFill>
                <a:latin typeface="Arial"/>
                <a:ea typeface="Arial"/>
                <a:cs typeface="Arial"/>
                <a:sym typeface="Arial"/>
              </a:rPr>
              <a:t>	</a:t>
            </a:r>
            <a:r>
              <a:rPr b="0" i="0" lang="en-US" sz="2300" u="none" cap="none" strike="noStrike">
                <a:solidFill>
                  <a:schemeClr val="dk1"/>
                </a:solidFill>
                <a:latin typeface="Courier New"/>
                <a:ea typeface="Courier New"/>
                <a:cs typeface="Courier New"/>
                <a:sym typeface="Courier New"/>
              </a:rPr>
              <a:t>4 - 1 + "abc"</a:t>
            </a:r>
            <a:r>
              <a:rPr b="0" i="0" lang="en-US" sz="2300" u="none" cap="none" strike="noStrike">
                <a:solidFill>
                  <a:schemeClr val="dk1"/>
                </a:solidFill>
                <a:latin typeface="Arial"/>
                <a:ea typeface="Arial"/>
                <a:cs typeface="Arial"/>
                <a:sym typeface="Arial"/>
              </a:rPr>
              <a:t>	is  </a:t>
            </a:r>
            <a:r>
              <a:rPr b="0" i="0" lang="en-US" sz="2300" u="none" cap="none" strike="noStrike">
                <a:solidFill>
                  <a:schemeClr val="dk1"/>
                </a:solidFill>
                <a:latin typeface="Courier New"/>
                <a:ea typeface="Courier New"/>
                <a:cs typeface="Courier New"/>
                <a:sym typeface="Courier New"/>
              </a:rPr>
              <a:t>"3abc"</a:t>
            </a:r>
            <a:endParaRPr b="0" i="0" sz="2300" u="none" cap="none" strike="noStrike">
              <a:solidFill>
                <a:schemeClr val="dk1"/>
              </a:solidFill>
              <a:latin typeface="Courier New"/>
              <a:ea typeface="Courier New"/>
              <a:cs typeface="Courier New"/>
              <a:sym typeface="Courier New"/>
            </a:endParaRPr>
          </a:p>
          <a:p>
            <a:pPr indent="0" lvl="0" marL="0" marR="0" rtl="0" algn="l">
              <a:lnSpc>
                <a:spcPct val="110000"/>
              </a:lnSpc>
              <a:spcBef>
                <a:spcPts val="100"/>
              </a:spcBef>
              <a:spcAft>
                <a:spcPts val="0"/>
              </a:spcAft>
              <a:buSzPts val="3200"/>
              <a:buNone/>
            </a:pPr>
            <a:r>
              <a:rPr b="0" i="0" lang="en-US" sz="2300" u="none">
                <a:solidFill>
                  <a:schemeClr val="dk1"/>
                </a:solidFill>
                <a:latin typeface="Arial"/>
                <a:ea typeface="Arial"/>
                <a:cs typeface="Arial"/>
                <a:sym typeface="Arial"/>
              </a:rPr>
              <a:t>Use </a:t>
            </a:r>
            <a:r>
              <a:rPr b="0" i="0" lang="en-US" sz="2300" u="none">
                <a:solidFill>
                  <a:schemeClr val="dk1"/>
                </a:solidFill>
                <a:latin typeface="Courier New"/>
                <a:ea typeface="Courier New"/>
                <a:cs typeface="Courier New"/>
                <a:sym typeface="Courier New"/>
              </a:rPr>
              <a:t>+</a:t>
            </a:r>
            <a:r>
              <a:rPr b="0" i="0" lang="en-US" sz="2300" u="none">
                <a:solidFill>
                  <a:schemeClr val="dk1"/>
                </a:solidFill>
                <a:latin typeface="Arial"/>
                <a:ea typeface="Arial"/>
                <a:cs typeface="Arial"/>
                <a:sym typeface="Arial"/>
              </a:rPr>
              <a:t> to print a string and an expression's value together.</a:t>
            </a:r>
            <a:endParaRPr sz="2700"/>
          </a:p>
          <a:p>
            <a:pPr indent="-285750" lvl="1" marL="742950" marR="0" rtl="0" algn="l">
              <a:lnSpc>
                <a:spcPct val="90000"/>
              </a:lnSpc>
              <a:spcBef>
                <a:spcPts val="100"/>
              </a:spcBef>
              <a:spcAft>
                <a:spcPts val="0"/>
              </a:spcAft>
              <a:buClr>
                <a:schemeClr val="dk1"/>
              </a:buClr>
              <a:buSzPts val="700"/>
              <a:buFont typeface="Arial"/>
              <a:buNone/>
            </a:pPr>
            <a:r>
              <a:t/>
            </a:r>
            <a:endParaRPr b="0" i="0" sz="600" u="none" cap="none" strike="noStrike">
              <a:solidFill>
                <a:schemeClr val="dk1"/>
              </a:solidFill>
              <a:latin typeface="Courier New"/>
              <a:ea typeface="Courier New"/>
              <a:cs typeface="Courier New"/>
              <a:sym typeface="Courier New"/>
            </a:endParaRPr>
          </a:p>
          <a:p>
            <a:pPr indent="-285750" lvl="1" marL="742950" marR="0" rtl="0" algn="l">
              <a:lnSpc>
                <a:spcPct val="90000"/>
              </a:lnSpc>
              <a:spcBef>
                <a:spcPts val="100"/>
              </a:spcBef>
              <a:spcAft>
                <a:spcPts val="0"/>
              </a:spcAft>
              <a:buClr>
                <a:schemeClr val="dk1"/>
              </a:buClr>
              <a:buSzPts val="2200"/>
              <a:buFont typeface="Courier New"/>
              <a:buNone/>
            </a:pPr>
            <a:r>
              <a:rPr b="0" i="0" lang="en-US" sz="2100" u="none" cap="none" strike="noStrike">
                <a:solidFill>
                  <a:schemeClr val="dk1"/>
                </a:solidFill>
                <a:latin typeface="Courier New"/>
                <a:ea typeface="Courier New"/>
                <a:cs typeface="Courier New"/>
                <a:sym typeface="Courier New"/>
              </a:rPr>
              <a:t>System.out.println(</a:t>
            </a:r>
            <a:r>
              <a:rPr b="1" i="0" lang="en-US" sz="2100" u="none" cap="none" strike="noStrike">
                <a:solidFill>
                  <a:schemeClr val="dk1"/>
                </a:solidFill>
                <a:latin typeface="Courier New"/>
                <a:ea typeface="Courier New"/>
                <a:cs typeface="Courier New"/>
                <a:sym typeface="Courier New"/>
              </a:rPr>
              <a:t>"Grade: " + </a:t>
            </a:r>
            <a:r>
              <a:rPr b="0" i="0" lang="en-US" sz="2100" u="none" cap="none" strike="noStrike">
                <a:solidFill>
                  <a:schemeClr val="dk1"/>
                </a:solidFill>
                <a:latin typeface="Courier New"/>
                <a:ea typeface="Courier New"/>
                <a:cs typeface="Courier New"/>
                <a:sym typeface="Courier New"/>
              </a:rPr>
              <a:t>(95.1 + 71.9) / 2);</a:t>
            </a:r>
            <a:endParaRPr sz="2700"/>
          </a:p>
          <a:p>
            <a:pPr indent="-285750" lvl="1" marL="742950" marR="0" rtl="0" algn="l">
              <a:lnSpc>
                <a:spcPct val="90000"/>
              </a:lnSpc>
              <a:spcBef>
                <a:spcPts val="100"/>
              </a:spcBef>
              <a:spcAft>
                <a:spcPts val="0"/>
              </a:spcAft>
              <a:buClr>
                <a:schemeClr val="dk1"/>
              </a:buClr>
              <a:buSzPts val="700"/>
              <a:buFont typeface="Courier New"/>
              <a:buNone/>
            </a:pPr>
            <a:r>
              <a:rPr b="0" i="0" lang="en-US" sz="600" u="none" cap="none" strike="noStrike">
                <a:solidFill>
                  <a:schemeClr val="dk1"/>
                </a:solidFill>
                <a:latin typeface="Courier New"/>
                <a:ea typeface="Courier New"/>
                <a:cs typeface="Courier New"/>
                <a:sym typeface="Courier New"/>
              </a:rPr>
              <a:t>	</a:t>
            </a:r>
            <a:endParaRPr sz="2700"/>
          </a:p>
          <a:p>
            <a:pPr indent="0" lvl="0" marL="457200" marR="0" rtl="0" algn="l">
              <a:lnSpc>
                <a:spcPct val="110000"/>
              </a:lnSpc>
              <a:spcBef>
                <a:spcPts val="100"/>
              </a:spcBef>
              <a:spcAft>
                <a:spcPts val="0"/>
              </a:spcAft>
              <a:buSzPts val="3200"/>
              <a:buNone/>
            </a:pPr>
            <a:r>
              <a:rPr b="0" i="0" lang="en-US" sz="2300" u="none" cap="none" strike="noStrike">
                <a:solidFill>
                  <a:schemeClr val="dk1"/>
                </a:solidFill>
                <a:latin typeface="Arial"/>
                <a:ea typeface="Arial"/>
                <a:cs typeface="Arial"/>
                <a:sym typeface="Arial"/>
              </a:rPr>
              <a:t>Output:  </a:t>
            </a:r>
            <a:r>
              <a:rPr b="0" i="0" lang="en-US" sz="2300" u="none" cap="none" strike="noStrike">
                <a:solidFill>
                  <a:schemeClr val="dk1"/>
                </a:solidFill>
                <a:latin typeface="Courier New"/>
                <a:ea typeface="Courier New"/>
                <a:cs typeface="Courier New"/>
                <a:sym typeface="Courier New"/>
              </a:rPr>
              <a:t>Grade: 83.5</a:t>
            </a:r>
            <a:endParaRPr sz="3100"/>
          </a:p>
        </p:txBody>
      </p:sp>
      <p:sp>
        <p:nvSpPr>
          <p:cNvPr id="392" name="Google Shape;392;p56"/>
          <p:cNvSpPr txBox="1"/>
          <p:nvPr>
            <p:ph idx="4294967295" type="title"/>
          </p:nvPr>
        </p:nvSpPr>
        <p:spPr>
          <a:xfrm>
            <a:off x="685800" y="390650"/>
            <a:ext cx="7772400" cy="60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US" sz="3600" u="none" cap="none" strike="noStrike">
                <a:solidFill>
                  <a:schemeClr val="dk1"/>
                </a:solidFill>
                <a:latin typeface="Arial"/>
                <a:ea typeface="Arial"/>
                <a:cs typeface="Arial"/>
                <a:sym typeface="Arial"/>
              </a:rPr>
              <a:t>String concatenation</a:t>
            </a:r>
            <a:endParaRPr sz="3600">
              <a:solidFill>
                <a:schemeClr val="dk1"/>
              </a:solidFill>
            </a:endParaRPr>
          </a:p>
        </p:txBody>
      </p:sp>
      <p:sp>
        <p:nvSpPr>
          <p:cNvPr id="393" name="Google Shape;393;p5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94" name="Google Shape;394;p5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b="0" lang="en-US" sz="1300">
                <a:solidFill>
                  <a:srgbClr val="3F3F3F"/>
                </a:solidFill>
                <a:latin typeface="Calibri"/>
                <a:ea typeface="Calibri"/>
                <a:cs typeface="Calibri"/>
                <a:sym typeface="Calibri"/>
              </a:rPr>
              <a:t>‹#›</a:t>
            </a:fld>
            <a:endParaRPr b="0" sz="1300">
              <a:solidFill>
                <a:srgbClr val="3F3F3F"/>
              </a:solidFill>
              <a:latin typeface="Calibri"/>
              <a:ea typeface="Calibri"/>
              <a:cs typeface="Calibri"/>
              <a:sym typeface="Calibri"/>
            </a:endParaRPr>
          </a:p>
        </p:txBody>
      </p:sp>
      <p:sp>
        <p:nvSpPr>
          <p:cNvPr id="401" name="Google Shape;401;p57"/>
          <p:cNvSpPr txBox="1"/>
          <p:nvPr>
            <p:ph type="title"/>
          </p:nvPr>
        </p:nvSpPr>
        <p:spPr>
          <a:xfrm>
            <a:off x="457200" y="434926"/>
            <a:ext cx="8229600" cy="64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Main Idea</a:t>
            </a:r>
            <a:endParaRPr/>
          </a:p>
        </p:txBody>
      </p:sp>
      <p:sp>
        <p:nvSpPr>
          <p:cNvPr id="402" name="Google Shape;402;p57"/>
          <p:cNvSpPr txBox="1"/>
          <p:nvPr>
            <p:ph idx="1" type="body"/>
          </p:nvPr>
        </p:nvSpPr>
        <p:spPr>
          <a:xfrm>
            <a:off x="325700" y="1077825"/>
            <a:ext cx="8818200" cy="3608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Within one level of precedence, must evaluate left to right, because the interpreter does.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Example 1:</a:t>
            </a:r>
            <a:endParaRPr/>
          </a:p>
          <a:p>
            <a:pPr indent="0" lvl="0" marL="0" rtl="0" algn="l">
              <a:spcBef>
                <a:spcPts val="360"/>
              </a:spcBef>
              <a:spcAft>
                <a:spcPts val="0"/>
              </a:spcAft>
              <a:buNone/>
            </a:pPr>
            <a:r>
              <a:rPr lang="en-US" sz="2600">
                <a:latin typeface="Courier New"/>
                <a:ea typeface="Courier New"/>
                <a:cs typeface="Courier New"/>
                <a:sym typeface="Courier New"/>
              </a:rPr>
              <a:t>5 / 4 * 2.5  = 2.5 (L-&gt;R) or 0.56 (R-&gt;L)</a:t>
            </a:r>
            <a:endParaRPr sz="2600">
              <a:latin typeface="Courier New"/>
              <a:ea typeface="Courier New"/>
              <a:cs typeface="Courier New"/>
              <a:sym typeface="Courier New"/>
            </a:endParaRPr>
          </a:p>
          <a:p>
            <a:pPr indent="0" lvl="0" marL="0" rtl="0" algn="l">
              <a:spcBef>
                <a:spcPts val="360"/>
              </a:spcBef>
              <a:spcAft>
                <a:spcPts val="0"/>
              </a:spcAft>
              <a:buNone/>
            </a:pPr>
            <a:r>
              <a:rPr lang="en-US"/>
              <a:t>Example 2: </a:t>
            </a:r>
            <a:endParaRPr/>
          </a:p>
          <a:p>
            <a:pPr indent="0" lvl="0" marL="0" rtl="0" algn="l">
              <a:spcBef>
                <a:spcPts val="360"/>
              </a:spcBef>
              <a:spcAft>
                <a:spcPts val="0"/>
              </a:spcAft>
              <a:buNone/>
            </a:pPr>
            <a:r>
              <a:rPr lang="en-US" sz="2600">
                <a:latin typeface="Courier New"/>
                <a:ea typeface="Courier New"/>
                <a:cs typeface="Courier New"/>
                <a:sym typeface="Courier New"/>
              </a:rPr>
              <a:t>“wow” + 1 + 5 = wow15 (L-&gt;R) or wow6 (R-&gt;L)</a:t>
            </a:r>
            <a:endParaRPr sz="2600">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idx="1" type="body"/>
          </p:nvPr>
        </p:nvSpPr>
        <p:spPr>
          <a:xfrm>
            <a:off x="627650" y="2287275"/>
            <a:ext cx="7715100" cy="2026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ExpressionExamples.java</a:t>
            </a:r>
            <a:endParaRPr/>
          </a:p>
          <a:p>
            <a:pPr indent="0" lvl="0" marL="0" rtl="0" algn="l">
              <a:spcBef>
                <a:spcPts val="360"/>
              </a:spcBef>
              <a:spcAft>
                <a:spcPts val="0"/>
              </a:spcAft>
              <a:buNone/>
            </a:pPr>
            <a:r>
              <a:rPr lang="en-US" sz="2400"/>
              <a:t>// Demo 5</a:t>
            </a:r>
            <a:endParaRPr sz="2400"/>
          </a:p>
          <a:p>
            <a:pPr indent="0" lvl="0" marL="0" rtl="0" algn="l">
              <a:spcBef>
                <a:spcPts val="360"/>
              </a:spcBef>
              <a:spcAft>
                <a:spcPts val="0"/>
              </a:spcAft>
              <a:buNone/>
            </a:pPr>
            <a:r>
              <a:rPr lang="en-US" sz="2400"/>
              <a:t>// Expressions with Ints, Doubles and Strings</a:t>
            </a:r>
            <a:endParaRPr sz="2400"/>
          </a:p>
          <a:p>
            <a:pPr indent="0" lvl="0" marL="0" rtl="0" algn="l">
              <a:spcBef>
                <a:spcPts val="360"/>
              </a:spcBef>
              <a:spcAft>
                <a:spcPts val="0"/>
              </a:spcAft>
              <a:buNone/>
            </a:pPr>
            <a:r>
              <a:rPr lang="en-US" sz="2400"/>
              <a:t>// Common Errors</a:t>
            </a:r>
            <a:endParaRPr sz="2400"/>
          </a:p>
        </p:txBody>
      </p:sp>
      <p:sp>
        <p:nvSpPr>
          <p:cNvPr id="409" name="Google Shape;409;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10" name="Google Shape;410;p58"/>
          <p:cNvSpPr/>
          <p:nvPr/>
        </p:nvSpPr>
        <p:spPr>
          <a:xfrm>
            <a:off x="3775475" y="74712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2.1 In-Class Practice</a:t>
            </a:r>
            <a:endParaRPr/>
          </a:p>
        </p:txBody>
      </p:sp>
      <p:sp>
        <p:nvSpPr>
          <p:cNvPr id="417" name="Google Shape;417;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18" name="Google Shape;418;p59"/>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ph type="title"/>
          </p:nvPr>
        </p:nvSpPr>
        <p:spPr>
          <a:xfrm>
            <a:off x="457200" y="434926"/>
            <a:ext cx="8229600" cy="64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In-Class Practice Answers</a:t>
            </a:r>
            <a:endParaRPr/>
          </a:p>
        </p:txBody>
      </p:sp>
      <p:sp>
        <p:nvSpPr>
          <p:cNvPr id="425" name="Google Shape;425;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26" name="Google Shape;426;p60"/>
          <p:cNvPicPr preferRelativeResize="0"/>
          <p:nvPr/>
        </p:nvPicPr>
        <p:blipFill>
          <a:blip r:embed="rId3">
            <a:alphaModFix/>
          </a:blip>
          <a:stretch>
            <a:fillRect/>
          </a:stretch>
        </p:blipFill>
        <p:spPr>
          <a:xfrm>
            <a:off x="3557800" y="1077825"/>
            <a:ext cx="1623775" cy="366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457200" y="463951"/>
            <a:ext cx="8229600" cy="540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Announcements</a:t>
            </a:r>
            <a:endParaRPr/>
          </a:p>
        </p:txBody>
      </p:sp>
      <p:sp>
        <p:nvSpPr>
          <p:cNvPr id="200" name="Google Shape;200;p34"/>
          <p:cNvSpPr txBox="1"/>
          <p:nvPr>
            <p:ph idx="1" type="body"/>
          </p:nvPr>
        </p:nvSpPr>
        <p:spPr>
          <a:xfrm>
            <a:off x="457200" y="1003950"/>
            <a:ext cx="8229600" cy="3682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TBD</a:t>
            </a:r>
            <a:endParaRPr/>
          </a:p>
        </p:txBody>
      </p:sp>
      <p:sp>
        <p:nvSpPr>
          <p:cNvPr id="201" name="Google Shape;20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p61"/>
          <p:cNvGrpSpPr/>
          <p:nvPr/>
        </p:nvGrpSpPr>
        <p:grpSpPr>
          <a:xfrm>
            <a:off x="4913813" y="475575"/>
            <a:ext cx="4126512" cy="4583250"/>
            <a:chOff x="4913813" y="475575"/>
            <a:chExt cx="4126512" cy="4583250"/>
          </a:xfrm>
        </p:grpSpPr>
        <p:sp>
          <p:nvSpPr>
            <p:cNvPr id="433" name="Google Shape;433;p61"/>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1"/>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1"/>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1"/>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1"/>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61"/>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61"/>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2200" u="none" cap="none" strike="noStrike">
                <a:solidFill>
                  <a:srgbClr val="000000"/>
                </a:solidFill>
                <a:latin typeface="Comfortaa"/>
                <a:ea typeface="Comfortaa"/>
                <a:cs typeface="Comfortaa"/>
                <a:sym typeface="Comfortaa"/>
              </a:endParaRPr>
            </a:p>
          </p:txBody>
        </p:sp>
        <p:sp>
          <p:nvSpPr>
            <p:cNvPr id="440" name="Google Shape;440;p61"/>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1"/>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61"/>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1300">
                  <a:latin typeface="Comfortaa"/>
                  <a:ea typeface="Comfortaa"/>
                  <a:cs typeface="Comfortaa"/>
                  <a:sym typeface="Comfortaa"/>
                </a:rPr>
                <a:t>It’s fun to meet new people.</a:t>
              </a:r>
              <a:endParaRPr b="1" i="0" sz="1300" u="none" cap="none" strike="noStrike">
                <a:solidFill>
                  <a:srgbClr val="000000"/>
                </a:solidFill>
                <a:latin typeface="Comfortaa"/>
                <a:ea typeface="Comfortaa"/>
                <a:cs typeface="Comfortaa"/>
                <a:sym typeface="Comfortaa"/>
              </a:endParaRPr>
            </a:p>
          </p:txBody>
        </p:sp>
        <p:sp>
          <p:nvSpPr>
            <p:cNvPr id="443" name="Google Shape;443;p61"/>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1"/>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1"/>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6" name="Google Shape;446;p61"/>
          <p:cNvSpPr txBox="1"/>
          <p:nvPr>
            <p:ph type="title"/>
          </p:nvPr>
        </p:nvSpPr>
        <p:spPr>
          <a:xfrm>
            <a:off x="457200" y="434926"/>
            <a:ext cx="8229600" cy="6429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4400"/>
              <a:buFont typeface="Arial"/>
              <a:buNone/>
            </a:pPr>
            <a:r>
              <a:rPr lang="en-US"/>
              <a:t>Remember</a:t>
            </a:r>
            <a:endParaRPr/>
          </a:p>
        </p:txBody>
      </p:sp>
      <p:sp>
        <p:nvSpPr>
          <p:cNvPr id="447" name="Google Shape;447;p61"/>
          <p:cNvSpPr txBox="1"/>
          <p:nvPr/>
        </p:nvSpPr>
        <p:spPr>
          <a:xfrm>
            <a:off x="591700" y="1634875"/>
            <a:ext cx="4857600" cy="2914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00000"/>
              </a:lnSpc>
              <a:spcBef>
                <a:spcPts val="0"/>
              </a:spcBef>
              <a:spcAft>
                <a:spcPts val="0"/>
              </a:spcAft>
              <a:buClr>
                <a:srgbClr val="3F3F3F"/>
              </a:buClr>
              <a:buSzPts val="3200"/>
              <a:buFont typeface="Calibri"/>
              <a:buChar char="●"/>
            </a:pPr>
            <a:r>
              <a:rPr lang="en-US" sz="3200">
                <a:solidFill>
                  <a:srgbClr val="3F3F3F"/>
                </a:solidFill>
                <a:latin typeface="Calibri"/>
                <a:ea typeface="Calibri"/>
                <a:cs typeface="Calibri"/>
                <a:sym typeface="Calibri"/>
              </a:rPr>
              <a:t>TBD</a:t>
            </a:r>
            <a:endParaRPr b="0" i="0" sz="3200" u="none" cap="none" strike="noStrike">
              <a:solidFill>
                <a:srgbClr val="3F3F3F"/>
              </a:solidFill>
              <a:latin typeface="Calibri"/>
              <a:ea typeface="Calibri"/>
              <a:cs typeface="Calibri"/>
              <a:sym typeface="Calibri"/>
            </a:endParaRPr>
          </a:p>
        </p:txBody>
      </p:sp>
      <p:sp>
        <p:nvSpPr>
          <p:cNvPr id="448" name="Google Shape;448;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457200" y="434926"/>
            <a:ext cx="8229600" cy="64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Monday CS Tip</a:t>
            </a:r>
            <a:endParaRPr/>
          </a:p>
        </p:txBody>
      </p:sp>
      <p:sp>
        <p:nvSpPr>
          <p:cNvPr id="454" name="Google Shape;454;p62"/>
          <p:cNvSpPr txBox="1"/>
          <p:nvPr>
            <p:ph idx="1" type="body"/>
          </p:nvPr>
        </p:nvSpPr>
        <p:spPr>
          <a:xfrm>
            <a:off x="457200" y="1293150"/>
            <a:ext cx="8229600" cy="3393300"/>
          </a:xfrm>
          <a:prstGeom prst="rect">
            <a:avLst/>
          </a:prstGeom>
        </p:spPr>
        <p:txBody>
          <a:bodyPr anchorCtr="0" anchor="t" bIns="45700" lIns="91425" spcFirstLastPara="1" rIns="91425" wrap="square" tIns="45700">
            <a:normAutofit/>
          </a:bodyPr>
          <a:lstStyle/>
          <a:p>
            <a:pPr indent="0" lvl="0" marL="101600" marR="101600" rtl="0" algn="ctr">
              <a:lnSpc>
                <a:spcPct val="142857"/>
              </a:lnSpc>
              <a:spcBef>
                <a:spcPts val="300"/>
              </a:spcBef>
              <a:spcAft>
                <a:spcPts val="0"/>
              </a:spcAft>
              <a:buClr>
                <a:schemeClr val="dk1"/>
              </a:buClr>
              <a:buSzPts val="1100"/>
              <a:buFont typeface="Arial"/>
              <a:buNone/>
            </a:pPr>
            <a:r>
              <a:rPr lang="en-US" sz="2000">
                <a:solidFill>
                  <a:srgbClr val="202124"/>
                </a:solidFill>
                <a:latin typeface="Comic Sans MS"/>
                <a:ea typeface="Comic Sans MS"/>
                <a:cs typeface="Comic Sans MS"/>
                <a:sym typeface="Comic Sans MS"/>
              </a:rPr>
              <a:t>Make friends. They will your social and emotional group!</a:t>
            </a:r>
            <a:endParaRPr sz="2000">
              <a:solidFill>
                <a:srgbClr val="202124"/>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0" rtl="0" algn="l">
              <a:spcBef>
                <a:spcPts val="360"/>
              </a:spcBef>
              <a:spcAft>
                <a:spcPts val="0"/>
              </a:spcAft>
              <a:buNone/>
            </a:pPr>
            <a:r>
              <a:t/>
            </a:r>
            <a:endParaRPr sz="4500"/>
          </a:p>
        </p:txBody>
      </p:sp>
      <p:pic>
        <p:nvPicPr>
          <p:cNvPr id="455" name="Google Shape;455;p62"/>
          <p:cNvPicPr preferRelativeResize="0"/>
          <p:nvPr/>
        </p:nvPicPr>
        <p:blipFill>
          <a:blip r:embed="rId3">
            <a:alphaModFix/>
          </a:blip>
          <a:stretch>
            <a:fillRect/>
          </a:stretch>
        </p:blipFill>
        <p:spPr>
          <a:xfrm>
            <a:off x="3273875" y="1948538"/>
            <a:ext cx="2151200" cy="1964525"/>
          </a:xfrm>
          <a:prstGeom prst="rect">
            <a:avLst/>
          </a:prstGeom>
          <a:noFill/>
          <a:ln>
            <a:noFill/>
          </a:ln>
        </p:spPr>
      </p:pic>
      <p:sp>
        <p:nvSpPr>
          <p:cNvPr id="456" name="Google Shape;456;p62"/>
          <p:cNvSpPr txBox="1"/>
          <p:nvPr/>
        </p:nvSpPr>
        <p:spPr>
          <a:xfrm>
            <a:off x="2392275" y="3913075"/>
            <a:ext cx="3914400" cy="5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3F3F3F"/>
                </a:solidFill>
                <a:latin typeface="Comic Sans MS"/>
                <a:ea typeface="Comic Sans MS"/>
                <a:cs typeface="Comic Sans MS"/>
                <a:sym typeface="Comic Sans MS"/>
              </a:rPr>
              <a:t>Yugam Goyal</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cxnSp>
        <p:nvCxnSpPr>
          <p:cNvPr id="207" name="Google Shape;207;p35"/>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208" name="Google Shape;208;p35"/>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209" name="Google Shape;209;p35"/>
          <p:cNvSpPr txBox="1"/>
          <p:nvPr/>
        </p:nvSpPr>
        <p:spPr>
          <a:xfrm>
            <a:off x="519507" y="16954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sz="4000">
              <a:solidFill>
                <a:srgbClr val="FF00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3200">
                <a:solidFill>
                  <a:srgbClr val="BF5700"/>
                </a:solidFill>
                <a:latin typeface="Arial Black"/>
                <a:ea typeface="Arial Black"/>
                <a:cs typeface="Arial Black"/>
                <a:sym typeface="Arial Black"/>
              </a:rPr>
              <a:t>2.1 Basic Data Concepts</a:t>
            </a:r>
            <a:endParaRPr b="1" sz="3200">
              <a:solidFill>
                <a:srgbClr val="BF5700"/>
              </a:solidFill>
              <a:latin typeface="Arial Black"/>
              <a:ea typeface="Arial Black"/>
              <a:cs typeface="Arial Black"/>
              <a:sym typeface="Arial Black"/>
            </a:endParaRPr>
          </a:p>
        </p:txBody>
      </p:sp>
      <p:pic>
        <p:nvPicPr>
          <p:cNvPr id="210" name="Google Shape;210;p35"/>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211" name="Google Shape;211;p35"/>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
        <p:nvSpPr>
          <p:cNvPr id="212" name="Google Shape;212;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457200" y="434926"/>
            <a:ext cx="8229600" cy="64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19" name="Google Shape;219;p36"/>
          <p:cNvSpPr txBox="1"/>
          <p:nvPr>
            <p:ph idx="1" type="body"/>
          </p:nvPr>
        </p:nvSpPr>
        <p:spPr>
          <a:xfrm>
            <a:off x="457200" y="1077825"/>
            <a:ext cx="8229600" cy="36084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220" name="Google Shape;220;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solidFill>
                  <a:srgbClr val="3F3F3F"/>
                </a:solidFill>
                <a:latin typeface="Calibri"/>
                <a:ea typeface="Calibri"/>
                <a:cs typeface="Calibri"/>
                <a:sym typeface="Calibri"/>
              </a:rPr>
              <a:t>‹#›</a:t>
            </a:fld>
            <a:endParaRPr>
              <a:solidFill>
                <a:srgbClr val="3F3F3F"/>
              </a:solidFill>
              <a:latin typeface="Calibri"/>
              <a:ea typeface="Calibri"/>
              <a:cs typeface="Calibri"/>
              <a:sym typeface="Calibri"/>
            </a:endParaRPr>
          </a:p>
        </p:txBody>
      </p:sp>
      <p:pic>
        <p:nvPicPr>
          <p:cNvPr id="221" name="Google Shape;221;p36"/>
          <p:cNvPicPr preferRelativeResize="0"/>
          <p:nvPr/>
        </p:nvPicPr>
        <p:blipFill>
          <a:blip r:embed="rId3">
            <a:alphaModFix/>
          </a:blip>
          <a:stretch>
            <a:fillRect/>
          </a:stretch>
        </p:blipFill>
        <p:spPr>
          <a:xfrm>
            <a:off x="328825" y="434925"/>
            <a:ext cx="8568699" cy="469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457200" y="434926"/>
            <a:ext cx="8229600" cy="64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Syllabus One Day at a Time </a:t>
            </a:r>
            <a:endParaRPr/>
          </a:p>
        </p:txBody>
      </p:sp>
      <p:pic>
        <p:nvPicPr>
          <p:cNvPr id="228" name="Google Shape;228;p37"/>
          <p:cNvPicPr preferRelativeResize="0"/>
          <p:nvPr/>
        </p:nvPicPr>
        <p:blipFill>
          <a:blip r:embed="rId3">
            <a:alphaModFix/>
          </a:blip>
          <a:stretch>
            <a:fillRect/>
          </a:stretch>
        </p:blipFill>
        <p:spPr>
          <a:xfrm>
            <a:off x="327175" y="1171326"/>
            <a:ext cx="7873943" cy="3756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57200" y="441976"/>
            <a:ext cx="8229600" cy="65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Check Canvas Each Week/Day</a:t>
            </a:r>
            <a:endParaRPr/>
          </a:p>
        </p:txBody>
      </p:sp>
      <p:pic>
        <p:nvPicPr>
          <p:cNvPr id="235" name="Google Shape;235;p38"/>
          <p:cNvPicPr preferRelativeResize="0"/>
          <p:nvPr/>
        </p:nvPicPr>
        <p:blipFill>
          <a:blip r:embed="rId3">
            <a:alphaModFix/>
          </a:blip>
          <a:stretch>
            <a:fillRect/>
          </a:stretch>
        </p:blipFill>
        <p:spPr>
          <a:xfrm>
            <a:off x="4348875" y="1152751"/>
            <a:ext cx="3697219" cy="3746625"/>
          </a:xfrm>
          <a:prstGeom prst="rect">
            <a:avLst/>
          </a:prstGeom>
          <a:noFill/>
          <a:ln>
            <a:noFill/>
          </a:ln>
        </p:spPr>
      </p:pic>
      <p:cxnSp>
        <p:nvCxnSpPr>
          <p:cNvPr id="236" name="Google Shape;236;p38"/>
          <p:cNvCxnSpPr/>
          <p:nvPr/>
        </p:nvCxnSpPr>
        <p:spPr>
          <a:xfrm>
            <a:off x="2843825" y="2890950"/>
            <a:ext cx="1629000" cy="1752900"/>
          </a:xfrm>
          <a:prstGeom prst="straightConnector1">
            <a:avLst/>
          </a:prstGeom>
          <a:noFill/>
          <a:ln cap="flat" cmpd="sng" w="114300">
            <a:solidFill>
              <a:schemeClr val="dk2"/>
            </a:solidFill>
            <a:prstDash val="solid"/>
            <a:round/>
            <a:headEnd len="med" w="med" type="none"/>
            <a:tailEnd len="med" w="med" type="triangle"/>
          </a:ln>
        </p:spPr>
      </p:cxnSp>
      <p:sp>
        <p:nvSpPr>
          <p:cNvPr id="237" name="Google Shape;237;p38"/>
          <p:cNvSpPr txBox="1"/>
          <p:nvPr/>
        </p:nvSpPr>
        <p:spPr>
          <a:xfrm>
            <a:off x="511900" y="1278450"/>
            <a:ext cx="3332400" cy="19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3F3F3F"/>
                </a:solidFill>
                <a:latin typeface="Calibri"/>
                <a:ea typeface="Calibri"/>
                <a:cs typeface="Calibri"/>
                <a:sym typeface="Calibri"/>
              </a:rPr>
              <a:t>Scavenger</a:t>
            </a:r>
            <a:r>
              <a:rPr lang="en-US" sz="3200">
                <a:solidFill>
                  <a:srgbClr val="3F3F3F"/>
                </a:solidFill>
                <a:latin typeface="Calibri"/>
                <a:ea typeface="Calibri"/>
                <a:cs typeface="Calibri"/>
                <a:sym typeface="Calibri"/>
              </a:rPr>
              <a:t> Hunt Quiz starts today in Section.</a:t>
            </a:r>
            <a:endParaRPr sz="3200">
              <a:solidFill>
                <a:srgbClr val="3F3F3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457200" y="434926"/>
            <a:ext cx="8229600" cy="642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r>
              <a:rPr lang="en-US"/>
              <a:t>Announcements</a:t>
            </a:r>
            <a:endParaRPr/>
          </a:p>
        </p:txBody>
      </p:sp>
      <p:sp>
        <p:nvSpPr>
          <p:cNvPr id="244" name="Google Shape;244;p39"/>
          <p:cNvSpPr txBox="1"/>
          <p:nvPr>
            <p:ph idx="1" type="body"/>
          </p:nvPr>
        </p:nvSpPr>
        <p:spPr>
          <a:xfrm>
            <a:off x="297475" y="1077825"/>
            <a:ext cx="8157600" cy="38178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0"/>
              </a:spcBef>
              <a:spcAft>
                <a:spcPts val="0"/>
              </a:spcAft>
              <a:buSzPts val="2200"/>
              <a:buChar char="•"/>
            </a:pPr>
            <a:r>
              <a:rPr lang="en-US" sz="2200"/>
              <a:t>First in-class quiz on Wednesday. Question is a version of one of these</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368300" lvl="0" marL="457200" rtl="0" algn="l">
              <a:lnSpc>
                <a:spcPct val="100000"/>
              </a:lnSpc>
              <a:spcBef>
                <a:spcPts val="0"/>
              </a:spcBef>
              <a:spcAft>
                <a:spcPts val="0"/>
              </a:spcAft>
              <a:buSzPts val="2200"/>
              <a:buChar char="•"/>
            </a:pPr>
            <a:r>
              <a:rPr lang="en-US" sz="2200"/>
              <a:t>First assignment due Thursday at 11pm. Or use slip days for final turn in date of Saturday at 11pm. No extensions.</a:t>
            </a:r>
            <a:endParaRPr/>
          </a:p>
        </p:txBody>
      </p:sp>
      <p:sp>
        <p:nvSpPr>
          <p:cNvPr id="245" name="Google Shape;245;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246" name="Google Shape;246;p39"/>
          <p:cNvPicPr preferRelativeResize="0"/>
          <p:nvPr/>
        </p:nvPicPr>
        <p:blipFill>
          <a:blip r:embed="rId3">
            <a:alphaModFix/>
          </a:blip>
          <a:stretch>
            <a:fillRect/>
          </a:stretch>
        </p:blipFill>
        <p:spPr>
          <a:xfrm>
            <a:off x="3762774" y="1528125"/>
            <a:ext cx="1975075" cy="2087250"/>
          </a:xfrm>
          <a:prstGeom prst="rect">
            <a:avLst/>
          </a:prstGeom>
          <a:noFill/>
          <a:ln>
            <a:noFill/>
          </a:ln>
        </p:spPr>
      </p:pic>
      <p:cxnSp>
        <p:nvCxnSpPr>
          <p:cNvPr id="247" name="Google Shape;247;p39"/>
          <p:cNvCxnSpPr/>
          <p:nvPr/>
        </p:nvCxnSpPr>
        <p:spPr>
          <a:xfrm>
            <a:off x="1572825" y="1670075"/>
            <a:ext cx="2393400" cy="1540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cxnSp>
        <p:nvCxnSpPr>
          <p:cNvPr id="253" name="Google Shape;253;p40"/>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54" name="Google Shape;254;p40"/>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2.1</a:t>
            </a:r>
            <a:r>
              <a:rPr b="1" lang="en-US" sz="4000">
                <a:solidFill>
                  <a:srgbClr val="BF5700"/>
                </a:solidFill>
                <a:latin typeface="Arial Black"/>
                <a:ea typeface="Arial Black"/>
                <a:cs typeface="Arial Black"/>
                <a:sym typeface="Arial Black"/>
              </a:rPr>
              <a:t>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Basic Data Concepts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