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75" r:id="rId5"/>
    <p:sldMasterId id="2147483676" r:id="rId6"/>
    <p:sldMasterId id="2147483677" r:id="rId7"/>
    <p:sldMasterId id="2147483678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</p:sldIdLst>
  <p:sldSz cy="5143500" cx="9144000"/>
  <p:notesSz cx="6858000" cy="93138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D89DE36-65E5-46EE-97A8-D97FA450FEB5}">
  <a:tblStyle styleId="{5D89DE36-65E5-46EE-97A8-D97FA450FE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10D639C3-B9CA-4AD6-982F-231C47C7898E}" styleName="Table_1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1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22" Type="http://schemas.openxmlformats.org/officeDocument/2006/relationships/slide" Target="slides/slide13.xml"/><Relationship Id="rId21" Type="http://schemas.openxmlformats.org/officeDocument/2006/relationships/slide" Target="slides/slide12.xml"/><Relationship Id="rId24" Type="http://schemas.openxmlformats.org/officeDocument/2006/relationships/slide" Target="slides/slide15.xml"/><Relationship Id="rId23" Type="http://schemas.openxmlformats.org/officeDocument/2006/relationships/slide" Target="slides/slide14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notesMaster" Target="notesMasters/notesMaster1.xml"/><Relationship Id="rId26" Type="http://schemas.openxmlformats.org/officeDocument/2006/relationships/slide" Target="slides/slide17.xml"/><Relationship Id="rId25" Type="http://schemas.openxmlformats.org/officeDocument/2006/relationships/slide" Target="slides/slide16.xml"/><Relationship Id="rId28" Type="http://schemas.openxmlformats.org/officeDocument/2006/relationships/slide" Target="slides/slide19.xml"/><Relationship Id="rId27" Type="http://schemas.openxmlformats.org/officeDocument/2006/relationships/slide" Target="slides/slide18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0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31" Type="http://schemas.openxmlformats.org/officeDocument/2006/relationships/slide" Target="slides/slide22.xml"/><Relationship Id="rId30" Type="http://schemas.openxmlformats.org/officeDocument/2006/relationships/slide" Target="slides/slide21.xml"/><Relationship Id="rId11" Type="http://schemas.openxmlformats.org/officeDocument/2006/relationships/slide" Target="slides/slide2.xml"/><Relationship Id="rId33" Type="http://schemas.openxmlformats.org/officeDocument/2006/relationships/slide" Target="slides/slide24.xml"/><Relationship Id="rId10" Type="http://schemas.openxmlformats.org/officeDocument/2006/relationships/slide" Target="slides/slide1.xml"/><Relationship Id="rId32" Type="http://schemas.openxmlformats.org/officeDocument/2006/relationships/slide" Target="slides/slide23.xml"/><Relationship Id="rId13" Type="http://schemas.openxmlformats.org/officeDocument/2006/relationships/slide" Target="slides/slide4.xml"/><Relationship Id="rId35" Type="http://schemas.openxmlformats.org/officeDocument/2006/relationships/slide" Target="slides/slide26.xml"/><Relationship Id="rId12" Type="http://schemas.openxmlformats.org/officeDocument/2006/relationships/slide" Target="slides/slide3.xml"/><Relationship Id="rId34" Type="http://schemas.openxmlformats.org/officeDocument/2006/relationships/slide" Target="slides/slide25.xml"/><Relationship Id="rId15" Type="http://schemas.openxmlformats.org/officeDocument/2006/relationships/slide" Target="slides/slide6.xml"/><Relationship Id="rId37" Type="http://schemas.openxmlformats.org/officeDocument/2006/relationships/slide" Target="slides/slide28.xml"/><Relationship Id="rId14" Type="http://schemas.openxmlformats.org/officeDocument/2006/relationships/slide" Target="slides/slide5.xml"/><Relationship Id="rId36" Type="http://schemas.openxmlformats.org/officeDocument/2006/relationships/slide" Target="slides/slide27.xml"/><Relationship Id="rId17" Type="http://schemas.openxmlformats.org/officeDocument/2006/relationships/slide" Target="slides/slide8.xml"/><Relationship Id="rId39" Type="http://schemas.openxmlformats.org/officeDocument/2006/relationships/slide" Target="slides/slide30.xml"/><Relationship Id="rId16" Type="http://schemas.openxmlformats.org/officeDocument/2006/relationships/slide" Target="slides/slide7.xml"/><Relationship Id="rId38" Type="http://schemas.openxmlformats.org/officeDocument/2006/relationships/slide" Target="slides/slide29.xml"/><Relationship Id="rId19" Type="http://schemas.openxmlformats.org/officeDocument/2006/relationships/slide" Target="slides/slide10.xml"/><Relationship Id="rId18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27025" y="700088"/>
            <a:ext cx="6203950" cy="34909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46554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744380b7a3_0_59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/>
              <a:t>Notes - Do square cap practice on day 3.</a:t>
            </a:r>
            <a:endParaRPr/>
          </a:p>
        </p:txBody>
      </p:sp>
      <p:sp>
        <p:nvSpPr>
          <p:cNvPr id="132" name="Google Shape;132;g2744380b7a3_0_59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bf0a35ac30_0_511:notes"/>
          <p:cNvSpPr/>
          <p:nvPr>
            <p:ph idx="2" type="sldImg"/>
          </p:nvPr>
        </p:nvSpPr>
        <p:spPr>
          <a:xfrm>
            <a:off x="428625" y="699155"/>
            <a:ext cx="6000900" cy="3492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3" name="Google Shape;223;g1bf0a35ac30_0_511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50" spcFirstLastPara="1" rIns="91650" wrap="square" tIns="4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4" name="Google Shape;224;g1bf0a35ac30_0_511:notes"/>
          <p:cNvSpPr txBox="1"/>
          <p:nvPr/>
        </p:nvSpPr>
        <p:spPr>
          <a:xfrm>
            <a:off x="3885902" y="8848773"/>
            <a:ext cx="29721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825" lIns="91650" spcFirstLastPara="1" rIns="91650" wrap="square" tIns="458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7b38cd0204_0_55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7b38cd0204_0_55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g27b38cd0204_0_55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64fe858e1d_0_78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264fe858e1d_0_78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g264fe858e1d_0_78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7b38cd0204_0_2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27b38cd0204_0_2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g27b38cd0204_0_2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7b38cd0204_0_4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27b38cd0204_0_4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g27b38cd0204_0_4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264fe858e1d_0_134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264fe858e1d_0_134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g264fe858e1d_0_134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425987068c_0_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2425987068c_0_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g2425987068c_0_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7b38cd0204_0_85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7b38cd0204_0_85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g27b38cd0204_0_85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64fe858e1d_0_175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264fe858e1d_0_175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g264fe858e1d_0_175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64fe858e1d_0_93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264fe858e1d_0_93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g264fe858e1d_0_93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/>
          <p:nvPr>
            <p:ph idx="2" type="sldImg"/>
          </p:nvPr>
        </p:nvSpPr>
        <p:spPr>
          <a:xfrm>
            <a:off x="327025" y="700088"/>
            <a:ext cx="6203950" cy="34909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3" name="Google Shape;153;p1:notes"/>
          <p:cNvSpPr txBox="1"/>
          <p:nvPr>
            <p:ph idx="1" type="body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change practice to pull from self check 2.3 ints, 2.4 double and 2.5 string</a:t>
            </a:r>
            <a:endParaRPr/>
          </a:p>
        </p:txBody>
      </p:sp>
      <p:sp>
        <p:nvSpPr>
          <p:cNvPr id="154" name="Google Shape;154;p1:notes"/>
          <p:cNvSpPr txBox="1"/>
          <p:nvPr>
            <p:ph idx="12" type="sldNum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65cde78a7b_0_1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65cde78a7b_0_1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g265cde78a7b_0_1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744380b7a3_0_197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7" name="Google Shape;357;g2744380b7a3_0_197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50" spcFirstLastPara="1" rIns="91650" wrap="square" tIns="4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300"/>
          </a:p>
        </p:txBody>
      </p:sp>
      <p:sp>
        <p:nvSpPr>
          <p:cNvPr id="358" name="Google Shape;358;g2744380b7a3_0_197:notes"/>
          <p:cNvSpPr txBox="1"/>
          <p:nvPr/>
        </p:nvSpPr>
        <p:spPr>
          <a:xfrm>
            <a:off x="3885902" y="8848773"/>
            <a:ext cx="29721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825" lIns="91650" spcFirstLastPara="1" rIns="91650" wrap="square" tIns="458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2744380b7a3_0_205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6" name="Google Shape;366;g2744380b7a3_0_205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2744380b7a3_0_219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5" name="Google Shape;375;g2744380b7a3_0_219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1bf0a35ac30_0_627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3" name="Google Shape;383;g1bf0a35ac30_0_627:notes"/>
          <p:cNvSpPr/>
          <p:nvPr>
            <p:ph idx="2" type="sldImg"/>
          </p:nvPr>
        </p:nvSpPr>
        <p:spPr>
          <a:xfrm>
            <a:off x="428625" y="699155"/>
            <a:ext cx="6000900" cy="3492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91" name="Google Shape;391;p4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2" name="Google Shape;392;p4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264fe858e1d_0_26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3" name="Google Shape;413;g264fe858e1d_0_26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1bf0a35ac30_0_583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19" name="Google Shape;419;g1bf0a35ac30_0_583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20" name="Google Shape;420;g1bf0a35ac30_0_583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bf0a35ac30_0_567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36" name="Google Shape;436;g1bf0a35ac30_0_567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37" name="Google Shape;437;g1bf0a35ac30_0_567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1bf0a35ac30_0_536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53" name="Google Shape;453;g1bf0a35ac30_0_536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54" name="Google Shape;454;g1bf0a35ac30_0_536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64fa50f0ae_0_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64fa50f0ae_0_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264fa50f0ae_0_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2744380b7a3_0_225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65" name="Google Shape;465;g2744380b7a3_0_225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6" name="Google Shape;466;g2744380b7a3_0_225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1bf0a35ac30_0_523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78" name="Google Shape;478;g1bf0a35ac30_0_523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79" name="Google Shape;479;g1bf0a35ac30_0_523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1bf0a35ac30_0_619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92" name="Google Shape;492;g1bf0a35ac30_0_619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93" name="Google Shape;493;g1bf0a35ac30_0_619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7818486cc6_0_137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7818486cc6_0_137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27818486cc6_0_137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9" name="Google Shape;179;p4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p4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bf0a35ac30_0_6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8" name="Google Shape;188;g1bf0a35ac30_0_6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9" name="Google Shape;189;g1bf0a35ac30_0_6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bf0a35ac30_0_504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5" name="Google Shape;195;g1bf0a35ac30_0_504:notes"/>
          <p:cNvSpPr/>
          <p:nvPr>
            <p:ph idx="2" type="sldImg"/>
          </p:nvPr>
        </p:nvSpPr>
        <p:spPr>
          <a:xfrm>
            <a:off x="428625" y="699155"/>
            <a:ext cx="6000900" cy="3492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7b38cd0204_0_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7b38cd0204_0_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g27b38cd0204_0_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7b38cd0204_0_7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7b38cd0204_0_7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g27b38cd0204_0_7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Arial"/>
              <a:buNone/>
              <a:defRPr b="1" sz="4000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457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8" name="Google Shape;58;p13"/>
          <p:cNvSpPr txBox="1"/>
          <p:nvPr>
            <p:ph idx="2" type="body"/>
          </p:nvPr>
        </p:nvSpPr>
        <p:spPr>
          <a:xfrm>
            <a:off x="4648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420688" y="641510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575050" y="920884"/>
            <a:ext cx="5111700" cy="40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»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20688" y="1601629"/>
            <a:ext cx="3008400" cy="31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1792288" y="3829050"/>
            <a:ext cx="5486400" cy="4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/>
          <p:nvPr>
            <p:ph idx="2" type="pic"/>
          </p:nvPr>
        </p:nvSpPr>
        <p:spPr>
          <a:xfrm>
            <a:off x="1792288" y="685800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1792288" y="4254817"/>
            <a:ext cx="5486400" cy="6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/>
          <p:nvPr>
            <p:ph type="title"/>
          </p:nvPr>
        </p:nvSpPr>
        <p:spPr>
          <a:xfrm>
            <a:off x="722313" y="3305176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Arial"/>
              <a:buNone/>
              <a:defRPr b="1" sz="4000" cap="none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type="title"/>
          </p:nvPr>
        </p:nvSpPr>
        <p:spPr>
          <a:xfrm>
            <a:off x="457200" y="441976"/>
            <a:ext cx="8229600" cy="65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5" name="Google Shape;75;p18"/>
          <p:cNvSpPr txBox="1"/>
          <p:nvPr>
            <p:ph idx="1" type="body"/>
          </p:nvPr>
        </p:nvSpPr>
        <p:spPr>
          <a:xfrm>
            <a:off x="391900" y="1220100"/>
            <a:ext cx="8229600" cy="37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" type="body"/>
          </p:nvPr>
        </p:nvSpPr>
        <p:spPr>
          <a:xfrm>
            <a:off x="457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2" name="Google Shape;82;p20"/>
          <p:cNvSpPr txBox="1"/>
          <p:nvPr>
            <p:ph idx="2" type="body"/>
          </p:nvPr>
        </p:nvSpPr>
        <p:spPr>
          <a:xfrm>
            <a:off x="4648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/>
          <p:nvPr>
            <p:ph type="title"/>
          </p:nvPr>
        </p:nvSpPr>
        <p:spPr>
          <a:xfrm>
            <a:off x="420688" y="641510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" type="body"/>
          </p:nvPr>
        </p:nvSpPr>
        <p:spPr>
          <a:xfrm>
            <a:off x="3575050" y="920884"/>
            <a:ext cx="5111700" cy="40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–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6" name="Google Shape;86;p21"/>
          <p:cNvSpPr txBox="1"/>
          <p:nvPr>
            <p:ph idx="2" type="body"/>
          </p:nvPr>
        </p:nvSpPr>
        <p:spPr>
          <a:xfrm>
            <a:off x="420688" y="1601629"/>
            <a:ext cx="3008400" cy="31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2"/>
          <p:cNvSpPr txBox="1"/>
          <p:nvPr>
            <p:ph type="title"/>
          </p:nvPr>
        </p:nvSpPr>
        <p:spPr>
          <a:xfrm>
            <a:off x="1792288" y="3829050"/>
            <a:ext cx="5486400" cy="4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2"/>
          <p:cNvSpPr/>
          <p:nvPr>
            <p:ph idx="2" type="pic"/>
          </p:nvPr>
        </p:nvSpPr>
        <p:spPr>
          <a:xfrm>
            <a:off x="1792288" y="685800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22"/>
          <p:cNvSpPr txBox="1"/>
          <p:nvPr>
            <p:ph idx="1" type="body"/>
          </p:nvPr>
        </p:nvSpPr>
        <p:spPr>
          <a:xfrm>
            <a:off x="1792288" y="4254817"/>
            <a:ext cx="5486400" cy="6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077825"/>
            <a:ext cx="8229600" cy="36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/>
          <p:nvPr>
            <p:ph type="title"/>
          </p:nvPr>
        </p:nvSpPr>
        <p:spPr>
          <a:xfrm>
            <a:off x="722313" y="3305176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Arial"/>
              <a:buNone/>
              <a:defRPr b="1" sz="4000" cap="none"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4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8" name="Google Shape;98;p2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/>
          <p:nvPr>
            <p:ph type="title"/>
          </p:nvPr>
        </p:nvSpPr>
        <p:spPr>
          <a:xfrm>
            <a:off x="457200" y="463953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36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5"/>
          <p:cNvSpPr txBox="1"/>
          <p:nvPr>
            <p:ph idx="1" type="body"/>
          </p:nvPr>
        </p:nvSpPr>
        <p:spPr>
          <a:xfrm>
            <a:off x="457200" y="1771650"/>
            <a:ext cx="8229600" cy="29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2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/>
          <p:nvPr>
            <p:ph idx="10" type="dt"/>
          </p:nvPr>
        </p:nvSpPr>
        <p:spPr>
          <a:xfrm>
            <a:off x="381000" y="4686300"/>
            <a:ext cx="22098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26"/>
          <p:cNvSpPr txBox="1"/>
          <p:nvPr>
            <p:ph idx="11" type="ftr"/>
          </p:nvPr>
        </p:nvSpPr>
        <p:spPr>
          <a:xfrm>
            <a:off x="2743200" y="4686300"/>
            <a:ext cx="3657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26"/>
          <p:cNvSpPr txBox="1"/>
          <p:nvPr>
            <p:ph idx="12" type="sldNum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7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7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8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8"/>
          <p:cNvSpPr txBox="1"/>
          <p:nvPr>
            <p:ph idx="1" type="body"/>
          </p:nvPr>
        </p:nvSpPr>
        <p:spPr>
          <a:xfrm>
            <a:off x="457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3" name="Google Shape;113;p28"/>
          <p:cNvSpPr txBox="1"/>
          <p:nvPr>
            <p:ph idx="2" type="body"/>
          </p:nvPr>
        </p:nvSpPr>
        <p:spPr>
          <a:xfrm>
            <a:off x="4648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4" name="Google Shape;114;p2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9"/>
          <p:cNvSpPr txBox="1"/>
          <p:nvPr>
            <p:ph type="title"/>
          </p:nvPr>
        </p:nvSpPr>
        <p:spPr>
          <a:xfrm>
            <a:off x="420688" y="641510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9"/>
          <p:cNvSpPr txBox="1"/>
          <p:nvPr>
            <p:ph idx="1" type="body"/>
          </p:nvPr>
        </p:nvSpPr>
        <p:spPr>
          <a:xfrm>
            <a:off x="3575050" y="920884"/>
            <a:ext cx="5111700" cy="40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»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8" name="Google Shape;118;p29"/>
          <p:cNvSpPr txBox="1"/>
          <p:nvPr>
            <p:ph idx="2" type="body"/>
          </p:nvPr>
        </p:nvSpPr>
        <p:spPr>
          <a:xfrm>
            <a:off x="420688" y="1601629"/>
            <a:ext cx="3008400" cy="31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19" name="Google Shape;119;p2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0"/>
          <p:cNvSpPr txBox="1"/>
          <p:nvPr>
            <p:ph type="title"/>
          </p:nvPr>
        </p:nvSpPr>
        <p:spPr>
          <a:xfrm>
            <a:off x="1792288" y="3829050"/>
            <a:ext cx="5486400" cy="4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0"/>
          <p:cNvSpPr/>
          <p:nvPr>
            <p:ph idx="2" type="pic"/>
          </p:nvPr>
        </p:nvSpPr>
        <p:spPr>
          <a:xfrm>
            <a:off x="1792288" y="685800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30"/>
          <p:cNvSpPr txBox="1"/>
          <p:nvPr>
            <p:ph idx="1" type="body"/>
          </p:nvPr>
        </p:nvSpPr>
        <p:spPr>
          <a:xfrm>
            <a:off x="1792288" y="4254817"/>
            <a:ext cx="5486400" cy="6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24" name="Google Shape;124;p3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1"/>
          <p:cNvSpPr txBox="1"/>
          <p:nvPr>
            <p:ph type="title"/>
          </p:nvPr>
        </p:nvSpPr>
        <p:spPr>
          <a:xfrm>
            <a:off x="685800" y="0"/>
            <a:ext cx="77724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1"/>
          <p:cNvSpPr txBox="1"/>
          <p:nvPr>
            <p:ph idx="10" type="dt"/>
          </p:nvPr>
        </p:nvSpPr>
        <p:spPr>
          <a:xfrm>
            <a:off x="381000" y="4686300"/>
            <a:ext cx="22098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31"/>
          <p:cNvSpPr txBox="1"/>
          <p:nvPr>
            <p:ph idx="11" type="ftr"/>
          </p:nvPr>
        </p:nvSpPr>
        <p:spPr>
          <a:xfrm>
            <a:off x="2743200" y="4686300"/>
            <a:ext cx="3657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Google Shape;129;p31"/>
          <p:cNvSpPr txBox="1"/>
          <p:nvPr>
            <p:ph idx="12" type="sldNum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idx="10" type="dt"/>
          </p:nvPr>
        </p:nvSpPr>
        <p:spPr>
          <a:xfrm>
            <a:off x="381000" y="4686300"/>
            <a:ext cx="22098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2743200" y="4686300"/>
            <a:ext cx="3657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457200" y="68580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457200" y="1749028"/>
            <a:ext cx="4038600" cy="31087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1" name="Google Shape;31;p6"/>
          <p:cNvSpPr txBox="1"/>
          <p:nvPr>
            <p:ph idx="2" type="body"/>
          </p:nvPr>
        </p:nvSpPr>
        <p:spPr>
          <a:xfrm>
            <a:off x="4648200" y="1749028"/>
            <a:ext cx="4038600" cy="31087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20688" y="641510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575050" y="920884"/>
            <a:ext cx="5111750" cy="40511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420688" y="1601629"/>
            <a:ext cx="3008313" cy="31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1792288" y="3829050"/>
            <a:ext cx="5486400" cy="4257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8"/>
          <p:cNvSpPr/>
          <p:nvPr>
            <p:ph idx="2" type="pic"/>
          </p:nvPr>
        </p:nvSpPr>
        <p:spPr>
          <a:xfrm>
            <a:off x="1792288" y="685800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1792288" y="4254817"/>
            <a:ext cx="5486400" cy="60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722313" y="3305176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Arial"/>
              <a:buNone/>
              <a:defRPr b="1" sz="4000" cap="none"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457200" y="7774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457200" y="1771650"/>
            <a:ext cx="8229600" cy="29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5.jpg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5.jpg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theme" Target="../theme/theme5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5.jpg"/><Relationship Id="rId2" Type="http://schemas.openxmlformats.org/officeDocument/2006/relationships/slideLayout" Target="../slideLayouts/slideLayout20.xml"/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68580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79972"/>
            <a:ext cx="8229600" cy="291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body"/>
          </p:nvPr>
        </p:nvSpPr>
        <p:spPr>
          <a:xfrm>
            <a:off x="457200" y="1679972"/>
            <a:ext cx="8229600" cy="29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457200" y="1679972"/>
            <a:ext cx="8229600" cy="29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3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23"/>
          <p:cNvSpPr txBox="1"/>
          <p:nvPr>
            <p:ph idx="1" type="body"/>
          </p:nvPr>
        </p:nvSpPr>
        <p:spPr>
          <a:xfrm>
            <a:off x="457200" y="1679972"/>
            <a:ext cx="8229600" cy="29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2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png"/><Relationship Id="rId4" Type="http://schemas.openxmlformats.org/officeDocument/2006/relationships/image" Target="../media/image14.png"/><Relationship Id="rId5" Type="http://schemas.openxmlformats.org/officeDocument/2006/relationships/image" Target="../media/image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26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5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8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0.png"/><Relationship Id="rId4" Type="http://schemas.openxmlformats.org/officeDocument/2006/relationships/image" Target="../media/image24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2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32"/>
          <p:cNvSpPr/>
          <p:nvPr/>
        </p:nvSpPr>
        <p:spPr>
          <a:xfrm>
            <a:off x="2465800" y="895925"/>
            <a:ext cx="1242600" cy="1167000"/>
          </a:xfrm>
          <a:prstGeom prst="ellipse">
            <a:avLst/>
          </a:prstGeom>
          <a:solidFill>
            <a:srgbClr val="BF5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32"/>
          <p:cNvSpPr/>
          <p:nvPr/>
        </p:nvSpPr>
        <p:spPr>
          <a:xfrm>
            <a:off x="2678613" y="3279400"/>
            <a:ext cx="737100" cy="653400"/>
          </a:xfrm>
          <a:prstGeom prst="ellipse">
            <a:avLst/>
          </a:prstGeom>
          <a:solidFill>
            <a:srgbClr val="BF5700">
              <a:alpha val="35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32"/>
          <p:cNvSpPr/>
          <p:nvPr/>
        </p:nvSpPr>
        <p:spPr>
          <a:xfrm>
            <a:off x="4005950" y="3932800"/>
            <a:ext cx="737100" cy="653400"/>
          </a:xfrm>
          <a:prstGeom prst="ellipse">
            <a:avLst/>
          </a:prstGeom>
          <a:solidFill>
            <a:srgbClr val="BF5700">
              <a:alpha val="55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2"/>
          <p:cNvSpPr/>
          <p:nvPr/>
        </p:nvSpPr>
        <p:spPr>
          <a:xfrm>
            <a:off x="115250" y="1217300"/>
            <a:ext cx="737100" cy="653400"/>
          </a:xfrm>
          <a:prstGeom prst="ellipse">
            <a:avLst/>
          </a:prstGeom>
          <a:solidFill>
            <a:srgbClr val="BF5700">
              <a:alpha val="96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2"/>
          <p:cNvSpPr/>
          <p:nvPr/>
        </p:nvSpPr>
        <p:spPr>
          <a:xfrm>
            <a:off x="2073488" y="2413450"/>
            <a:ext cx="737100" cy="653400"/>
          </a:xfrm>
          <a:prstGeom prst="ellipse">
            <a:avLst/>
          </a:prstGeom>
          <a:solidFill>
            <a:srgbClr val="BF5700">
              <a:alpha val="98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32"/>
          <p:cNvSpPr/>
          <p:nvPr/>
        </p:nvSpPr>
        <p:spPr>
          <a:xfrm>
            <a:off x="571400" y="2413450"/>
            <a:ext cx="1141800" cy="1087800"/>
          </a:xfrm>
          <a:prstGeom prst="ellipse">
            <a:avLst/>
          </a:prstGeom>
          <a:solidFill>
            <a:srgbClr val="BF5700">
              <a:alpha val="301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2"/>
          <p:cNvSpPr/>
          <p:nvPr/>
        </p:nvSpPr>
        <p:spPr>
          <a:xfrm>
            <a:off x="2971300" y="3698025"/>
            <a:ext cx="737100" cy="653400"/>
          </a:xfrm>
          <a:prstGeom prst="ellipse">
            <a:avLst/>
          </a:prstGeom>
          <a:solidFill>
            <a:srgbClr val="BF5700">
              <a:alpha val="96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32"/>
          <p:cNvSpPr/>
          <p:nvPr/>
        </p:nvSpPr>
        <p:spPr>
          <a:xfrm>
            <a:off x="470600" y="3022600"/>
            <a:ext cx="1242600" cy="1167000"/>
          </a:xfrm>
          <a:prstGeom prst="ellipse">
            <a:avLst/>
          </a:prstGeom>
          <a:solidFill>
            <a:srgbClr val="BF5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32"/>
          <p:cNvSpPr/>
          <p:nvPr/>
        </p:nvSpPr>
        <p:spPr>
          <a:xfrm>
            <a:off x="3758025" y="2920138"/>
            <a:ext cx="737100" cy="653400"/>
          </a:xfrm>
          <a:prstGeom prst="ellipse">
            <a:avLst/>
          </a:prstGeom>
          <a:solidFill>
            <a:srgbClr val="BF5700">
              <a:alpha val="96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32"/>
          <p:cNvSpPr/>
          <p:nvPr/>
        </p:nvSpPr>
        <p:spPr>
          <a:xfrm>
            <a:off x="2149275" y="4351425"/>
            <a:ext cx="737100" cy="653400"/>
          </a:xfrm>
          <a:prstGeom prst="ellipse">
            <a:avLst/>
          </a:prstGeom>
          <a:solidFill>
            <a:srgbClr val="BF5700">
              <a:alpha val="98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2810600" y="2413450"/>
            <a:ext cx="737100" cy="653400"/>
          </a:xfrm>
          <a:prstGeom prst="ellipse">
            <a:avLst/>
          </a:prstGeom>
          <a:solidFill>
            <a:srgbClr val="BF5700">
              <a:alpha val="35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32"/>
          <p:cNvSpPr txBox="1"/>
          <p:nvPr>
            <p:ph type="title"/>
          </p:nvPr>
        </p:nvSpPr>
        <p:spPr>
          <a:xfrm>
            <a:off x="49100" y="1898713"/>
            <a:ext cx="52050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1" lang="en-US" sz="71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Welcome!</a:t>
            </a:r>
            <a:endParaRPr b="1" sz="7100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406550" y="544425"/>
            <a:ext cx="1141800" cy="1087800"/>
          </a:xfrm>
          <a:prstGeom prst="ellipse">
            <a:avLst/>
          </a:prstGeom>
          <a:solidFill>
            <a:srgbClr val="BF5700">
              <a:alpha val="301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870375" y="4351413"/>
            <a:ext cx="737100" cy="653400"/>
          </a:xfrm>
          <a:prstGeom prst="ellipse">
            <a:avLst/>
          </a:prstGeom>
          <a:solidFill>
            <a:srgbClr val="BF5700">
              <a:alpha val="35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607475" y="771725"/>
            <a:ext cx="1242600" cy="1167000"/>
          </a:xfrm>
          <a:prstGeom prst="ellipse">
            <a:avLst/>
          </a:prstGeom>
          <a:solidFill>
            <a:srgbClr val="BF5700">
              <a:alpha val="303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32"/>
          <p:cNvSpPr/>
          <p:nvPr/>
        </p:nvSpPr>
        <p:spPr>
          <a:xfrm>
            <a:off x="1899050" y="3440775"/>
            <a:ext cx="489600" cy="411600"/>
          </a:xfrm>
          <a:prstGeom prst="ellipse">
            <a:avLst/>
          </a:prstGeom>
          <a:solidFill>
            <a:srgbClr val="BF5700">
              <a:alpha val="96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1"/>
          <p:cNvSpPr txBox="1"/>
          <p:nvPr>
            <p:ph idx="4294967295" type="title"/>
          </p:nvPr>
        </p:nvSpPr>
        <p:spPr>
          <a:xfrm>
            <a:off x="620700" y="399950"/>
            <a:ext cx="7772400" cy="5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Variables</a:t>
            </a:r>
            <a:endParaRPr sz="3600">
              <a:solidFill>
                <a:schemeClr val="dk1"/>
              </a:solidFill>
            </a:endParaRPr>
          </a:p>
        </p:txBody>
      </p:sp>
      <p:sp>
        <p:nvSpPr>
          <p:cNvPr id="227" name="Google Shape;227;p41"/>
          <p:cNvSpPr txBox="1"/>
          <p:nvPr>
            <p:ph idx="4294967295" type="body"/>
          </p:nvPr>
        </p:nvSpPr>
        <p:spPr>
          <a:xfrm>
            <a:off x="228600" y="1010625"/>
            <a:ext cx="8686800" cy="39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variable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A piece of the computer's memory that is given a name and type, and can store a value.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Steps for using a variable: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Declare</a:t>
            </a:r>
            <a:r>
              <a:rPr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state its name and type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Initialize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put</a:t>
            </a:r>
            <a:r>
              <a:rPr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first</a:t>
            </a:r>
            <a:r>
              <a:rPr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value into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variable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Assign - put a value into the variable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</a:t>
            </a:r>
            <a:r>
              <a:rPr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print it or use it 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41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41"/>
          <p:cNvSpPr txBox="1"/>
          <p:nvPr>
            <p:ph idx="12" type="sldNum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0" name="Google Shape;230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525" y="2017164"/>
            <a:ext cx="5031150" cy="843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1" name="Google Shape;231;p41"/>
          <p:cNvGraphicFramePr/>
          <p:nvPr/>
        </p:nvGraphicFramePr>
        <p:xfrm>
          <a:off x="5843450" y="18559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{5D89DE36-65E5-46EE-97A8-D97FA450FEB5}</a:tableStyleId>
              </a:tblPr>
              <a:tblGrid>
                <a:gridCol w="897175"/>
                <a:gridCol w="1606075"/>
              </a:tblGrid>
              <a:tr h="3962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Local Memory</a:t>
                      </a:r>
                      <a:endParaRPr b="1"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n</a:t>
                      </a:r>
                      <a:endParaRPr b="1"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0</a:t>
                      </a:r>
                      <a:endParaRPr b="1"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32" name="Google Shape;232;p41"/>
          <p:cNvSpPr/>
          <p:nvPr/>
        </p:nvSpPr>
        <p:spPr>
          <a:xfrm>
            <a:off x="6691800" y="2240413"/>
            <a:ext cx="443700" cy="443700"/>
          </a:xfrm>
          <a:prstGeom prst="mathMultiply">
            <a:avLst>
              <a:gd fmla="val 10519" name="adj1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41"/>
          <p:cNvSpPr txBox="1"/>
          <p:nvPr/>
        </p:nvSpPr>
        <p:spPr>
          <a:xfrm>
            <a:off x="7088675" y="2263825"/>
            <a:ext cx="474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34" name="Google Shape;234;p41"/>
          <p:cNvGraphicFramePr/>
          <p:nvPr/>
        </p:nvGraphicFramePr>
        <p:xfrm>
          <a:off x="5843450" y="290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{5D89DE36-65E5-46EE-97A8-D97FA450FEB5}</a:tableStyleId>
              </a:tblPr>
              <a:tblGrid>
                <a:gridCol w="2503250"/>
              </a:tblGrid>
              <a:tr h="3758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Output</a:t>
                      </a:r>
                      <a:endParaRPr b="1"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 = 1</a:t>
                      </a:r>
                      <a:endParaRPr b="1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35" name="Google Shape;235;p41"/>
          <p:cNvSpPr/>
          <p:nvPr/>
        </p:nvSpPr>
        <p:spPr>
          <a:xfrm>
            <a:off x="6072525" y="1597875"/>
            <a:ext cx="668085" cy="843340"/>
          </a:xfrm>
          <a:custGeom>
            <a:rect b="b" l="l" r="r" t="t"/>
            <a:pathLst>
              <a:path extrusionOk="0" h="36300" w="22670">
                <a:moveTo>
                  <a:pt x="22670" y="36300"/>
                </a:moveTo>
                <a:cubicBezTo>
                  <a:pt x="16450" y="36300"/>
                  <a:pt x="9575" y="33819"/>
                  <a:pt x="5414" y="29195"/>
                </a:cubicBezTo>
                <a:cubicBezTo>
                  <a:pt x="1165" y="24473"/>
                  <a:pt x="0" y="17276"/>
                  <a:pt x="0" y="10924"/>
                </a:cubicBezTo>
                <a:cubicBezTo>
                  <a:pt x="0" y="2644"/>
                  <a:pt x="14814" y="-1843"/>
                  <a:pt x="22670" y="773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236" name="Google Shape;236;p41"/>
          <p:cNvSpPr txBox="1"/>
          <p:nvPr/>
        </p:nvSpPr>
        <p:spPr>
          <a:xfrm>
            <a:off x="6749250" y="1417725"/>
            <a:ext cx="1277400" cy="3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0 + 1 = 1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7" name="Google Shape;237;p41"/>
          <p:cNvSpPr/>
          <p:nvPr/>
        </p:nvSpPr>
        <p:spPr>
          <a:xfrm flipH="1">
            <a:off x="7874295" y="1640350"/>
            <a:ext cx="578482" cy="792429"/>
          </a:xfrm>
          <a:custGeom>
            <a:rect b="b" l="l" r="r" t="t"/>
            <a:pathLst>
              <a:path extrusionOk="0" h="36300" w="22670">
                <a:moveTo>
                  <a:pt x="22670" y="36300"/>
                </a:moveTo>
                <a:cubicBezTo>
                  <a:pt x="16450" y="36300"/>
                  <a:pt x="9575" y="33819"/>
                  <a:pt x="5414" y="29195"/>
                </a:cubicBezTo>
                <a:cubicBezTo>
                  <a:pt x="1165" y="24473"/>
                  <a:pt x="0" y="17276"/>
                  <a:pt x="0" y="10924"/>
                </a:cubicBezTo>
                <a:cubicBezTo>
                  <a:pt x="0" y="2644"/>
                  <a:pt x="14814" y="-1843"/>
                  <a:pt x="22670" y="773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b="0" lang="en-US" sz="13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42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Declaring and Initializing a Variable</a:t>
            </a:r>
            <a:endParaRPr/>
          </a:p>
        </p:txBody>
      </p:sp>
      <p:pic>
        <p:nvPicPr>
          <p:cNvPr id="245" name="Google Shape;245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75" y="2122751"/>
            <a:ext cx="6229350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42"/>
          <p:cNvSpPr txBox="1"/>
          <p:nvPr/>
        </p:nvSpPr>
        <p:spPr>
          <a:xfrm>
            <a:off x="2635625" y="1179013"/>
            <a:ext cx="16077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variable name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42"/>
          <p:cNvSpPr txBox="1"/>
          <p:nvPr/>
        </p:nvSpPr>
        <p:spPr>
          <a:xfrm>
            <a:off x="1648250" y="1179025"/>
            <a:ext cx="7470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type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42"/>
          <p:cNvSpPr txBox="1"/>
          <p:nvPr/>
        </p:nvSpPr>
        <p:spPr>
          <a:xfrm>
            <a:off x="4483700" y="1212400"/>
            <a:ext cx="20514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initialize (optional)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9" name="Google Shape;249;p42"/>
          <p:cNvCxnSpPr>
            <a:stCxn id="246" idx="2"/>
          </p:cNvCxnSpPr>
          <p:nvPr/>
        </p:nvCxnSpPr>
        <p:spPr>
          <a:xfrm flipH="1">
            <a:off x="3293675" y="1639213"/>
            <a:ext cx="145800" cy="549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0" name="Google Shape;250;p42"/>
          <p:cNvCxnSpPr>
            <a:stCxn id="246" idx="2"/>
          </p:cNvCxnSpPr>
          <p:nvPr/>
        </p:nvCxnSpPr>
        <p:spPr>
          <a:xfrm>
            <a:off x="3439475" y="1639213"/>
            <a:ext cx="660900" cy="1013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1" name="Google Shape;251;p42"/>
          <p:cNvCxnSpPr>
            <a:stCxn id="246" idx="2"/>
          </p:cNvCxnSpPr>
          <p:nvPr/>
        </p:nvCxnSpPr>
        <p:spPr>
          <a:xfrm>
            <a:off x="3439475" y="1639213"/>
            <a:ext cx="123000" cy="135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2" name="Google Shape;252;p42"/>
          <p:cNvCxnSpPr>
            <a:stCxn id="246" idx="2"/>
          </p:cNvCxnSpPr>
          <p:nvPr/>
        </p:nvCxnSpPr>
        <p:spPr>
          <a:xfrm>
            <a:off x="3439475" y="1639213"/>
            <a:ext cx="414900" cy="1722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3" name="Google Shape;253;p42"/>
          <p:cNvCxnSpPr>
            <a:stCxn id="247" idx="2"/>
          </p:cNvCxnSpPr>
          <p:nvPr/>
        </p:nvCxnSpPr>
        <p:spPr>
          <a:xfrm>
            <a:off x="2021750" y="1639225"/>
            <a:ext cx="293400" cy="1282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4" name="Google Shape;254;p42"/>
          <p:cNvCxnSpPr>
            <a:stCxn id="247" idx="2"/>
          </p:cNvCxnSpPr>
          <p:nvPr/>
        </p:nvCxnSpPr>
        <p:spPr>
          <a:xfrm>
            <a:off x="2021750" y="1639225"/>
            <a:ext cx="282000" cy="162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5" name="Google Shape;255;p42"/>
          <p:cNvCxnSpPr>
            <a:stCxn id="247" idx="2"/>
          </p:cNvCxnSpPr>
          <p:nvPr/>
        </p:nvCxnSpPr>
        <p:spPr>
          <a:xfrm>
            <a:off x="2021750" y="1639225"/>
            <a:ext cx="316500" cy="927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6" name="Google Shape;256;p42"/>
          <p:cNvCxnSpPr>
            <a:stCxn id="247" idx="2"/>
          </p:cNvCxnSpPr>
          <p:nvPr/>
        </p:nvCxnSpPr>
        <p:spPr>
          <a:xfrm>
            <a:off x="2021750" y="1639225"/>
            <a:ext cx="282000" cy="550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7" name="Google Shape;257;p42"/>
          <p:cNvCxnSpPr>
            <a:stCxn id="248" idx="2"/>
          </p:cNvCxnSpPr>
          <p:nvPr/>
        </p:nvCxnSpPr>
        <p:spPr>
          <a:xfrm flipH="1">
            <a:off x="4638200" y="1672600"/>
            <a:ext cx="871200" cy="1272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8" name="Google Shape;258;p42"/>
          <p:cNvCxnSpPr>
            <a:stCxn id="248" idx="2"/>
          </p:cNvCxnSpPr>
          <p:nvPr/>
        </p:nvCxnSpPr>
        <p:spPr>
          <a:xfrm flipH="1">
            <a:off x="5170100" y="1672600"/>
            <a:ext cx="339300" cy="90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3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Beware</a:t>
            </a:r>
            <a:endParaRPr/>
          </a:p>
        </p:txBody>
      </p:sp>
      <p:sp>
        <p:nvSpPr>
          <p:cNvPr id="265" name="Google Shape;265;p43"/>
          <p:cNvSpPr txBox="1"/>
          <p:nvPr>
            <p:ph idx="1" type="body"/>
          </p:nvPr>
        </p:nvSpPr>
        <p:spPr>
          <a:xfrm>
            <a:off x="485275" y="1077825"/>
            <a:ext cx="8229600" cy="3608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The Assignment operator is very different in programming and algebra.</a:t>
            </a:r>
            <a:endParaRPr/>
          </a:p>
        </p:txBody>
      </p:sp>
      <p:sp>
        <p:nvSpPr>
          <p:cNvPr id="266" name="Google Shape;266;p4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7" name="Google Shape;267;p43"/>
          <p:cNvSpPr/>
          <p:nvPr/>
        </p:nvSpPr>
        <p:spPr>
          <a:xfrm>
            <a:off x="3262200" y="2404025"/>
            <a:ext cx="2357700" cy="1684200"/>
          </a:xfrm>
          <a:prstGeom prst="mathEqual">
            <a:avLst>
              <a:gd fmla="val 23520" name="adj1"/>
              <a:gd fmla="val 11760" name="adj2"/>
            </a:avLst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b="0" lang="en-US" sz="13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44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Assignment!</a:t>
            </a:r>
            <a:endParaRPr/>
          </a:p>
        </p:txBody>
      </p:sp>
      <p:sp>
        <p:nvSpPr>
          <p:cNvPr id="275" name="Google Shape;275;p44"/>
          <p:cNvSpPr txBox="1"/>
          <p:nvPr>
            <p:ph idx="1" type="body"/>
          </p:nvPr>
        </p:nvSpPr>
        <p:spPr>
          <a:xfrm>
            <a:off x="809950" y="1740400"/>
            <a:ext cx="8229600" cy="1095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student = “Pranitha”;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6" name="Google Shape;276;p44"/>
          <p:cNvSpPr txBox="1"/>
          <p:nvPr/>
        </p:nvSpPr>
        <p:spPr>
          <a:xfrm>
            <a:off x="5390000" y="2571750"/>
            <a:ext cx="558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7" name="Google Shape;277;p44"/>
          <p:cNvPicPr preferRelativeResize="0"/>
          <p:nvPr/>
        </p:nvPicPr>
        <p:blipFill rotWithShape="1">
          <a:blip r:embed="rId3">
            <a:alphaModFix/>
          </a:blip>
          <a:srcRect b="0" l="0" r="21709" t="0"/>
          <a:stretch/>
        </p:blipFill>
        <p:spPr>
          <a:xfrm>
            <a:off x="845900" y="2496450"/>
            <a:ext cx="7158825" cy="1764050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p44"/>
          <p:cNvSpPr txBox="1"/>
          <p:nvPr/>
        </p:nvSpPr>
        <p:spPr>
          <a:xfrm>
            <a:off x="495875" y="1179013"/>
            <a:ext cx="16077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variable name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44"/>
          <p:cNvSpPr txBox="1"/>
          <p:nvPr/>
        </p:nvSpPr>
        <p:spPr>
          <a:xfrm>
            <a:off x="2152975" y="1179013"/>
            <a:ext cx="18216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assignment operator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44"/>
          <p:cNvSpPr txBox="1"/>
          <p:nvPr/>
        </p:nvSpPr>
        <p:spPr>
          <a:xfrm>
            <a:off x="4327250" y="1179013"/>
            <a:ext cx="44589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expression that evaluates to a value of the variable’s type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44"/>
          <p:cNvSpPr/>
          <p:nvPr/>
        </p:nvSpPr>
        <p:spPr>
          <a:xfrm rot="2698696">
            <a:off x="1221567" y="1636696"/>
            <a:ext cx="559392" cy="24013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44"/>
          <p:cNvSpPr/>
          <p:nvPr/>
        </p:nvSpPr>
        <p:spPr>
          <a:xfrm rot="5397726">
            <a:off x="2760332" y="1615173"/>
            <a:ext cx="453600" cy="24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44"/>
          <p:cNvSpPr/>
          <p:nvPr/>
        </p:nvSpPr>
        <p:spPr>
          <a:xfrm rot="8653809">
            <a:off x="4713092" y="1615033"/>
            <a:ext cx="559423" cy="240286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44"/>
          <p:cNvSpPr txBox="1"/>
          <p:nvPr/>
        </p:nvSpPr>
        <p:spPr>
          <a:xfrm>
            <a:off x="5212550" y="2496450"/>
            <a:ext cx="1537500" cy="52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“Pranitha”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5" name="Google Shape;285;p44"/>
          <p:cNvCxnSpPr>
            <a:stCxn id="284" idx="3"/>
          </p:cNvCxnSpPr>
          <p:nvPr/>
        </p:nvCxnSpPr>
        <p:spPr>
          <a:xfrm>
            <a:off x="6750050" y="2757450"/>
            <a:ext cx="217200" cy="474000"/>
          </a:xfrm>
          <a:prstGeom prst="curvedConnector2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5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NOT like Algebra</a:t>
            </a:r>
            <a:endParaRPr/>
          </a:p>
        </p:txBody>
      </p:sp>
      <p:sp>
        <p:nvSpPr>
          <p:cNvPr id="292" name="Google Shape;292;p45"/>
          <p:cNvSpPr txBox="1"/>
          <p:nvPr>
            <p:ph idx="1" type="body"/>
          </p:nvPr>
        </p:nvSpPr>
        <p:spPr>
          <a:xfrm>
            <a:off x="457200" y="1077825"/>
            <a:ext cx="8229600" cy="233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In algebra:</a:t>
            </a:r>
            <a:endParaRPr/>
          </a:p>
          <a:p>
            <a:pPr indent="-300037" lvl="0" marL="457200" rtl="0" algn="l">
              <a:spcBef>
                <a:spcPts val="36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Each side of the equal sign can be expressions. </a:t>
            </a:r>
            <a:endParaRPr/>
          </a:p>
          <a:p>
            <a:pPr indent="-300037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Each side of the equal sign are equal in value.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In programming:</a:t>
            </a:r>
            <a:endParaRPr/>
          </a:p>
          <a:p>
            <a:pPr indent="-300037" lvl="0" marL="457200" rtl="0" algn="l">
              <a:spcBef>
                <a:spcPts val="36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Left side of the equal sign is one variable. Right side of the equal sign is an expression that evaluates to a single value of the </a:t>
            </a:r>
            <a:r>
              <a:rPr lang="en-US"/>
              <a:t>variable</a:t>
            </a:r>
            <a:r>
              <a:rPr lang="en-US"/>
              <a:t>’s type.</a:t>
            </a:r>
            <a:endParaRPr/>
          </a:p>
          <a:p>
            <a:pPr indent="-300037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Each side of the equal sign aren’t equal in value, because they are </a:t>
            </a:r>
            <a:r>
              <a:rPr lang="en-US"/>
              <a:t>different</a:t>
            </a:r>
            <a:r>
              <a:rPr lang="en-US"/>
              <a:t> things.</a:t>
            </a:r>
            <a:endParaRPr/>
          </a:p>
        </p:txBody>
      </p:sp>
      <p:sp>
        <p:nvSpPr>
          <p:cNvPr id="293" name="Google Shape;293;p4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4" name="Google Shape;294;p45"/>
          <p:cNvSpPr txBox="1"/>
          <p:nvPr/>
        </p:nvSpPr>
        <p:spPr>
          <a:xfrm>
            <a:off x="1174125" y="4307725"/>
            <a:ext cx="69630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latin typeface="Courier New"/>
                <a:ea typeface="Courier New"/>
                <a:cs typeface="Courier New"/>
                <a:sym typeface="Courier New"/>
              </a:rPr>
              <a:t>number = 7 * average + Math.pow(5, 2) / total;</a:t>
            </a:r>
            <a:endParaRPr b="1" sz="19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5" name="Google Shape;295;p45"/>
          <p:cNvSpPr txBox="1"/>
          <p:nvPr/>
        </p:nvSpPr>
        <p:spPr>
          <a:xfrm>
            <a:off x="158300" y="3524763"/>
            <a:ext cx="16077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variable name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45"/>
          <p:cNvSpPr txBox="1"/>
          <p:nvPr/>
        </p:nvSpPr>
        <p:spPr>
          <a:xfrm>
            <a:off x="1510600" y="3524763"/>
            <a:ext cx="18216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assignment operator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45"/>
          <p:cNvSpPr txBox="1"/>
          <p:nvPr/>
        </p:nvSpPr>
        <p:spPr>
          <a:xfrm>
            <a:off x="3594650" y="3359713"/>
            <a:ext cx="44589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expression that evaluates to a value of the variable’s type,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all kinds of crazy business can be on the right side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45"/>
          <p:cNvSpPr/>
          <p:nvPr/>
        </p:nvSpPr>
        <p:spPr>
          <a:xfrm rot="2698696">
            <a:off x="883992" y="3982446"/>
            <a:ext cx="559392" cy="24013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45"/>
          <p:cNvSpPr/>
          <p:nvPr/>
        </p:nvSpPr>
        <p:spPr>
          <a:xfrm rot="5397726">
            <a:off x="2117957" y="3960923"/>
            <a:ext cx="453600" cy="24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45"/>
          <p:cNvSpPr/>
          <p:nvPr/>
        </p:nvSpPr>
        <p:spPr>
          <a:xfrm rot="5398157">
            <a:off x="5030093" y="4013714"/>
            <a:ext cx="559500" cy="240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6"/>
          <p:cNvSpPr txBox="1"/>
          <p:nvPr>
            <p:ph idx="1" type="body"/>
          </p:nvPr>
        </p:nvSpPr>
        <p:spPr>
          <a:xfrm>
            <a:off x="2735925" y="2287275"/>
            <a:ext cx="5606700" cy="2026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Variables</a:t>
            </a:r>
            <a:r>
              <a:rPr lang="en-US"/>
              <a:t>Examples.java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// DEMO 1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// DEMO 2 - Common Errors</a:t>
            </a:r>
            <a:endParaRPr sz="2400"/>
          </a:p>
        </p:txBody>
      </p:sp>
      <p:sp>
        <p:nvSpPr>
          <p:cNvPr id="307" name="Google Shape;307;p4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8" name="Google Shape;308;p46"/>
          <p:cNvSpPr/>
          <p:nvPr/>
        </p:nvSpPr>
        <p:spPr>
          <a:xfrm>
            <a:off x="3775475" y="747125"/>
            <a:ext cx="1457100" cy="1362600"/>
          </a:xfrm>
          <a:prstGeom prst="ellipse">
            <a:avLst/>
          </a:prstGeom>
          <a:solidFill>
            <a:srgbClr val="1F497D"/>
          </a:solidFill>
          <a:ln cap="flat" cmpd="sng" w="9525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</a:rPr>
              <a:t>Demo</a:t>
            </a:r>
            <a:endParaRPr b="1"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7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More</a:t>
            </a:r>
            <a:r>
              <a:rPr lang="en-US"/>
              <a:t> NOT like Algebra </a:t>
            </a:r>
            <a:endParaRPr/>
          </a:p>
        </p:txBody>
      </p:sp>
      <p:sp>
        <p:nvSpPr>
          <p:cNvPr id="315" name="Google Shape;315;p47"/>
          <p:cNvSpPr txBox="1"/>
          <p:nvPr>
            <p:ph idx="1" type="body"/>
          </p:nvPr>
        </p:nvSpPr>
        <p:spPr>
          <a:xfrm>
            <a:off x="457200" y="1077825"/>
            <a:ext cx="8229600" cy="233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Counter Pattern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Accumulator Pattern</a:t>
            </a:r>
            <a:endParaRPr/>
          </a:p>
        </p:txBody>
      </p:sp>
      <p:sp>
        <p:nvSpPr>
          <p:cNvPr id="316" name="Google Shape;316;p4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7" name="Google Shape;317;p47"/>
          <p:cNvSpPr txBox="1"/>
          <p:nvPr/>
        </p:nvSpPr>
        <p:spPr>
          <a:xfrm>
            <a:off x="918850" y="1650275"/>
            <a:ext cx="37473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latin typeface="Courier New"/>
                <a:ea typeface="Courier New"/>
                <a:cs typeface="Courier New"/>
                <a:sym typeface="Courier New"/>
              </a:rPr>
              <a:t>count = 0;</a:t>
            </a:r>
            <a:endParaRPr b="1" sz="1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latin typeface="Courier New"/>
                <a:ea typeface="Courier New"/>
                <a:cs typeface="Courier New"/>
                <a:sym typeface="Courier New"/>
              </a:rPr>
              <a:t>count = count + 1;</a:t>
            </a:r>
            <a:endParaRPr b="1" sz="19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8" name="Google Shape;318;p47"/>
          <p:cNvSpPr txBox="1"/>
          <p:nvPr/>
        </p:nvSpPr>
        <p:spPr>
          <a:xfrm>
            <a:off x="4384750" y="1175525"/>
            <a:ext cx="4487100" cy="36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count on the right looks inside count to find what is there.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count on the left changes the value of count.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Steps: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initialize the counter variable.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Evaluate right side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see what is in count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add 1 to it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put that value into count,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deleting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what was there before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Same as above, sum on left and right mean different things.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Steps: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initialize the accumulator variable.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right side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eriod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what is in sum now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eriod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the new number to that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that value into sum, deleting what was there before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47"/>
          <p:cNvSpPr txBox="1"/>
          <p:nvPr/>
        </p:nvSpPr>
        <p:spPr>
          <a:xfrm>
            <a:off x="855250" y="3524150"/>
            <a:ext cx="37473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-US" sz="1900"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 b="1" sz="1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latin typeface="Courier New"/>
                <a:ea typeface="Courier New"/>
                <a:cs typeface="Courier New"/>
                <a:sym typeface="Courier New"/>
              </a:rPr>
              <a:t>sum = sum + newNumber;</a:t>
            </a:r>
            <a:endParaRPr b="1" sz="19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8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Swap</a:t>
            </a:r>
            <a:endParaRPr/>
          </a:p>
        </p:txBody>
      </p:sp>
      <p:sp>
        <p:nvSpPr>
          <p:cNvPr id="326" name="Google Shape;326;p48"/>
          <p:cNvSpPr txBox="1"/>
          <p:nvPr>
            <p:ph idx="1" type="body"/>
          </p:nvPr>
        </p:nvSpPr>
        <p:spPr>
          <a:xfrm>
            <a:off x="457200" y="1077825"/>
            <a:ext cx="8229600" cy="98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How do you switch the two milks between the two glasses?</a:t>
            </a:r>
            <a:endParaRPr/>
          </a:p>
        </p:txBody>
      </p:sp>
      <p:sp>
        <p:nvSpPr>
          <p:cNvPr id="327" name="Google Shape;327;p4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28" name="Google Shape;328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125" y="2130475"/>
            <a:ext cx="1743075" cy="2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37425" y="2448450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4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14025" y="2204450"/>
            <a:ext cx="1689763" cy="2387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9"/>
          <p:cNvSpPr txBox="1"/>
          <p:nvPr>
            <p:ph idx="1" type="body"/>
          </p:nvPr>
        </p:nvSpPr>
        <p:spPr>
          <a:xfrm>
            <a:off x="2735925" y="2287275"/>
            <a:ext cx="5606700" cy="2026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VariablesExamples.java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// DEMO 3 - The Swap</a:t>
            </a:r>
            <a:endParaRPr sz="2400"/>
          </a:p>
        </p:txBody>
      </p:sp>
      <p:sp>
        <p:nvSpPr>
          <p:cNvPr id="337" name="Google Shape;337;p4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8" name="Google Shape;338;p49"/>
          <p:cNvSpPr/>
          <p:nvPr/>
        </p:nvSpPr>
        <p:spPr>
          <a:xfrm>
            <a:off x="3775475" y="747125"/>
            <a:ext cx="1457100" cy="1362600"/>
          </a:xfrm>
          <a:prstGeom prst="ellipse">
            <a:avLst/>
          </a:prstGeom>
          <a:solidFill>
            <a:srgbClr val="1F497D"/>
          </a:solidFill>
          <a:ln cap="flat" cmpd="sng" w="9525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</a:rPr>
              <a:t>Demo</a:t>
            </a:r>
            <a:endParaRPr b="1"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50"/>
          <p:cNvSpPr txBox="1"/>
          <p:nvPr>
            <p:ph idx="1" type="body"/>
          </p:nvPr>
        </p:nvSpPr>
        <p:spPr>
          <a:xfrm>
            <a:off x="2529600" y="1730500"/>
            <a:ext cx="6107700" cy="29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2.2 In-Class Practice</a:t>
            </a:r>
            <a:endParaRPr/>
          </a:p>
        </p:txBody>
      </p:sp>
      <p:sp>
        <p:nvSpPr>
          <p:cNvPr id="345" name="Google Shape;345;p5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6" name="Google Shape;346;p50"/>
          <p:cNvSpPr/>
          <p:nvPr/>
        </p:nvSpPr>
        <p:spPr>
          <a:xfrm>
            <a:off x="769675" y="1538375"/>
            <a:ext cx="1457100" cy="1362600"/>
          </a:xfrm>
          <a:prstGeom prst="ellipse">
            <a:avLst/>
          </a:prstGeom>
          <a:solidFill>
            <a:srgbClr val="674EA7"/>
          </a:solidFill>
          <a:ln cap="flat" cmpd="sng" w="9525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In-Class Practice</a:t>
            </a:r>
            <a:endParaRPr b="1" sz="17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6" name="Google Shape;156;p33"/>
          <p:cNvCxnSpPr/>
          <p:nvPr/>
        </p:nvCxnSpPr>
        <p:spPr>
          <a:xfrm>
            <a:off x="628650" y="3486150"/>
            <a:ext cx="5619750" cy="0"/>
          </a:xfrm>
          <a:prstGeom prst="straightConnector1">
            <a:avLst/>
          </a:prstGeom>
          <a:noFill/>
          <a:ln cap="flat" cmpd="sng" w="19050">
            <a:solidFill>
              <a:srgbClr val="BF57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7" name="Google Shape;157;p33"/>
          <p:cNvSpPr txBox="1"/>
          <p:nvPr/>
        </p:nvSpPr>
        <p:spPr>
          <a:xfrm>
            <a:off x="548650" y="3920450"/>
            <a:ext cx="7886700" cy="65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1050"/>
              <a:buFont typeface="Arial"/>
              <a:buNone/>
            </a:pPr>
            <a:r>
              <a:rPr lang="en-US" sz="105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PROFESSOR</a:t>
            </a:r>
            <a:r>
              <a:rPr b="0" i="0" lang="en-US" sz="1050" u="none" cap="none" strike="noStrike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 RAMSEY</a:t>
            </a:r>
            <a:endParaRPr b="0" i="0" sz="1050" u="none" cap="none" strike="noStrike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1050"/>
              <a:buFont typeface="Arial"/>
              <a:buNone/>
            </a:pPr>
            <a:r>
              <a:rPr b="0" i="0" lang="en-US" sz="1050" u="none" cap="none" strike="noStrike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ramsey@cs.utexas.edu</a:t>
            </a:r>
            <a:endParaRPr b="0" i="0" sz="1050" u="none" cap="none" strike="noStrike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8" name="Google Shape;158;p33"/>
          <p:cNvSpPr txBox="1"/>
          <p:nvPr/>
        </p:nvSpPr>
        <p:spPr>
          <a:xfrm>
            <a:off x="519507" y="1695450"/>
            <a:ext cx="78867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2800"/>
              <a:buFont typeface="Arial Black"/>
              <a:buNone/>
            </a:pPr>
            <a:r>
              <a:t/>
            </a:r>
            <a:endParaRPr b="1" sz="2400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2800"/>
              <a:buFont typeface="Arial Black"/>
              <a:buNone/>
            </a:pPr>
            <a:r>
              <a:rPr b="1" lang="en-US" sz="310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2.2 Variables</a:t>
            </a:r>
            <a:endParaRPr b="1" sz="3100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59" name="Google Shape;159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65597" y="-152400"/>
            <a:ext cx="2151186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99968" y="785468"/>
            <a:ext cx="989650" cy="98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3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1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In-Class Practice Answers</a:t>
            </a:r>
            <a:endParaRPr/>
          </a:p>
        </p:txBody>
      </p:sp>
      <p:sp>
        <p:nvSpPr>
          <p:cNvPr id="353" name="Google Shape;353;p5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54" name="Google Shape;354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0963" y="1290663"/>
            <a:ext cx="2771775" cy="349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2"/>
          <p:cNvSpPr txBox="1"/>
          <p:nvPr>
            <p:ph idx="4294967295" type="title"/>
          </p:nvPr>
        </p:nvSpPr>
        <p:spPr>
          <a:xfrm>
            <a:off x="685800" y="412800"/>
            <a:ext cx="7772400" cy="5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 sz="3600">
                <a:solidFill>
                  <a:schemeClr val="dk1"/>
                </a:solidFill>
              </a:rPr>
              <a:t>Variable Limitation</a:t>
            </a:r>
            <a:endParaRPr sz="3600">
              <a:solidFill>
                <a:schemeClr val="dk1"/>
              </a:solidFill>
            </a:endParaRPr>
          </a:p>
        </p:txBody>
      </p:sp>
      <p:sp>
        <p:nvSpPr>
          <p:cNvPr id="361" name="Google Shape;361;p52"/>
          <p:cNvSpPr txBox="1"/>
          <p:nvPr>
            <p:ph idx="4294967295" type="body"/>
          </p:nvPr>
        </p:nvSpPr>
        <p:spPr>
          <a:xfrm>
            <a:off x="340075" y="1028700"/>
            <a:ext cx="8416500" cy="12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Idea: Make a variable to represent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name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Use a method to say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“Hello”.</a:t>
            </a:r>
            <a:endParaRPr/>
          </a:p>
          <a:p>
            <a:pPr indent="-4064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Problem: A variable in one method can't be seen in others.</a:t>
            </a:r>
            <a:endParaRPr/>
          </a:p>
        </p:txBody>
      </p:sp>
      <p:sp>
        <p:nvSpPr>
          <p:cNvPr id="362" name="Google Shape;362;p52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3" name="Google Shape;363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9713" y="2628600"/>
            <a:ext cx="4904574" cy="227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3"/>
          <p:cNvSpPr txBox="1"/>
          <p:nvPr>
            <p:ph idx="4294967295" type="title"/>
          </p:nvPr>
        </p:nvSpPr>
        <p:spPr>
          <a:xfrm>
            <a:off x="685800" y="409025"/>
            <a:ext cx="77724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 sz="3600">
                <a:solidFill>
                  <a:schemeClr val="dk1"/>
                </a:solidFill>
              </a:rPr>
              <a:t>Variable Scope</a:t>
            </a:r>
            <a:endParaRPr sz="3600">
              <a:solidFill>
                <a:schemeClr val="dk1"/>
              </a:solidFill>
            </a:endParaRPr>
          </a:p>
        </p:txBody>
      </p:sp>
      <p:sp>
        <p:nvSpPr>
          <p:cNvPr id="369" name="Google Shape;369;p53"/>
          <p:cNvSpPr txBox="1"/>
          <p:nvPr>
            <p:ph idx="4294967295" type="body"/>
          </p:nvPr>
        </p:nvSpPr>
        <p:spPr>
          <a:xfrm>
            <a:off x="333300" y="1115600"/>
            <a:ext cx="8686800" cy="15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scope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The part of a program where a variable exists. A variable exists from its declaration to the end of the {} in which it was declared.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</a:pPr>
            <a:r>
              <a:t/>
            </a:r>
            <a:endParaRPr/>
          </a:p>
        </p:txBody>
      </p:sp>
      <p:sp>
        <p:nvSpPr>
          <p:cNvPr id="370" name="Google Shape;370;p53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1" name="Google Shape;371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1563" y="2571750"/>
            <a:ext cx="4904574" cy="2274300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53"/>
          <p:cNvSpPr txBox="1"/>
          <p:nvPr/>
        </p:nvSpPr>
        <p:spPr>
          <a:xfrm>
            <a:off x="350125" y="2874200"/>
            <a:ext cx="2610300" cy="20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Calibri"/>
              <a:buChar char="●"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name exists in main() only</a:t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Calibri"/>
              <a:buChar char="●"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sayHello() can’t see it</a:t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4"/>
          <p:cNvSpPr txBox="1"/>
          <p:nvPr>
            <p:ph type="title"/>
          </p:nvPr>
        </p:nvSpPr>
        <p:spPr>
          <a:xfrm>
            <a:off x="643300" y="421300"/>
            <a:ext cx="77724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Constants</a:t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378" name="Google Shape;378;p54"/>
          <p:cNvSpPr txBox="1"/>
          <p:nvPr>
            <p:ph idx="1" type="body"/>
          </p:nvPr>
        </p:nvSpPr>
        <p:spPr>
          <a:xfrm>
            <a:off x="233250" y="1200300"/>
            <a:ext cx="8677500" cy="14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onstant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A fixed value visible to the whole program.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alue can be set only at declaration</a:t>
            </a: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can be accessed anywhere in the class.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54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0" name="Google Shape;380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7175" y="2529650"/>
            <a:ext cx="4609648" cy="220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55"/>
          <p:cNvSpPr txBox="1"/>
          <p:nvPr>
            <p:ph type="title"/>
          </p:nvPr>
        </p:nvSpPr>
        <p:spPr>
          <a:xfrm>
            <a:off x="457200" y="397084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Receipt </a:t>
            </a:r>
            <a:r>
              <a:rPr lang="en-US">
                <a:solidFill>
                  <a:schemeClr val="dk1"/>
                </a:solidFill>
              </a:rPr>
              <a:t>Revisited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86" name="Google Shape;386;p55"/>
          <p:cNvSpPr txBox="1"/>
          <p:nvPr>
            <p:ph idx="1" type="body"/>
          </p:nvPr>
        </p:nvSpPr>
        <p:spPr>
          <a:xfrm>
            <a:off x="76200" y="914400"/>
            <a:ext cx="9220200" cy="3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Receipt {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static void main(String[] args) {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2000"/>
              <a:buNone/>
            </a:pPr>
            <a:r>
              <a:rPr b="1" i="0" lang="en-US" sz="20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        // Calculate total owed, assuming 8% tax / 15% tip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int subtotal = 38 + 40 + 30;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double tax = subtotal * .08;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double tip = subtotal * .15;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double total = subtotal + tax + tip;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System.out.println("Subtotal: " </a:t>
            </a:r>
            <a:r>
              <a:rPr b="1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 subtotal</a:t>
            </a: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System.out.println("Tax: " </a:t>
            </a:r>
            <a:r>
              <a:rPr b="1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 tax</a:t>
            </a: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System.out.println("Tip: " </a:t>
            </a:r>
            <a:r>
              <a:rPr b="1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 tip</a:t>
            </a: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System.out.println("Total: " </a:t>
            </a:r>
            <a:r>
              <a:rPr b="1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 total</a:t>
            </a: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387" name="Google Shape;387;p55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5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4" name="Google Shape;394;p56"/>
          <p:cNvGrpSpPr/>
          <p:nvPr/>
        </p:nvGrpSpPr>
        <p:grpSpPr>
          <a:xfrm>
            <a:off x="4913813" y="475575"/>
            <a:ext cx="4126512" cy="4583250"/>
            <a:chOff x="4913813" y="475575"/>
            <a:chExt cx="4126512" cy="4583250"/>
          </a:xfrm>
        </p:grpSpPr>
        <p:sp>
          <p:nvSpPr>
            <p:cNvPr id="395" name="Google Shape;395;p56"/>
            <p:cNvSpPr/>
            <p:nvPr/>
          </p:nvSpPr>
          <p:spPr>
            <a:xfrm>
              <a:off x="5713000" y="1197975"/>
              <a:ext cx="1242600" cy="1167000"/>
            </a:xfrm>
            <a:prstGeom prst="ellipse">
              <a:avLst/>
            </a:prstGeom>
            <a:solidFill>
              <a:srgbClr val="BF5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56"/>
            <p:cNvSpPr/>
            <p:nvPr/>
          </p:nvSpPr>
          <p:spPr>
            <a:xfrm>
              <a:off x="6117700" y="3161925"/>
              <a:ext cx="737100" cy="653400"/>
            </a:xfrm>
            <a:prstGeom prst="ellipse">
              <a:avLst/>
            </a:prstGeom>
            <a:solidFill>
              <a:srgbClr val="BF5700">
                <a:alpha val="35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56"/>
            <p:cNvSpPr/>
            <p:nvPr/>
          </p:nvSpPr>
          <p:spPr>
            <a:xfrm>
              <a:off x="7121100" y="1405675"/>
              <a:ext cx="737100" cy="653400"/>
            </a:xfrm>
            <a:prstGeom prst="ellipse">
              <a:avLst/>
            </a:prstGeom>
            <a:solidFill>
              <a:srgbClr val="BF5700">
                <a:alpha val="55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56"/>
            <p:cNvSpPr/>
            <p:nvPr/>
          </p:nvSpPr>
          <p:spPr>
            <a:xfrm>
              <a:off x="7381625" y="2561275"/>
              <a:ext cx="737100" cy="653400"/>
            </a:xfrm>
            <a:prstGeom prst="ellipse">
              <a:avLst/>
            </a:prstGeom>
            <a:solidFill>
              <a:srgbClr val="BF5700">
                <a:alpha val="960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56"/>
            <p:cNvSpPr/>
            <p:nvPr/>
          </p:nvSpPr>
          <p:spPr>
            <a:xfrm>
              <a:off x="4913813" y="3600900"/>
              <a:ext cx="737100" cy="653400"/>
            </a:xfrm>
            <a:prstGeom prst="ellipse">
              <a:avLst/>
            </a:prstGeom>
            <a:solidFill>
              <a:srgbClr val="BF5700">
                <a:alpha val="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56"/>
            <p:cNvSpPr/>
            <p:nvPr/>
          </p:nvSpPr>
          <p:spPr>
            <a:xfrm>
              <a:off x="7561375" y="892075"/>
              <a:ext cx="1242600" cy="1167000"/>
            </a:xfrm>
            <a:prstGeom prst="ellipse">
              <a:avLst/>
            </a:prstGeom>
            <a:solidFill>
              <a:srgbClr val="BF5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56"/>
            <p:cNvSpPr/>
            <p:nvPr/>
          </p:nvSpPr>
          <p:spPr>
            <a:xfrm>
              <a:off x="7069625" y="823675"/>
              <a:ext cx="1970700" cy="1817400"/>
            </a:xfrm>
            <a:prstGeom prst="ellipse">
              <a:avLst/>
            </a:prstGeom>
            <a:solidFill>
              <a:srgbClr val="BF5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02" name="Google Shape;402;p56"/>
            <p:cNvSpPr/>
            <p:nvPr/>
          </p:nvSpPr>
          <p:spPr>
            <a:xfrm>
              <a:off x="6270100" y="475575"/>
              <a:ext cx="1141800" cy="1087800"/>
            </a:xfrm>
            <a:prstGeom prst="ellipse">
              <a:avLst/>
            </a:prstGeom>
            <a:solidFill>
              <a:srgbClr val="BF5700">
                <a:alpha val="3019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56"/>
            <p:cNvSpPr/>
            <p:nvPr/>
          </p:nvSpPr>
          <p:spPr>
            <a:xfrm>
              <a:off x="6320575" y="4077550"/>
              <a:ext cx="737100" cy="653400"/>
            </a:xfrm>
            <a:prstGeom prst="ellipse">
              <a:avLst/>
            </a:prstGeom>
            <a:solidFill>
              <a:srgbClr val="BF5700">
                <a:alpha val="960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56"/>
            <p:cNvSpPr/>
            <p:nvPr/>
          </p:nvSpPr>
          <p:spPr>
            <a:xfrm>
              <a:off x="6868350" y="3214675"/>
              <a:ext cx="1242600" cy="1167000"/>
            </a:xfrm>
            <a:prstGeom prst="ellipse">
              <a:avLst/>
            </a:prstGeom>
            <a:solidFill>
              <a:srgbClr val="BF5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lang="en-US" sz="1300">
                  <a:latin typeface="Comfortaa"/>
                  <a:ea typeface="Comfortaa"/>
                  <a:cs typeface="Comfortaa"/>
                  <a:sym typeface="Comfortaa"/>
                </a:rPr>
                <a:t>It’s fun to meet new people.</a:t>
              </a:r>
              <a:endParaRPr b="1" i="0" sz="13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05" name="Google Shape;405;p56"/>
            <p:cNvSpPr/>
            <p:nvPr/>
          </p:nvSpPr>
          <p:spPr>
            <a:xfrm>
              <a:off x="5105275" y="2622125"/>
              <a:ext cx="737100" cy="653400"/>
            </a:xfrm>
            <a:prstGeom prst="ellipse">
              <a:avLst/>
            </a:prstGeom>
            <a:solidFill>
              <a:srgbClr val="BF5700">
                <a:alpha val="960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56"/>
            <p:cNvSpPr/>
            <p:nvPr/>
          </p:nvSpPr>
          <p:spPr>
            <a:xfrm>
              <a:off x="6270550" y="4405425"/>
              <a:ext cx="737100" cy="653400"/>
            </a:xfrm>
            <a:prstGeom prst="ellipse">
              <a:avLst/>
            </a:prstGeom>
            <a:solidFill>
              <a:srgbClr val="BF5700">
                <a:alpha val="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56"/>
            <p:cNvSpPr/>
            <p:nvPr/>
          </p:nvSpPr>
          <p:spPr>
            <a:xfrm>
              <a:off x="6955600" y="1968725"/>
              <a:ext cx="737100" cy="653400"/>
            </a:xfrm>
            <a:prstGeom prst="ellipse">
              <a:avLst/>
            </a:prstGeom>
            <a:solidFill>
              <a:srgbClr val="BF5700">
                <a:alpha val="35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8" name="Google Shape;408;p56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</a:pPr>
            <a:r>
              <a:rPr lang="en-US"/>
              <a:t>Remember</a:t>
            </a:r>
            <a:endParaRPr/>
          </a:p>
        </p:txBody>
      </p:sp>
      <p:sp>
        <p:nvSpPr>
          <p:cNvPr id="409" name="Google Shape;409;p56"/>
          <p:cNvSpPr txBox="1"/>
          <p:nvPr/>
        </p:nvSpPr>
        <p:spPr>
          <a:xfrm>
            <a:off x="591700" y="1218175"/>
            <a:ext cx="4857600" cy="33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600"/>
              <a:buFont typeface="Calibri"/>
              <a:buChar char="●"/>
            </a:pPr>
            <a:r>
              <a:rPr lang="en-US" sz="2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TBD</a:t>
            </a:r>
            <a:endParaRPr b="0" i="0" sz="26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5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57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Wednesday UT News</a:t>
            </a:r>
            <a:endParaRPr/>
          </a:p>
        </p:txBody>
      </p:sp>
      <p:sp>
        <p:nvSpPr>
          <p:cNvPr id="416" name="Google Shape;416;p57"/>
          <p:cNvSpPr txBox="1"/>
          <p:nvPr/>
        </p:nvSpPr>
        <p:spPr>
          <a:xfrm>
            <a:off x="457200" y="1226188"/>
            <a:ext cx="4369200" cy="81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TBD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2" name="Google Shape;422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0763" y="1477375"/>
            <a:ext cx="6105525" cy="781050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58"/>
          <p:cNvSpPr txBox="1"/>
          <p:nvPr>
            <p:ph type="title"/>
          </p:nvPr>
        </p:nvSpPr>
        <p:spPr>
          <a:xfrm>
            <a:off x="1567450" y="0"/>
            <a:ext cx="5287500" cy="41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4444"/>
              <a:buNone/>
            </a:pPr>
            <a:r>
              <a:rPr b="1" lang="en-US" sz="2500"/>
              <a:t>Pattern - Accumulator</a:t>
            </a:r>
            <a:endParaRPr b="1" sz="2500"/>
          </a:p>
        </p:txBody>
      </p:sp>
      <p:sp>
        <p:nvSpPr>
          <p:cNvPr id="424" name="Google Shape;424;p58"/>
          <p:cNvSpPr/>
          <p:nvPr/>
        </p:nvSpPr>
        <p:spPr>
          <a:xfrm>
            <a:off x="585725" y="520850"/>
            <a:ext cx="3756600" cy="495600"/>
          </a:xfrm>
          <a:prstGeom prst="wedgeRectCallout">
            <a:avLst>
              <a:gd fmla="val -4301" name="adj1"/>
              <a:gd fmla="val 185871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accumulator can be int, double or String, and is typically initialized to 0, 0.0 or “”.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58"/>
          <p:cNvSpPr/>
          <p:nvPr/>
        </p:nvSpPr>
        <p:spPr>
          <a:xfrm>
            <a:off x="3883975" y="2719350"/>
            <a:ext cx="4672800" cy="701700"/>
          </a:xfrm>
          <a:prstGeom prst="wedgeRectCallout">
            <a:avLst>
              <a:gd fmla="val -70878" name="adj1"/>
              <a:gd fmla="val -150666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 on the right side of an assignment is a reference to the current value of the variable.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58"/>
          <p:cNvSpPr/>
          <p:nvPr/>
        </p:nvSpPr>
        <p:spPr>
          <a:xfrm>
            <a:off x="145075" y="2719350"/>
            <a:ext cx="3115800" cy="701700"/>
          </a:xfrm>
          <a:prstGeom prst="wedgeRectCallout">
            <a:avLst>
              <a:gd fmla="val 19240" name="adj1"/>
              <a:gd fmla="val -149708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 on the left side of an assignment means this is where the new value will be stored.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58"/>
          <p:cNvSpPr/>
          <p:nvPr/>
        </p:nvSpPr>
        <p:spPr>
          <a:xfrm>
            <a:off x="4840150" y="520850"/>
            <a:ext cx="4135500" cy="495600"/>
          </a:xfrm>
          <a:prstGeom prst="wedgeRectCallout">
            <a:avLst>
              <a:gd fmla="val -74409" name="adj1"/>
              <a:gd fmla="val 221186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right side of an assignment is evaluated first, then placed in the variable on the left side.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28" name="Google Shape;428;p58"/>
          <p:cNvGraphicFramePr/>
          <p:nvPr/>
        </p:nvGraphicFramePr>
        <p:xfrm>
          <a:off x="232600" y="4139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{10D639C3-B9CA-4AD6-982F-231C47C7898E}</a:tableStyleId>
              </a:tblPr>
              <a:tblGrid>
                <a:gridCol w="940875"/>
                <a:gridCol w="599975"/>
              </a:tblGrid>
              <a:tr h="4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ourier New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sum</a:t>
                      </a:r>
                      <a:endParaRPr sz="1100" u="none" cap="none" strike="noStrike"/>
                    </a:p>
                  </a:txBody>
                  <a:tcPr marT="34300" marB="34300" marR="91450" marL="9145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29" name="Google Shape;429;p58"/>
          <p:cNvSpPr txBox="1"/>
          <p:nvPr/>
        </p:nvSpPr>
        <p:spPr>
          <a:xfrm>
            <a:off x="0" y="3654925"/>
            <a:ext cx="8892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AutoNum type="arabicPeriod"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put 0 in sum                      2. evaluate right side of assignment            3. put result of right side into variable on left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                    previous contents of this variable are deleted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0 + 7 = 7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30" name="Google Shape;430;p58"/>
          <p:cNvGraphicFramePr/>
          <p:nvPr/>
        </p:nvGraphicFramePr>
        <p:xfrm>
          <a:off x="4572000" y="437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{10D639C3-B9CA-4AD6-982F-231C47C7898E}</a:tableStyleId>
              </a:tblPr>
              <a:tblGrid>
                <a:gridCol w="940875"/>
                <a:gridCol w="599975"/>
              </a:tblGrid>
              <a:tr h="4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ourier New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sum</a:t>
                      </a:r>
                      <a:endParaRPr sz="1100" u="none" cap="none" strike="noStrike"/>
                    </a:p>
                  </a:txBody>
                  <a:tcPr marT="34300" marB="34300" marR="91450" marL="9145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31" name="Google Shape;431;p58"/>
          <p:cNvSpPr/>
          <p:nvPr/>
        </p:nvSpPr>
        <p:spPr>
          <a:xfrm>
            <a:off x="5338875" y="4177100"/>
            <a:ext cx="892800" cy="892800"/>
          </a:xfrm>
          <a:prstGeom prst="mathMultiply">
            <a:avLst>
              <a:gd fmla="val 14572" name="adj1"/>
            </a:avLst>
          </a:prstGeom>
          <a:solidFill>
            <a:schemeClr val="dk1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32" name="Google Shape;432;p58"/>
          <p:cNvGraphicFramePr/>
          <p:nvPr/>
        </p:nvGraphicFramePr>
        <p:xfrm>
          <a:off x="6854950" y="437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{10D639C3-B9CA-4AD6-982F-231C47C7898E}</a:tableStyleId>
              </a:tblPr>
              <a:tblGrid>
                <a:gridCol w="940875"/>
                <a:gridCol w="599975"/>
              </a:tblGrid>
              <a:tr h="4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ourier New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sum</a:t>
                      </a:r>
                      <a:endParaRPr sz="1100" u="none" cap="none" strike="noStrike"/>
                    </a:p>
                  </a:txBody>
                  <a:tcPr marT="34300" marB="34300" marR="91450" marL="9145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33" name="Google Shape;433;p5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" name="Google Shape;439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4700" y="1708200"/>
            <a:ext cx="478155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Google Shape;440;p59"/>
          <p:cNvSpPr txBox="1"/>
          <p:nvPr>
            <p:ph type="title"/>
          </p:nvPr>
        </p:nvSpPr>
        <p:spPr>
          <a:xfrm>
            <a:off x="1567450" y="0"/>
            <a:ext cx="5287500" cy="41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4444"/>
              <a:buNone/>
            </a:pPr>
            <a:r>
              <a:rPr b="1" lang="en-US" sz="2500"/>
              <a:t>Pattern - Counter</a:t>
            </a:r>
            <a:endParaRPr b="1" sz="2500"/>
          </a:p>
        </p:txBody>
      </p:sp>
      <p:sp>
        <p:nvSpPr>
          <p:cNvPr id="441" name="Google Shape;441;p59"/>
          <p:cNvSpPr/>
          <p:nvPr/>
        </p:nvSpPr>
        <p:spPr>
          <a:xfrm>
            <a:off x="678975" y="520850"/>
            <a:ext cx="3153300" cy="495600"/>
          </a:xfrm>
          <a:prstGeom prst="wedgeRectCallout">
            <a:avLst>
              <a:gd fmla="val 59136" name="adj1"/>
              <a:gd fmla="val 193977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counter is and integer and must be initialized, typically to 0.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59"/>
          <p:cNvSpPr/>
          <p:nvPr/>
        </p:nvSpPr>
        <p:spPr>
          <a:xfrm>
            <a:off x="3884350" y="2753025"/>
            <a:ext cx="4672800" cy="701700"/>
          </a:xfrm>
          <a:prstGeom prst="wedgeRectCallout">
            <a:avLst>
              <a:gd fmla="val -40172" name="adj1"/>
              <a:gd fmla="val -124216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 on the right side of an assignment is a reference to the current value of the variable.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59"/>
          <p:cNvSpPr/>
          <p:nvPr/>
        </p:nvSpPr>
        <p:spPr>
          <a:xfrm>
            <a:off x="232600" y="2753025"/>
            <a:ext cx="3115800" cy="701700"/>
          </a:xfrm>
          <a:prstGeom prst="wedgeRectCallout">
            <a:avLst>
              <a:gd fmla="val 59254" name="adj1"/>
              <a:gd fmla="val -126867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 on the left side of an assignment means this is where the new value will be stored.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59"/>
          <p:cNvSpPr/>
          <p:nvPr/>
        </p:nvSpPr>
        <p:spPr>
          <a:xfrm>
            <a:off x="4840150" y="520850"/>
            <a:ext cx="4135500" cy="495600"/>
          </a:xfrm>
          <a:prstGeom prst="wedgeRectCallout">
            <a:avLst>
              <a:gd fmla="val -46938" name="adj1"/>
              <a:gd fmla="val 255912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right side of an assignment is evaluated first, then placed in the variable on the left side.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45" name="Google Shape;445;p59"/>
          <p:cNvGraphicFramePr/>
          <p:nvPr/>
        </p:nvGraphicFramePr>
        <p:xfrm>
          <a:off x="232600" y="437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{10D639C3-B9CA-4AD6-982F-231C47C7898E}</a:tableStyleId>
              </a:tblPr>
              <a:tblGrid>
                <a:gridCol w="940875"/>
                <a:gridCol w="599975"/>
              </a:tblGrid>
              <a:tr h="4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ourier New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</a:t>
                      </a:r>
                      <a:endParaRPr sz="1100" u="none" cap="none" strike="noStrike"/>
                    </a:p>
                  </a:txBody>
                  <a:tcPr marT="34300" marB="34300" marR="91450" marL="9145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46" name="Google Shape;446;p59"/>
          <p:cNvSpPr txBox="1"/>
          <p:nvPr/>
        </p:nvSpPr>
        <p:spPr>
          <a:xfrm>
            <a:off x="82750" y="3686638"/>
            <a:ext cx="8892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AutoNum type="arabicPeriod"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put 0 in n                      2. evaluate right side of assignment            3. put result of right side into variable on left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                    previous contents of this variable are deleted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0 + 1 = 1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47" name="Google Shape;447;p59"/>
          <p:cNvGraphicFramePr/>
          <p:nvPr/>
        </p:nvGraphicFramePr>
        <p:xfrm>
          <a:off x="4572000" y="437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{10D639C3-B9CA-4AD6-982F-231C47C7898E}</a:tableStyleId>
              </a:tblPr>
              <a:tblGrid>
                <a:gridCol w="940875"/>
                <a:gridCol w="599975"/>
              </a:tblGrid>
              <a:tr h="4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ourier New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</a:t>
                      </a:r>
                      <a:endParaRPr sz="1100" u="none" cap="none" strike="noStrike"/>
                    </a:p>
                  </a:txBody>
                  <a:tcPr marT="34300" marB="34300" marR="91450" marL="9145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48" name="Google Shape;448;p59"/>
          <p:cNvSpPr/>
          <p:nvPr/>
        </p:nvSpPr>
        <p:spPr>
          <a:xfrm>
            <a:off x="5338875" y="4177100"/>
            <a:ext cx="892800" cy="892800"/>
          </a:xfrm>
          <a:prstGeom prst="mathMultiply">
            <a:avLst>
              <a:gd fmla="val 14572" name="adj1"/>
            </a:avLst>
          </a:prstGeom>
          <a:solidFill>
            <a:schemeClr val="dk1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49" name="Google Shape;449;p59"/>
          <p:cNvGraphicFramePr/>
          <p:nvPr/>
        </p:nvGraphicFramePr>
        <p:xfrm>
          <a:off x="6854950" y="437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{10D639C3-B9CA-4AD6-982F-231C47C7898E}</a:tableStyleId>
              </a:tblPr>
              <a:tblGrid>
                <a:gridCol w="940875"/>
                <a:gridCol w="599975"/>
              </a:tblGrid>
              <a:tr h="4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ourier New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</a:t>
                      </a:r>
                      <a:endParaRPr sz="1100" u="none" cap="none" strike="noStrike"/>
                    </a:p>
                  </a:txBody>
                  <a:tcPr marT="34300" marB="34300" marR="91450" marL="9145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50" name="Google Shape;450;p5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60"/>
          <p:cNvSpPr txBox="1"/>
          <p:nvPr>
            <p:ph type="title"/>
          </p:nvPr>
        </p:nvSpPr>
        <p:spPr>
          <a:xfrm>
            <a:off x="1567450" y="0"/>
            <a:ext cx="5287500" cy="41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4444"/>
              <a:buNone/>
            </a:pPr>
            <a:r>
              <a:rPr b="1" lang="en-US" sz="2500"/>
              <a:t>Blueprint - Assignment</a:t>
            </a:r>
            <a:endParaRPr b="1" sz="2500"/>
          </a:p>
        </p:txBody>
      </p:sp>
      <p:sp>
        <p:nvSpPr>
          <p:cNvPr id="457" name="Google Shape;457;p60"/>
          <p:cNvSpPr/>
          <p:nvPr/>
        </p:nvSpPr>
        <p:spPr>
          <a:xfrm>
            <a:off x="678975" y="685725"/>
            <a:ext cx="3153300" cy="330600"/>
          </a:xfrm>
          <a:prstGeom prst="wedgeRectCallout">
            <a:avLst>
              <a:gd fmla="val 65626" name="adj1"/>
              <a:gd fmla="val 260247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left side is always a single variable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60"/>
          <p:cNvSpPr/>
          <p:nvPr/>
        </p:nvSpPr>
        <p:spPr>
          <a:xfrm>
            <a:off x="4064575" y="685725"/>
            <a:ext cx="3971400" cy="330600"/>
          </a:xfrm>
          <a:prstGeom prst="wedgeRectCallout">
            <a:avLst>
              <a:gd fmla="val -16509" name="adj1"/>
              <a:gd fmla="val 254620" name="adj2"/>
            </a:avLst>
          </a:prstGeom>
          <a:solidFill>
            <a:schemeClr val="lt1"/>
          </a:solidFill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isn’t math! It is assignment, not equality.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9" name="Google Shape;459;p60"/>
          <p:cNvPicPr preferRelativeResize="0"/>
          <p:nvPr/>
        </p:nvPicPr>
        <p:blipFill rotWithShape="1">
          <a:blip r:embed="rId3">
            <a:alphaModFix/>
          </a:blip>
          <a:srcRect b="66724" l="0" r="65576" t="17084"/>
          <a:stretch/>
        </p:blipFill>
        <p:spPr>
          <a:xfrm>
            <a:off x="492977" y="1720000"/>
            <a:ext cx="6790449" cy="375200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Google Shape;460;p60"/>
          <p:cNvSpPr/>
          <p:nvPr/>
        </p:nvSpPr>
        <p:spPr>
          <a:xfrm>
            <a:off x="3884350" y="3210225"/>
            <a:ext cx="4672800" cy="701700"/>
          </a:xfrm>
          <a:prstGeom prst="wedgeRectCallout">
            <a:avLst>
              <a:gd fmla="val -4741" name="adj1"/>
              <a:gd fmla="val -213229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expression, this can be one literal value, a long complicated expression, method calls, beginning of a rocket launch sequence, etc.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60"/>
          <p:cNvSpPr/>
          <p:nvPr/>
        </p:nvSpPr>
        <p:spPr>
          <a:xfrm>
            <a:off x="232600" y="3210225"/>
            <a:ext cx="3115800" cy="701700"/>
          </a:xfrm>
          <a:prstGeom prst="wedgeRectCallout">
            <a:avLst>
              <a:gd fmla="val -10598" name="adj1"/>
              <a:gd fmla="val -50192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variables are typically assigned new values multiple times while a program runs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6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4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Syllabus One Day at a Time </a:t>
            </a:r>
            <a:endParaRPr/>
          </a:p>
        </p:txBody>
      </p:sp>
      <p:pic>
        <p:nvPicPr>
          <p:cNvPr id="168" name="Google Shape;168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34251"/>
            <a:ext cx="8839200" cy="2931886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4"/>
          <p:cNvSpPr txBox="1"/>
          <p:nvPr/>
        </p:nvSpPr>
        <p:spPr>
          <a:xfrm>
            <a:off x="371175" y="4102200"/>
            <a:ext cx="7283700" cy="3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UT Counseling and Mental Health Center (CMHC) website: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https://cmhc.utexas.edu/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8" name="Google Shape;468;p61"/>
          <p:cNvPicPr preferRelativeResize="0"/>
          <p:nvPr/>
        </p:nvPicPr>
        <p:blipFill rotWithShape="1">
          <a:blip r:embed="rId3">
            <a:alphaModFix/>
          </a:blip>
          <a:srcRect b="0" l="0" r="0" t="19833"/>
          <a:stretch/>
        </p:blipFill>
        <p:spPr>
          <a:xfrm>
            <a:off x="1567450" y="2506725"/>
            <a:ext cx="5038725" cy="198525"/>
          </a:xfrm>
          <a:prstGeom prst="rect">
            <a:avLst/>
          </a:prstGeom>
          <a:noFill/>
          <a:ln>
            <a:noFill/>
          </a:ln>
        </p:spPr>
      </p:pic>
      <p:sp>
        <p:nvSpPr>
          <p:cNvPr id="469" name="Google Shape;469;p61"/>
          <p:cNvSpPr txBox="1"/>
          <p:nvPr>
            <p:ph type="title"/>
          </p:nvPr>
        </p:nvSpPr>
        <p:spPr>
          <a:xfrm>
            <a:off x="1567450" y="0"/>
            <a:ext cx="5290500" cy="41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4444"/>
              <a:buNone/>
            </a:pPr>
            <a:r>
              <a:rPr b="1" lang="en-US" sz="2500"/>
              <a:t>Blueprint - Constant</a:t>
            </a:r>
            <a:endParaRPr b="1" sz="2500"/>
          </a:p>
        </p:txBody>
      </p:sp>
      <p:sp>
        <p:nvSpPr>
          <p:cNvPr id="470" name="Google Shape;470;p61"/>
          <p:cNvSpPr/>
          <p:nvPr/>
        </p:nvSpPr>
        <p:spPr>
          <a:xfrm>
            <a:off x="1070575" y="3085000"/>
            <a:ext cx="2985000" cy="733500"/>
          </a:xfrm>
          <a:prstGeom prst="wedgeRectCallout">
            <a:avLst>
              <a:gd fmla="val 55687" name="adj1"/>
              <a:gd fmla="val -98701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Constants can be ints and doubles. (Strings and character literals are by nature constants already.)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6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2" name="Google Shape;472;p61"/>
          <p:cNvSpPr/>
          <p:nvPr/>
        </p:nvSpPr>
        <p:spPr>
          <a:xfrm>
            <a:off x="4437850" y="3085000"/>
            <a:ext cx="2822700" cy="733500"/>
          </a:xfrm>
          <a:prstGeom prst="wedgeRectCallout">
            <a:avLst>
              <a:gd fmla="val -19881" name="adj1"/>
              <a:gd fmla="val -105658" name="adj2"/>
            </a:avLst>
          </a:prstGeom>
          <a:solidFill>
            <a:schemeClr val="lt1"/>
          </a:solidFill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 convention, names have all caps with underscores between words.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61"/>
          <p:cNvSpPr/>
          <p:nvPr/>
        </p:nvSpPr>
        <p:spPr>
          <a:xfrm>
            <a:off x="602975" y="866050"/>
            <a:ext cx="2568000" cy="733500"/>
          </a:xfrm>
          <a:prstGeom prst="wedgeRectCallout">
            <a:avLst>
              <a:gd fmla="val 27162" name="adj1"/>
              <a:gd fmla="val 167883" name="adj2"/>
            </a:avLst>
          </a:prstGeom>
          <a:solidFill>
            <a:schemeClr val="lt1"/>
          </a:solidFill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now, always public and static.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p61"/>
          <p:cNvSpPr/>
          <p:nvPr/>
        </p:nvSpPr>
        <p:spPr>
          <a:xfrm>
            <a:off x="3386175" y="866050"/>
            <a:ext cx="2616300" cy="733500"/>
          </a:xfrm>
          <a:prstGeom prst="wedgeRectCallout">
            <a:avLst>
              <a:gd fmla="val -35799" name="adj1"/>
              <a:gd fmla="val 169042" name="adj2"/>
            </a:avLst>
          </a:prstGeom>
          <a:solidFill>
            <a:schemeClr val="lt1"/>
          </a:solidFill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Keyword final indicates it is a constant.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61"/>
          <p:cNvSpPr/>
          <p:nvPr/>
        </p:nvSpPr>
        <p:spPr>
          <a:xfrm>
            <a:off x="6183250" y="866050"/>
            <a:ext cx="2616300" cy="733500"/>
          </a:xfrm>
          <a:prstGeom prst="wedgeRectCallout">
            <a:avLst>
              <a:gd fmla="val -51722" name="adj1"/>
              <a:gd fmla="val 166725" name="adj2"/>
            </a:avLst>
          </a:prstGeom>
          <a:solidFill>
            <a:schemeClr val="lt1"/>
          </a:solidFill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Must be assigned as part of the declaration.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62"/>
          <p:cNvSpPr txBox="1"/>
          <p:nvPr>
            <p:ph type="title"/>
          </p:nvPr>
        </p:nvSpPr>
        <p:spPr>
          <a:xfrm>
            <a:off x="1567450" y="0"/>
            <a:ext cx="3238800" cy="41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4444"/>
              <a:buNone/>
            </a:pPr>
            <a:r>
              <a:rPr b="1" lang="en-US" sz="2500"/>
              <a:t>Blueprint - Variables</a:t>
            </a:r>
            <a:endParaRPr b="1" sz="2500"/>
          </a:p>
        </p:txBody>
      </p:sp>
      <p:sp>
        <p:nvSpPr>
          <p:cNvPr id="482" name="Google Shape;482;p62"/>
          <p:cNvSpPr/>
          <p:nvPr/>
        </p:nvSpPr>
        <p:spPr>
          <a:xfrm>
            <a:off x="1245275" y="685725"/>
            <a:ext cx="1112700" cy="330600"/>
          </a:xfrm>
          <a:prstGeom prst="wedgeRectCallout">
            <a:avLst>
              <a:gd fmla="val -29006" name="adj1"/>
              <a:gd fmla="val 209604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declare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62"/>
          <p:cNvSpPr/>
          <p:nvPr/>
        </p:nvSpPr>
        <p:spPr>
          <a:xfrm>
            <a:off x="3139350" y="685725"/>
            <a:ext cx="981000" cy="330600"/>
          </a:xfrm>
          <a:prstGeom prst="wedgeRectCallout">
            <a:avLst>
              <a:gd fmla="val -133932" name="adj1"/>
              <a:gd fmla="val 206791" name="adj2"/>
            </a:avLst>
          </a:prstGeom>
          <a:solidFill>
            <a:schemeClr val="lt1"/>
          </a:solidFill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initialize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4" name="Google Shape;484;p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575" y="1533263"/>
            <a:ext cx="8839200" cy="1038485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62"/>
          <p:cNvSpPr/>
          <p:nvPr/>
        </p:nvSpPr>
        <p:spPr>
          <a:xfrm>
            <a:off x="3884350" y="3210225"/>
            <a:ext cx="921900" cy="415800"/>
          </a:xfrm>
          <a:prstGeom prst="wedgeRectCallout">
            <a:avLst>
              <a:gd fmla="val 62368" name="adj1"/>
              <a:gd fmla="val -247174" name="adj2"/>
            </a:avLst>
          </a:prstGeom>
          <a:noFill/>
          <a:ln cap="flat" cmpd="sng" w="38100">
            <a:solidFill>
              <a:srgbClr val="1F49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6" name="Google Shape;486;p62"/>
          <p:cNvGraphicFramePr/>
          <p:nvPr/>
        </p:nvGraphicFramePr>
        <p:xfrm>
          <a:off x="437675" y="2921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{10D639C3-B9CA-4AD6-982F-231C47C7898E}</a:tableStyleId>
              </a:tblPr>
              <a:tblGrid>
                <a:gridCol w="1488925"/>
                <a:gridCol w="949475"/>
              </a:tblGrid>
              <a:tr h="3662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US" sz="1500" u="none" cap="none" strike="noStrike">
                          <a:solidFill>
                            <a:schemeClr val="dk1"/>
                          </a:solidFill>
                        </a:rPr>
                        <a:t>Memory</a:t>
                      </a:r>
                      <a:endParaRPr b="1" sz="15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34300" marB="34300" marR="91450" marL="91450" anchor="ctr" anchorCtr="1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6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ourier New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grade</a:t>
                      </a:r>
                      <a:endParaRPr sz="1100" u="none" cap="none" strike="noStrike"/>
                    </a:p>
                  </a:txBody>
                  <a:tcPr marT="34300" marB="34300" marR="91450" marL="91450" anchor="ctr" anchorCtr="1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90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myGPA</a:t>
                      </a:r>
                      <a:endParaRPr b="0" i="0" sz="1500" u="none" cap="none" strike="noStrike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91450" marL="91450" anchor="ctr" anchorCtr="1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3.4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letterGrade</a:t>
                      </a:r>
                      <a:endParaRPr b="0" i="0" sz="1500" u="none" cap="none" strike="noStrike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91450" marL="91450" anchor="ctr" anchorCtr="1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‘B’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passing</a:t>
                      </a:r>
                      <a:endParaRPr b="0" i="0" sz="1500" u="none" cap="none" strike="noStrike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91450" marL="91450" anchor="ctr" anchorCtr="1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true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 anchor="ctr" anchorCtr="1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487" name="Google Shape;487;p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60000" y="3416573"/>
            <a:ext cx="1990725" cy="733425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488" name="Google Shape;488;p6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9" name="Google Shape;489;p62"/>
          <p:cNvSpPr txBox="1"/>
          <p:nvPr/>
        </p:nvSpPr>
        <p:spPr>
          <a:xfrm>
            <a:off x="5749913" y="3001075"/>
            <a:ext cx="2010900" cy="41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63"/>
          <p:cNvSpPr txBox="1"/>
          <p:nvPr>
            <p:ph type="title"/>
          </p:nvPr>
        </p:nvSpPr>
        <p:spPr>
          <a:xfrm>
            <a:off x="457200" y="408151"/>
            <a:ext cx="8229600" cy="59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0864"/>
              <a:buNone/>
            </a:pPr>
            <a:r>
              <a:rPr lang="en-US"/>
              <a:t>Practice</a:t>
            </a:r>
            <a:endParaRPr/>
          </a:p>
        </p:txBody>
      </p:sp>
      <p:sp>
        <p:nvSpPr>
          <p:cNvPr id="496" name="Google Shape;496;p63"/>
          <p:cNvSpPr txBox="1"/>
          <p:nvPr>
            <p:ph idx="1" type="body"/>
          </p:nvPr>
        </p:nvSpPr>
        <p:spPr>
          <a:xfrm>
            <a:off x="457200" y="1088225"/>
            <a:ext cx="8229600" cy="20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88235"/>
              <a:buNone/>
            </a:pPr>
            <a:r>
              <a:rPr lang="en-US" sz="2400"/>
              <a:t>Write a code segment to calculate the day of the week given the year, month (1 = January, 2 = February, etc.) and day, using these calculations:</a:t>
            </a:r>
            <a:endParaRPr sz="2400"/>
          </a:p>
          <a:p>
            <a:pPr indent="-35814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●"/>
            </a:pPr>
            <a:r>
              <a:rPr lang="en-US" sz="2400"/>
              <a:t>x = year - (14 - month) / 12</a:t>
            </a:r>
            <a:endParaRPr sz="2400"/>
          </a:p>
          <a:p>
            <a:pPr indent="-35814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/>
              <a:t>y = x + x / 4 - x / 100 + x / 400</a:t>
            </a:r>
            <a:endParaRPr sz="2400"/>
          </a:p>
          <a:p>
            <a:pPr indent="-35814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/>
              <a:t>z = month + 12 * ((14 - month) / 12) - 2</a:t>
            </a:r>
            <a:endParaRPr sz="2400"/>
          </a:p>
          <a:p>
            <a:pPr indent="-35814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/>
              <a:t>dayOfWeek = (day + x + (31 * z) / 12) % 7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88235"/>
              <a:buNone/>
            </a:pPr>
            <a:r>
              <a:rPr lang="en-US" sz="2400"/>
              <a:t>The value of d is the day of the week: 0 = Sunday, 1 = Monday, 2 = Tuesday </a:t>
            </a:r>
            <a:endParaRPr sz="2400"/>
          </a:p>
        </p:txBody>
      </p:sp>
      <p:pic>
        <p:nvPicPr>
          <p:cNvPr id="497" name="Google Shape;497;p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375" y="3267063"/>
            <a:ext cx="9039225" cy="1876425"/>
          </a:xfrm>
          <a:prstGeom prst="rect">
            <a:avLst/>
          </a:prstGeom>
          <a:noFill/>
          <a:ln>
            <a:noFill/>
          </a:ln>
        </p:spPr>
      </p:pic>
      <p:sp>
        <p:nvSpPr>
          <p:cNvPr id="498" name="Google Shape;498;p6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5"/>
          <p:cNvSpPr txBox="1"/>
          <p:nvPr>
            <p:ph type="title"/>
          </p:nvPr>
        </p:nvSpPr>
        <p:spPr>
          <a:xfrm>
            <a:off x="457200" y="441976"/>
            <a:ext cx="8229600" cy="650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Check Canvas Each Week/Day</a:t>
            </a:r>
            <a:endParaRPr/>
          </a:p>
        </p:txBody>
      </p:sp>
      <p:pic>
        <p:nvPicPr>
          <p:cNvPr id="176" name="Google Shape;176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3850" y="1202376"/>
            <a:ext cx="3697219" cy="3746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6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/>
              <a:t>Announcements</a:t>
            </a:r>
            <a:endParaRPr/>
          </a:p>
        </p:txBody>
      </p:sp>
      <p:sp>
        <p:nvSpPr>
          <p:cNvPr id="183" name="Google Shape;183;p36"/>
          <p:cNvSpPr txBox="1"/>
          <p:nvPr>
            <p:ph idx="1" type="body"/>
          </p:nvPr>
        </p:nvSpPr>
        <p:spPr>
          <a:xfrm>
            <a:off x="457200" y="1077825"/>
            <a:ext cx="7856100" cy="10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First assignment due Thursday at 11pm. Or use slip days for final turn in date of Saturday at 11pm. No extensions.</a:t>
            </a:r>
            <a:endParaRPr sz="2200"/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Sneak peak, one time only, grading rubric:</a:t>
            </a:r>
            <a:endParaRPr/>
          </a:p>
        </p:txBody>
      </p:sp>
      <p:sp>
        <p:nvSpPr>
          <p:cNvPr id="184" name="Google Shape;184;p3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5" name="Google Shape;185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2225" y="1940425"/>
            <a:ext cx="4237325" cy="3203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" name="Google Shape;191;p37"/>
          <p:cNvCxnSpPr/>
          <p:nvPr/>
        </p:nvCxnSpPr>
        <p:spPr>
          <a:xfrm flipH="1" rot="10800000">
            <a:off x="628650" y="3463950"/>
            <a:ext cx="7818000" cy="22200"/>
          </a:xfrm>
          <a:prstGeom prst="straightConnector1">
            <a:avLst/>
          </a:prstGeom>
          <a:noFill/>
          <a:ln cap="flat" cmpd="sng" w="19050">
            <a:solidFill>
              <a:srgbClr val="BF57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2" name="Google Shape;192;p37"/>
          <p:cNvSpPr txBox="1"/>
          <p:nvPr/>
        </p:nvSpPr>
        <p:spPr>
          <a:xfrm>
            <a:off x="502920" y="1657350"/>
            <a:ext cx="78867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2800"/>
              <a:buFont typeface="Arial Black"/>
              <a:buNone/>
            </a:pPr>
            <a:r>
              <a:rPr b="1" lang="en-US" sz="400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2.2</a:t>
            </a:r>
            <a:endParaRPr b="1" sz="4000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2800"/>
              <a:buFont typeface="Arial Black"/>
              <a:buNone/>
            </a:pPr>
            <a:r>
              <a:rPr b="1" lang="en-US" sz="400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Variables</a:t>
            </a:r>
            <a:r>
              <a:rPr b="1" lang="en-US" sz="400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8"/>
          <p:cNvSpPr txBox="1"/>
          <p:nvPr>
            <p:ph idx="1" type="body"/>
          </p:nvPr>
        </p:nvSpPr>
        <p:spPr>
          <a:xfrm>
            <a:off x="228600" y="1030950"/>
            <a:ext cx="8686800" cy="3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What's bad about the following code?</a:t>
            </a:r>
            <a:br>
              <a:rPr b="0" i="0" lang="en-US" sz="23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Receipt {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static void main(String[] args) {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en-US" sz="17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        // Calculate total owed, assuming 8% tax / 15% tip</a:t>
            </a:r>
            <a:br>
              <a:rPr b="1" i="0" lang="en-US" sz="17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en-US" sz="17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System.out.println("Subtotal:");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System.out.println(38 + 40 + 30);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0" i="0" lang="en-US" sz="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System.out.println("Tax:");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System.out.println((38 + 40 + 30) * .08);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System.out.println("Tip:");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System.out.println((38 + 40 + 30) * .15);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System.out.println("Total:");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System.out.println(38 + 40 + 30 +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(38 + 40 + 30) * .08 +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(38 + 40 + 30) * .15);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b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19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38"/>
          <p:cNvSpPr txBox="1"/>
          <p:nvPr>
            <p:ph type="title"/>
          </p:nvPr>
        </p:nvSpPr>
        <p:spPr>
          <a:xfrm>
            <a:off x="540900" y="387759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Receipt </a:t>
            </a:r>
            <a:r>
              <a:rPr lang="en-US">
                <a:solidFill>
                  <a:schemeClr val="dk1"/>
                </a:solidFill>
              </a:rPr>
              <a:t>E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xample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9" name="Google Shape;199;p38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9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Let’s Borrow From Algebra - The Variable</a:t>
            </a:r>
            <a:endParaRPr/>
          </a:p>
        </p:txBody>
      </p:sp>
      <p:sp>
        <p:nvSpPr>
          <p:cNvPr id="207" name="Google Shape;207;p39"/>
          <p:cNvSpPr txBox="1"/>
          <p:nvPr>
            <p:ph idx="1" type="body"/>
          </p:nvPr>
        </p:nvSpPr>
        <p:spPr>
          <a:xfrm>
            <a:off x="457200" y="1968325"/>
            <a:ext cx="4176600" cy="2526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In algebra, we gave a value a name, like X.</a:t>
            </a:r>
            <a:endParaRPr/>
          </a:p>
        </p:txBody>
      </p:sp>
      <p:sp>
        <p:nvSpPr>
          <p:cNvPr id="208" name="Google Shape;208;p3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09" name="Google Shape;209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2275" y="1893601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0"/>
          <p:cNvSpPr txBox="1"/>
          <p:nvPr>
            <p:ph type="title"/>
          </p:nvPr>
        </p:nvSpPr>
        <p:spPr>
          <a:xfrm>
            <a:off x="457200" y="434926"/>
            <a:ext cx="8229600" cy="642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Variable in Programming</a:t>
            </a:r>
            <a:endParaRPr/>
          </a:p>
        </p:txBody>
      </p:sp>
      <p:sp>
        <p:nvSpPr>
          <p:cNvPr id="216" name="Google Shape;216;p40"/>
          <p:cNvSpPr txBox="1"/>
          <p:nvPr>
            <p:ph idx="1" type="body"/>
          </p:nvPr>
        </p:nvSpPr>
        <p:spPr>
          <a:xfrm>
            <a:off x="457200" y="1077825"/>
            <a:ext cx="8229600" cy="972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We give values at name.</a:t>
            </a:r>
            <a:endParaRPr/>
          </a:p>
        </p:txBody>
      </p:sp>
      <p:sp>
        <p:nvSpPr>
          <p:cNvPr id="217" name="Google Shape;217;p4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8" name="Google Shape;218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2075" y="1873300"/>
            <a:ext cx="6543675" cy="1666875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40"/>
          <p:cNvSpPr txBox="1"/>
          <p:nvPr/>
        </p:nvSpPr>
        <p:spPr>
          <a:xfrm>
            <a:off x="408425" y="3795900"/>
            <a:ext cx="40317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The same as variables in algebra: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 value is given a name.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The value can change.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The name can have only one value at a time.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40"/>
          <p:cNvSpPr txBox="1"/>
          <p:nvPr/>
        </p:nvSpPr>
        <p:spPr>
          <a:xfrm>
            <a:off x="4475600" y="3795900"/>
            <a:ext cx="37644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Different: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We use meaningful names.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Each value must also have a type: int, double, string, char or boolean.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6-9 White Backgrou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6-9 White Backgrou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6-9 White Backgrou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16-9 White Backgrou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