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0" r:id="rId5"/>
    <p:sldMasterId id="2147483671" r:id="rId6"/>
    <p:sldMasterId id="214748367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y="5143500" cx="9144000"/>
  <p:notesSz cx="6858000" cy="93138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788C6AB-0628-4780-82BC-86DBC9822A51}">
  <a:tblStyle styleId="{3788C6AB-0628-4780-82BC-86DBC9822A5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87A8A473-9ADB-4CFB-9C3C-17051B5590BF}"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1.xml"/><Relationship Id="rId7" Type="http://schemas.openxmlformats.org/officeDocument/2006/relationships/slideMaster" Target="slideMasters/slideMaster3.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11" Type="http://schemas.openxmlformats.org/officeDocument/2006/relationships/slide" Target="slides/slide3.xml"/><Relationship Id="rId33" Type="http://schemas.openxmlformats.org/officeDocument/2006/relationships/slide" Target="slides/slide25.xml"/><Relationship Id="rId10" Type="http://schemas.openxmlformats.org/officeDocument/2006/relationships/slide" Target="slides/slide2.xml"/><Relationship Id="rId32" Type="http://schemas.openxmlformats.org/officeDocument/2006/relationships/slide" Target="slides/slide24.xml"/><Relationship Id="rId13" Type="http://schemas.openxmlformats.org/officeDocument/2006/relationships/slide" Target="slides/slide5.xml"/><Relationship Id="rId35" Type="http://schemas.openxmlformats.org/officeDocument/2006/relationships/slide" Target="slides/slide27.xml"/><Relationship Id="rId12" Type="http://schemas.openxmlformats.org/officeDocument/2006/relationships/slide" Target="slides/slide4.xml"/><Relationship Id="rId34" Type="http://schemas.openxmlformats.org/officeDocument/2006/relationships/slide" Target="slides/slide26.xml"/><Relationship Id="rId15" Type="http://schemas.openxmlformats.org/officeDocument/2006/relationships/slide" Target="slides/slide7.xml"/><Relationship Id="rId14" Type="http://schemas.openxmlformats.org/officeDocument/2006/relationships/slide" Target="slides/slide6.xml"/><Relationship Id="rId36" Type="http://schemas.openxmlformats.org/officeDocument/2006/relationships/slide" Target="slides/slide28.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693"/>
          </a:xfrm>
          <a:prstGeom prst="rect">
            <a:avLst/>
          </a:prstGeom>
          <a:noFill/>
          <a:ln>
            <a:noFill/>
          </a:ln>
        </p:spPr>
        <p:txBody>
          <a:bodyPr anchorCtr="0" anchor="t"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65693"/>
          </a:xfrm>
          <a:prstGeom prst="rect">
            <a:avLst/>
          </a:prstGeom>
          <a:noFill/>
          <a:ln>
            <a:noFill/>
          </a:ln>
        </p:spPr>
        <p:txBody>
          <a:bodyPr anchorCtr="0" anchor="t" bIns="45650" lIns="91325" spcFirstLastPara="1" rIns="91325" wrap="square" tIns="45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6554"/>
            <a:ext cx="2971800" cy="465693"/>
          </a:xfrm>
          <a:prstGeom prst="rect">
            <a:avLst/>
          </a:prstGeom>
          <a:noFill/>
          <a:ln>
            <a:noFill/>
          </a:ln>
        </p:spPr>
        <p:txBody>
          <a:bodyPr anchorCtr="0" anchor="b"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7445295f31_0_59: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rPr lang="en-US"/>
              <a:t>Updates - add quick example of raising your own exception (maybe add that section back into the book), also, can you raise a general exception like in Java?</a:t>
            </a:r>
            <a:endParaRPr/>
          </a:p>
        </p:txBody>
      </p:sp>
      <p:sp>
        <p:nvSpPr>
          <p:cNvPr id="113" name="Google Shape;113;g27445295f31_0_59: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e9c69bf3bb_0_518: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220" name="Google Shape;220;g1e9c69bf3bb_0_518: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e9c69bf3bb_0_524: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227" name="Google Shape;227;g1e9c69bf3bb_0_524: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7af09b4ee4_0_154: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239" name="Google Shape;239;g27af09b4ee4_0_154: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65110ae989_0_38: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65110ae989_0_38: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52" name="Google Shape;252;g265110ae989_0_38: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7af09b4ee4_0_17: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259" name="Google Shape;259;g27af09b4ee4_0_17: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65110ae989_0_84: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265110ae989_0_84: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69" name="Google Shape;269;g265110ae989_0_84: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1e9c69bf3bb_0_554: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276" name="Google Shape;276;g1e9c69bf3bb_0_554: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65110ae989_0_9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65110ae989_0_91: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86" name="Google Shape;286;g265110ae989_0_91: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65110ae989_0_12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65110ae989_0_129: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94" name="Google Shape;294;g265110ae989_0_129: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1e9c69bf3bb_0_623: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1" name="Google Shape;301;g1e9c69bf3bb_0_623: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rPr b="1" lang="en-US"/>
              <a:t>Session Title</a:t>
            </a:r>
            <a:r>
              <a:rPr lang="en-US"/>
              <a:t>: Project Based Learning (PBL) for Equity in CS classes</a:t>
            </a:r>
            <a:endParaRPr/>
          </a:p>
          <a:p>
            <a:pPr indent="0" lvl="0" marL="0" rtl="0" algn="l">
              <a:lnSpc>
                <a:spcPct val="100000"/>
              </a:lnSpc>
              <a:spcBef>
                <a:spcPts val="360"/>
              </a:spcBef>
              <a:spcAft>
                <a:spcPts val="0"/>
              </a:spcAft>
              <a:buSzPts val="1400"/>
              <a:buNone/>
            </a:pPr>
            <a:r>
              <a:rPr b="1" lang="en-US"/>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302" name="Google Shape;302;g1e9c69bf3bb_0_623: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notes"/>
          <p:cNvSpPr/>
          <p:nvPr>
            <p:ph idx="2"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4" name="Google Shape;134;p1:notes"/>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360"/>
              </a:spcBef>
              <a:spcAft>
                <a:spcPts val="0"/>
              </a:spcAft>
              <a:buSzPts val="1400"/>
              <a:buNone/>
            </a:pPr>
            <a:r>
              <a:rPr lang="en-US"/>
              <a:t>too short  20 min long</a:t>
            </a:r>
            <a:endParaRPr/>
          </a:p>
          <a:p>
            <a:pPr indent="0" lvl="0" marL="0" rtl="0" algn="l">
              <a:lnSpc>
                <a:spcPct val="100000"/>
              </a:lnSpc>
              <a:spcBef>
                <a:spcPts val="360"/>
              </a:spcBef>
              <a:spcAft>
                <a:spcPts val="0"/>
              </a:spcAft>
              <a:buSzPts val="1400"/>
              <a:buNone/>
            </a:pPr>
            <a:r>
              <a:rPr lang="en-US"/>
              <a:t>fix slide 13</a:t>
            </a:r>
            <a:endParaRPr/>
          </a:p>
          <a:p>
            <a:pPr indent="0" lvl="0" marL="0" rtl="0" algn="l">
              <a:lnSpc>
                <a:spcPct val="100000"/>
              </a:lnSpc>
              <a:spcBef>
                <a:spcPts val="360"/>
              </a:spcBef>
              <a:spcAft>
                <a:spcPts val="0"/>
              </a:spcAft>
              <a:buSzPts val="1400"/>
              <a:buNone/>
            </a:pPr>
            <a:r>
              <a:rPr lang="en-US"/>
              <a:t>move mirror example to a day before they do UT Longhorn</a:t>
            </a:r>
            <a:endParaRPr/>
          </a:p>
        </p:txBody>
      </p:sp>
      <p:sp>
        <p:nvSpPr>
          <p:cNvPr id="135" name="Google Shape;135;p1:notes"/>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7af09b4ee4_0_31: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308" name="Google Shape;308;g27af09b4ee4_0_31: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7af09b4ee4_0_54: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7af09b4ee4_0_54: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19" name="Google Shape;319;g27af09b4ee4_0_54: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7af09b4ee4_0_7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27af09b4ee4_0_71: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36" name="Google Shape;336;g27af09b4ee4_0_71: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7af09b4ee4_0_8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7af09b4ee4_0_8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52" name="Google Shape;352;g27af09b4ee4_0_8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7af09b4ee4_0_12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27af09b4ee4_0_12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65" name="Google Shape;365;g27af09b4ee4_0_12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g27af09b4ee4_0_185: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27af09b4ee4_0_185: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81" name="Google Shape;381;g27af09b4ee4_0_185: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27af09b4ee4_0_16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27af09b4ee4_0_16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92" name="Google Shape;392;g27af09b4ee4_0_16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1c3ea09e0ae_0_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07" name="Google Shape;407;g1c3ea09e0ae_0_2: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408" name="Google Shape;408;g1c3ea09e0ae_0_2: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65110ae989_0_98: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265110ae989_0_98: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430" name="Google Shape;430;g265110ae989_0_98: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e9c69bf3bb_0_84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4" name="Google Shape;144;g1e9c69bf3bb_0_840: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145" name="Google Shape;145;g1e9c69bf3bb_0_840: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e9c69bf3bb_0_42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2" name="Google Shape;152;g1e9c69bf3bb_0_420: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rPr b="1" lang="en-US"/>
              <a:t>Session Title</a:t>
            </a:r>
            <a:r>
              <a:rPr lang="en-US"/>
              <a:t>: Project Based Learning (PBL) for Equity in CS classes</a:t>
            </a:r>
            <a:endParaRPr/>
          </a:p>
          <a:p>
            <a:pPr indent="0" lvl="0" marL="0" rtl="0" algn="l">
              <a:lnSpc>
                <a:spcPct val="100000"/>
              </a:lnSpc>
              <a:spcBef>
                <a:spcPts val="360"/>
              </a:spcBef>
              <a:spcAft>
                <a:spcPts val="0"/>
              </a:spcAft>
              <a:buSzPts val="1400"/>
              <a:buNone/>
            </a:pPr>
            <a:r>
              <a:rPr b="1" lang="en-US"/>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153" name="Google Shape;153;g1e9c69bf3bb_0_420: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e9c69bf3bb_0_426: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59" name="Google Shape;159;g1e9c69bf3bb_0_426: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e9c69bf3bb_0_445: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66" name="Google Shape;166;g1e9c69bf3bb_0_445: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e9c69bf3bb_0_452: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74" name="Google Shape;174;g1e9c69bf3bb_0_452: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e9c69bf3bb_0_463: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87" name="Google Shape;187;g1e9c69bf3bb_0_463: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e9c69bf3bb_0_485: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99" name="Google Shape;199;g1e9c69bf3bb_0_485: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6" name="Google Shape;16;p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12"/>
          <p:cNvSpPr txBox="1"/>
          <p:nvPr>
            <p:ph type="title"/>
          </p:nvPr>
        </p:nvSpPr>
        <p:spPr>
          <a:xfrm>
            <a:off x="457200" y="777478"/>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457200" y="1771650"/>
            <a:ext cx="8229600" cy="2914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7" name="Shape 57"/>
        <p:cNvGrpSpPr/>
        <p:nvPr/>
      </p:nvGrpSpPr>
      <p:grpSpPr>
        <a:xfrm>
          <a:off x="0" y="0"/>
          <a:ext cx="0" cy="0"/>
          <a:chOff x="0" y="0"/>
          <a:chExt cx="0" cy="0"/>
        </a:xfrm>
      </p:grpSpPr>
      <p:sp>
        <p:nvSpPr>
          <p:cNvPr id="58" name="Google Shape;58;p13"/>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13"/>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14"/>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p14"/>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3" name="Google Shape;63;p14"/>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64" name="Shape 64"/>
        <p:cNvGrpSpPr/>
        <p:nvPr/>
      </p:nvGrpSpPr>
      <p:grpSpPr>
        <a:xfrm>
          <a:off x="0" y="0"/>
          <a:ext cx="0" cy="0"/>
          <a:chOff x="0" y="0"/>
          <a:chExt cx="0" cy="0"/>
        </a:xfrm>
      </p:grpSpPr>
      <p:sp>
        <p:nvSpPr>
          <p:cNvPr id="65" name="Google Shape;65;p15"/>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5"/>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67" name="Google Shape;67;p15"/>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68" name="Shape 68"/>
        <p:cNvGrpSpPr/>
        <p:nvPr/>
      </p:nvGrpSpPr>
      <p:grpSpPr>
        <a:xfrm>
          <a:off x="0" y="0"/>
          <a:ext cx="0" cy="0"/>
          <a:chOff x="0" y="0"/>
          <a:chExt cx="0" cy="0"/>
        </a:xfrm>
      </p:grpSpPr>
      <p:sp>
        <p:nvSpPr>
          <p:cNvPr id="69" name="Google Shape;69;p16"/>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0" name="Google Shape;70;p16"/>
          <p:cNvSpPr/>
          <p:nvPr>
            <p:ph idx="2" type="pic"/>
          </p:nvPr>
        </p:nvSpPr>
        <p:spPr>
          <a:xfrm>
            <a:off x="1792288" y="685800"/>
            <a:ext cx="5486400" cy="3086100"/>
          </a:xfrm>
          <a:prstGeom prst="rect">
            <a:avLst/>
          </a:prstGeom>
          <a:noFill/>
          <a:ln>
            <a:noFill/>
          </a:ln>
        </p:spPr>
      </p:sp>
      <p:sp>
        <p:nvSpPr>
          <p:cNvPr id="71" name="Google Shape;71;p16"/>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6" name="Shape 76"/>
        <p:cNvGrpSpPr/>
        <p:nvPr/>
      </p:nvGrpSpPr>
      <p:grpSpPr>
        <a:xfrm>
          <a:off x="0" y="0"/>
          <a:ext cx="0" cy="0"/>
          <a:chOff x="0" y="0"/>
          <a:chExt cx="0" cy="0"/>
        </a:xfrm>
      </p:grpSpPr>
      <p:sp>
        <p:nvSpPr>
          <p:cNvPr id="77" name="Google Shape;77;p18"/>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8" name="Google Shape;78;p18"/>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79" name="Google Shape;79;p1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0" name="Shape 80"/>
        <p:cNvGrpSpPr/>
        <p:nvPr/>
      </p:nvGrpSpPr>
      <p:grpSpPr>
        <a:xfrm>
          <a:off x="0" y="0"/>
          <a:ext cx="0" cy="0"/>
          <a:chOff x="0" y="0"/>
          <a:chExt cx="0" cy="0"/>
        </a:xfrm>
      </p:grpSpPr>
      <p:sp>
        <p:nvSpPr>
          <p:cNvPr id="81" name="Google Shape;81;p19"/>
          <p:cNvSpPr txBox="1"/>
          <p:nvPr>
            <p:ph type="title"/>
          </p:nvPr>
        </p:nvSpPr>
        <p:spPr>
          <a:xfrm>
            <a:off x="457200" y="463953"/>
            <a:ext cx="8229600" cy="8574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rgbClr val="3F3F3F"/>
              </a:buClr>
              <a:buSzPts val="1000"/>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2" name="Google Shape;82;p19"/>
          <p:cNvSpPr txBox="1"/>
          <p:nvPr>
            <p:ph idx="1" type="body"/>
          </p:nvPr>
        </p:nvSpPr>
        <p:spPr>
          <a:xfrm>
            <a:off x="457200" y="1771650"/>
            <a:ext cx="8229600" cy="2914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83" name="Google Shape;83;p1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4" name="Shape 84"/>
        <p:cNvGrpSpPr/>
        <p:nvPr/>
      </p:nvGrpSpPr>
      <p:grpSpPr>
        <a:xfrm>
          <a:off x="0" y="0"/>
          <a:ext cx="0" cy="0"/>
          <a:chOff x="0" y="0"/>
          <a:chExt cx="0" cy="0"/>
        </a:xfrm>
      </p:grpSpPr>
      <p:sp>
        <p:nvSpPr>
          <p:cNvPr id="85" name="Google Shape;85;p20"/>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20"/>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p20"/>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8" name="Shape 88"/>
        <p:cNvGrpSpPr/>
        <p:nvPr/>
      </p:nvGrpSpPr>
      <p:grpSpPr>
        <a:xfrm>
          <a:off x="0" y="0"/>
          <a:ext cx="0" cy="0"/>
          <a:chOff x="0" y="0"/>
          <a:chExt cx="0" cy="0"/>
        </a:xfrm>
      </p:grpSpPr>
      <p:sp>
        <p:nvSpPr>
          <p:cNvPr id="89" name="Google Shape;89;p21"/>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0" name="Google Shape;90;p21"/>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1" name="Shape 91"/>
        <p:cNvGrpSpPr/>
        <p:nvPr/>
      </p:nvGrpSpPr>
      <p:grpSpPr>
        <a:xfrm>
          <a:off x="0" y="0"/>
          <a:ext cx="0" cy="0"/>
          <a:chOff x="0" y="0"/>
          <a:chExt cx="0" cy="0"/>
        </a:xfrm>
      </p:grpSpPr>
      <p:sp>
        <p:nvSpPr>
          <p:cNvPr id="92" name="Google Shape;92;p22"/>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3" name="Google Shape;93;p22"/>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94" name="Google Shape;94;p22"/>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95" name="Google Shape;95;p2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463951"/>
            <a:ext cx="8229600" cy="6135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3F3F3F"/>
              </a:buClr>
              <a:buSzPts val="10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457200" y="1138325"/>
            <a:ext cx="8229600" cy="35481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rgbClr val="3F3F3F"/>
              </a:buClr>
              <a:buSzPts val="1800"/>
              <a:buChar char="•"/>
              <a:defRPr/>
            </a:lvl1pPr>
            <a:lvl2pPr indent="-342900" lvl="1" marL="914400" algn="l">
              <a:lnSpc>
                <a:spcPct val="100000"/>
              </a:lnSpc>
              <a:spcBef>
                <a:spcPts val="360"/>
              </a:spcBef>
              <a:spcAft>
                <a:spcPts val="0"/>
              </a:spcAft>
              <a:buClr>
                <a:srgbClr val="3F3F3F"/>
              </a:buClr>
              <a:buSzPts val="1800"/>
              <a:buChar char="–"/>
              <a:defRPr/>
            </a:lvl2pPr>
            <a:lvl3pPr indent="-342900" lvl="2" marL="1371600" algn="l">
              <a:lnSpc>
                <a:spcPct val="100000"/>
              </a:lnSpc>
              <a:spcBef>
                <a:spcPts val="360"/>
              </a:spcBef>
              <a:spcAft>
                <a:spcPts val="0"/>
              </a:spcAft>
              <a:buClr>
                <a:srgbClr val="3F3F3F"/>
              </a:buClr>
              <a:buSzPts val="1800"/>
              <a:buChar char="•"/>
              <a:defRPr/>
            </a:lvl3pPr>
            <a:lvl4pPr indent="-342900" lvl="3" marL="1828800" algn="l">
              <a:lnSpc>
                <a:spcPct val="100000"/>
              </a:lnSpc>
              <a:spcBef>
                <a:spcPts val="360"/>
              </a:spcBef>
              <a:spcAft>
                <a:spcPts val="0"/>
              </a:spcAft>
              <a:buClr>
                <a:srgbClr val="3F3F3F"/>
              </a:buClr>
              <a:buSzPts val="1800"/>
              <a:buChar char="–"/>
              <a:defRPr/>
            </a:lvl4pPr>
            <a:lvl5pPr indent="-342900" lvl="4" marL="2286000" algn="l">
              <a:lnSpc>
                <a:spcPct val="100000"/>
              </a:lnSpc>
              <a:spcBef>
                <a:spcPts val="360"/>
              </a:spcBef>
              <a:spcAft>
                <a:spcPts val="0"/>
              </a:spcAft>
              <a:buClr>
                <a:srgbClr val="3F3F3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96" name="Shape 96"/>
        <p:cNvGrpSpPr/>
        <p:nvPr/>
      </p:nvGrpSpPr>
      <p:grpSpPr>
        <a:xfrm>
          <a:off x="0" y="0"/>
          <a:ext cx="0" cy="0"/>
          <a:chOff x="0" y="0"/>
          <a:chExt cx="0" cy="0"/>
        </a:xfrm>
      </p:grpSpPr>
      <p:sp>
        <p:nvSpPr>
          <p:cNvPr id="97" name="Google Shape;97;p23"/>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p23"/>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99" name="Google Shape;99;p23"/>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00" name="Google Shape;100;p2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01" name="Shape 101"/>
        <p:cNvGrpSpPr/>
        <p:nvPr/>
      </p:nvGrpSpPr>
      <p:grpSpPr>
        <a:xfrm>
          <a:off x="0" y="0"/>
          <a:ext cx="0" cy="0"/>
          <a:chOff x="0" y="0"/>
          <a:chExt cx="0" cy="0"/>
        </a:xfrm>
      </p:grpSpPr>
      <p:sp>
        <p:nvSpPr>
          <p:cNvPr id="102" name="Google Shape;102;p24"/>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3" name="Google Shape;103;p24"/>
          <p:cNvSpPr/>
          <p:nvPr>
            <p:ph idx="2" type="pic"/>
          </p:nvPr>
        </p:nvSpPr>
        <p:spPr>
          <a:xfrm>
            <a:off x="1792288" y="685800"/>
            <a:ext cx="5486400" cy="3086100"/>
          </a:xfrm>
          <a:prstGeom prst="rect">
            <a:avLst/>
          </a:prstGeom>
          <a:noFill/>
          <a:ln>
            <a:noFill/>
          </a:ln>
        </p:spPr>
      </p:sp>
      <p:sp>
        <p:nvSpPr>
          <p:cNvPr id="104" name="Google Shape;104;p24"/>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05" name="Google Shape;105;p24"/>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6" name="Shape 106"/>
        <p:cNvGrpSpPr/>
        <p:nvPr/>
      </p:nvGrpSpPr>
      <p:grpSpPr>
        <a:xfrm>
          <a:off x="0" y="0"/>
          <a:ext cx="0" cy="0"/>
          <a:chOff x="0" y="0"/>
          <a:chExt cx="0" cy="0"/>
        </a:xfrm>
      </p:grpSpPr>
      <p:sp>
        <p:nvSpPr>
          <p:cNvPr id="107" name="Google Shape;107;p25"/>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4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08" name="Google Shape;108;p25"/>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9" name="Google Shape;109;p25"/>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0" name="Google Shape;110;p25"/>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4"/>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4"/>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5"/>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6"/>
          <p:cNvSpPr txBox="1"/>
          <p:nvPr>
            <p:ph type="title"/>
          </p:nvPr>
        </p:nvSpPr>
        <p:spPr>
          <a:xfrm>
            <a:off x="457200" y="489850"/>
            <a:ext cx="8229600" cy="6024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
          <p:cNvSpPr txBox="1"/>
          <p:nvPr>
            <p:ph idx="1" type="body"/>
          </p:nvPr>
        </p:nvSpPr>
        <p:spPr>
          <a:xfrm>
            <a:off x="457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6"/>
          <p:cNvSpPr txBox="1"/>
          <p:nvPr>
            <p:ph idx="2" type="body"/>
          </p:nvPr>
        </p:nvSpPr>
        <p:spPr>
          <a:xfrm>
            <a:off x="4648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3" name="Shape 33"/>
        <p:cNvGrpSpPr/>
        <p:nvPr/>
      </p:nvGrpSpPr>
      <p:grpSpPr>
        <a:xfrm>
          <a:off x="0" y="0"/>
          <a:ext cx="0" cy="0"/>
          <a:chOff x="0" y="0"/>
          <a:chExt cx="0" cy="0"/>
        </a:xfrm>
      </p:grpSpPr>
      <p:sp>
        <p:nvSpPr>
          <p:cNvPr id="34" name="Google Shape;34;p7"/>
          <p:cNvSpPr txBox="1"/>
          <p:nvPr>
            <p:ph type="title"/>
          </p:nvPr>
        </p:nvSpPr>
        <p:spPr>
          <a:xfrm>
            <a:off x="420688" y="641510"/>
            <a:ext cx="3008313" cy="8715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3575050" y="920884"/>
            <a:ext cx="5111750" cy="4051166"/>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rgbClr val="3F3F3F"/>
              </a:buClr>
              <a:buSzPts val="3200"/>
              <a:buChar char="•"/>
              <a:defRPr sz="3200"/>
            </a:lvl1pPr>
            <a:lvl2pPr indent="-406400" lvl="1" marL="914400" algn="l">
              <a:lnSpc>
                <a:spcPct val="100000"/>
              </a:lnSpc>
              <a:spcBef>
                <a:spcPts val="560"/>
              </a:spcBef>
              <a:spcAft>
                <a:spcPts val="0"/>
              </a:spcAft>
              <a:buClr>
                <a:srgbClr val="3F3F3F"/>
              </a:buClr>
              <a:buSzPts val="2800"/>
              <a:buChar char="–"/>
              <a:defRPr sz="2800"/>
            </a:lvl2pPr>
            <a:lvl3pPr indent="-381000" lvl="2" marL="1371600" algn="l">
              <a:lnSpc>
                <a:spcPct val="100000"/>
              </a:lnSpc>
              <a:spcBef>
                <a:spcPts val="480"/>
              </a:spcBef>
              <a:spcAft>
                <a:spcPts val="0"/>
              </a:spcAft>
              <a:buClr>
                <a:srgbClr val="3F3F3F"/>
              </a:buClr>
              <a:buSzPts val="2400"/>
              <a:buChar char="•"/>
              <a:defRPr sz="2400"/>
            </a:lvl3pPr>
            <a:lvl4pPr indent="-355600" lvl="3" marL="1828800" algn="l">
              <a:lnSpc>
                <a:spcPct val="100000"/>
              </a:lnSpc>
              <a:spcBef>
                <a:spcPts val="400"/>
              </a:spcBef>
              <a:spcAft>
                <a:spcPts val="0"/>
              </a:spcAft>
              <a:buClr>
                <a:srgbClr val="3F3F3F"/>
              </a:buClr>
              <a:buSzPts val="2000"/>
              <a:buChar char="–"/>
              <a:defRPr sz="2000"/>
            </a:lvl4pPr>
            <a:lvl5pPr indent="-355600" lvl="4" marL="2286000" algn="l">
              <a:lnSpc>
                <a:spcPct val="100000"/>
              </a:lnSpc>
              <a:spcBef>
                <a:spcPts val="400"/>
              </a:spcBef>
              <a:spcAft>
                <a:spcPts val="0"/>
              </a:spcAft>
              <a:buClr>
                <a:srgbClr val="3F3F3F"/>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36" name="Google Shape;36;p7"/>
          <p:cNvSpPr txBox="1"/>
          <p:nvPr>
            <p:ph idx="2" type="body"/>
          </p:nvPr>
        </p:nvSpPr>
        <p:spPr>
          <a:xfrm>
            <a:off x="420688" y="1601629"/>
            <a:ext cx="3008313" cy="314182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37" name="Google Shape;37;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38" name="Shape 38"/>
        <p:cNvGrpSpPr/>
        <p:nvPr/>
      </p:nvGrpSpPr>
      <p:grpSpPr>
        <a:xfrm>
          <a:off x="0" y="0"/>
          <a:ext cx="0" cy="0"/>
          <a:chOff x="0" y="0"/>
          <a:chExt cx="0" cy="0"/>
        </a:xfrm>
      </p:grpSpPr>
      <p:sp>
        <p:nvSpPr>
          <p:cNvPr id="39" name="Google Shape;39;p8"/>
          <p:cNvSpPr txBox="1"/>
          <p:nvPr>
            <p:ph type="title"/>
          </p:nvPr>
        </p:nvSpPr>
        <p:spPr>
          <a:xfrm>
            <a:off x="1792288" y="3829050"/>
            <a:ext cx="5486400" cy="42576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8"/>
          <p:cNvSpPr/>
          <p:nvPr>
            <p:ph idx="2" type="pic"/>
          </p:nvPr>
        </p:nvSpPr>
        <p:spPr>
          <a:xfrm>
            <a:off x="1792288" y="685800"/>
            <a:ext cx="5486400" cy="3086100"/>
          </a:xfrm>
          <a:prstGeom prst="rect">
            <a:avLst/>
          </a:prstGeom>
          <a:noFill/>
          <a:ln>
            <a:noFill/>
          </a:ln>
        </p:spPr>
      </p:sp>
      <p:sp>
        <p:nvSpPr>
          <p:cNvPr id="41" name="Google Shape;41;p8"/>
          <p:cNvSpPr txBox="1"/>
          <p:nvPr>
            <p:ph idx="1" type="body"/>
          </p:nvPr>
        </p:nvSpPr>
        <p:spPr>
          <a:xfrm>
            <a:off x="1792288" y="4254817"/>
            <a:ext cx="5486400" cy="60293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42" name="Google Shape;42;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9"/>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4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9"/>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9"/>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9"/>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1" name="Shape 51"/>
        <p:cNvGrpSpPr/>
        <p:nvPr/>
      </p:nvGrpSpPr>
      <p:grpSpPr>
        <a:xfrm>
          <a:off x="0" y="0"/>
          <a:ext cx="0" cy="0"/>
          <a:chOff x="0" y="0"/>
          <a:chExt cx="0" cy="0"/>
        </a:xfrm>
      </p:grpSpPr>
      <p:sp>
        <p:nvSpPr>
          <p:cNvPr id="52" name="Google Shape;52;p11"/>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3" name="Google Shape;53;p11"/>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10" Type="http://schemas.openxmlformats.org/officeDocument/2006/relationships/theme" Target="../theme/theme4.xml"/><Relationship Id="rId9" Type="http://schemas.openxmlformats.org/officeDocument/2006/relationships/slideLayout" Target="../slideLayouts/slideLayout22.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489850"/>
            <a:ext cx="8229600" cy="602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57200" y="1142901"/>
            <a:ext cx="8229600" cy="3451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48" name="Shape 48"/>
        <p:cNvGrpSpPr/>
        <p:nvPr/>
      </p:nvGrpSpPr>
      <p:grpSpPr>
        <a:xfrm>
          <a:off x="0" y="0"/>
          <a:ext cx="0" cy="0"/>
          <a:chOff x="0" y="0"/>
          <a:chExt cx="0" cy="0"/>
        </a:xfrm>
      </p:grpSpPr>
      <p:sp>
        <p:nvSpPr>
          <p:cNvPr id="49" name="Google Shape;49;p10"/>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0" name="Google Shape;50;p10"/>
          <p:cNvSpPr txBox="1"/>
          <p:nvPr>
            <p:ph idx="1" type="body"/>
          </p:nvPr>
        </p:nvSpPr>
        <p:spPr>
          <a:xfrm>
            <a:off x="457200" y="1679972"/>
            <a:ext cx="8229600" cy="2914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6" r:id="rId2"/>
    <p:sldLayoutId id="2147483657" r:id="rId3"/>
    <p:sldLayoutId id="2147483658" r:id="rId4"/>
    <p:sldLayoutId id="2147483659" r:id="rId5"/>
    <p:sldLayoutId id="2147483660" r:id="rId6"/>
    <p:sldLayoutId id="2147483661"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2" name="Shape 72"/>
        <p:cNvGrpSpPr/>
        <p:nvPr/>
      </p:nvGrpSpPr>
      <p:grpSpPr>
        <a:xfrm>
          <a:off x="0" y="0"/>
          <a:ext cx="0" cy="0"/>
          <a:chOff x="0" y="0"/>
          <a:chExt cx="0" cy="0"/>
        </a:xfrm>
      </p:grpSpPr>
      <p:sp>
        <p:nvSpPr>
          <p:cNvPr id="73" name="Google Shape;73;p17"/>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7"/>
          <p:cNvSpPr txBox="1"/>
          <p:nvPr>
            <p:ph idx="1" type="body"/>
          </p:nvPr>
        </p:nvSpPr>
        <p:spPr>
          <a:xfrm>
            <a:off x="457200" y="1679972"/>
            <a:ext cx="8229600" cy="2914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Google Shape;75;p1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8.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8.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8.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6"/>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16" name="Google Shape;116;p26"/>
          <p:cNvSpPr/>
          <p:nvPr/>
        </p:nvSpPr>
        <p:spPr>
          <a:xfrm>
            <a:off x="2465800" y="89592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26"/>
          <p:cNvSpPr/>
          <p:nvPr/>
        </p:nvSpPr>
        <p:spPr>
          <a:xfrm>
            <a:off x="2678613" y="327940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26"/>
          <p:cNvSpPr/>
          <p:nvPr/>
        </p:nvSpPr>
        <p:spPr>
          <a:xfrm>
            <a:off x="4005950" y="3932800"/>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26"/>
          <p:cNvSpPr/>
          <p:nvPr/>
        </p:nvSpPr>
        <p:spPr>
          <a:xfrm>
            <a:off x="115250" y="121730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26"/>
          <p:cNvSpPr/>
          <p:nvPr/>
        </p:nvSpPr>
        <p:spPr>
          <a:xfrm>
            <a:off x="2073488" y="241345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26"/>
          <p:cNvSpPr/>
          <p:nvPr/>
        </p:nvSpPr>
        <p:spPr>
          <a:xfrm>
            <a:off x="571400" y="2413450"/>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26"/>
          <p:cNvSpPr/>
          <p:nvPr/>
        </p:nvSpPr>
        <p:spPr>
          <a:xfrm>
            <a:off x="2971300" y="36980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26"/>
          <p:cNvSpPr/>
          <p:nvPr/>
        </p:nvSpPr>
        <p:spPr>
          <a:xfrm>
            <a:off x="470600" y="3022600"/>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6"/>
          <p:cNvSpPr/>
          <p:nvPr/>
        </p:nvSpPr>
        <p:spPr>
          <a:xfrm>
            <a:off x="3758025" y="2920138"/>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26"/>
          <p:cNvSpPr/>
          <p:nvPr/>
        </p:nvSpPr>
        <p:spPr>
          <a:xfrm>
            <a:off x="2149275" y="4351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26"/>
          <p:cNvSpPr/>
          <p:nvPr/>
        </p:nvSpPr>
        <p:spPr>
          <a:xfrm>
            <a:off x="2810600" y="241345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26"/>
          <p:cNvSpPr txBox="1"/>
          <p:nvPr>
            <p:ph type="title"/>
          </p:nvPr>
        </p:nvSpPr>
        <p:spPr>
          <a:xfrm>
            <a:off x="49100" y="1898713"/>
            <a:ext cx="5205000" cy="8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b="1" lang="en-US" sz="7100">
                <a:solidFill>
                  <a:schemeClr val="dk1"/>
                </a:solidFill>
                <a:latin typeface="Dancing Script"/>
                <a:ea typeface="Dancing Script"/>
                <a:cs typeface="Dancing Script"/>
                <a:sym typeface="Dancing Script"/>
              </a:rPr>
              <a:t>Welcome!</a:t>
            </a:r>
            <a:endParaRPr b="1" sz="7100">
              <a:solidFill>
                <a:schemeClr val="dk1"/>
              </a:solidFill>
              <a:latin typeface="Dancing Script"/>
              <a:ea typeface="Dancing Script"/>
              <a:cs typeface="Dancing Script"/>
              <a:sym typeface="Dancing Script"/>
            </a:endParaRPr>
          </a:p>
        </p:txBody>
      </p:sp>
      <p:sp>
        <p:nvSpPr>
          <p:cNvPr id="128" name="Google Shape;128;p26"/>
          <p:cNvSpPr/>
          <p:nvPr/>
        </p:nvSpPr>
        <p:spPr>
          <a:xfrm>
            <a:off x="406550" y="54442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26"/>
          <p:cNvSpPr/>
          <p:nvPr/>
        </p:nvSpPr>
        <p:spPr>
          <a:xfrm>
            <a:off x="870375" y="4351413"/>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26"/>
          <p:cNvSpPr/>
          <p:nvPr/>
        </p:nvSpPr>
        <p:spPr>
          <a:xfrm>
            <a:off x="1607475" y="771725"/>
            <a:ext cx="1242600" cy="1167000"/>
          </a:xfrm>
          <a:prstGeom prst="ellipse">
            <a:avLst/>
          </a:prstGeom>
          <a:solidFill>
            <a:srgbClr val="BF5700">
              <a:alpha val="3036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26"/>
          <p:cNvSpPr/>
          <p:nvPr/>
        </p:nvSpPr>
        <p:spPr>
          <a:xfrm>
            <a:off x="1899050" y="3440775"/>
            <a:ext cx="489600" cy="4116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5"/>
          <p:cNvSpPr txBox="1"/>
          <p:nvPr>
            <p:ph idx="4294967295" type="title"/>
          </p:nvPr>
        </p:nvSpPr>
        <p:spPr>
          <a:xfrm>
            <a:off x="685800" y="416575"/>
            <a:ext cx="7772400" cy="603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Remember Patterns in Math Class?</a:t>
            </a:r>
            <a:endParaRPr sz="3600">
              <a:solidFill>
                <a:schemeClr val="dk1"/>
              </a:solidFill>
            </a:endParaRPr>
          </a:p>
        </p:txBody>
      </p:sp>
      <p:sp>
        <p:nvSpPr>
          <p:cNvPr id="223" name="Google Shape;223;p35"/>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24" name="Google Shape;224;p35"/>
          <p:cNvSpPr txBox="1"/>
          <p:nvPr>
            <p:ph idx="4294967295" type="body"/>
          </p:nvPr>
        </p:nvSpPr>
        <p:spPr>
          <a:xfrm>
            <a:off x="399575" y="1521925"/>
            <a:ext cx="8093700" cy="1768200"/>
          </a:xfrm>
          <a:prstGeom prst="rect">
            <a:avLst/>
          </a:prstGeom>
          <a:noFill/>
          <a:ln>
            <a:noFill/>
          </a:ln>
        </p:spPr>
        <p:txBody>
          <a:bodyPr anchorCtr="0" anchor="t" bIns="45700" lIns="91425" spcFirstLastPara="1" rIns="91425" wrap="square" tIns="45700">
            <a:noAutofit/>
          </a:bodyPr>
          <a:lstStyle/>
          <a:p>
            <a:pPr indent="0" lvl="0" marL="0" marR="0" rtl="0" algn="ctr">
              <a:lnSpc>
                <a:spcPct val="110000"/>
              </a:lnSpc>
              <a:spcBef>
                <a:spcPts val="0"/>
              </a:spcBef>
              <a:spcAft>
                <a:spcPts val="0"/>
              </a:spcAft>
              <a:buSzPts val="3200"/>
              <a:buNone/>
            </a:pPr>
            <a:r>
              <a:rPr lang="en-US" sz="2600">
                <a:solidFill>
                  <a:srgbClr val="000000"/>
                </a:solidFill>
                <a:latin typeface="Arial"/>
                <a:ea typeface="Arial"/>
                <a:cs typeface="Arial"/>
                <a:sym typeface="Arial"/>
              </a:rPr>
              <a:t>0    ____   10   _____   20</a:t>
            </a:r>
            <a:endParaRPr sz="2600">
              <a:solidFill>
                <a:srgbClr val="000000"/>
              </a:solidFill>
              <a:latin typeface="Arial"/>
              <a:ea typeface="Arial"/>
              <a:cs typeface="Arial"/>
              <a:sym typeface="Arial"/>
            </a:endParaRPr>
          </a:p>
          <a:p>
            <a:pPr indent="0" lvl="0" marL="0" marR="0" rtl="0" algn="ctr">
              <a:lnSpc>
                <a:spcPct val="110000"/>
              </a:lnSpc>
              <a:spcBef>
                <a:spcPts val="0"/>
              </a:spcBef>
              <a:spcAft>
                <a:spcPts val="0"/>
              </a:spcAft>
              <a:buSzPts val="3200"/>
              <a:buNone/>
            </a:pPr>
            <a:r>
              <a:t/>
            </a:r>
            <a:endParaRPr sz="2600">
              <a:solidFill>
                <a:srgbClr val="000000"/>
              </a:solidFill>
              <a:latin typeface="Arial"/>
              <a:ea typeface="Arial"/>
              <a:cs typeface="Arial"/>
              <a:sym typeface="Arial"/>
            </a:endParaRPr>
          </a:p>
          <a:p>
            <a:pPr indent="0" lvl="0" marL="0" marR="0" rtl="0" algn="ctr">
              <a:lnSpc>
                <a:spcPct val="110000"/>
              </a:lnSpc>
              <a:spcBef>
                <a:spcPts val="0"/>
              </a:spcBef>
              <a:spcAft>
                <a:spcPts val="0"/>
              </a:spcAft>
              <a:buSzPts val="3200"/>
              <a:buNone/>
            </a:pPr>
            <a:r>
              <a:rPr lang="en-US" sz="2600">
                <a:solidFill>
                  <a:srgbClr val="000000"/>
                </a:solidFill>
                <a:latin typeface="Arial"/>
                <a:ea typeface="Arial"/>
                <a:cs typeface="Arial"/>
                <a:sym typeface="Arial"/>
              </a:rPr>
              <a:t>21   ____   35   ____   49     56    </a:t>
            </a:r>
            <a:endParaRPr sz="260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6"/>
          <p:cNvSpPr txBox="1"/>
          <p:nvPr>
            <p:ph idx="4294967295" type="title"/>
          </p:nvPr>
        </p:nvSpPr>
        <p:spPr>
          <a:xfrm>
            <a:off x="685800" y="416575"/>
            <a:ext cx="7772400" cy="603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The Loop Table - Top Half</a:t>
            </a:r>
            <a:endParaRPr sz="3600">
              <a:solidFill>
                <a:schemeClr val="dk1"/>
              </a:solidFill>
            </a:endParaRPr>
          </a:p>
        </p:txBody>
      </p:sp>
      <p:sp>
        <p:nvSpPr>
          <p:cNvPr id="230" name="Google Shape;230;p36"/>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graphicFrame>
        <p:nvGraphicFramePr>
          <p:cNvPr id="231" name="Google Shape;231;p36"/>
          <p:cNvGraphicFramePr/>
          <p:nvPr/>
        </p:nvGraphicFramePr>
        <p:xfrm>
          <a:off x="355175" y="3127148"/>
          <a:ext cx="3000000" cy="3000000"/>
        </p:xfrm>
        <a:graphic>
          <a:graphicData uri="http://schemas.openxmlformats.org/drawingml/2006/table">
            <a:tbl>
              <a:tblPr>
                <a:noFill/>
                <a:tableStyleId>{3788C6AB-0628-4780-82BC-86DBC9822A51}</a:tableStyleId>
              </a:tblPr>
              <a:tblGrid>
                <a:gridCol w="690825"/>
                <a:gridCol w="690825"/>
                <a:gridCol w="831025"/>
                <a:gridCol w="2572700"/>
                <a:gridCol w="670200"/>
                <a:gridCol w="2524575"/>
              </a:tblGrid>
              <a:tr h="178900">
                <a:tc>
                  <a:txBody>
                    <a:bodyPr/>
                    <a:lstStyle/>
                    <a:p>
                      <a:pPr indent="0" lvl="0" marL="0" marR="0" rtl="0" algn="ctr">
                        <a:lnSpc>
                          <a:spcPct val="100000"/>
                        </a:lnSpc>
                        <a:spcBef>
                          <a:spcPts val="0"/>
                        </a:spcBef>
                        <a:spcAft>
                          <a:spcPts val="0"/>
                        </a:spcAft>
                        <a:buNone/>
                      </a:pPr>
                      <a:r>
                        <a:rPr b="1" lang="en-US" sz="1200"/>
                        <a:t>SIZE</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Line</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Spaces</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a:t>Math</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Dots</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a:t>Math</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r>
              <a:tr h="396200">
                <a:tc rowSpan="4">
                  <a:txBody>
                    <a:bodyPr/>
                    <a:lstStyle/>
                    <a:p>
                      <a:pPr indent="0" lvl="0" marL="0" marR="0" rtl="0" algn="ctr">
                        <a:lnSpc>
                          <a:spcPct val="100000"/>
                        </a:lnSpc>
                        <a:spcBef>
                          <a:spcPts val="0"/>
                        </a:spcBef>
                        <a:spcAft>
                          <a:spcPts val="0"/>
                        </a:spcAft>
                        <a:buNone/>
                      </a:pPr>
                      <a:r>
                        <a:rPr lang="en-US"/>
                        <a:t>4</a:t>
                      </a:r>
                      <a:endParaRPr sz="1400" u="none" cap="none" strike="noStrike"/>
                    </a:p>
                  </a:txBody>
                  <a:tcPr marT="91425" marB="91425" marR="91425" marL="91425" anchor="ctr">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1</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6</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rowSpan="4">
                  <a:txBody>
                    <a:bodyPr/>
                    <a:lstStyle/>
                    <a:p>
                      <a:pPr indent="0" lvl="0" marL="0" marR="0" rtl="0" algn="l">
                        <a:lnSpc>
                          <a:spcPct val="90000"/>
                        </a:lnSpc>
                        <a:spcBef>
                          <a:spcPts val="0"/>
                        </a:spcBef>
                        <a:spcAft>
                          <a:spcPts val="0"/>
                        </a:spcAft>
                        <a:buNone/>
                      </a:pPr>
                      <a:r>
                        <a:t/>
                      </a:r>
                      <a:endParaRPr sz="1600">
                        <a:solidFill>
                          <a:schemeClr val="dk1"/>
                        </a:solidFill>
                        <a:latin typeface="Courier New"/>
                        <a:ea typeface="Courier New"/>
                        <a:cs typeface="Courier New"/>
                        <a:sym typeface="Courier New"/>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90000"/>
                        </a:lnSpc>
                        <a:spcBef>
                          <a:spcPts val="0"/>
                        </a:spcBef>
                        <a:spcAft>
                          <a:spcPts val="0"/>
                        </a:spcAft>
                        <a:buClr>
                          <a:srgbClr val="000000"/>
                        </a:buClr>
                        <a:buSzPts val="1400"/>
                        <a:buFont typeface="Arial"/>
                        <a:buNone/>
                      </a:pPr>
                      <a:r>
                        <a:rPr lang="en-US" sz="1400" u="none" cap="none" strike="noStrike">
                          <a:solidFill>
                            <a:schemeClr val="dk1"/>
                          </a:solidFill>
                        </a:rPr>
                        <a:t>0</a:t>
                      </a:r>
                      <a:endParaRPr sz="1400" u="none" cap="none" strike="noStrike">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rowSpan="4">
                  <a:txBody>
                    <a:bodyPr/>
                    <a:lstStyle/>
                    <a:p>
                      <a:pPr indent="0" lvl="0" marL="0" marR="0" rtl="0" algn="l">
                        <a:lnSpc>
                          <a:spcPct val="90000"/>
                        </a:lnSpc>
                        <a:spcBef>
                          <a:spcPts val="0"/>
                        </a:spcBef>
                        <a:spcAft>
                          <a:spcPts val="0"/>
                        </a:spcAft>
                        <a:buNone/>
                      </a:pPr>
                      <a:r>
                        <a:t/>
                      </a:r>
                      <a:endParaRPr>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r>
              <a:tr h="396200">
                <a:tc v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2</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4</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marR="0" rtl="0" algn="ctr">
                        <a:lnSpc>
                          <a:spcPct val="90000"/>
                        </a:lnSpc>
                        <a:spcBef>
                          <a:spcPts val="0"/>
                        </a:spcBef>
                        <a:spcAft>
                          <a:spcPts val="0"/>
                        </a:spcAft>
                        <a:buClr>
                          <a:srgbClr val="000000"/>
                        </a:buClr>
                        <a:buSzPts val="1400"/>
                        <a:buFont typeface="Arial"/>
                        <a:buNone/>
                      </a:pPr>
                      <a:r>
                        <a:rPr lang="en-US" sz="1400" u="none" cap="none" strike="noStrike">
                          <a:solidFill>
                            <a:schemeClr val="dk1"/>
                          </a:solidFill>
                        </a:rPr>
                        <a:t>4</a:t>
                      </a:r>
                      <a:endParaRPr sz="1400" u="none" cap="none" strike="noStrike">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v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3</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2</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8</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v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4</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0</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marR="0" rtl="0" algn="ctr">
                        <a:lnSpc>
                          <a:spcPct val="90000"/>
                        </a:lnSpc>
                        <a:spcBef>
                          <a:spcPts val="0"/>
                        </a:spcBef>
                        <a:spcAft>
                          <a:spcPts val="0"/>
                        </a:spcAft>
                        <a:buClr>
                          <a:srgbClr val="000000"/>
                        </a:buClr>
                        <a:buSzPts val="1400"/>
                        <a:buFont typeface="Arial"/>
                        <a:buNone/>
                      </a:pPr>
                      <a:r>
                        <a:rPr lang="en-US" sz="1400" u="none" cap="none" strike="noStrike">
                          <a:solidFill>
                            <a:schemeClr val="dk1"/>
                          </a:solidFill>
                        </a:rPr>
                        <a:t>12</a:t>
                      </a:r>
                      <a:endParaRPr sz="1400" u="none" cap="none" strike="noStrike">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bl>
          </a:graphicData>
        </a:graphic>
      </p:graphicFrame>
      <p:sp>
        <p:nvSpPr>
          <p:cNvPr id="232" name="Google Shape;232;p36"/>
          <p:cNvSpPr txBox="1"/>
          <p:nvPr/>
        </p:nvSpPr>
        <p:spPr>
          <a:xfrm>
            <a:off x="2920450" y="1551050"/>
            <a:ext cx="2540100" cy="16788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p:txBody>
      </p:sp>
      <p:sp>
        <p:nvSpPr>
          <p:cNvPr id="233" name="Google Shape;233;p36"/>
          <p:cNvSpPr txBox="1"/>
          <p:nvPr>
            <p:ph idx="4294967295" type="body"/>
          </p:nvPr>
        </p:nvSpPr>
        <p:spPr>
          <a:xfrm>
            <a:off x="590100" y="1105175"/>
            <a:ext cx="8077500" cy="552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3200"/>
              <a:buNone/>
            </a:pPr>
            <a:r>
              <a:rPr lang="en-US" sz="2800">
                <a:solidFill>
                  <a:schemeClr val="dk1"/>
                </a:solidFill>
                <a:latin typeface="Arial"/>
                <a:ea typeface="Arial"/>
                <a:cs typeface="Arial"/>
                <a:sym typeface="Arial"/>
              </a:rPr>
              <a:t>Using a table, start with what we know. Figure out the rest.</a:t>
            </a:r>
            <a:endParaRPr/>
          </a:p>
        </p:txBody>
      </p:sp>
      <p:sp>
        <p:nvSpPr>
          <p:cNvPr id="234" name="Google Shape;234;p36"/>
          <p:cNvSpPr txBox="1"/>
          <p:nvPr/>
        </p:nvSpPr>
        <p:spPr>
          <a:xfrm>
            <a:off x="2750300" y="4567675"/>
            <a:ext cx="5747100" cy="5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latin typeface="Courier New"/>
                <a:ea typeface="Courier New"/>
                <a:cs typeface="Courier New"/>
                <a:sym typeface="Courier New"/>
              </a:rPr>
              <a:t>(-2 * line) + 8</a:t>
            </a:r>
            <a:r>
              <a:rPr lang="en-US">
                <a:solidFill>
                  <a:schemeClr val="dk1"/>
                </a:solidFill>
                <a:latin typeface="Courier New"/>
                <a:ea typeface="Courier New"/>
                <a:cs typeface="Courier New"/>
                <a:sym typeface="Courier New"/>
              </a:rPr>
              <a:t>                (line - 1 ) * 4</a:t>
            </a:r>
            <a:endParaRPr>
              <a:latin typeface="Calibri"/>
              <a:ea typeface="Calibri"/>
              <a:cs typeface="Calibri"/>
              <a:sym typeface="Calibri"/>
            </a:endParaRPr>
          </a:p>
        </p:txBody>
      </p:sp>
      <p:sp>
        <p:nvSpPr>
          <p:cNvPr id="235" name="Google Shape;235;p36"/>
          <p:cNvSpPr txBox="1"/>
          <p:nvPr/>
        </p:nvSpPr>
        <p:spPr>
          <a:xfrm>
            <a:off x="2567850" y="3492875"/>
            <a:ext cx="2572800" cy="9402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400"/>
              <a:buFont typeface="Arial"/>
              <a:buNone/>
            </a:pPr>
            <a:r>
              <a:rPr lang="en-US">
                <a:solidFill>
                  <a:schemeClr val="dk1"/>
                </a:solidFill>
              </a:rPr>
              <a:t>Patterns: </a:t>
            </a:r>
            <a:endParaRPr>
              <a:solidFill>
                <a:schemeClr val="dk1"/>
              </a:solidFill>
            </a:endParaRPr>
          </a:p>
          <a:p>
            <a:pPr indent="-317500" lvl="0" marL="457200" rtl="0" algn="l">
              <a:lnSpc>
                <a:spcPct val="90000"/>
              </a:lnSpc>
              <a:spcBef>
                <a:spcPts val="0"/>
              </a:spcBef>
              <a:spcAft>
                <a:spcPts val="0"/>
              </a:spcAft>
              <a:buClr>
                <a:schemeClr val="dk1"/>
              </a:buClr>
              <a:buSzPts val="1400"/>
              <a:buChar char="●"/>
            </a:pPr>
            <a:r>
              <a:rPr lang="en-US">
                <a:solidFill>
                  <a:schemeClr val="dk1"/>
                </a:solidFill>
              </a:rPr>
              <a:t>spaces get smaller as line gets bigger</a:t>
            </a:r>
            <a:endParaRPr>
              <a:solidFill>
                <a:schemeClr val="dk1"/>
              </a:solidFill>
            </a:endParaRPr>
          </a:p>
          <a:p>
            <a:pPr indent="-317500" lvl="0" marL="457200" rtl="0" algn="l">
              <a:lnSpc>
                <a:spcPct val="90000"/>
              </a:lnSpc>
              <a:spcBef>
                <a:spcPts val="0"/>
              </a:spcBef>
              <a:spcAft>
                <a:spcPts val="0"/>
              </a:spcAft>
              <a:buClr>
                <a:schemeClr val="dk1"/>
              </a:buClr>
              <a:buSzPts val="1400"/>
              <a:buChar char="●"/>
            </a:pPr>
            <a:r>
              <a:rPr lang="en-US">
                <a:solidFill>
                  <a:schemeClr val="dk1"/>
                </a:solidFill>
              </a:rPr>
              <a:t>spaces get further apart faster</a:t>
            </a:r>
            <a:endParaRPr sz="1600">
              <a:solidFill>
                <a:srgbClr val="3F3F3F"/>
              </a:solidFill>
              <a:latin typeface="Calibri"/>
              <a:ea typeface="Calibri"/>
              <a:cs typeface="Calibri"/>
              <a:sym typeface="Calibri"/>
            </a:endParaRPr>
          </a:p>
        </p:txBody>
      </p:sp>
      <p:sp>
        <p:nvSpPr>
          <p:cNvPr id="236" name="Google Shape;236;p36"/>
          <p:cNvSpPr txBox="1"/>
          <p:nvPr/>
        </p:nvSpPr>
        <p:spPr>
          <a:xfrm>
            <a:off x="5810750" y="3492875"/>
            <a:ext cx="2524500" cy="9402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lang="en-US">
                <a:solidFill>
                  <a:schemeClr val="dk1"/>
                </a:solidFill>
              </a:rPr>
              <a:t>Patterns: </a:t>
            </a:r>
            <a:endParaRPr>
              <a:solidFill>
                <a:schemeClr val="dk1"/>
              </a:solidFill>
            </a:endParaRPr>
          </a:p>
          <a:p>
            <a:pPr indent="-317500" lvl="0" marL="457200" rtl="0" algn="l">
              <a:lnSpc>
                <a:spcPct val="90000"/>
              </a:lnSpc>
              <a:spcBef>
                <a:spcPts val="0"/>
              </a:spcBef>
              <a:spcAft>
                <a:spcPts val="0"/>
              </a:spcAft>
              <a:buClr>
                <a:schemeClr val="dk1"/>
              </a:buClr>
              <a:buSzPts val="1400"/>
              <a:buChar char="●"/>
            </a:pPr>
            <a:r>
              <a:rPr lang="en-US">
                <a:solidFill>
                  <a:schemeClr val="dk1"/>
                </a:solidFill>
              </a:rPr>
              <a:t>lines and dots increase together</a:t>
            </a:r>
            <a:endParaRPr>
              <a:solidFill>
                <a:schemeClr val="dk1"/>
              </a:solidFill>
            </a:endParaRPr>
          </a:p>
          <a:p>
            <a:pPr indent="-317500" lvl="0" marL="457200" rtl="0" algn="l">
              <a:lnSpc>
                <a:spcPct val="90000"/>
              </a:lnSpc>
              <a:spcBef>
                <a:spcPts val="0"/>
              </a:spcBef>
              <a:spcAft>
                <a:spcPts val="0"/>
              </a:spcAft>
              <a:buClr>
                <a:schemeClr val="dk1"/>
              </a:buClr>
              <a:buSzPts val="1400"/>
              <a:buChar char="●"/>
            </a:pPr>
            <a:r>
              <a:rPr lang="en-US">
                <a:solidFill>
                  <a:schemeClr val="dk1"/>
                </a:solidFill>
              </a:rPr>
              <a:t>dots increase much faster</a:t>
            </a:r>
            <a:endParaRPr sz="16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pic>
        <p:nvPicPr>
          <p:cNvPr id="241" name="Google Shape;241;p37"/>
          <p:cNvPicPr preferRelativeResize="0"/>
          <p:nvPr/>
        </p:nvPicPr>
        <p:blipFill rotWithShape="1">
          <a:blip r:embed="rId3">
            <a:alphaModFix/>
          </a:blip>
          <a:srcRect b="36294" l="37371" r="5433" t="9209"/>
          <a:stretch/>
        </p:blipFill>
        <p:spPr>
          <a:xfrm>
            <a:off x="6005525" y="1526327"/>
            <a:ext cx="1905000" cy="1728250"/>
          </a:xfrm>
          <a:prstGeom prst="rect">
            <a:avLst/>
          </a:prstGeom>
          <a:noFill/>
          <a:ln>
            <a:noFill/>
          </a:ln>
        </p:spPr>
      </p:pic>
      <p:sp>
        <p:nvSpPr>
          <p:cNvPr id="242" name="Google Shape;242;p37"/>
          <p:cNvSpPr txBox="1"/>
          <p:nvPr>
            <p:ph idx="4294967295" type="title"/>
          </p:nvPr>
        </p:nvSpPr>
        <p:spPr>
          <a:xfrm>
            <a:off x="685800" y="416575"/>
            <a:ext cx="7772400" cy="603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t>Slope-Intercept</a:t>
            </a:r>
            <a:endParaRPr sz="3600">
              <a:solidFill>
                <a:schemeClr val="dk1"/>
              </a:solidFill>
            </a:endParaRPr>
          </a:p>
        </p:txBody>
      </p:sp>
      <p:sp>
        <p:nvSpPr>
          <p:cNvPr id="243" name="Google Shape;243;p37"/>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graphicFrame>
        <p:nvGraphicFramePr>
          <p:cNvPr id="244" name="Google Shape;244;p37"/>
          <p:cNvGraphicFramePr/>
          <p:nvPr/>
        </p:nvGraphicFramePr>
        <p:xfrm>
          <a:off x="509750" y="3126373"/>
          <a:ext cx="3000000" cy="3000000"/>
        </p:xfrm>
        <a:graphic>
          <a:graphicData uri="http://schemas.openxmlformats.org/drawingml/2006/table">
            <a:tbl>
              <a:tblPr>
                <a:noFill/>
                <a:tableStyleId>{3788C6AB-0628-4780-82BC-86DBC9822A51}</a:tableStyleId>
              </a:tblPr>
              <a:tblGrid>
                <a:gridCol w="861175"/>
                <a:gridCol w="1100425"/>
                <a:gridCol w="6416950"/>
              </a:tblGrid>
              <a:tr h="178900">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Line (x)</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Spaces (y)</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a:t>Math</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1</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f(1) = </a:t>
                      </a:r>
                      <a:r>
                        <a:rPr lang="en-US" sz="1400" u="none" cap="none" strike="noStrike"/>
                        <a:t>6</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rowSpan="4">
                  <a:txBody>
                    <a:bodyPr/>
                    <a:lstStyle/>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y = mx + b</a:t>
                      </a:r>
                      <a:endParaRPr sz="1600">
                        <a:solidFill>
                          <a:schemeClr val="dk1"/>
                        </a:solidFill>
                        <a:latin typeface="Courier New"/>
                        <a:ea typeface="Courier New"/>
                        <a:cs typeface="Courier New"/>
                        <a:sym typeface="Courier New"/>
                      </a:endParaRPr>
                    </a:p>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slope (m) = -2</a:t>
                      </a:r>
                      <a:endParaRPr sz="1600">
                        <a:solidFill>
                          <a:schemeClr val="dk1"/>
                        </a:solidFill>
                        <a:latin typeface="Courier New"/>
                        <a:ea typeface="Courier New"/>
                        <a:cs typeface="Courier New"/>
                        <a:sym typeface="Courier New"/>
                      </a:endParaRPr>
                    </a:p>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6 = -2(1) + b</a:t>
                      </a:r>
                      <a:endParaRPr sz="1600">
                        <a:solidFill>
                          <a:schemeClr val="dk1"/>
                        </a:solidFill>
                        <a:latin typeface="Courier New"/>
                        <a:ea typeface="Courier New"/>
                        <a:cs typeface="Courier New"/>
                        <a:sym typeface="Courier New"/>
                      </a:endParaRPr>
                    </a:p>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8 = b</a:t>
                      </a:r>
                      <a:endParaRPr sz="1600">
                        <a:solidFill>
                          <a:schemeClr val="dk1"/>
                        </a:solidFill>
                        <a:latin typeface="Courier New"/>
                        <a:ea typeface="Courier New"/>
                        <a:cs typeface="Courier New"/>
                        <a:sym typeface="Courier New"/>
                      </a:endParaRPr>
                    </a:p>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y = -2x + 8</a:t>
                      </a:r>
                      <a:endParaRPr sz="1600">
                        <a:solidFill>
                          <a:schemeClr val="dk1"/>
                        </a:solidFill>
                        <a:latin typeface="Courier New"/>
                        <a:ea typeface="Courier New"/>
                        <a:cs typeface="Courier New"/>
                        <a:sym typeface="Courier New"/>
                      </a:endParaRPr>
                    </a:p>
                    <a:p>
                      <a:pPr indent="0" lvl="0" marL="0" marR="0" rtl="0" algn="ctr">
                        <a:lnSpc>
                          <a:spcPct val="90000"/>
                        </a:lnSpc>
                        <a:spcBef>
                          <a:spcPts val="0"/>
                        </a:spcBef>
                        <a:spcAft>
                          <a:spcPts val="0"/>
                        </a:spcAft>
                        <a:buClr>
                          <a:srgbClr val="000000"/>
                        </a:buClr>
                        <a:buSzPts val="1400"/>
                        <a:buFont typeface="Arial"/>
                        <a:buNone/>
                      </a:pPr>
                      <a:r>
                        <a:rPr lang="en-US" sz="1600">
                          <a:solidFill>
                            <a:schemeClr val="dk1"/>
                          </a:solidFill>
                          <a:latin typeface="Courier New"/>
                          <a:ea typeface="Courier New"/>
                          <a:cs typeface="Courier New"/>
                          <a:sym typeface="Courier New"/>
                        </a:rPr>
                        <a:t>num_spaces = (-2 * line) + </a:t>
                      </a:r>
                      <a:r>
                        <a:rPr lang="en-US" sz="1600">
                          <a:solidFill>
                            <a:schemeClr val="dk1"/>
                          </a:solidFill>
                          <a:latin typeface="Courier New"/>
                          <a:ea typeface="Courier New"/>
                          <a:cs typeface="Courier New"/>
                          <a:sym typeface="Courier New"/>
                        </a:rPr>
                        <a:t>8</a:t>
                      </a:r>
                      <a:endParaRPr sz="1600">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2</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f(2) = </a:t>
                      </a:r>
                      <a:r>
                        <a:rPr lang="en-US" sz="1400" u="none" cap="none" strike="noStrike"/>
                        <a:t>4</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3</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f(3) = </a:t>
                      </a:r>
                      <a:r>
                        <a:rPr lang="en-US" sz="1400" u="none" cap="none" strike="noStrike"/>
                        <a:t>2</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4</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f(4) = </a:t>
                      </a:r>
                      <a:r>
                        <a:rPr lang="en-US" sz="1400" u="none" cap="none" strike="noStrike"/>
                        <a:t>0</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bl>
          </a:graphicData>
        </a:graphic>
      </p:graphicFrame>
      <p:sp>
        <p:nvSpPr>
          <p:cNvPr id="245" name="Google Shape;245;p37"/>
          <p:cNvSpPr txBox="1"/>
          <p:nvPr/>
        </p:nvSpPr>
        <p:spPr>
          <a:xfrm>
            <a:off x="2920450" y="1551050"/>
            <a:ext cx="2540100" cy="16788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p:txBody>
      </p:sp>
      <p:sp>
        <p:nvSpPr>
          <p:cNvPr id="246" name="Google Shape;246;p37"/>
          <p:cNvSpPr txBox="1"/>
          <p:nvPr>
            <p:ph idx="4294967295" type="body"/>
          </p:nvPr>
        </p:nvSpPr>
        <p:spPr>
          <a:xfrm>
            <a:off x="590100" y="1105175"/>
            <a:ext cx="8077500" cy="552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3200"/>
              <a:buNone/>
            </a:pPr>
            <a:r>
              <a:rPr lang="en-US" sz="2800">
                <a:solidFill>
                  <a:schemeClr val="dk1"/>
                </a:solidFill>
                <a:latin typeface="Arial"/>
                <a:ea typeface="Arial"/>
                <a:cs typeface="Arial"/>
                <a:sym typeface="Arial"/>
              </a:rPr>
              <a:t>Use algebra and a coordinate plane to solve for missing value.</a:t>
            </a:r>
            <a:endParaRPr/>
          </a:p>
        </p:txBody>
      </p:sp>
      <p:cxnSp>
        <p:nvCxnSpPr>
          <p:cNvPr id="247" name="Google Shape;247;p37"/>
          <p:cNvCxnSpPr/>
          <p:nvPr/>
        </p:nvCxnSpPr>
        <p:spPr>
          <a:xfrm>
            <a:off x="6643200" y="1510750"/>
            <a:ext cx="647700" cy="1295400"/>
          </a:xfrm>
          <a:prstGeom prst="straightConnector1">
            <a:avLst/>
          </a:prstGeom>
          <a:noFill/>
          <a:ln cap="flat" cmpd="sng" w="19050">
            <a:solidFill>
              <a:schemeClr val="dk2"/>
            </a:solidFill>
            <a:prstDash val="solid"/>
            <a:round/>
            <a:headEnd len="med" w="med" type="none"/>
            <a:tailEnd len="med" w="med" type="none"/>
          </a:ln>
        </p:spPr>
      </p:cxnSp>
      <p:cxnSp>
        <p:nvCxnSpPr>
          <p:cNvPr id="248" name="Google Shape;248;p37"/>
          <p:cNvCxnSpPr/>
          <p:nvPr/>
        </p:nvCxnSpPr>
        <p:spPr>
          <a:xfrm flipH="1">
            <a:off x="3184925" y="1842675"/>
            <a:ext cx="947400" cy="996600"/>
          </a:xfrm>
          <a:prstGeom prst="straightConnector1">
            <a:avLst/>
          </a:prstGeom>
          <a:noFill/>
          <a:ln cap="flat" cmpd="sng" w="19050">
            <a:solidFill>
              <a:schemeClr val="dk2"/>
            </a:solidFill>
            <a:prstDash val="solid"/>
            <a:round/>
            <a:headEnd len="med" w="med" type="none"/>
            <a:tailEnd len="med" w="med"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8"/>
          <p:cNvSpPr txBox="1"/>
          <p:nvPr>
            <p:ph idx="1" type="body"/>
          </p:nvPr>
        </p:nvSpPr>
        <p:spPr>
          <a:xfrm>
            <a:off x="2379475" y="1884775"/>
            <a:ext cx="6307200" cy="28014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MirrorStart.java</a:t>
            </a:r>
            <a:endParaRPr/>
          </a:p>
          <a:p>
            <a:pPr indent="0" lvl="0" marL="0" rtl="0" algn="l">
              <a:spcBef>
                <a:spcPts val="360"/>
              </a:spcBef>
              <a:spcAft>
                <a:spcPts val="0"/>
              </a:spcAft>
              <a:buNone/>
            </a:pPr>
            <a:r>
              <a:rPr lang="en-US"/>
              <a:t>Write topHalf()</a:t>
            </a:r>
            <a:endParaRPr/>
          </a:p>
        </p:txBody>
      </p:sp>
      <p:sp>
        <p:nvSpPr>
          <p:cNvPr id="255" name="Google Shape;255;p3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256" name="Google Shape;256;p38"/>
          <p:cNvSpPr/>
          <p:nvPr/>
        </p:nvSpPr>
        <p:spPr>
          <a:xfrm>
            <a:off x="426575" y="1738275"/>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9"/>
          <p:cNvSpPr txBox="1"/>
          <p:nvPr>
            <p:ph idx="4294967295" type="title"/>
          </p:nvPr>
        </p:nvSpPr>
        <p:spPr>
          <a:xfrm>
            <a:off x="685800" y="416575"/>
            <a:ext cx="7772400" cy="603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t>The Loop Table - </a:t>
            </a:r>
            <a:r>
              <a:rPr lang="en-US" sz="3600"/>
              <a:t>Bottom Half</a:t>
            </a:r>
            <a:endParaRPr sz="3600">
              <a:solidFill>
                <a:schemeClr val="dk1"/>
              </a:solidFill>
            </a:endParaRPr>
          </a:p>
        </p:txBody>
      </p:sp>
      <p:sp>
        <p:nvSpPr>
          <p:cNvPr id="262" name="Google Shape;262;p39"/>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graphicFrame>
        <p:nvGraphicFramePr>
          <p:cNvPr id="263" name="Google Shape;263;p39"/>
          <p:cNvGraphicFramePr/>
          <p:nvPr/>
        </p:nvGraphicFramePr>
        <p:xfrm>
          <a:off x="1213488" y="2895773"/>
          <a:ext cx="3000000" cy="3000000"/>
        </p:xfrm>
        <a:graphic>
          <a:graphicData uri="http://schemas.openxmlformats.org/drawingml/2006/table">
            <a:tbl>
              <a:tblPr>
                <a:noFill/>
                <a:tableStyleId>{3788C6AB-0628-4780-82BC-86DBC9822A51}</a:tableStyleId>
              </a:tblPr>
              <a:tblGrid>
                <a:gridCol w="683325"/>
                <a:gridCol w="822000"/>
                <a:gridCol w="2210450"/>
                <a:gridCol w="662900"/>
                <a:gridCol w="2338350"/>
              </a:tblGrid>
              <a:tr h="178900">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Line</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Spaces</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a:t>Math</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t>Dots</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a:t>Math</a:t>
                      </a:r>
                      <a:endParaRPr b="1" sz="12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solidFill>
                      <a:srgbClr val="D9D9D9"/>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1</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rtl="0" algn="ctr">
                        <a:spcBef>
                          <a:spcPts val="0"/>
                        </a:spcBef>
                        <a:spcAft>
                          <a:spcPts val="0"/>
                        </a:spcAft>
                        <a:buNone/>
                      </a:pPr>
                      <a:r>
                        <a:rPr lang="en-US"/>
                        <a:t>0</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rowSpan="4">
                  <a:txBody>
                    <a:bodyPr/>
                    <a:lstStyle/>
                    <a:p>
                      <a:pPr indent="0" lvl="0" marL="0" marR="0" rtl="0" algn="ctr">
                        <a:lnSpc>
                          <a:spcPct val="90000"/>
                        </a:lnSpc>
                        <a:spcBef>
                          <a:spcPts val="0"/>
                        </a:spcBef>
                        <a:spcAft>
                          <a:spcPts val="0"/>
                        </a:spcAft>
                        <a:buClr>
                          <a:srgbClr val="000000"/>
                        </a:buClr>
                        <a:buSzPts val="1400"/>
                        <a:buFont typeface="Arial"/>
                        <a:buNone/>
                      </a:pPr>
                      <a:r>
                        <a:t/>
                      </a:r>
                      <a:endParaRPr sz="1400" u="none" cap="none" strike="noStrike">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rtl="0" algn="ctr">
                        <a:spcBef>
                          <a:spcPts val="0"/>
                        </a:spcBef>
                        <a:spcAft>
                          <a:spcPts val="0"/>
                        </a:spcAft>
                        <a:buNone/>
                      </a:pPr>
                      <a:r>
                        <a:rPr lang="en-US"/>
                        <a:t>12</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rowSpan="4">
                  <a:txBody>
                    <a:bodyPr/>
                    <a:lstStyle/>
                    <a:p>
                      <a:pPr indent="0" lvl="0" marL="0" marR="0" rtl="0" algn="ctr">
                        <a:lnSpc>
                          <a:spcPct val="90000"/>
                        </a:lnSpc>
                        <a:spcBef>
                          <a:spcPts val="0"/>
                        </a:spcBef>
                        <a:spcAft>
                          <a:spcPts val="0"/>
                        </a:spcAft>
                        <a:buClr>
                          <a:srgbClr val="000000"/>
                        </a:buClr>
                        <a:buSzPts val="1400"/>
                        <a:buFont typeface="Arial"/>
                        <a:buNone/>
                      </a:pPr>
                      <a:r>
                        <a:t/>
                      </a:r>
                      <a:endParaRPr sz="1400" u="none" cap="none" strike="noStrike">
                        <a:solidFill>
                          <a:schemeClr val="dk1"/>
                        </a:solidFill>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2</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rtl="0" algn="ctr">
                        <a:spcBef>
                          <a:spcPts val="0"/>
                        </a:spcBef>
                        <a:spcAft>
                          <a:spcPts val="0"/>
                        </a:spcAft>
                        <a:buNone/>
                      </a:pPr>
                      <a:r>
                        <a:rPr lang="en-US"/>
                        <a:t>2</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rtl="0" algn="ctr">
                        <a:spcBef>
                          <a:spcPts val="0"/>
                        </a:spcBef>
                        <a:spcAft>
                          <a:spcPts val="0"/>
                        </a:spcAft>
                        <a:buNone/>
                      </a:pPr>
                      <a:r>
                        <a:rPr lang="en-US"/>
                        <a:t>8</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3</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rtl="0" algn="ctr">
                        <a:spcBef>
                          <a:spcPts val="0"/>
                        </a:spcBef>
                        <a:spcAft>
                          <a:spcPts val="0"/>
                        </a:spcAft>
                        <a:buNone/>
                      </a:pPr>
                      <a:r>
                        <a:rPr lang="en-US"/>
                        <a:t>4</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rtl="0" algn="ctr">
                        <a:spcBef>
                          <a:spcPts val="0"/>
                        </a:spcBef>
                        <a:spcAft>
                          <a:spcPts val="0"/>
                        </a:spcAft>
                        <a:buNone/>
                      </a:pPr>
                      <a:r>
                        <a:rPr lang="en-US"/>
                        <a:t>4</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t>4</a:t>
                      </a:r>
                      <a:endParaRPr sz="1400" u="none" cap="none" strike="noStrike"/>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a:txBody>
                    <a:bodyPr/>
                    <a:lstStyle/>
                    <a:p>
                      <a:pPr indent="0" lvl="0" marL="0" rtl="0" algn="ctr">
                        <a:spcBef>
                          <a:spcPts val="0"/>
                        </a:spcBef>
                        <a:spcAft>
                          <a:spcPts val="0"/>
                        </a:spcAft>
                        <a:buNone/>
                      </a:pPr>
                      <a:r>
                        <a:rPr lang="en-US"/>
                        <a:t>6</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c>
                  <a:txBody>
                    <a:bodyPr/>
                    <a:lstStyle/>
                    <a:p>
                      <a:pPr indent="0" lvl="0" marL="0" rtl="0" algn="ctr">
                        <a:spcBef>
                          <a:spcPts val="0"/>
                        </a:spcBef>
                        <a:spcAft>
                          <a:spcPts val="0"/>
                        </a:spcAft>
                        <a:buNone/>
                      </a:pPr>
                      <a:r>
                        <a:rPr lang="en-US"/>
                        <a:t>0</a:t>
                      </a:r>
                      <a:endParaRPr/>
                    </a:p>
                  </a:txBody>
                  <a:tcPr marT="91425" marB="91425" marR="91425" marL="91425">
                    <a:lnL cap="flat" cmpd="sng" w="19050">
                      <a:solidFill>
                        <a:srgbClr val="BF5700"/>
                      </a:solidFill>
                      <a:prstDash val="solid"/>
                      <a:round/>
                      <a:headEnd len="sm" w="sm" type="none"/>
                      <a:tailEnd len="sm" w="sm" type="none"/>
                    </a:lnL>
                    <a:lnR cap="flat" cmpd="sng" w="19050">
                      <a:solidFill>
                        <a:srgbClr val="BF5700"/>
                      </a:solidFill>
                      <a:prstDash val="solid"/>
                      <a:round/>
                      <a:headEnd len="sm" w="sm" type="none"/>
                      <a:tailEnd len="sm" w="sm" type="none"/>
                    </a:lnR>
                    <a:lnT cap="flat" cmpd="sng" w="19050">
                      <a:solidFill>
                        <a:srgbClr val="BF5700"/>
                      </a:solidFill>
                      <a:prstDash val="solid"/>
                      <a:round/>
                      <a:headEnd len="sm" w="sm" type="none"/>
                      <a:tailEnd len="sm" w="sm" type="none"/>
                    </a:lnT>
                    <a:lnB cap="flat" cmpd="sng" w="19050">
                      <a:solidFill>
                        <a:srgbClr val="BF5700"/>
                      </a:solidFill>
                      <a:prstDash val="solid"/>
                      <a:round/>
                      <a:headEnd len="sm" w="sm" type="none"/>
                      <a:tailEnd len="sm" w="sm" type="none"/>
                    </a:lnB>
                  </a:tcPr>
                </a:tc>
                <a:tc vMerge="1"/>
              </a:tr>
            </a:tbl>
          </a:graphicData>
        </a:graphic>
      </p:graphicFrame>
      <p:sp>
        <p:nvSpPr>
          <p:cNvPr id="264" name="Google Shape;264;p39"/>
          <p:cNvSpPr txBox="1"/>
          <p:nvPr/>
        </p:nvSpPr>
        <p:spPr>
          <a:xfrm>
            <a:off x="3301950" y="1118575"/>
            <a:ext cx="2540100" cy="16788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40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t/>
            </a:r>
            <a:endParaRPr b="0" i="0" sz="1600" u="none" cap="none" strike="noStrike">
              <a:solidFill>
                <a:srgbClr val="000000"/>
              </a:solidFill>
              <a:latin typeface="Arial"/>
              <a:ea typeface="Arial"/>
              <a:cs typeface="Arial"/>
              <a:sym typeface="Arial"/>
            </a:endParaRPr>
          </a:p>
        </p:txBody>
      </p:sp>
      <p:sp>
        <p:nvSpPr>
          <p:cNvPr id="265" name="Google Shape;265;p39"/>
          <p:cNvSpPr txBox="1"/>
          <p:nvPr/>
        </p:nvSpPr>
        <p:spPr>
          <a:xfrm>
            <a:off x="2718825" y="3657700"/>
            <a:ext cx="5567100" cy="60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latin typeface="Courier New"/>
                <a:ea typeface="Courier New"/>
                <a:cs typeface="Courier New"/>
                <a:sym typeface="Courier New"/>
              </a:rPr>
              <a:t>(line - 1) * 2            (num_lines - line)* 4</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0"/>
          <p:cNvSpPr txBox="1"/>
          <p:nvPr>
            <p:ph idx="1" type="body"/>
          </p:nvPr>
        </p:nvSpPr>
        <p:spPr>
          <a:xfrm>
            <a:off x="2379475" y="1884775"/>
            <a:ext cx="6307200" cy="28014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MirrorStart.java</a:t>
            </a:r>
            <a:endParaRPr/>
          </a:p>
          <a:p>
            <a:pPr indent="0" lvl="0" marL="0" rtl="0" algn="l">
              <a:spcBef>
                <a:spcPts val="360"/>
              </a:spcBef>
              <a:spcAft>
                <a:spcPts val="0"/>
              </a:spcAft>
              <a:buNone/>
            </a:pPr>
            <a:r>
              <a:rPr lang="en-US"/>
              <a:t>Write topHalf()</a:t>
            </a:r>
            <a:endParaRPr/>
          </a:p>
        </p:txBody>
      </p:sp>
      <p:sp>
        <p:nvSpPr>
          <p:cNvPr id="272" name="Google Shape;272;p4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273" name="Google Shape;273;p40"/>
          <p:cNvSpPr/>
          <p:nvPr/>
        </p:nvSpPr>
        <p:spPr>
          <a:xfrm>
            <a:off x="426575" y="1738275"/>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1"/>
          <p:cNvSpPr txBox="1"/>
          <p:nvPr>
            <p:ph idx="4294967295" type="title"/>
          </p:nvPr>
        </p:nvSpPr>
        <p:spPr>
          <a:xfrm>
            <a:off x="685800" y="416575"/>
            <a:ext cx="7772400" cy="569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b="0" i="0" lang="en-US" sz="3600" u="none" cap="none" strike="noStrike">
                <a:solidFill>
                  <a:schemeClr val="dk1"/>
                </a:solidFill>
                <a:latin typeface="Arial"/>
                <a:ea typeface="Arial"/>
                <a:cs typeface="Arial"/>
                <a:sym typeface="Arial"/>
              </a:rPr>
              <a:t>Scaling the </a:t>
            </a:r>
            <a:r>
              <a:rPr lang="en-US" sz="3600">
                <a:solidFill>
                  <a:schemeClr val="dk1"/>
                </a:solidFill>
              </a:rPr>
              <a:t>M</a:t>
            </a:r>
            <a:r>
              <a:rPr b="0" i="0" lang="en-US" sz="3600" u="none" cap="none" strike="noStrike">
                <a:solidFill>
                  <a:schemeClr val="dk1"/>
                </a:solidFill>
                <a:latin typeface="Arial"/>
                <a:ea typeface="Arial"/>
                <a:cs typeface="Arial"/>
                <a:sym typeface="Arial"/>
              </a:rPr>
              <a:t>irror</a:t>
            </a:r>
            <a:endParaRPr sz="3600">
              <a:solidFill>
                <a:schemeClr val="dk1"/>
              </a:solidFill>
            </a:endParaRPr>
          </a:p>
        </p:txBody>
      </p:sp>
      <p:sp>
        <p:nvSpPr>
          <p:cNvPr id="279" name="Google Shape;279;p41"/>
          <p:cNvSpPr txBox="1"/>
          <p:nvPr>
            <p:ph idx="4294967295" type="body"/>
          </p:nvPr>
        </p:nvSpPr>
        <p:spPr>
          <a:xfrm>
            <a:off x="271100" y="1044275"/>
            <a:ext cx="8686800" cy="3828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3200"/>
              <a:buNone/>
            </a:pPr>
            <a:r>
              <a:rPr b="0" i="0" lang="en-US" sz="2400" u="none">
                <a:solidFill>
                  <a:schemeClr val="dk1"/>
                </a:solidFill>
                <a:latin typeface="Arial"/>
                <a:ea typeface="Arial"/>
                <a:cs typeface="Arial"/>
                <a:sym typeface="Arial"/>
              </a:rPr>
              <a:t>Modify the Mirror program so that it can scale.</a:t>
            </a:r>
            <a:endParaRPr sz="2800"/>
          </a:p>
          <a:p>
            <a:pPr indent="-355600" lvl="0" marL="457200" marR="0" rtl="0" algn="l">
              <a:lnSpc>
                <a:spcPct val="100000"/>
              </a:lnSpc>
              <a:spcBef>
                <a:spcPts val="48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The current mirror (left) is at size 4; the right is at size 3.</a:t>
            </a:r>
            <a:endParaRPr b="0" i="0" sz="2000" u="none" cap="none" strike="noStrike">
              <a:solidFill>
                <a:schemeClr val="dk1"/>
              </a:solidFill>
              <a:latin typeface="Arial"/>
              <a:ea typeface="Arial"/>
              <a:cs typeface="Arial"/>
              <a:sym typeface="Arial"/>
            </a:endParaRPr>
          </a:p>
          <a:p>
            <a:pPr indent="-355600" lvl="0" marL="457200" marR="0" rtl="0" algn="l">
              <a:lnSpc>
                <a:spcPct val="100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Want to change size in only one place.</a:t>
            </a:r>
            <a:endParaRPr sz="2000">
              <a:solidFill>
                <a:schemeClr val="dk1"/>
              </a:solidFill>
              <a:latin typeface="Arial"/>
              <a:ea typeface="Arial"/>
              <a:cs typeface="Arial"/>
              <a:sym typeface="Arial"/>
            </a:endParaRPr>
          </a:p>
          <a:p>
            <a:pPr indent="-355600" lvl="0" marL="457200" marR="0" rtl="0" algn="l">
              <a:lnSpc>
                <a:spcPct val="100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How do you choose what SIZE should be (4, 8 or 10)?</a:t>
            </a:r>
            <a:endParaRPr sz="2000">
              <a:solidFill>
                <a:schemeClr val="dk1"/>
              </a:solidFill>
              <a:latin typeface="Arial"/>
              <a:ea typeface="Arial"/>
              <a:cs typeface="Arial"/>
              <a:sym typeface="Arial"/>
            </a:endParaRPr>
          </a:p>
        </p:txBody>
      </p:sp>
      <p:sp>
        <p:nvSpPr>
          <p:cNvPr id="280" name="Google Shape;280;p41"/>
          <p:cNvSpPr txBox="1"/>
          <p:nvPr/>
        </p:nvSpPr>
        <p:spPr>
          <a:xfrm>
            <a:off x="1363150" y="2400306"/>
            <a:ext cx="3070200" cy="27705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1"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1"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1"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1"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1"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281" name="Google Shape;281;p41"/>
          <p:cNvSpPr txBox="1"/>
          <p:nvPr/>
        </p:nvSpPr>
        <p:spPr>
          <a:xfrm>
            <a:off x="4867112" y="2673150"/>
            <a:ext cx="2579700" cy="22248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282" name="Google Shape;282;p41"/>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2"/>
          <p:cNvSpPr txBox="1"/>
          <p:nvPr>
            <p:ph idx="1" type="body"/>
          </p:nvPr>
        </p:nvSpPr>
        <p:spPr>
          <a:xfrm>
            <a:off x="2379475" y="1884775"/>
            <a:ext cx="6307200" cy="28014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MirrorStart.java</a:t>
            </a:r>
            <a:endParaRPr/>
          </a:p>
          <a:p>
            <a:pPr indent="0" lvl="0" marL="0" rtl="0" algn="l">
              <a:spcBef>
                <a:spcPts val="360"/>
              </a:spcBef>
              <a:spcAft>
                <a:spcPts val="0"/>
              </a:spcAft>
              <a:buNone/>
            </a:pPr>
            <a:r>
              <a:rPr lang="en-US"/>
              <a:t>Experiment with SIZE</a:t>
            </a:r>
            <a:endParaRPr/>
          </a:p>
        </p:txBody>
      </p:sp>
      <p:sp>
        <p:nvSpPr>
          <p:cNvPr id="289" name="Google Shape;289;p4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290" name="Google Shape;290;p42"/>
          <p:cNvSpPr/>
          <p:nvPr/>
        </p:nvSpPr>
        <p:spPr>
          <a:xfrm>
            <a:off x="426575" y="1738275"/>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3"/>
          <p:cNvSpPr txBox="1"/>
          <p:nvPr>
            <p:ph type="title"/>
          </p:nvPr>
        </p:nvSpPr>
        <p:spPr>
          <a:xfrm>
            <a:off x="457200" y="4639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Patterns</a:t>
            </a:r>
            <a:endParaRPr/>
          </a:p>
        </p:txBody>
      </p:sp>
      <p:sp>
        <p:nvSpPr>
          <p:cNvPr id="297" name="Google Shape;297;p4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graphicFrame>
        <p:nvGraphicFramePr>
          <p:cNvPr id="298" name="Google Shape;298;p43"/>
          <p:cNvGraphicFramePr/>
          <p:nvPr/>
        </p:nvGraphicFramePr>
        <p:xfrm>
          <a:off x="2019550" y="2000250"/>
          <a:ext cx="3000000" cy="3000000"/>
        </p:xfrm>
        <a:graphic>
          <a:graphicData uri="http://schemas.openxmlformats.org/drawingml/2006/table">
            <a:tbl>
              <a:tblPr>
                <a:noFill/>
                <a:tableStyleId>{87A8A473-9ADB-4CFB-9C3C-17051B5590BF}</a:tableStyleId>
              </a:tblPr>
              <a:tblGrid>
                <a:gridCol w="2627600"/>
                <a:gridCol w="2627600"/>
              </a:tblGrid>
              <a:tr h="381000">
                <a:tc>
                  <a:txBody>
                    <a:bodyPr/>
                    <a:lstStyle/>
                    <a:p>
                      <a:pPr indent="0" lvl="0" marL="0" rtl="0" algn="l">
                        <a:spcBef>
                          <a:spcPts val="0"/>
                        </a:spcBef>
                        <a:spcAft>
                          <a:spcPts val="0"/>
                        </a:spcAft>
                        <a:buNone/>
                      </a:pPr>
                      <a:r>
                        <a:rPr b="1" lang="en-US"/>
                        <a:t>Pattern for Two Variables</a:t>
                      </a:r>
                      <a:endParaRPr b="1"/>
                    </a:p>
                  </a:txBody>
                  <a:tcPr marT="91425" marB="91425" marR="91425" marL="91425"/>
                </a:tc>
                <a:tc>
                  <a:txBody>
                    <a:bodyPr/>
                    <a:lstStyle/>
                    <a:p>
                      <a:pPr indent="0" lvl="0" marL="0" rtl="0" algn="l">
                        <a:spcBef>
                          <a:spcPts val="0"/>
                        </a:spcBef>
                        <a:spcAft>
                          <a:spcPts val="0"/>
                        </a:spcAft>
                        <a:buNone/>
                      </a:pPr>
                      <a:r>
                        <a:rPr b="1" lang="en-US"/>
                        <a:t>Related Algebra</a:t>
                      </a:r>
                      <a:endParaRPr b="1"/>
                    </a:p>
                  </a:txBody>
                  <a:tcPr marT="91425" marB="91425" marR="91425" marL="91425"/>
                </a:tc>
              </a:tr>
              <a:tr h="381000">
                <a:tc>
                  <a:txBody>
                    <a:bodyPr/>
                    <a:lstStyle/>
                    <a:p>
                      <a:pPr indent="0" lvl="0" marL="0" rtl="0" algn="l">
                        <a:spcBef>
                          <a:spcPts val="0"/>
                        </a:spcBef>
                        <a:spcAft>
                          <a:spcPts val="0"/>
                        </a:spcAft>
                        <a:buNone/>
                      </a:pPr>
                      <a:r>
                        <a:rPr lang="en-US"/>
                        <a:t>moving in opposite directions</a:t>
                      </a:r>
                      <a:endParaRPr/>
                    </a:p>
                  </a:txBody>
                  <a:tcPr marT="91425" marB="91425" marR="91425" marL="91425"/>
                </a:tc>
                <a:tc>
                  <a:txBody>
                    <a:bodyPr/>
                    <a:lstStyle/>
                    <a:p>
                      <a:pPr indent="0" lvl="0" marL="0" rtl="0" algn="l">
                        <a:spcBef>
                          <a:spcPts val="0"/>
                        </a:spcBef>
                        <a:spcAft>
                          <a:spcPts val="0"/>
                        </a:spcAft>
                        <a:buNone/>
                      </a:pPr>
                      <a:r>
                        <a:rPr lang="en-US"/>
                        <a:t>multiply by a negative</a:t>
                      </a:r>
                      <a:endParaRPr/>
                    </a:p>
                  </a:txBody>
                  <a:tcPr marT="91425" marB="91425" marR="91425" marL="91425"/>
                </a:tc>
              </a:tr>
              <a:tr h="381000">
                <a:tc>
                  <a:txBody>
                    <a:bodyPr/>
                    <a:lstStyle/>
                    <a:p>
                      <a:pPr indent="0" lvl="0" marL="0" rtl="0" algn="l">
                        <a:spcBef>
                          <a:spcPts val="0"/>
                        </a:spcBef>
                        <a:spcAft>
                          <a:spcPts val="0"/>
                        </a:spcAft>
                        <a:buNone/>
                      </a:pPr>
                      <a:r>
                        <a:rPr lang="en-US"/>
                        <a:t>moving at different rates</a:t>
                      </a:r>
                      <a:endParaRPr/>
                    </a:p>
                  </a:txBody>
                  <a:tcPr marT="91425" marB="91425" marR="91425" marL="91425"/>
                </a:tc>
                <a:tc>
                  <a:txBody>
                    <a:bodyPr/>
                    <a:lstStyle/>
                    <a:p>
                      <a:pPr indent="0" lvl="0" marL="0" rtl="0" algn="l">
                        <a:spcBef>
                          <a:spcPts val="0"/>
                        </a:spcBef>
                        <a:spcAft>
                          <a:spcPts val="0"/>
                        </a:spcAft>
                        <a:buNone/>
                      </a:pPr>
                      <a:r>
                        <a:rPr lang="en-US"/>
                        <a:t>multiply or divide</a:t>
                      </a:r>
                      <a:endParaRPr/>
                    </a:p>
                  </a:txBody>
                  <a:tcPr marT="91425" marB="91425" marR="91425" marL="91425"/>
                </a:tc>
              </a:tr>
              <a:tr h="381000">
                <a:tc>
                  <a:txBody>
                    <a:bodyPr/>
                    <a:lstStyle/>
                    <a:p>
                      <a:pPr indent="0" lvl="0" marL="0" rtl="0" algn="l">
                        <a:spcBef>
                          <a:spcPts val="0"/>
                        </a:spcBef>
                        <a:spcAft>
                          <a:spcPts val="0"/>
                        </a:spcAft>
                        <a:buNone/>
                      </a:pPr>
                      <a:r>
                        <a:rPr lang="en-US"/>
                        <a:t>starting in </a:t>
                      </a:r>
                      <a:r>
                        <a:rPr lang="en-US"/>
                        <a:t>different places</a:t>
                      </a:r>
                      <a:endParaRPr/>
                    </a:p>
                  </a:txBody>
                  <a:tcPr marT="91425" marB="91425" marR="91425" marL="91425"/>
                </a:tc>
                <a:tc>
                  <a:txBody>
                    <a:bodyPr/>
                    <a:lstStyle/>
                    <a:p>
                      <a:pPr indent="0" lvl="0" marL="0" rtl="0" algn="l">
                        <a:spcBef>
                          <a:spcPts val="0"/>
                        </a:spcBef>
                        <a:spcAft>
                          <a:spcPts val="0"/>
                        </a:spcAft>
                        <a:buNone/>
                      </a:pPr>
                      <a:r>
                        <a:rPr lang="en-US"/>
                        <a:t>add or subtract</a:t>
                      </a:r>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cxnSp>
        <p:nvCxnSpPr>
          <p:cNvPr id="304" name="Google Shape;304;p44"/>
          <p:cNvCxnSpPr/>
          <p:nvPr/>
        </p:nvCxnSpPr>
        <p:spPr>
          <a:xfrm flipH="1" rot="10800000">
            <a:off x="628650" y="3463950"/>
            <a:ext cx="7818000" cy="22200"/>
          </a:xfrm>
          <a:prstGeom prst="straightConnector1">
            <a:avLst/>
          </a:prstGeom>
          <a:noFill/>
          <a:ln cap="flat" cmpd="sng" w="19050">
            <a:solidFill>
              <a:srgbClr val="BF5700"/>
            </a:solidFill>
            <a:prstDash val="solid"/>
            <a:round/>
            <a:headEnd len="sm" w="sm" type="none"/>
            <a:tailEnd len="sm" w="sm" type="none"/>
          </a:ln>
        </p:spPr>
      </p:cxnSp>
      <p:sp>
        <p:nvSpPr>
          <p:cNvPr id="305" name="Google Shape;305;p44"/>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2.5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Case Study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Optional Practice</a:t>
            </a:r>
            <a:endParaRPr b="1" sz="4000">
              <a:solidFill>
                <a:srgbClr val="BF5700"/>
              </a:solidFill>
              <a:latin typeface="Arial Black"/>
              <a:ea typeface="Arial Black"/>
              <a:cs typeface="Arial Black"/>
              <a:sym typeface="Arial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6" name="Shape 136"/>
        <p:cNvGrpSpPr/>
        <p:nvPr/>
      </p:nvGrpSpPr>
      <p:grpSpPr>
        <a:xfrm>
          <a:off x="0" y="0"/>
          <a:ext cx="0" cy="0"/>
          <a:chOff x="0" y="0"/>
          <a:chExt cx="0" cy="0"/>
        </a:xfrm>
      </p:grpSpPr>
      <p:cxnSp>
        <p:nvCxnSpPr>
          <p:cNvPr id="137" name="Google Shape;137;p27"/>
          <p:cNvCxnSpPr/>
          <p:nvPr/>
        </p:nvCxnSpPr>
        <p:spPr>
          <a:xfrm>
            <a:off x="628650" y="3486150"/>
            <a:ext cx="5619750" cy="0"/>
          </a:xfrm>
          <a:prstGeom prst="straightConnector1">
            <a:avLst/>
          </a:prstGeom>
          <a:noFill/>
          <a:ln cap="flat" cmpd="sng" w="19050">
            <a:solidFill>
              <a:srgbClr val="BF5700"/>
            </a:solidFill>
            <a:prstDash val="solid"/>
            <a:round/>
            <a:headEnd len="sm" w="sm" type="none"/>
            <a:tailEnd len="sm" w="sm" type="none"/>
          </a:ln>
        </p:spPr>
      </p:cxnSp>
      <p:sp>
        <p:nvSpPr>
          <p:cNvPr id="138" name="Google Shape;138;p27"/>
          <p:cNvSpPr txBox="1"/>
          <p:nvPr/>
        </p:nvSpPr>
        <p:spPr>
          <a:xfrm>
            <a:off x="548650" y="3920450"/>
            <a:ext cx="6573000" cy="65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PROFESSOR</a:t>
            </a:r>
            <a:r>
              <a:rPr b="0" i="0" lang="en-US" sz="1050" u="none" cap="none" strike="noStrike">
                <a:solidFill>
                  <a:srgbClr val="BF5700"/>
                </a:solidFill>
                <a:latin typeface="Arial Black"/>
                <a:ea typeface="Arial Black"/>
                <a:cs typeface="Arial Black"/>
                <a:sym typeface="Arial Black"/>
              </a:rPr>
              <a:t> RAMSEY</a:t>
            </a:r>
            <a:endParaRPr b="0" i="0" sz="1050" u="none" cap="none" strike="noStrike">
              <a:solidFill>
                <a:srgbClr val="BF5700"/>
              </a:solidFill>
              <a:latin typeface="Arial Black"/>
              <a:ea typeface="Arial Black"/>
              <a:cs typeface="Arial Black"/>
              <a:sym typeface="Arial Black"/>
            </a:endParaRPr>
          </a:p>
          <a:p>
            <a:pPr indent="0" lvl="0" marL="0" marR="0" rtl="0" algn="l">
              <a:lnSpc>
                <a:spcPct val="100000"/>
              </a:lnSpc>
              <a:spcBef>
                <a:spcPts val="0"/>
              </a:spcBef>
              <a:spcAft>
                <a:spcPts val="0"/>
              </a:spcAft>
              <a:buClr>
                <a:srgbClr val="BF5700"/>
              </a:buClr>
              <a:buSzPts val="1050"/>
              <a:buFont typeface="Arial"/>
              <a:buNone/>
            </a:pPr>
            <a:r>
              <a:rPr b="0" i="0" lang="en-US" sz="1050" u="none" cap="none" strike="noStrike">
                <a:solidFill>
                  <a:srgbClr val="BF5700"/>
                </a:solidFill>
                <a:latin typeface="Arial Black"/>
                <a:ea typeface="Arial Black"/>
                <a:cs typeface="Arial Black"/>
                <a:sym typeface="Arial Black"/>
              </a:rPr>
              <a:t>ramsey@cs.utexas.edu</a:t>
            </a:r>
            <a:endParaRPr b="0" i="0" sz="1050" u="none" cap="none" strike="noStrike">
              <a:solidFill>
                <a:srgbClr val="BF5700"/>
              </a:solidFill>
              <a:latin typeface="Arial Black"/>
              <a:ea typeface="Arial Black"/>
              <a:cs typeface="Arial Black"/>
              <a:sym typeface="Arial Black"/>
            </a:endParaRPr>
          </a:p>
        </p:txBody>
      </p:sp>
      <p:sp>
        <p:nvSpPr>
          <p:cNvPr id="139" name="Google Shape;139;p27"/>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l">
              <a:lnSpc>
                <a:spcPct val="142857"/>
              </a:lnSpc>
              <a:spcBef>
                <a:spcPts val="0"/>
              </a:spcBef>
              <a:spcAft>
                <a:spcPts val="0"/>
              </a:spcAft>
              <a:buClr>
                <a:srgbClr val="BF5700"/>
              </a:buClr>
              <a:buSzPts val="2800"/>
              <a:buFont typeface="Arial Black"/>
              <a:buNone/>
            </a:pPr>
            <a:r>
              <a:t/>
            </a:r>
            <a:endParaRPr b="1" sz="3300">
              <a:solidFill>
                <a:srgbClr val="FF0000"/>
              </a:solidFill>
              <a:latin typeface="Arial Black"/>
              <a:ea typeface="Arial Black"/>
              <a:cs typeface="Arial Black"/>
              <a:sym typeface="Arial Black"/>
            </a:endParaRPr>
          </a:p>
          <a:p>
            <a:pPr indent="0" lvl="0" marL="0" rtl="0" algn="l">
              <a:spcBef>
                <a:spcPts val="0"/>
              </a:spcBef>
              <a:spcAft>
                <a:spcPts val="0"/>
              </a:spcAft>
              <a:buClr>
                <a:srgbClr val="BF5700"/>
              </a:buClr>
              <a:buSzPts val="2800"/>
              <a:buFont typeface="Arial Black"/>
              <a:buNone/>
            </a:pPr>
            <a:r>
              <a:rPr b="1" lang="en-US" sz="3700">
                <a:solidFill>
                  <a:srgbClr val="BF5700"/>
                </a:solidFill>
                <a:latin typeface="Arial Black"/>
                <a:ea typeface="Arial Black"/>
                <a:cs typeface="Arial Black"/>
                <a:sym typeface="Arial Black"/>
              </a:rPr>
              <a:t>2.4 Managing Complexity</a:t>
            </a:r>
            <a:endParaRPr b="1" sz="3700">
              <a:solidFill>
                <a:srgbClr val="BF5700"/>
              </a:solidFill>
              <a:latin typeface="Arial Black"/>
              <a:ea typeface="Arial Black"/>
              <a:cs typeface="Arial Black"/>
              <a:sym typeface="Arial Black"/>
            </a:endParaRPr>
          </a:p>
        </p:txBody>
      </p:sp>
      <p:pic>
        <p:nvPicPr>
          <p:cNvPr id="140" name="Google Shape;140;p27"/>
          <p:cNvPicPr preferRelativeResize="0"/>
          <p:nvPr/>
        </p:nvPicPr>
        <p:blipFill rotWithShape="1">
          <a:blip r:embed="rId3">
            <a:alphaModFix/>
          </a:blip>
          <a:srcRect b="0" l="0" r="0" t="0"/>
          <a:stretch/>
        </p:blipFill>
        <p:spPr>
          <a:xfrm>
            <a:off x="6565597" y="-152400"/>
            <a:ext cx="2151186" cy="1047750"/>
          </a:xfrm>
          <a:prstGeom prst="rect">
            <a:avLst/>
          </a:prstGeom>
          <a:noFill/>
          <a:ln>
            <a:noFill/>
          </a:ln>
        </p:spPr>
      </p:pic>
      <p:pic>
        <p:nvPicPr>
          <p:cNvPr id="141" name="Google Shape;141;p27"/>
          <p:cNvPicPr preferRelativeResize="0"/>
          <p:nvPr/>
        </p:nvPicPr>
        <p:blipFill rotWithShape="1">
          <a:blip r:embed="rId4">
            <a:alphaModFix/>
          </a:blip>
          <a:srcRect b="0" l="0" r="0" t="0"/>
          <a:stretch/>
        </p:blipFill>
        <p:spPr>
          <a:xfrm>
            <a:off x="7399968" y="785468"/>
            <a:ext cx="989650" cy="9896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5"/>
          <p:cNvSpPr txBox="1"/>
          <p:nvPr>
            <p:ph idx="4294967295" type="title"/>
          </p:nvPr>
        </p:nvSpPr>
        <p:spPr>
          <a:xfrm>
            <a:off x="0" y="0"/>
            <a:ext cx="741900" cy="56703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000"/>
              <a:t>A</a:t>
            </a:r>
            <a:endParaRPr sz="3000"/>
          </a:p>
          <a:p>
            <a:pPr indent="0" lvl="0" marL="0" marR="0" rtl="0" algn="ctr">
              <a:lnSpc>
                <a:spcPct val="100000"/>
              </a:lnSpc>
              <a:spcBef>
                <a:spcPts val="0"/>
              </a:spcBef>
              <a:spcAft>
                <a:spcPts val="0"/>
              </a:spcAft>
              <a:buClr>
                <a:srgbClr val="FF0000"/>
              </a:buClr>
              <a:buSzPts val="4400"/>
              <a:buFont typeface="Arial"/>
              <a:buNone/>
            </a:pPr>
            <a:r>
              <a:rPr lang="en-US" sz="3000"/>
              <a:t>r</a:t>
            </a:r>
            <a:endParaRPr sz="3000"/>
          </a:p>
          <a:p>
            <a:pPr indent="0" lvl="0" marL="0" marR="0" rtl="0" algn="ctr">
              <a:lnSpc>
                <a:spcPct val="100000"/>
              </a:lnSpc>
              <a:spcBef>
                <a:spcPts val="0"/>
              </a:spcBef>
              <a:spcAft>
                <a:spcPts val="0"/>
              </a:spcAft>
              <a:buClr>
                <a:srgbClr val="FF0000"/>
              </a:buClr>
              <a:buSzPts val="4400"/>
              <a:buFont typeface="Arial"/>
              <a:buNone/>
            </a:pPr>
            <a:r>
              <a:rPr lang="en-US" sz="3000"/>
              <a:t>t</a:t>
            </a:r>
            <a:endParaRPr sz="3000"/>
          </a:p>
          <a:p>
            <a:pPr indent="0" lvl="0" marL="0" marR="0" rtl="0" algn="ctr">
              <a:lnSpc>
                <a:spcPct val="100000"/>
              </a:lnSpc>
              <a:spcBef>
                <a:spcPts val="0"/>
              </a:spcBef>
              <a:spcAft>
                <a:spcPts val="0"/>
              </a:spcAft>
              <a:buClr>
                <a:srgbClr val="FF0000"/>
              </a:buClr>
              <a:buSzPts val="4400"/>
              <a:buFont typeface="Arial"/>
              <a:buNone/>
            </a:pPr>
            <a:r>
              <a:t/>
            </a:r>
            <a:endParaRPr sz="3000"/>
          </a:p>
          <a:p>
            <a:pPr indent="0" lvl="0" marL="0" marR="0" rtl="0" algn="ctr">
              <a:lnSpc>
                <a:spcPct val="100000"/>
              </a:lnSpc>
              <a:spcBef>
                <a:spcPts val="0"/>
              </a:spcBef>
              <a:spcAft>
                <a:spcPts val="0"/>
              </a:spcAft>
              <a:buClr>
                <a:srgbClr val="FF0000"/>
              </a:buClr>
              <a:buSzPts val="4400"/>
              <a:buFont typeface="Arial"/>
              <a:buNone/>
            </a:pPr>
            <a:r>
              <a:rPr lang="en-US" sz="3000"/>
              <a:t>R</a:t>
            </a:r>
            <a:endParaRPr sz="3000"/>
          </a:p>
          <a:p>
            <a:pPr indent="0" lvl="0" marL="0" marR="0" rtl="0" algn="ctr">
              <a:lnSpc>
                <a:spcPct val="100000"/>
              </a:lnSpc>
              <a:spcBef>
                <a:spcPts val="0"/>
              </a:spcBef>
              <a:spcAft>
                <a:spcPts val="0"/>
              </a:spcAft>
              <a:buClr>
                <a:srgbClr val="FF0000"/>
              </a:buClr>
              <a:buSzPts val="4400"/>
              <a:buFont typeface="Arial"/>
              <a:buNone/>
            </a:pPr>
            <a:r>
              <a:rPr lang="en-US" sz="3000"/>
              <a:t>o</a:t>
            </a:r>
            <a:endParaRPr sz="3000"/>
          </a:p>
          <a:p>
            <a:pPr indent="0" lvl="0" marL="0" marR="0" rtl="0" algn="ctr">
              <a:lnSpc>
                <a:spcPct val="100000"/>
              </a:lnSpc>
              <a:spcBef>
                <a:spcPts val="0"/>
              </a:spcBef>
              <a:spcAft>
                <a:spcPts val="0"/>
              </a:spcAft>
              <a:buClr>
                <a:srgbClr val="FF0000"/>
              </a:buClr>
              <a:buSzPts val="4400"/>
              <a:buFont typeface="Arial"/>
              <a:buNone/>
            </a:pPr>
            <a:r>
              <a:rPr lang="en-US" sz="3000"/>
              <a:t>c</a:t>
            </a:r>
            <a:endParaRPr sz="3000"/>
          </a:p>
          <a:p>
            <a:pPr indent="0" lvl="0" marL="0" marR="0" rtl="0" algn="ctr">
              <a:lnSpc>
                <a:spcPct val="100000"/>
              </a:lnSpc>
              <a:spcBef>
                <a:spcPts val="0"/>
              </a:spcBef>
              <a:spcAft>
                <a:spcPts val="0"/>
              </a:spcAft>
              <a:buClr>
                <a:srgbClr val="FF0000"/>
              </a:buClr>
              <a:buSzPts val="4400"/>
              <a:buFont typeface="Arial"/>
              <a:buNone/>
            </a:pPr>
            <a:r>
              <a:rPr lang="en-US" sz="3000"/>
              <a:t>k</a:t>
            </a:r>
            <a:endParaRPr sz="3000"/>
          </a:p>
          <a:p>
            <a:pPr indent="0" lvl="0" marL="0" marR="0" rtl="0" algn="ctr">
              <a:lnSpc>
                <a:spcPct val="100000"/>
              </a:lnSpc>
              <a:spcBef>
                <a:spcPts val="0"/>
              </a:spcBef>
              <a:spcAft>
                <a:spcPts val="0"/>
              </a:spcAft>
              <a:buClr>
                <a:srgbClr val="FF0000"/>
              </a:buClr>
              <a:buSzPts val="4400"/>
              <a:buFont typeface="Arial"/>
              <a:buNone/>
            </a:pPr>
            <a:r>
              <a:rPr lang="en-US" sz="3000"/>
              <a:t>e</a:t>
            </a:r>
            <a:endParaRPr sz="3000"/>
          </a:p>
          <a:p>
            <a:pPr indent="0" lvl="0" marL="0" marR="0" rtl="0" algn="ctr">
              <a:lnSpc>
                <a:spcPct val="100000"/>
              </a:lnSpc>
              <a:spcBef>
                <a:spcPts val="0"/>
              </a:spcBef>
              <a:spcAft>
                <a:spcPts val="0"/>
              </a:spcAft>
              <a:buClr>
                <a:srgbClr val="FF0000"/>
              </a:buClr>
              <a:buSzPts val="4400"/>
              <a:buFont typeface="Arial"/>
              <a:buNone/>
            </a:pPr>
            <a:r>
              <a:rPr lang="en-US" sz="3000"/>
              <a:t>t</a:t>
            </a:r>
            <a:endParaRPr sz="3000"/>
          </a:p>
        </p:txBody>
      </p:sp>
      <p:sp>
        <p:nvSpPr>
          <p:cNvPr id="311" name="Google Shape;311;p45"/>
          <p:cNvSpPr txBox="1"/>
          <p:nvPr>
            <p:ph idx="4294967295" type="body"/>
          </p:nvPr>
        </p:nvSpPr>
        <p:spPr>
          <a:xfrm>
            <a:off x="1615100" y="4571250"/>
            <a:ext cx="7918500" cy="57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640"/>
              </a:spcBef>
              <a:spcAft>
                <a:spcPts val="0"/>
              </a:spcAft>
              <a:buNone/>
            </a:pPr>
            <a:r>
              <a:rPr lang="en-US" sz="2600">
                <a:solidFill>
                  <a:schemeClr val="dk1"/>
                </a:solidFill>
                <a:latin typeface="Arial"/>
                <a:ea typeface="Arial"/>
                <a:cs typeface="Arial"/>
                <a:sym typeface="Arial"/>
              </a:rPr>
              <a:t>Size = 3           Size = 4            SIZE = 5</a:t>
            </a:r>
            <a:endParaRPr sz="2600">
              <a:solidFill>
                <a:schemeClr val="dk1"/>
              </a:solidFill>
              <a:latin typeface="Arial"/>
              <a:ea typeface="Arial"/>
              <a:cs typeface="Arial"/>
              <a:sym typeface="Arial"/>
            </a:endParaRPr>
          </a:p>
          <a:p>
            <a:pPr indent="0" lvl="0" marL="0" marR="0" rtl="0" algn="l">
              <a:lnSpc>
                <a:spcPct val="100000"/>
              </a:lnSpc>
              <a:spcBef>
                <a:spcPts val="640"/>
              </a:spcBef>
              <a:spcAft>
                <a:spcPts val="0"/>
              </a:spcAft>
              <a:buNone/>
            </a:pPr>
            <a:r>
              <a:t/>
            </a:r>
            <a:endParaRPr sz="2600">
              <a:solidFill>
                <a:schemeClr val="dk1"/>
              </a:solidFill>
              <a:latin typeface="Arial"/>
              <a:ea typeface="Arial"/>
              <a:cs typeface="Arial"/>
              <a:sym typeface="Arial"/>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312" name="Google Shape;312;p45"/>
          <p:cNvPicPr preferRelativeResize="0"/>
          <p:nvPr/>
        </p:nvPicPr>
        <p:blipFill rotWithShape="1">
          <a:blip r:embed="rId3">
            <a:alphaModFix/>
          </a:blip>
          <a:srcRect b="0" l="0" r="0" t="0"/>
          <a:stretch/>
        </p:blipFill>
        <p:spPr>
          <a:xfrm>
            <a:off x="1415075" y="39299"/>
            <a:ext cx="1660475" cy="4530650"/>
          </a:xfrm>
          <a:prstGeom prst="rect">
            <a:avLst/>
          </a:prstGeom>
          <a:noFill/>
          <a:ln>
            <a:noFill/>
          </a:ln>
        </p:spPr>
      </p:pic>
      <p:sp>
        <p:nvSpPr>
          <p:cNvPr id="313" name="Google Shape;313;p45"/>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pic>
        <p:nvPicPr>
          <p:cNvPr id="314" name="Google Shape;314;p45"/>
          <p:cNvPicPr preferRelativeResize="0"/>
          <p:nvPr/>
        </p:nvPicPr>
        <p:blipFill rotWithShape="1">
          <a:blip r:embed="rId4">
            <a:alphaModFix/>
          </a:blip>
          <a:srcRect b="0" l="0" r="0" t="0"/>
          <a:stretch/>
        </p:blipFill>
        <p:spPr>
          <a:xfrm>
            <a:off x="3748725" y="0"/>
            <a:ext cx="1660475" cy="4478231"/>
          </a:xfrm>
          <a:prstGeom prst="rect">
            <a:avLst/>
          </a:prstGeom>
          <a:noFill/>
          <a:ln>
            <a:noFill/>
          </a:ln>
        </p:spPr>
      </p:pic>
      <p:pic>
        <p:nvPicPr>
          <p:cNvPr id="315" name="Google Shape;315;p45"/>
          <p:cNvPicPr preferRelativeResize="0"/>
          <p:nvPr/>
        </p:nvPicPr>
        <p:blipFill rotWithShape="1">
          <a:blip r:embed="rId5">
            <a:alphaModFix/>
          </a:blip>
          <a:srcRect b="0" l="0" r="0" t="0"/>
          <a:stretch/>
        </p:blipFill>
        <p:spPr>
          <a:xfrm>
            <a:off x="6082375" y="0"/>
            <a:ext cx="1482817" cy="45306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4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b="0" lang="en-US" sz="1300">
                <a:solidFill>
                  <a:srgbClr val="3F3F3F"/>
                </a:solidFill>
                <a:latin typeface="Calibri"/>
                <a:ea typeface="Calibri"/>
                <a:cs typeface="Calibri"/>
                <a:sym typeface="Calibri"/>
              </a:rPr>
              <a:t>‹#›</a:t>
            </a:fld>
            <a:endParaRPr b="0" sz="1300">
              <a:solidFill>
                <a:srgbClr val="3F3F3F"/>
              </a:solidFill>
              <a:latin typeface="Calibri"/>
              <a:ea typeface="Calibri"/>
              <a:cs typeface="Calibri"/>
              <a:sym typeface="Calibri"/>
            </a:endParaRPr>
          </a:p>
        </p:txBody>
      </p:sp>
      <p:sp>
        <p:nvSpPr>
          <p:cNvPr id="322" name="Google Shape;322;p46"/>
          <p:cNvSpPr txBox="1"/>
          <p:nvPr>
            <p:ph type="title"/>
          </p:nvPr>
        </p:nvSpPr>
        <p:spPr>
          <a:xfrm>
            <a:off x="457200" y="4639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Top Level Decomposition</a:t>
            </a:r>
            <a:endParaRPr/>
          </a:p>
        </p:txBody>
      </p:sp>
      <p:sp>
        <p:nvSpPr>
          <p:cNvPr id="323" name="Google Shape;323;p46"/>
          <p:cNvSpPr txBox="1"/>
          <p:nvPr>
            <p:ph idx="1" type="body"/>
          </p:nvPr>
        </p:nvSpPr>
        <p:spPr>
          <a:xfrm>
            <a:off x="457200" y="1138325"/>
            <a:ext cx="8229600" cy="6135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What does main() look like?</a:t>
            </a:r>
            <a:endParaRPr/>
          </a:p>
        </p:txBody>
      </p:sp>
      <p:pic>
        <p:nvPicPr>
          <p:cNvPr id="324" name="Google Shape;324;p46"/>
          <p:cNvPicPr preferRelativeResize="0"/>
          <p:nvPr/>
        </p:nvPicPr>
        <p:blipFill rotWithShape="1">
          <a:blip r:embed="rId3">
            <a:alphaModFix/>
          </a:blip>
          <a:srcRect b="0" l="0" r="0" t="0"/>
          <a:stretch/>
        </p:blipFill>
        <p:spPr>
          <a:xfrm>
            <a:off x="6429000" y="1138322"/>
            <a:ext cx="1368450" cy="3733850"/>
          </a:xfrm>
          <a:prstGeom prst="rect">
            <a:avLst/>
          </a:prstGeom>
          <a:noFill/>
          <a:ln>
            <a:noFill/>
          </a:ln>
        </p:spPr>
      </p:pic>
      <p:sp>
        <p:nvSpPr>
          <p:cNvPr id="325" name="Google Shape;325;p46"/>
          <p:cNvSpPr/>
          <p:nvPr/>
        </p:nvSpPr>
        <p:spPr>
          <a:xfrm>
            <a:off x="6484825" y="1061750"/>
            <a:ext cx="2135400" cy="800100"/>
          </a:xfrm>
          <a:prstGeom prst="rect">
            <a:avLst/>
          </a:prstGeom>
          <a:noFill/>
          <a:ln cap="flat" cmpd="sng" w="19050">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r">
              <a:spcBef>
                <a:spcPts val="0"/>
              </a:spcBef>
              <a:spcAft>
                <a:spcPts val="0"/>
              </a:spcAft>
              <a:buNone/>
            </a:pPr>
            <a:r>
              <a:rPr lang="en-US"/>
              <a:t>1</a:t>
            </a:r>
            <a:endParaRPr/>
          </a:p>
        </p:txBody>
      </p:sp>
      <p:sp>
        <p:nvSpPr>
          <p:cNvPr id="326" name="Google Shape;326;p46"/>
          <p:cNvSpPr/>
          <p:nvPr/>
        </p:nvSpPr>
        <p:spPr>
          <a:xfrm>
            <a:off x="5662050" y="1879775"/>
            <a:ext cx="2135400" cy="165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t>2</a:t>
            </a:r>
            <a:endParaRPr/>
          </a:p>
        </p:txBody>
      </p:sp>
      <p:sp>
        <p:nvSpPr>
          <p:cNvPr id="327" name="Google Shape;327;p46"/>
          <p:cNvSpPr/>
          <p:nvPr/>
        </p:nvSpPr>
        <p:spPr>
          <a:xfrm>
            <a:off x="6484825" y="3032250"/>
            <a:ext cx="2135400" cy="865800"/>
          </a:xfrm>
          <a:prstGeom prst="rect">
            <a:avLst/>
          </a:prstGeom>
          <a:noFill/>
          <a:ln cap="flat" cmpd="sng" w="19050">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r">
              <a:spcBef>
                <a:spcPts val="0"/>
              </a:spcBef>
              <a:spcAft>
                <a:spcPts val="0"/>
              </a:spcAft>
              <a:buNone/>
            </a:pPr>
            <a:r>
              <a:rPr lang="en-US"/>
              <a:t>5</a:t>
            </a:r>
            <a:endParaRPr/>
          </a:p>
        </p:txBody>
      </p:sp>
      <p:sp>
        <p:nvSpPr>
          <p:cNvPr id="328" name="Google Shape;328;p46"/>
          <p:cNvSpPr/>
          <p:nvPr/>
        </p:nvSpPr>
        <p:spPr>
          <a:xfrm>
            <a:off x="6484825" y="2026850"/>
            <a:ext cx="2135400" cy="800100"/>
          </a:xfrm>
          <a:prstGeom prst="rect">
            <a:avLst/>
          </a:prstGeom>
          <a:noFill/>
          <a:ln cap="flat" cmpd="sng" w="19050">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r">
              <a:spcBef>
                <a:spcPts val="0"/>
              </a:spcBef>
              <a:spcAft>
                <a:spcPts val="0"/>
              </a:spcAft>
              <a:buNone/>
            </a:pPr>
            <a:r>
              <a:rPr lang="en-US"/>
              <a:t>3</a:t>
            </a:r>
            <a:endParaRPr/>
          </a:p>
        </p:txBody>
      </p:sp>
      <p:sp>
        <p:nvSpPr>
          <p:cNvPr id="329" name="Google Shape;329;p46"/>
          <p:cNvSpPr/>
          <p:nvPr/>
        </p:nvSpPr>
        <p:spPr>
          <a:xfrm>
            <a:off x="6484825" y="4063050"/>
            <a:ext cx="2135400" cy="800100"/>
          </a:xfrm>
          <a:prstGeom prst="rect">
            <a:avLst/>
          </a:prstGeom>
          <a:noFill/>
          <a:ln cap="flat" cmpd="sng" w="19050">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r">
              <a:spcBef>
                <a:spcPts val="0"/>
              </a:spcBef>
              <a:spcAft>
                <a:spcPts val="0"/>
              </a:spcAft>
              <a:buNone/>
            </a:pPr>
            <a:r>
              <a:rPr lang="en-US"/>
              <a:t>7</a:t>
            </a:r>
            <a:endParaRPr/>
          </a:p>
        </p:txBody>
      </p:sp>
      <p:sp>
        <p:nvSpPr>
          <p:cNvPr id="330" name="Google Shape;330;p46"/>
          <p:cNvSpPr/>
          <p:nvPr/>
        </p:nvSpPr>
        <p:spPr>
          <a:xfrm>
            <a:off x="5662050" y="3898050"/>
            <a:ext cx="2135400" cy="165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t>6</a:t>
            </a:r>
            <a:endParaRPr/>
          </a:p>
        </p:txBody>
      </p:sp>
      <p:sp>
        <p:nvSpPr>
          <p:cNvPr id="331" name="Google Shape;331;p46"/>
          <p:cNvSpPr/>
          <p:nvPr/>
        </p:nvSpPr>
        <p:spPr>
          <a:xfrm>
            <a:off x="5662050" y="2847088"/>
            <a:ext cx="2135400" cy="165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t>4</a:t>
            </a:r>
            <a:endParaRPr/>
          </a:p>
        </p:txBody>
      </p:sp>
      <p:pic>
        <p:nvPicPr>
          <p:cNvPr id="332" name="Google Shape;332;p46"/>
          <p:cNvPicPr preferRelativeResize="0"/>
          <p:nvPr/>
        </p:nvPicPr>
        <p:blipFill>
          <a:blip r:embed="rId4">
            <a:alphaModFix/>
          </a:blip>
          <a:stretch>
            <a:fillRect/>
          </a:stretch>
        </p:blipFill>
        <p:spPr>
          <a:xfrm>
            <a:off x="152400" y="1904225"/>
            <a:ext cx="5357250" cy="220859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47"/>
          <p:cNvSpPr txBox="1"/>
          <p:nvPr>
            <p:ph type="title"/>
          </p:nvPr>
        </p:nvSpPr>
        <p:spPr>
          <a:xfrm>
            <a:off x="457200" y="4639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Top Loop Tables</a:t>
            </a:r>
            <a:endParaRPr/>
          </a:p>
        </p:txBody>
      </p:sp>
      <p:sp>
        <p:nvSpPr>
          <p:cNvPr id="339" name="Google Shape;339;p47"/>
          <p:cNvSpPr txBox="1"/>
          <p:nvPr>
            <p:ph idx="1" type="body"/>
          </p:nvPr>
        </p:nvSpPr>
        <p:spPr>
          <a:xfrm>
            <a:off x="266575" y="3012025"/>
            <a:ext cx="3763800" cy="1800600"/>
          </a:xfrm>
          <a:prstGeom prst="rect">
            <a:avLst/>
          </a:prstGeom>
        </p:spPr>
        <p:txBody>
          <a:bodyPr anchorCtr="0" anchor="t" bIns="45700" lIns="91425" spcFirstLastPara="1" rIns="91425" wrap="square" tIns="45700">
            <a:normAutofit/>
          </a:bodyPr>
          <a:lstStyle/>
          <a:p>
            <a:pPr indent="-279400" lvl="0" marL="457200" rtl="0" algn="l">
              <a:spcBef>
                <a:spcPts val="360"/>
              </a:spcBef>
              <a:spcAft>
                <a:spcPts val="0"/>
              </a:spcAft>
              <a:buSzPts val="800"/>
              <a:buChar char="●"/>
            </a:pPr>
            <a:r>
              <a:rPr lang="en-US" sz="2200"/>
              <a:t>spaces</a:t>
            </a:r>
            <a:endParaRPr sz="2200"/>
          </a:p>
          <a:p>
            <a:pPr indent="-279400" lvl="0" marL="457200" rtl="0" algn="l">
              <a:spcBef>
                <a:spcPts val="0"/>
              </a:spcBef>
              <a:spcAft>
                <a:spcPts val="0"/>
              </a:spcAft>
              <a:buSzPts val="800"/>
              <a:buChar char="●"/>
            </a:pPr>
            <a:r>
              <a:rPr lang="en-US" sz="2200"/>
              <a:t>forward slashes</a:t>
            </a:r>
            <a:endParaRPr sz="2200"/>
          </a:p>
          <a:p>
            <a:pPr indent="-279400" lvl="0" marL="457200" rtl="0" algn="l">
              <a:spcBef>
                <a:spcPts val="0"/>
              </a:spcBef>
              <a:spcAft>
                <a:spcPts val="0"/>
              </a:spcAft>
              <a:buSzPts val="800"/>
              <a:buChar char="●"/>
            </a:pPr>
            <a:r>
              <a:rPr lang="en-US" sz="2200"/>
              <a:t>two asterisks</a:t>
            </a:r>
            <a:endParaRPr sz="2200"/>
          </a:p>
          <a:p>
            <a:pPr indent="-279400" lvl="0" marL="457200" rtl="0" algn="l">
              <a:spcBef>
                <a:spcPts val="0"/>
              </a:spcBef>
              <a:spcAft>
                <a:spcPts val="0"/>
              </a:spcAft>
              <a:buSzPts val="800"/>
              <a:buChar char="●"/>
            </a:pPr>
            <a:r>
              <a:rPr lang="en-US" sz="2200"/>
              <a:t>backward slashes (same #)</a:t>
            </a:r>
            <a:endParaRPr sz="2200"/>
          </a:p>
          <a:p>
            <a:pPr indent="-279400" lvl="0" marL="457200" rtl="0" algn="l">
              <a:spcBef>
                <a:spcPts val="0"/>
              </a:spcBef>
              <a:spcAft>
                <a:spcPts val="0"/>
              </a:spcAft>
              <a:buSzPts val="800"/>
              <a:buChar char="●"/>
            </a:pPr>
            <a:r>
              <a:rPr lang="en-US" sz="2200"/>
              <a:t>spaces (same #)</a:t>
            </a:r>
            <a:endParaRPr sz="2200"/>
          </a:p>
        </p:txBody>
      </p:sp>
      <p:sp>
        <p:nvSpPr>
          <p:cNvPr id="340" name="Google Shape;340;p4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pic>
        <p:nvPicPr>
          <p:cNvPr id="341" name="Google Shape;341;p47"/>
          <p:cNvPicPr preferRelativeResize="0"/>
          <p:nvPr/>
        </p:nvPicPr>
        <p:blipFill rotWithShape="1">
          <a:blip r:embed="rId3">
            <a:alphaModFix/>
          </a:blip>
          <a:srcRect b="8120" l="-158220" r="158220" t="-8120"/>
          <a:stretch/>
        </p:blipFill>
        <p:spPr>
          <a:xfrm>
            <a:off x="313675" y="-1187"/>
            <a:ext cx="1885950" cy="5145881"/>
          </a:xfrm>
          <a:prstGeom prst="rect">
            <a:avLst/>
          </a:prstGeom>
          <a:noFill/>
          <a:ln>
            <a:noFill/>
          </a:ln>
        </p:spPr>
      </p:pic>
      <p:pic>
        <p:nvPicPr>
          <p:cNvPr id="342" name="Google Shape;342;p47"/>
          <p:cNvPicPr preferRelativeResize="0"/>
          <p:nvPr/>
        </p:nvPicPr>
        <p:blipFill rotWithShape="1">
          <a:blip r:embed="rId3">
            <a:alphaModFix/>
          </a:blip>
          <a:srcRect b="79899" l="0" r="0" t="0"/>
          <a:stretch/>
        </p:blipFill>
        <p:spPr>
          <a:xfrm>
            <a:off x="4267150" y="1138315"/>
            <a:ext cx="1885950" cy="1034350"/>
          </a:xfrm>
          <a:prstGeom prst="rect">
            <a:avLst/>
          </a:prstGeom>
          <a:noFill/>
          <a:ln>
            <a:noFill/>
          </a:ln>
        </p:spPr>
      </p:pic>
      <p:pic>
        <p:nvPicPr>
          <p:cNvPr id="343" name="Google Shape;343;p47"/>
          <p:cNvPicPr preferRelativeResize="0"/>
          <p:nvPr/>
        </p:nvPicPr>
        <p:blipFill rotWithShape="1">
          <a:blip r:embed="rId4">
            <a:alphaModFix/>
          </a:blip>
          <a:srcRect b="79085" l="0" r="0" t="0"/>
          <a:stretch/>
        </p:blipFill>
        <p:spPr>
          <a:xfrm>
            <a:off x="6552025" y="738000"/>
            <a:ext cx="2453150" cy="1383750"/>
          </a:xfrm>
          <a:prstGeom prst="rect">
            <a:avLst/>
          </a:prstGeom>
          <a:noFill/>
          <a:ln>
            <a:noFill/>
          </a:ln>
        </p:spPr>
      </p:pic>
      <p:graphicFrame>
        <p:nvGraphicFramePr>
          <p:cNvPr id="344" name="Google Shape;344;p47"/>
          <p:cNvGraphicFramePr/>
          <p:nvPr/>
        </p:nvGraphicFramePr>
        <p:xfrm>
          <a:off x="167775" y="1162425"/>
          <a:ext cx="3000000" cy="3000000"/>
        </p:xfrm>
        <a:graphic>
          <a:graphicData uri="http://schemas.openxmlformats.org/drawingml/2006/table">
            <a:tbl>
              <a:tblPr>
                <a:noFill/>
                <a:tableStyleId>{87A8A473-9ADB-4CFB-9C3C-17051B5590BF}</a:tableStyleId>
              </a:tblPr>
              <a:tblGrid>
                <a:gridCol w="576625"/>
                <a:gridCol w="781825"/>
                <a:gridCol w="1637450"/>
              </a:tblGrid>
              <a:tr h="381000">
                <a:tc>
                  <a:txBody>
                    <a:bodyPr/>
                    <a:lstStyle/>
                    <a:p>
                      <a:pPr indent="0" lvl="0" marL="0" rtl="0" algn="l">
                        <a:spcBef>
                          <a:spcPts val="0"/>
                        </a:spcBef>
                        <a:spcAft>
                          <a:spcPts val="0"/>
                        </a:spcAft>
                        <a:buNone/>
                      </a:pPr>
                      <a:r>
                        <a:rPr b="1" lang="en-US"/>
                        <a:t>Size</a:t>
                      </a:r>
                      <a:endParaRPr b="1"/>
                    </a:p>
                  </a:txBody>
                  <a:tcPr marT="91425" marB="91425" marR="91425" marL="91425"/>
                </a:tc>
                <a:tc>
                  <a:txBody>
                    <a:bodyPr/>
                    <a:lstStyle/>
                    <a:p>
                      <a:pPr indent="0" lvl="0" marL="0" rtl="0" algn="l">
                        <a:spcBef>
                          <a:spcPts val="0"/>
                        </a:spcBef>
                        <a:spcAft>
                          <a:spcPts val="0"/>
                        </a:spcAft>
                        <a:buNone/>
                      </a:pPr>
                      <a:r>
                        <a:rPr b="1" lang="en-US"/>
                        <a:t>L</a:t>
                      </a:r>
                      <a:r>
                        <a:rPr b="1" lang="en-US"/>
                        <a:t>ines</a:t>
                      </a:r>
                      <a:endParaRPr b="1"/>
                    </a:p>
                  </a:txBody>
                  <a:tcPr marT="91425" marB="91425" marR="91425" marL="91425"/>
                </a:tc>
                <a:tc>
                  <a:txBody>
                    <a:bodyPr/>
                    <a:lstStyle/>
                    <a:p>
                      <a:pPr indent="0" lvl="0" marL="0" rtl="0" algn="l">
                        <a:spcBef>
                          <a:spcPts val="0"/>
                        </a:spcBef>
                        <a:spcAft>
                          <a:spcPts val="0"/>
                        </a:spcAft>
                        <a:buNone/>
                      </a:pPr>
                      <a:r>
                        <a:rPr b="1" lang="en-US"/>
                        <a:t>Math</a:t>
                      </a:r>
                      <a:endParaRPr b="1"/>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rtl="0" algn="l">
                        <a:spcBef>
                          <a:spcPts val="0"/>
                        </a:spcBef>
                        <a:spcAft>
                          <a:spcPts val="0"/>
                        </a:spcAft>
                        <a:buNone/>
                      </a:pPr>
                      <a:r>
                        <a:rPr lang="en-US"/>
                        <a:t>5</a:t>
                      </a:r>
                      <a:endParaRPr/>
                    </a:p>
                  </a:txBody>
                  <a:tcPr marT="91425" marB="91425" marR="91425" marL="91425"/>
                </a:tc>
                <a:tc rowSpan="3">
                  <a:txBody>
                    <a:bodyPr/>
                    <a:lstStyle/>
                    <a:p>
                      <a:pPr indent="0" lvl="0" marL="0" rtl="0" algn="l">
                        <a:spcBef>
                          <a:spcPts val="0"/>
                        </a:spcBef>
                        <a:spcAft>
                          <a:spcPts val="0"/>
                        </a:spcAft>
                        <a:buNone/>
                      </a:pPr>
                      <a:r>
                        <a:rPr lang="en-US">
                          <a:latin typeface="Courier New"/>
                          <a:ea typeface="Courier New"/>
                          <a:cs typeface="Courier New"/>
                          <a:sym typeface="Courier New"/>
                        </a:rPr>
                        <a:t>SIZE * 2 - 1</a:t>
                      </a:r>
                      <a:endParaRPr>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rPr lang="en-US"/>
                        <a:t>7</a:t>
                      </a:r>
                      <a:endParaRPr/>
                    </a:p>
                  </a:txBody>
                  <a:tcPr marT="91425" marB="91425" marR="91425" marL="91425"/>
                </a:tc>
                <a:tc vMerge="1"/>
              </a:tr>
              <a:tr h="381000">
                <a:tc>
                  <a:txBody>
                    <a:bodyPr/>
                    <a:lstStyle/>
                    <a:p>
                      <a:pPr indent="0" lvl="0" marL="0" rtl="0" algn="l">
                        <a:spcBef>
                          <a:spcPts val="0"/>
                        </a:spcBef>
                        <a:spcAft>
                          <a:spcPts val="0"/>
                        </a:spcAft>
                        <a:buNone/>
                      </a:pPr>
                      <a:r>
                        <a:rPr lang="en-US"/>
                        <a:t>5</a:t>
                      </a:r>
                      <a:endParaRPr/>
                    </a:p>
                  </a:txBody>
                  <a:tcPr marT="91425" marB="91425" marR="91425" marL="91425"/>
                </a:tc>
                <a:tc>
                  <a:txBody>
                    <a:bodyPr/>
                    <a:lstStyle/>
                    <a:p>
                      <a:pPr indent="0" lvl="0" marL="0" rtl="0" algn="l">
                        <a:spcBef>
                          <a:spcPts val="0"/>
                        </a:spcBef>
                        <a:spcAft>
                          <a:spcPts val="0"/>
                        </a:spcAft>
                        <a:buNone/>
                      </a:pPr>
                      <a:r>
                        <a:rPr lang="en-US"/>
                        <a:t>9</a:t>
                      </a:r>
                      <a:endParaRPr/>
                    </a:p>
                  </a:txBody>
                  <a:tcPr marT="91425" marB="91425" marR="91425" marL="91425"/>
                </a:tc>
                <a:tc vMerge="1"/>
              </a:tr>
            </a:tbl>
          </a:graphicData>
        </a:graphic>
      </p:graphicFrame>
      <p:graphicFrame>
        <p:nvGraphicFramePr>
          <p:cNvPr id="345" name="Google Shape;345;p47"/>
          <p:cNvGraphicFramePr/>
          <p:nvPr/>
        </p:nvGraphicFramePr>
        <p:xfrm>
          <a:off x="4030300" y="2769313"/>
          <a:ext cx="3000000" cy="3000000"/>
        </p:xfrm>
        <a:graphic>
          <a:graphicData uri="http://schemas.openxmlformats.org/drawingml/2006/table">
            <a:tbl>
              <a:tblPr>
                <a:noFill/>
                <a:tableStyleId>{87A8A473-9ADB-4CFB-9C3C-17051B5590BF}</a:tableStyleId>
              </a:tblPr>
              <a:tblGrid>
                <a:gridCol w="500325"/>
                <a:gridCol w="765925"/>
                <a:gridCol w="1825000"/>
                <a:gridCol w="879050"/>
                <a:gridCol w="768400"/>
              </a:tblGrid>
              <a:tr h="381000">
                <a:tc>
                  <a:txBody>
                    <a:bodyPr/>
                    <a:lstStyle/>
                    <a:p>
                      <a:pPr indent="0" lvl="0" marL="0" rtl="0" algn="l">
                        <a:spcBef>
                          <a:spcPts val="0"/>
                        </a:spcBef>
                        <a:spcAft>
                          <a:spcPts val="0"/>
                        </a:spcAft>
                        <a:buNone/>
                      </a:pPr>
                      <a:r>
                        <a:rPr b="1" lang="en-US" sz="1200"/>
                        <a:t>Line</a:t>
                      </a:r>
                      <a:endParaRPr b="1" sz="1200"/>
                    </a:p>
                  </a:txBody>
                  <a:tcPr marT="91425" marB="91425" marR="91425" marL="91425"/>
                </a:tc>
                <a:tc>
                  <a:txBody>
                    <a:bodyPr/>
                    <a:lstStyle/>
                    <a:p>
                      <a:pPr indent="0" lvl="0" marL="0" rtl="0" algn="l">
                        <a:spcBef>
                          <a:spcPts val="0"/>
                        </a:spcBef>
                        <a:spcAft>
                          <a:spcPts val="0"/>
                        </a:spcAft>
                        <a:buNone/>
                      </a:pPr>
                      <a:r>
                        <a:rPr b="1" lang="en-US" sz="1200"/>
                        <a:t>S</a:t>
                      </a:r>
                      <a:r>
                        <a:rPr b="1" lang="en-US" sz="1200"/>
                        <a:t>paces</a:t>
                      </a:r>
                      <a:endParaRPr b="1" sz="1200"/>
                    </a:p>
                  </a:txBody>
                  <a:tcPr marT="91425" marB="91425" marR="91425" marL="91425"/>
                </a:tc>
                <a:tc>
                  <a:txBody>
                    <a:bodyPr/>
                    <a:lstStyle/>
                    <a:p>
                      <a:pPr indent="0" lvl="0" marL="0" rtl="0" algn="l">
                        <a:spcBef>
                          <a:spcPts val="0"/>
                        </a:spcBef>
                        <a:spcAft>
                          <a:spcPts val="0"/>
                        </a:spcAft>
                        <a:buNone/>
                      </a:pPr>
                      <a:r>
                        <a:rPr b="1" lang="en-US" sz="1200"/>
                        <a:t>Math</a:t>
                      </a:r>
                      <a:endParaRPr b="1" sz="1200"/>
                    </a:p>
                  </a:txBody>
                  <a:tcPr marT="91425" marB="91425" marR="91425" marL="91425"/>
                </a:tc>
                <a:tc>
                  <a:txBody>
                    <a:bodyPr/>
                    <a:lstStyle/>
                    <a:p>
                      <a:pPr indent="0" lvl="0" marL="0" rtl="0" algn="l">
                        <a:spcBef>
                          <a:spcPts val="0"/>
                        </a:spcBef>
                        <a:spcAft>
                          <a:spcPts val="0"/>
                        </a:spcAft>
                        <a:buNone/>
                      </a:pPr>
                      <a:r>
                        <a:rPr b="1" lang="en-US" sz="1200"/>
                        <a:t>S</a:t>
                      </a:r>
                      <a:r>
                        <a:rPr b="1" lang="en-US" sz="1200"/>
                        <a:t>lashes</a:t>
                      </a:r>
                      <a:endParaRPr b="1" sz="1200"/>
                    </a:p>
                  </a:txBody>
                  <a:tcPr marT="91425" marB="91425" marR="91425" marL="91425"/>
                </a:tc>
                <a:tc>
                  <a:txBody>
                    <a:bodyPr/>
                    <a:lstStyle/>
                    <a:p>
                      <a:pPr indent="0" lvl="0" marL="0" rtl="0" algn="l">
                        <a:spcBef>
                          <a:spcPts val="0"/>
                        </a:spcBef>
                        <a:spcAft>
                          <a:spcPts val="0"/>
                        </a:spcAft>
                        <a:buNone/>
                      </a:pPr>
                      <a:r>
                        <a:rPr b="1" lang="en-US" sz="1200"/>
                        <a:t>Math</a:t>
                      </a:r>
                      <a:endParaRPr b="1" sz="1200"/>
                    </a:p>
                  </a:txBody>
                  <a:tcPr marT="91425" marB="91425" marR="91425" marL="91425"/>
                </a:tc>
              </a:tr>
              <a:tr h="381000">
                <a:tc>
                  <a:txBody>
                    <a:bodyPr/>
                    <a:lstStyle/>
                    <a:p>
                      <a:pPr indent="0" lvl="0" marL="0" rtl="0" algn="l">
                        <a:spcBef>
                          <a:spcPts val="0"/>
                        </a:spcBef>
                        <a:spcAft>
                          <a:spcPts val="0"/>
                        </a:spcAft>
                        <a:buNone/>
                      </a:pPr>
                      <a:r>
                        <a:rPr lang="en-US" sz="1200"/>
                        <a:t>1</a:t>
                      </a:r>
                      <a:endParaRPr sz="1200"/>
                    </a:p>
                  </a:txBody>
                  <a:tcPr marT="91425" marB="91425" marR="91425" marL="91425"/>
                </a:tc>
                <a:tc>
                  <a:txBody>
                    <a:bodyPr/>
                    <a:lstStyle/>
                    <a:p>
                      <a:pPr indent="0" lvl="0" marL="0" rtl="0" algn="l">
                        <a:spcBef>
                          <a:spcPts val="0"/>
                        </a:spcBef>
                        <a:spcAft>
                          <a:spcPts val="0"/>
                        </a:spcAft>
                        <a:buNone/>
                      </a:pPr>
                      <a:r>
                        <a:rPr lang="en-US" sz="1200"/>
                        <a:t>5</a:t>
                      </a:r>
                      <a:endParaRPr sz="1200"/>
                    </a:p>
                  </a:txBody>
                  <a:tcPr marT="91425" marB="91425" marR="91425" marL="91425"/>
                </a:tc>
                <a:tc rowSpan="5">
                  <a:txBody>
                    <a:bodyPr/>
                    <a:lstStyle/>
                    <a:p>
                      <a:pPr indent="0" lvl="0" marL="0" rtl="0" algn="l">
                        <a:spcBef>
                          <a:spcPts val="0"/>
                        </a:spcBef>
                        <a:spcAft>
                          <a:spcPts val="0"/>
                        </a:spcAft>
                        <a:buNone/>
                      </a:pPr>
                      <a:r>
                        <a:rPr lang="en-US" sz="1200">
                          <a:latin typeface="Courier New"/>
                          <a:ea typeface="Courier New"/>
                          <a:cs typeface="Courier New"/>
                          <a:sym typeface="Courier New"/>
                        </a:rPr>
                        <a:t>(SIZE * 2) - line</a:t>
                      </a:r>
                      <a:endParaRPr sz="12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200"/>
                        <a:t>1</a:t>
                      </a:r>
                      <a:endParaRPr sz="1200"/>
                    </a:p>
                  </a:txBody>
                  <a:tcPr marT="91425" marB="91425" marR="91425" marL="91425"/>
                </a:tc>
                <a:tc rowSpan="5">
                  <a:txBody>
                    <a:bodyPr/>
                    <a:lstStyle/>
                    <a:p>
                      <a:pPr indent="0" lvl="0" marL="0" rtl="0" algn="l">
                        <a:spcBef>
                          <a:spcPts val="0"/>
                        </a:spcBef>
                        <a:spcAft>
                          <a:spcPts val="0"/>
                        </a:spcAft>
                        <a:buNone/>
                      </a:pPr>
                      <a:r>
                        <a:rPr lang="en-US" sz="1200">
                          <a:latin typeface="Courier New"/>
                          <a:ea typeface="Courier New"/>
                          <a:cs typeface="Courier New"/>
                          <a:sym typeface="Courier New"/>
                        </a:rPr>
                        <a:t>line</a:t>
                      </a:r>
                      <a:endParaRPr sz="12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sz="1200"/>
                        <a:t>2</a:t>
                      </a:r>
                      <a:endParaRPr sz="1200"/>
                    </a:p>
                  </a:txBody>
                  <a:tcPr marT="91425" marB="91425" marR="91425" marL="91425"/>
                </a:tc>
                <a:tc>
                  <a:txBody>
                    <a:bodyPr/>
                    <a:lstStyle/>
                    <a:p>
                      <a:pPr indent="0" lvl="0" marL="0" rtl="0" algn="l">
                        <a:spcBef>
                          <a:spcPts val="0"/>
                        </a:spcBef>
                        <a:spcAft>
                          <a:spcPts val="0"/>
                        </a:spcAft>
                        <a:buNone/>
                      </a:pPr>
                      <a:r>
                        <a:rPr lang="en-US" sz="1200"/>
                        <a:t>4</a:t>
                      </a:r>
                      <a:endParaRPr sz="1200"/>
                    </a:p>
                  </a:txBody>
                  <a:tcPr marT="91425" marB="91425" marR="91425" marL="91425"/>
                </a:tc>
                <a:tc vMerge="1"/>
                <a:tc>
                  <a:txBody>
                    <a:bodyPr/>
                    <a:lstStyle/>
                    <a:p>
                      <a:pPr indent="0" lvl="0" marL="0" rtl="0" algn="l">
                        <a:spcBef>
                          <a:spcPts val="0"/>
                        </a:spcBef>
                        <a:spcAft>
                          <a:spcPts val="0"/>
                        </a:spcAft>
                        <a:buNone/>
                      </a:pPr>
                      <a:r>
                        <a:rPr lang="en-US" sz="1200"/>
                        <a:t>2</a:t>
                      </a:r>
                      <a:endParaRPr sz="1200"/>
                    </a:p>
                  </a:txBody>
                  <a:tcPr marT="91425" marB="91425" marR="91425" marL="91425"/>
                </a:tc>
                <a:tc vMerge="1"/>
              </a:tr>
              <a:tr h="381000">
                <a:tc>
                  <a:txBody>
                    <a:bodyPr/>
                    <a:lstStyle/>
                    <a:p>
                      <a:pPr indent="0" lvl="0" marL="0" rtl="0" algn="l">
                        <a:spcBef>
                          <a:spcPts val="0"/>
                        </a:spcBef>
                        <a:spcAft>
                          <a:spcPts val="0"/>
                        </a:spcAft>
                        <a:buNone/>
                      </a:pPr>
                      <a:r>
                        <a:rPr lang="en-US" sz="1200"/>
                        <a:t>3</a:t>
                      </a:r>
                      <a:endParaRPr sz="1200"/>
                    </a:p>
                  </a:txBody>
                  <a:tcPr marT="91425" marB="91425" marR="91425" marL="91425"/>
                </a:tc>
                <a:tc>
                  <a:txBody>
                    <a:bodyPr/>
                    <a:lstStyle/>
                    <a:p>
                      <a:pPr indent="0" lvl="0" marL="0" rtl="0" algn="l">
                        <a:spcBef>
                          <a:spcPts val="0"/>
                        </a:spcBef>
                        <a:spcAft>
                          <a:spcPts val="0"/>
                        </a:spcAft>
                        <a:buNone/>
                      </a:pPr>
                      <a:r>
                        <a:rPr lang="en-US" sz="1200"/>
                        <a:t>3</a:t>
                      </a:r>
                      <a:endParaRPr sz="1200"/>
                    </a:p>
                  </a:txBody>
                  <a:tcPr marT="91425" marB="91425" marR="91425" marL="91425"/>
                </a:tc>
                <a:tc vMerge="1"/>
                <a:tc>
                  <a:txBody>
                    <a:bodyPr/>
                    <a:lstStyle/>
                    <a:p>
                      <a:pPr indent="0" lvl="0" marL="0" rtl="0" algn="l">
                        <a:spcBef>
                          <a:spcPts val="0"/>
                        </a:spcBef>
                        <a:spcAft>
                          <a:spcPts val="0"/>
                        </a:spcAft>
                        <a:buNone/>
                      </a:pPr>
                      <a:r>
                        <a:rPr lang="en-US" sz="1200"/>
                        <a:t>3</a:t>
                      </a:r>
                      <a:endParaRPr sz="1200"/>
                    </a:p>
                  </a:txBody>
                  <a:tcPr marT="91425" marB="91425" marR="91425" marL="91425"/>
                </a:tc>
                <a:tc vMerge="1"/>
              </a:tr>
              <a:tr h="381000">
                <a:tc>
                  <a:txBody>
                    <a:bodyPr/>
                    <a:lstStyle/>
                    <a:p>
                      <a:pPr indent="0" lvl="0" marL="0" rtl="0" algn="l">
                        <a:spcBef>
                          <a:spcPts val="0"/>
                        </a:spcBef>
                        <a:spcAft>
                          <a:spcPts val="0"/>
                        </a:spcAft>
                        <a:buNone/>
                      </a:pPr>
                      <a:r>
                        <a:rPr lang="en-US" sz="1200"/>
                        <a:t>4</a:t>
                      </a:r>
                      <a:endParaRPr sz="1200"/>
                    </a:p>
                  </a:txBody>
                  <a:tcPr marT="91425" marB="91425" marR="91425" marL="91425"/>
                </a:tc>
                <a:tc>
                  <a:txBody>
                    <a:bodyPr/>
                    <a:lstStyle/>
                    <a:p>
                      <a:pPr indent="0" lvl="0" marL="0" rtl="0" algn="l">
                        <a:spcBef>
                          <a:spcPts val="0"/>
                        </a:spcBef>
                        <a:spcAft>
                          <a:spcPts val="0"/>
                        </a:spcAft>
                        <a:buNone/>
                      </a:pPr>
                      <a:r>
                        <a:rPr lang="en-US" sz="1200"/>
                        <a:t>2</a:t>
                      </a:r>
                      <a:endParaRPr sz="1200"/>
                    </a:p>
                  </a:txBody>
                  <a:tcPr marT="91425" marB="91425" marR="91425" marL="91425"/>
                </a:tc>
                <a:tc vMerge="1"/>
                <a:tc>
                  <a:txBody>
                    <a:bodyPr/>
                    <a:lstStyle/>
                    <a:p>
                      <a:pPr indent="0" lvl="0" marL="0" rtl="0" algn="l">
                        <a:spcBef>
                          <a:spcPts val="0"/>
                        </a:spcBef>
                        <a:spcAft>
                          <a:spcPts val="0"/>
                        </a:spcAft>
                        <a:buNone/>
                      </a:pPr>
                      <a:r>
                        <a:rPr lang="en-US" sz="1200"/>
                        <a:t>4</a:t>
                      </a:r>
                      <a:endParaRPr sz="1200"/>
                    </a:p>
                  </a:txBody>
                  <a:tcPr marT="91425" marB="91425" marR="91425" marL="91425"/>
                </a:tc>
                <a:tc vMerge="1"/>
              </a:tr>
              <a:tr h="381000">
                <a:tc>
                  <a:txBody>
                    <a:bodyPr/>
                    <a:lstStyle/>
                    <a:p>
                      <a:pPr indent="0" lvl="0" marL="0" rtl="0" algn="l">
                        <a:spcBef>
                          <a:spcPts val="0"/>
                        </a:spcBef>
                        <a:spcAft>
                          <a:spcPts val="0"/>
                        </a:spcAft>
                        <a:buNone/>
                      </a:pPr>
                      <a:r>
                        <a:rPr lang="en-US" sz="1200"/>
                        <a:t>5</a:t>
                      </a:r>
                      <a:endParaRPr sz="1200"/>
                    </a:p>
                  </a:txBody>
                  <a:tcPr marT="91425" marB="91425" marR="91425" marL="91425"/>
                </a:tc>
                <a:tc>
                  <a:txBody>
                    <a:bodyPr/>
                    <a:lstStyle/>
                    <a:p>
                      <a:pPr indent="0" lvl="0" marL="0" rtl="0" algn="l">
                        <a:spcBef>
                          <a:spcPts val="0"/>
                        </a:spcBef>
                        <a:spcAft>
                          <a:spcPts val="0"/>
                        </a:spcAft>
                        <a:buNone/>
                      </a:pPr>
                      <a:r>
                        <a:rPr lang="en-US" sz="1200"/>
                        <a:t>1</a:t>
                      </a:r>
                      <a:endParaRPr sz="1200"/>
                    </a:p>
                  </a:txBody>
                  <a:tcPr marT="91425" marB="91425" marR="91425" marL="91425"/>
                </a:tc>
                <a:tc vMerge="1"/>
                <a:tc>
                  <a:txBody>
                    <a:bodyPr/>
                    <a:lstStyle/>
                    <a:p>
                      <a:pPr indent="0" lvl="0" marL="0" rtl="0" algn="l">
                        <a:spcBef>
                          <a:spcPts val="0"/>
                        </a:spcBef>
                        <a:spcAft>
                          <a:spcPts val="0"/>
                        </a:spcAft>
                        <a:buNone/>
                      </a:pPr>
                      <a:r>
                        <a:rPr lang="en-US" sz="1200"/>
                        <a:t>5</a:t>
                      </a:r>
                      <a:endParaRPr sz="1200"/>
                    </a:p>
                  </a:txBody>
                  <a:tcPr marT="91425" marB="91425" marR="91425" marL="91425"/>
                </a:tc>
                <a:tc vMerge="1"/>
              </a:tr>
            </a:tbl>
          </a:graphicData>
        </a:graphic>
      </p:graphicFrame>
      <p:sp>
        <p:nvSpPr>
          <p:cNvPr id="346" name="Google Shape;346;p47"/>
          <p:cNvSpPr txBox="1"/>
          <p:nvPr/>
        </p:nvSpPr>
        <p:spPr>
          <a:xfrm>
            <a:off x="342775" y="640350"/>
            <a:ext cx="26664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Vertical (line/row) Math</a:t>
            </a:r>
            <a:endParaRPr sz="1600">
              <a:latin typeface="Calibri"/>
              <a:ea typeface="Calibri"/>
              <a:cs typeface="Calibri"/>
              <a:sym typeface="Calibri"/>
            </a:endParaRPr>
          </a:p>
        </p:txBody>
      </p:sp>
      <p:sp>
        <p:nvSpPr>
          <p:cNvPr id="347" name="Google Shape;347;p47"/>
          <p:cNvSpPr txBox="1"/>
          <p:nvPr/>
        </p:nvSpPr>
        <p:spPr>
          <a:xfrm>
            <a:off x="2770750" y="2354150"/>
            <a:ext cx="39579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600">
                <a:latin typeface="Calibri"/>
                <a:ea typeface="Calibri"/>
                <a:cs typeface="Calibri"/>
                <a:sym typeface="Calibri"/>
              </a:rPr>
              <a:t>Horizontal</a:t>
            </a:r>
            <a:r>
              <a:rPr lang="en-US" sz="1600">
                <a:latin typeface="Calibri"/>
                <a:ea typeface="Calibri"/>
                <a:cs typeface="Calibri"/>
                <a:sym typeface="Calibri"/>
              </a:rPr>
              <a:t> (column) Math, SIZE = 3</a:t>
            </a:r>
            <a:endParaRPr sz="1600">
              <a:latin typeface="Calibri"/>
              <a:ea typeface="Calibri"/>
              <a:cs typeface="Calibri"/>
              <a:sym typeface="Calibri"/>
            </a:endParaRPr>
          </a:p>
        </p:txBody>
      </p:sp>
      <p:sp>
        <p:nvSpPr>
          <p:cNvPr id="348" name="Google Shape;348;p47"/>
          <p:cNvSpPr txBox="1"/>
          <p:nvPr/>
        </p:nvSpPr>
        <p:spPr>
          <a:xfrm>
            <a:off x="4881225" y="2054025"/>
            <a:ext cx="5015100" cy="20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SIZE = 3                 		SIZE = 4</a:t>
            </a:r>
            <a:endParaRPr sz="16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8"/>
          <p:cNvSpPr txBox="1"/>
          <p:nvPr>
            <p:ph type="title"/>
          </p:nvPr>
        </p:nvSpPr>
        <p:spPr>
          <a:xfrm>
            <a:off x="457200" y="4639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Line Loop Table</a:t>
            </a:r>
            <a:endParaRPr/>
          </a:p>
        </p:txBody>
      </p:sp>
      <p:sp>
        <p:nvSpPr>
          <p:cNvPr id="355" name="Google Shape;355;p4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pic>
        <p:nvPicPr>
          <p:cNvPr id="356" name="Google Shape;356;p48"/>
          <p:cNvPicPr preferRelativeResize="0"/>
          <p:nvPr/>
        </p:nvPicPr>
        <p:blipFill rotWithShape="1">
          <a:blip r:embed="rId3">
            <a:alphaModFix/>
          </a:blip>
          <a:srcRect b="76322" l="0" r="0" t="18804"/>
          <a:stretch/>
        </p:blipFill>
        <p:spPr>
          <a:xfrm>
            <a:off x="1799100" y="1414175"/>
            <a:ext cx="2388745" cy="317600"/>
          </a:xfrm>
          <a:prstGeom prst="rect">
            <a:avLst/>
          </a:prstGeom>
          <a:noFill/>
          <a:ln>
            <a:noFill/>
          </a:ln>
        </p:spPr>
      </p:pic>
      <p:pic>
        <p:nvPicPr>
          <p:cNvPr id="357" name="Google Shape;357;p48"/>
          <p:cNvPicPr preferRelativeResize="0"/>
          <p:nvPr/>
        </p:nvPicPr>
        <p:blipFill rotWithShape="1">
          <a:blip r:embed="rId4">
            <a:alphaModFix/>
          </a:blip>
          <a:srcRect b="76369" l="0" r="0" t="20051"/>
          <a:stretch/>
        </p:blipFill>
        <p:spPr>
          <a:xfrm>
            <a:off x="4823149" y="1414175"/>
            <a:ext cx="2857250" cy="275824"/>
          </a:xfrm>
          <a:prstGeom prst="rect">
            <a:avLst/>
          </a:prstGeom>
          <a:noFill/>
          <a:ln>
            <a:noFill/>
          </a:ln>
        </p:spPr>
      </p:pic>
      <p:sp>
        <p:nvSpPr>
          <p:cNvPr id="358" name="Google Shape;358;p48"/>
          <p:cNvSpPr txBox="1"/>
          <p:nvPr>
            <p:ph idx="1" type="body"/>
          </p:nvPr>
        </p:nvSpPr>
        <p:spPr>
          <a:xfrm>
            <a:off x="266575" y="2554825"/>
            <a:ext cx="8229600" cy="1800600"/>
          </a:xfrm>
          <a:prstGeom prst="rect">
            <a:avLst/>
          </a:prstGeom>
        </p:spPr>
        <p:txBody>
          <a:bodyPr anchorCtr="0" anchor="t" bIns="45700" lIns="91425" spcFirstLastPara="1" rIns="91425" wrap="square" tIns="45700">
            <a:normAutofit/>
          </a:bodyPr>
          <a:lstStyle/>
          <a:p>
            <a:pPr indent="-368300" lvl="0" marL="457200" rtl="0" algn="l">
              <a:spcBef>
                <a:spcPts val="360"/>
              </a:spcBef>
              <a:spcAft>
                <a:spcPts val="0"/>
              </a:spcAft>
              <a:buSzPts val="2200"/>
              <a:buChar char="•"/>
            </a:pPr>
            <a:r>
              <a:rPr lang="en-US" sz="2200"/>
              <a:t>print “+”</a:t>
            </a:r>
            <a:endParaRPr sz="2200"/>
          </a:p>
          <a:p>
            <a:pPr indent="-368300" lvl="0" marL="457200" rtl="0" algn="l">
              <a:spcBef>
                <a:spcPts val="0"/>
              </a:spcBef>
              <a:spcAft>
                <a:spcPts val="0"/>
              </a:spcAft>
              <a:buSzPts val="2200"/>
              <a:buChar char="•"/>
            </a:pPr>
            <a:r>
              <a:rPr lang="en-US" sz="2200"/>
              <a:t>print many “=*”</a:t>
            </a:r>
            <a:endParaRPr sz="2200"/>
          </a:p>
          <a:p>
            <a:pPr indent="-368300" lvl="0" marL="457200" rtl="0" algn="l">
              <a:spcBef>
                <a:spcPts val="0"/>
              </a:spcBef>
              <a:spcAft>
                <a:spcPts val="0"/>
              </a:spcAft>
              <a:buSzPts val="2200"/>
              <a:buChar char="•"/>
            </a:pPr>
            <a:r>
              <a:rPr lang="en-US" sz="2200"/>
              <a:t>print “+”</a:t>
            </a:r>
            <a:endParaRPr sz="2200"/>
          </a:p>
        </p:txBody>
      </p:sp>
      <p:sp>
        <p:nvSpPr>
          <p:cNvPr id="359" name="Google Shape;359;p48"/>
          <p:cNvSpPr txBox="1"/>
          <p:nvPr/>
        </p:nvSpPr>
        <p:spPr>
          <a:xfrm>
            <a:off x="3557550" y="2100925"/>
            <a:ext cx="48261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600">
                <a:latin typeface="Calibri"/>
                <a:ea typeface="Calibri"/>
                <a:cs typeface="Calibri"/>
                <a:sym typeface="Calibri"/>
              </a:rPr>
              <a:t>Horizontal (column) Math</a:t>
            </a:r>
            <a:endParaRPr sz="1600">
              <a:latin typeface="Calibri"/>
              <a:ea typeface="Calibri"/>
              <a:cs typeface="Calibri"/>
              <a:sym typeface="Calibri"/>
            </a:endParaRPr>
          </a:p>
        </p:txBody>
      </p:sp>
      <p:graphicFrame>
        <p:nvGraphicFramePr>
          <p:cNvPr id="360" name="Google Shape;360;p48"/>
          <p:cNvGraphicFramePr/>
          <p:nvPr/>
        </p:nvGraphicFramePr>
        <p:xfrm>
          <a:off x="4399050" y="2631025"/>
          <a:ext cx="3000000" cy="3000000"/>
        </p:xfrm>
        <a:graphic>
          <a:graphicData uri="http://schemas.openxmlformats.org/drawingml/2006/table">
            <a:tbl>
              <a:tblPr>
                <a:noFill/>
                <a:tableStyleId>{87A8A473-9ADB-4CFB-9C3C-17051B5590BF}</a:tableStyleId>
              </a:tblPr>
              <a:tblGrid>
                <a:gridCol w="576625"/>
                <a:gridCol w="781825"/>
                <a:gridCol w="1637450"/>
              </a:tblGrid>
              <a:tr h="381000">
                <a:tc>
                  <a:txBody>
                    <a:bodyPr/>
                    <a:lstStyle/>
                    <a:p>
                      <a:pPr indent="0" lvl="0" marL="0" rtl="0" algn="l">
                        <a:spcBef>
                          <a:spcPts val="0"/>
                        </a:spcBef>
                        <a:spcAft>
                          <a:spcPts val="0"/>
                        </a:spcAft>
                        <a:buNone/>
                      </a:pPr>
                      <a:r>
                        <a:rPr b="1" lang="en-US"/>
                        <a:t>Size</a:t>
                      </a:r>
                      <a:endParaRPr b="1"/>
                    </a:p>
                  </a:txBody>
                  <a:tcPr marT="91425" marB="91425" marR="91425" marL="91425"/>
                </a:tc>
                <a:tc>
                  <a:txBody>
                    <a:bodyPr/>
                    <a:lstStyle/>
                    <a:p>
                      <a:pPr indent="0" lvl="0" marL="0" rtl="0" algn="l">
                        <a:spcBef>
                          <a:spcPts val="0"/>
                        </a:spcBef>
                        <a:spcAft>
                          <a:spcPts val="0"/>
                        </a:spcAft>
                        <a:buNone/>
                      </a:pPr>
                      <a:r>
                        <a:rPr b="1" lang="en-US">
                          <a:latin typeface="Courier New"/>
                          <a:ea typeface="Courier New"/>
                          <a:cs typeface="Courier New"/>
                          <a:sym typeface="Courier New"/>
                        </a:rPr>
                        <a:t>=*</a:t>
                      </a:r>
                      <a:endParaRPr b="1">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b="1" lang="en-US"/>
                        <a:t>Math</a:t>
                      </a:r>
                      <a:endParaRPr b="1"/>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rtl="0" algn="l">
                        <a:spcBef>
                          <a:spcPts val="0"/>
                        </a:spcBef>
                        <a:spcAft>
                          <a:spcPts val="0"/>
                        </a:spcAft>
                        <a:buNone/>
                      </a:pPr>
                      <a:r>
                        <a:rPr lang="en-US"/>
                        <a:t>6</a:t>
                      </a:r>
                      <a:endParaRPr/>
                    </a:p>
                  </a:txBody>
                  <a:tcPr marT="91425" marB="91425" marR="91425" marL="91425"/>
                </a:tc>
                <a:tc rowSpan="2">
                  <a:txBody>
                    <a:bodyPr/>
                    <a:lstStyle/>
                    <a:p>
                      <a:pPr indent="0" lvl="0" marL="0" rtl="0" algn="l">
                        <a:spcBef>
                          <a:spcPts val="0"/>
                        </a:spcBef>
                        <a:spcAft>
                          <a:spcPts val="0"/>
                        </a:spcAft>
                        <a:buNone/>
                      </a:pPr>
                      <a:r>
                        <a:rPr lang="en-US">
                          <a:latin typeface="Courier New"/>
                          <a:ea typeface="Courier New"/>
                          <a:cs typeface="Courier New"/>
                          <a:sym typeface="Courier New"/>
                        </a:rPr>
                        <a:t>SIZE * 2</a:t>
                      </a:r>
                      <a:endParaRPr>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rPr lang="en-US"/>
                        <a:t>8</a:t>
                      </a:r>
                      <a:endParaRPr/>
                    </a:p>
                  </a:txBody>
                  <a:tcPr marT="91425" marB="91425" marR="91425" marL="91425"/>
                </a:tc>
                <a:tc vMerge="1"/>
              </a:tr>
            </a:tbl>
          </a:graphicData>
        </a:graphic>
      </p:graphicFrame>
      <p:sp>
        <p:nvSpPr>
          <p:cNvPr id="361" name="Google Shape;361;p48"/>
          <p:cNvSpPr txBox="1"/>
          <p:nvPr/>
        </p:nvSpPr>
        <p:spPr>
          <a:xfrm>
            <a:off x="2064450" y="1145463"/>
            <a:ext cx="5015100" cy="20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SIZE = 3                  					SIZE = 4</a:t>
            </a:r>
            <a:endParaRPr sz="160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9"/>
          <p:cNvSpPr txBox="1"/>
          <p:nvPr>
            <p:ph type="title"/>
          </p:nvPr>
        </p:nvSpPr>
        <p:spPr>
          <a:xfrm>
            <a:off x="457200" y="4472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TopBody Loop Tables</a:t>
            </a:r>
            <a:endParaRPr/>
          </a:p>
        </p:txBody>
      </p:sp>
      <p:sp>
        <p:nvSpPr>
          <p:cNvPr id="368" name="Google Shape;368;p49"/>
          <p:cNvSpPr txBox="1"/>
          <p:nvPr>
            <p:ph idx="1" type="body"/>
          </p:nvPr>
        </p:nvSpPr>
        <p:spPr>
          <a:xfrm>
            <a:off x="0" y="2769325"/>
            <a:ext cx="3212700" cy="2286000"/>
          </a:xfrm>
          <a:prstGeom prst="rect">
            <a:avLst/>
          </a:prstGeom>
        </p:spPr>
        <p:txBody>
          <a:bodyPr anchorCtr="0" anchor="t" bIns="45700" lIns="91425" spcFirstLastPara="1" rIns="91425" wrap="square" tIns="45700">
            <a:normAutofit lnSpcReduction="10000"/>
          </a:bodyPr>
          <a:lstStyle/>
          <a:p>
            <a:pPr indent="-368300" lvl="0" marL="457200" rtl="0" algn="l">
              <a:spcBef>
                <a:spcPts val="360"/>
              </a:spcBef>
              <a:spcAft>
                <a:spcPts val="0"/>
              </a:spcAft>
              <a:buSzPts val="2200"/>
              <a:buChar char="•"/>
            </a:pPr>
            <a:r>
              <a:rPr lang="en-US" sz="2200"/>
              <a:t>print “|”</a:t>
            </a:r>
            <a:endParaRPr sz="2200"/>
          </a:p>
          <a:p>
            <a:pPr indent="-368300" lvl="0" marL="457200" rtl="0" algn="l">
              <a:spcBef>
                <a:spcPts val="0"/>
              </a:spcBef>
              <a:spcAft>
                <a:spcPts val="0"/>
              </a:spcAft>
              <a:buSzPts val="2200"/>
              <a:buChar char="•"/>
            </a:pPr>
            <a:r>
              <a:rPr lang="en-US" sz="2200"/>
              <a:t>print side spaces</a:t>
            </a:r>
            <a:endParaRPr sz="2200"/>
          </a:p>
          <a:p>
            <a:pPr indent="-368300" lvl="0" marL="457200" rtl="0" algn="l">
              <a:spcBef>
                <a:spcPts val="0"/>
              </a:spcBef>
              <a:spcAft>
                <a:spcPts val="0"/>
              </a:spcAft>
              <a:buSzPts val="2200"/>
              <a:buChar char="•"/>
            </a:pPr>
            <a:r>
              <a:rPr lang="en-US" sz="2200"/>
              <a:t>print slash pairs</a:t>
            </a:r>
            <a:endParaRPr sz="2200"/>
          </a:p>
          <a:p>
            <a:pPr indent="-368300" lvl="0" marL="457200" rtl="0" algn="l">
              <a:spcBef>
                <a:spcPts val="0"/>
              </a:spcBef>
              <a:spcAft>
                <a:spcPts val="0"/>
              </a:spcAft>
              <a:buSzPts val="2200"/>
              <a:buChar char="•"/>
            </a:pPr>
            <a:r>
              <a:rPr lang="en-US" sz="2200"/>
              <a:t>print middle spaces</a:t>
            </a:r>
            <a:endParaRPr sz="2200"/>
          </a:p>
          <a:p>
            <a:pPr indent="-368300" lvl="0" marL="457200" rtl="0" algn="l">
              <a:spcBef>
                <a:spcPts val="0"/>
              </a:spcBef>
              <a:spcAft>
                <a:spcPts val="0"/>
              </a:spcAft>
              <a:buSzPts val="2200"/>
              <a:buChar char="•"/>
            </a:pPr>
            <a:r>
              <a:rPr lang="en-US" sz="2200"/>
              <a:t>print slash pairs</a:t>
            </a:r>
            <a:endParaRPr sz="2200"/>
          </a:p>
          <a:p>
            <a:pPr indent="-368300" lvl="0" marL="457200" rtl="0" algn="l">
              <a:spcBef>
                <a:spcPts val="0"/>
              </a:spcBef>
              <a:spcAft>
                <a:spcPts val="0"/>
              </a:spcAft>
              <a:buSzPts val="2200"/>
              <a:buChar char="•"/>
            </a:pPr>
            <a:r>
              <a:rPr lang="en-US" sz="2200"/>
              <a:t>print side spaces</a:t>
            </a:r>
            <a:endParaRPr sz="2200"/>
          </a:p>
          <a:p>
            <a:pPr indent="-368300" lvl="0" marL="457200" rtl="0" algn="l">
              <a:spcBef>
                <a:spcPts val="0"/>
              </a:spcBef>
              <a:spcAft>
                <a:spcPts val="0"/>
              </a:spcAft>
              <a:buSzPts val="2200"/>
              <a:buChar char="•"/>
            </a:pPr>
            <a:r>
              <a:rPr lang="en-US" sz="2200"/>
              <a:t>print “|”</a:t>
            </a:r>
            <a:endParaRPr sz="2200"/>
          </a:p>
        </p:txBody>
      </p:sp>
      <p:sp>
        <p:nvSpPr>
          <p:cNvPr id="369" name="Google Shape;369;p4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370" name="Google Shape;370;p49"/>
          <p:cNvPicPr preferRelativeResize="0"/>
          <p:nvPr/>
        </p:nvPicPr>
        <p:blipFill rotWithShape="1">
          <a:blip r:embed="rId3">
            <a:alphaModFix/>
          </a:blip>
          <a:srcRect b="8120" l="-158220" r="158220" t="-8120"/>
          <a:stretch/>
        </p:blipFill>
        <p:spPr>
          <a:xfrm>
            <a:off x="313675" y="-1187"/>
            <a:ext cx="1885950" cy="5145881"/>
          </a:xfrm>
          <a:prstGeom prst="rect">
            <a:avLst/>
          </a:prstGeom>
          <a:noFill/>
          <a:ln>
            <a:noFill/>
          </a:ln>
        </p:spPr>
      </p:pic>
      <p:graphicFrame>
        <p:nvGraphicFramePr>
          <p:cNvPr id="371" name="Google Shape;371;p49"/>
          <p:cNvGraphicFramePr/>
          <p:nvPr/>
        </p:nvGraphicFramePr>
        <p:xfrm>
          <a:off x="178025" y="1060750"/>
          <a:ext cx="3000000" cy="3000000"/>
        </p:xfrm>
        <a:graphic>
          <a:graphicData uri="http://schemas.openxmlformats.org/drawingml/2006/table">
            <a:tbl>
              <a:tblPr>
                <a:noFill/>
                <a:tableStyleId>{87A8A473-9ADB-4CFB-9C3C-17051B5590BF}</a:tableStyleId>
              </a:tblPr>
              <a:tblGrid>
                <a:gridCol w="576625"/>
                <a:gridCol w="781825"/>
                <a:gridCol w="1199300"/>
              </a:tblGrid>
              <a:tr h="381000">
                <a:tc>
                  <a:txBody>
                    <a:bodyPr/>
                    <a:lstStyle/>
                    <a:p>
                      <a:pPr indent="0" lvl="0" marL="0" rtl="0" algn="l">
                        <a:spcBef>
                          <a:spcPts val="0"/>
                        </a:spcBef>
                        <a:spcAft>
                          <a:spcPts val="0"/>
                        </a:spcAft>
                        <a:buNone/>
                      </a:pPr>
                      <a:r>
                        <a:rPr b="1" lang="en-US"/>
                        <a:t>Size</a:t>
                      </a:r>
                      <a:endParaRPr b="1"/>
                    </a:p>
                  </a:txBody>
                  <a:tcPr marT="91425" marB="91425" marR="91425" marL="91425"/>
                </a:tc>
                <a:tc>
                  <a:txBody>
                    <a:bodyPr/>
                    <a:lstStyle/>
                    <a:p>
                      <a:pPr indent="0" lvl="0" marL="0" rtl="0" algn="l">
                        <a:spcBef>
                          <a:spcPts val="0"/>
                        </a:spcBef>
                        <a:spcAft>
                          <a:spcPts val="0"/>
                        </a:spcAft>
                        <a:buNone/>
                      </a:pPr>
                      <a:r>
                        <a:rPr b="1" lang="en-US"/>
                        <a:t>Lines</a:t>
                      </a:r>
                      <a:endParaRPr b="1"/>
                    </a:p>
                  </a:txBody>
                  <a:tcPr marT="91425" marB="91425" marR="91425" marL="91425"/>
                </a:tc>
                <a:tc>
                  <a:txBody>
                    <a:bodyPr/>
                    <a:lstStyle/>
                    <a:p>
                      <a:pPr indent="0" lvl="0" marL="0" rtl="0" algn="l">
                        <a:spcBef>
                          <a:spcPts val="0"/>
                        </a:spcBef>
                        <a:spcAft>
                          <a:spcPts val="0"/>
                        </a:spcAft>
                        <a:buNone/>
                      </a:pPr>
                      <a:r>
                        <a:rPr b="1" lang="en-US"/>
                        <a:t>Math</a:t>
                      </a:r>
                      <a:endParaRPr b="1"/>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rtl="0" algn="l">
                        <a:spcBef>
                          <a:spcPts val="0"/>
                        </a:spcBef>
                        <a:spcAft>
                          <a:spcPts val="0"/>
                        </a:spcAft>
                        <a:buNone/>
                      </a:pPr>
                      <a:r>
                        <a:rPr lang="en-US"/>
                        <a:t>6</a:t>
                      </a:r>
                      <a:endParaRPr/>
                    </a:p>
                  </a:txBody>
                  <a:tcPr marT="91425" marB="91425" marR="91425" marL="91425"/>
                </a:tc>
                <a:tc rowSpan="2">
                  <a:txBody>
                    <a:bodyPr/>
                    <a:lstStyle/>
                    <a:p>
                      <a:pPr indent="0" lvl="0" marL="0" rtl="0" algn="l">
                        <a:spcBef>
                          <a:spcPts val="0"/>
                        </a:spcBef>
                        <a:spcAft>
                          <a:spcPts val="0"/>
                        </a:spcAft>
                        <a:buNone/>
                      </a:pPr>
                      <a:r>
                        <a:rPr lang="en-US">
                          <a:latin typeface="Courier New"/>
                          <a:ea typeface="Courier New"/>
                          <a:cs typeface="Courier New"/>
                          <a:sym typeface="Courier New"/>
                        </a:rPr>
                        <a:t>SIZE * 2</a:t>
                      </a:r>
                      <a:endParaRPr>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rPr lang="en-US"/>
                        <a:t>8</a:t>
                      </a:r>
                      <a:endParaRPr/>
                    </a:p>
                  </a:txBody>
                  <a:tcPr marT="91425" marB="91425" marR="91425" marL="91425"/>
                </a:tc>
                <a:tc vMerge="1"/>
              </a:tr>
              <a:tr h="381000">
                <a:tc>
                  <a:txBody>
                    <a:bodyPr/>
                    <a:lstStyle/>
                    <a:p>
                      <a:pPr indent="0" lvl="0" marL="0" rtl="0" algn="l">
                        <a:spcBef>
                          <a:spcPts val="0"/>
                        </a:spcBef>
                        <a:spcAft>
                          <a:spcPts val="0"/>
                        </a:spcAft>
                        <a:buNone/>
                      </a:pPr>
                      <a:r>
                        <a:rPr lang="en-US"/>
                        <a:t>5</a:t>
                      </a:r>
                      <a:endParaRPr/>
                    </a:p>
                  </a:txBody>
                  <a:tcPr marT="91425" marB="91425" marR="91425" marL="91425"/>
                </a:tc>
                <a:tc>
                  <a:txBody>
                    <a:bodyPr/>
                    <a:lstStyle/>
                    <a:p>
                      <a:pPr indent="0" lvl="0" marL="0" rtl="0" algn="l">
                        <a:spcBef>
                          <a:spcPts val="0"/>
                        </a:spcBef>
                        <a:spcAft>
                          <a:spcPts val="0"/>
                        </a:spcAft>
                        <a:buNone/>
                      </a:pPr>
                      <a:r>
                        <a:rPr lang="en-US"/>
                        <a:t>10</a:t>
                      </a:r>
                      <a:endParaRPr/>
                    </a:p>
                  </a:txBody>
                  <a:tcPr marT="91425" marB="91425" marR="91425" marL="91425"/>
                </a:tc>
                <a:tc>
                  <a:txBody>
                    <a:bodyPr/>
                    <a:lstStyle/>
                    <a:p>
                      <a:pPr indent="0" lvl="0" marL="0" rtl="0" algn="l">
                        <a:spcBef>
                          <a:spcPts val="0"/>
                        </a:spcBef>
                        <a:spcAft>
                          <a:spcPts val="0"/>
                        </a:spcAft>
                        <a:buNone/>
                      </a:pPr>
                      <a:r>
                        <a:t/>
                      </a:r>
                      <a:endParaRPr>
                        <a:latin typeface="Courier New"/>
                        <a:ea typeface="Courier New"/>
                        <a:cs typeface="Courier New"/>
                        <a:sym typeface="Courier New"/>
                      </a:endParaRPr>
                    </a:p>
                  </a:txBody>
                  <a:tcPr marT="91425" marB="91425" marR="91425" marL="91425"/>
                </a:tc>
              </a:tr>
            </a:tbl>
          </a:graphicData>
        </a:graphic>
      </p:graphicFrame>
      <p:graphicFrame>
        <p:nvGraphicFramePr>
          <p:cNvPr id="372" name="Google Shape;372;p49"/>
          <p:cNvGraphicFramePr/>
          <p:nvPr/>
        </p:nvGraphicFramePr>
        <p:xfrm>
          <a:off x="2876300" y="2452688"/>
          <a:ext cx="3000000" cy="3000000"/>
        </p:xfrm>
        <a:graphic>
          <a:graphicData uri="http://schemas.openxmlformats.org/drawingml/2006/table">
            <a:tbl>
              <a:tblPr>
                <a:noFill/>
                <a:tableStyleId>{87A8A473-9ADB-4CFB-9C3C-17051B5590BF}</a:tableStyleId>
              </a:tblPr>
              <a:tblGrid>
                <a:gridCol w="532050"/>
                <a:gridCol w="614450"/>
                <a:gridCol w="1137100"/>
                <a:gridCol w="532525"/>
                <a:gridCol w="1457875"/>
                <a:gridCol w="619675"/>
                <a:gridCol w="1067350"/>
              </a:tblGrid>
              <a:tr h="381000">
                <a:tc>
                  <a:txBody>
                    <a:bodyPr/>
                    <a:lstStyle/>
                    <a:p>
                      <a:pPr indent="0" lvl="0" marL="0" rtl="0" algn="l">
                        <a:spcBef>
                          <a:spcPts val="0"/>
                        </a:spcBef>
                        <a:spcAft>
                          <a:spcPts val="0"/>
                        </a:spcAft>
                        <a:buNone/>
                      </a:pPr>
                      <a:r>
                        <a:rPr b="1" lang="en-US" sz="900"/>
                        <a:t>Line</a:t>
                      </a:r>
                      <a:endParaRPr b="1" sz="900"/>
                    </a:p>
                  </a:txBody>
                  <a:tcPr marT="91425" marB="91425" marR="91425" marL="91425"/>
                </a:tc>
                <a:tc>
                  <a:txBody>
                    <a:bodyPr/>
                    <a:lstStyle/>
                    <a:p>
                      <a:pPr indent="0" lvl="0" marL="0" rtl="0" algn="l">
                        <a:spcBef>
                          <a:spcPts val="0"/>
                        </a:spcBef>
                        <a:spcAft>
                          <a:spcPts val="0"/>
                        </a:spcAft>
                        <a:buNone/>
                      </a:pPr>
                      <a:r>
                        <a:rPr b="1" lang="en-US" sz="900"/>
                        <a:t>Side Dots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c>
                  <a:txBody>
                    <a:bodyPr/>
                    <a:lstStyle/>
                    <a:p>
                      <a:pPr indent="0" lvl="0" marL="0" rtl="0" algn="l">
                        <a:spcBef>
                          <a:spcPts val="0"/>
                        </a:spcBef>
                        <a:spcAft>
                          <a:spcPts val="0"/>
                        </a:spcAft>
                        <a:buNone/>
                      </a:pPr>
                      <a:r>
                        <a:rPr b="1" lang="en-US" sz="900"/>
                        <a:t>Slash Pairs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c>
                  <a:txBody>
                    <a:bodyPr/>
                    <a:lstStyle/>
                    <a:p>
                      <a:pPr indent="0" lvl="0" marL="0" rtl="0" algn="l">
                        <a:spcBef>
                          <a:spcPts val="0"/>
                        </a:spcBef>
                        <a:spcAft>
                          <a:spcPts val="0"/>
                        </a:spcAft>
                        <a:buNone/>
                      </a:pPr>
                      <a:r>
                        <a:rPr b="1" lang="en-US" sz="900"/>
                        <a:t>Middle Dots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r>
              <a:tr h="381000">
                <a:tc>
                  <a:txBody>
                    <a:bodyPr/>
                    <a:lstStyle/>
                    <a:p>
                      <a:pPr indent="0" lvl="0" marL="0" rtl="0" algn="l">
                        <a:spcBef>
                          <a:spcPts val="0"/>
                        </a:spcBef>
                        <a:spcAft>
                          <a:spcPts val="0"/>
                        </a:spcAft>
                        <a:buNone/>
                      </a:pPr>
                      <a:r>
                        <a:rPr lang="en-US" sz="1100"/>
                        <a:t>1</a:t>
                      </a:r>
                      <a:endParaRPr sz="1100"/>
                    </a:p>
                  </a:txBody>
                  <a:tcPr marT="91425" marB="91425" marR="91425" marL="91425"/>
                </a:tc>
                <a:tc>
                  <a:txBody>
                    <a:bodyPr/>
                    <a:lstStyle/>
                    <a:p>
                      <a:pPr indent="0" lvl="0" marL="0" rtl="0" algn="l">
                        <a:spcBef>
                          <a:spcPts val="0"/>
                        </a:spcBef>
                        <a:spcAft>
                          <a:spcPts val="0"/>
                        </a:spcAft>
                        <a:buNone/>
                      </a:pPr>
                      <a:r>
                        <a:rPr lang="en-US" sz="1100"/>
                        <a:t>2</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4</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 * 2</a:t>
                      </a:r>
                      <a:endParaRPr sz="11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sz="1100"/>
                        <a:t>2</a:t>
                      </a:r>
                      <a:endParaRPr sz="1100"/>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r>
              <a:tr h="381000">
                <a:tc>
                  <a:txBody>
                    <a:bodyPr/>
                    <a:lstStyle/>
                    <a:p>
                      <a:pPr indent="0" lvl="0" marL="0" rtl="0" algn="l">
                        <a:spcBef>
                          <a:spcPts val="0"/>
                        </a:spcBef>
                        <a:spcAft>
                          <a:spcPts val="0"/>
                        </a:spcAft>
                        <a:buNone/>
                      </a:pPr>
                      <a:r>
                        <a:rPr lang="en-US" sz="1100"/>
                        <a:t>3</a:t>
                      </a:r>
                      <a:endParaRPr sz="1100"/>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vMerge="1"/>
                <a:tc>
                  <a:txBody>
                    <a:bodyPr/>
                    <a:lstStyle/>
                    <a:p>
                      <a:pPr indent="0" lvl="0" marL="0" rtl="0" algn="l">
                        <a:spcBef>
                          <a:spcPts val="0"/>
                        </a:spcBef>
                        <a:spcAft>
                          <a:spcPts val="0"/>
                        </a:spcAft>
                        <a:buNone/>
                      </a:pPr>
                      <a:r>
                        <a:rPr lang="en-US" sz="1100"/>
                        <a:t>3</a:t>
                      </a:r>
                      <a:endParaRPr sz="1100"/>
                    </a:p>
                  </a:txBody>
                  <a:tcPr marT="91425" marB="91425" marR="91425" marL="91425"/>
                </a:tc>
                <a:tc vMerge="1"/>
                <a:tc>
                  <a:txBody>
                    <a:bodyPr/>
                    <a:lstStyle/>
                    <a:p>
                      <a:pPr indent="0" lvl="0" marL="0" rtl="0" algn="l">
                        <a:spcBef>
                          <a:spcPts val="0"/>
                        </a:spcBef>
                        <a:spcAft>
                          <a:spcPts val="0"/>
                        </a:spcAft>
                        <a:buNone/>
                      </a:pPr>
                      <a:r>
                        <a:rPr lang="en-US" sz="1100"/>
                        <a:t>0</a:t>
                      </a:r>
                      <a:endParaRPr sz="1100"/>
                    </a:p>
                  </a:txBody>
                  <a:tcPr marT="91425" marB="91425" marR="91425" marL="91425"/>
                </a:tc>
                <a:tc vMerge="1"/>
              </a:tr>
              <a:tr h="381000">
                <a:tc>
                  <a:txBody>
                    <a:bodyPr/>
                    <a:lstStyle/>
                    <a:p>
                      <a:pPr indent="0" lvl="0" marL="0" rtl="0" algn="l">
                        <a:spcBef>
                          <a:spcPts val="0"/>
                        </a:spcBef>
                        <a:spcAft>
                          <a:spcPts val="0"/>
                        </a:spcAft>
                        <a:buNone/>
                      </a:pPr>
                      <a:r>
                        <a:rPr lang="en-US" sz="1100"/>
                        <a:t>1</a:t>
                      </a:r>
                      <a:endParaRPr sz="1100"/>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 - 1</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3</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 + 1</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 - 1) * 2</a:t>
                      </a:r>
                      <a:endParaRPr sz="11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sz="1100"/>
                        <a:t>2</a:t>
                      </a:r>
                      <a:endParaRPr sz="1100"/>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r>
              <a:tr h="381000">
                <a:tc>
                  <a:txBody>
                    <a:bodyPr/>
                    <a:lstStyle/>
                    <a:p>
                      <a:pPr indent="0" lvl="0" marL="0" rtl="0" algn="l">
                        <a:spcBef>
                          <a:spcPts val="0"/>
                        </a:spcBef>
                        <a:spcAft>
                          <a:spcPts val="0"/>
                        </a:spcAft>
                        <a:buNone/>
                      </a:pPr>
                      <a:r>
                        <a:rPr lang="en-US" sz="1100"/>
                        <a:t>3</a:t>
                      </a:r>
                      <a:endParaRPr sz="1100"/>
                    </a:p>
                  </a:txBody>
                  <a:tcPr marT="91425" marB="91425" marR="91425" marL="91425"/>
                </a:tc>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4</a:t>
                      </a:r>
                      <a:endParaRPr sz="1100"/>
                    </a:p>
                  </a:txBody>
                  <a:tcPr marT="91425" marB="91425" marR="91425" marL="91425"/>
                </a:tc>
                <a:tc vMerge="1"/>
              </a:tr>
            </a:tbl>
          </a:graphicData>
        </a:graphic>
      </p:graphicFrame>
      <p:sp>
        <p:nvSpPr>
          <p:cNvPr id="373" name="Google Shape;373;p49"/>
          <p:cNvSpPr txBox="1"/>
          <p:nvPr/>
        </p:nvSpPr>
        <p:spPr>
          <a:xfrm>
            <a:off x="342775" y="640350"/>
            <a:ext cx="26664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Vertical (line/row) Math</a:t>
            </a:r>
            <a:endParaRPr sz="1600">
              <a:latin typeface="Calibri"/>
              <a:ea typeface="Calibri"/>
              <a:cs typeface="Calibri"/>
              <a:sym typeface="Calibri"/>
            </a:endParaRPr>
          </a:p>
        </p:txBody>
      </p:sp>
      <p:sp>
        <p:nvSpPr>
          <p:cNvPr id="374" name="Google Shape;374;p49"/>
          <p:cNvSpPr txBox="1"/>
          <p:nvPr/>
        </p:nvSpPr>
        <p:spPr>
          <a:xfrm>
            <a:off x="3416288" y="2037388"/>
            <a:ext cx="48261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600">
                <a:latin typeface="Calibri"/>
                <a:ea typeface="Calibri"/>
                <a:cs typeface="Calibri"/>
                <a:sym typeface="Calibri"/>
              </a:rPr>
              <a:t>Horizontal (column) Math, SIZE = 3</a:t>
            </a:r>
            <a:endParaRPr sz="1600">
              <a:latin typeface="Calibri"/>
              <a:ea typeface="Calibri"/>
              <a:cs typeface="Calibri"/>
              <a:sym typeface="Calibri"/>
            </a:endParaRPr>
          </a:p>
        </p:txBody>
      </p:sp>
      <p:pic>
        <p:nvPicPr>
          <p:cNvPr id="375" name="Google Shape;375;p49"/>
          <p:cNvPicPr preferRelativeResize="0"/>
          <p:nvPr/>
        </p:nvPicPr>
        <p:blipFill rotWithShape="1">
          <a:blip r:embed="rId3">
            <a:alphaModFix/>
          </a:blip>
          <a:srcRect b="52419" l="0" r="0" t="22863"/>
          <a:stretch/>
        </p:blipFill>
        <p:spPr>
          <a:xfrm>
            <a:off x="4459400" y="900775"/>
            <a:ext cx="1615416" cy="1089450"/>
          </a:xfrm>
          <a:prstGeom prst="rect">
            <a:avLst/>
          </a:prstGeom>
          <a:noFill/>
          <a:ln>
            <a:noFill/>
          </a:ln>
        </p:spPr>
      </p:pic>
      <p:pic>
        <p:nvPicPr>
          <p:cNvPr id="376" name="Google Shape;376;p49"/>
          <p:cNvPicPr preferRelativeResize="0"/>
          <p:nvPr/>
        </p:nvPicPr>
        <p:blipFill rotWithShape="1">
          <a:blip r:embed="rId4">
            <a:alphaModFix/>
          </a:blip>
          <a:srcRect b="51773" l="0" r="0" t="22982"/>
          <a:stretch/>
        </p:blipFill>
        <p:spPr>
          <a:xfrm>
            <a:off x="6932325" y="640350"/>
            <a:ext cx="1905000" cy="1297001"/>
          </a:xfrm>
          <a:prstGeom prst="rect">
            <a:avLst/>
          </a:prstGeom>
          <a:noFill/>
          <a:ln>
            <a:noFill/>
          </a:ln>
        </p:spPr>
      </p:pic>
      <p:sp>
        <p:nvSpPr>
          <p:cNvPr id="377" name="Google Shape;377;p49"/>
          <p:cNvSpPr txBox="1"/>
          <p:nvPr/>
        </p:nvSpPr>
        <p:spPr>
          <a:xfrm>
            <a:off x="4922025" y="1816438"/>
            <a:ext cx="5015100" cy="20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SIZE = 3                  		SIZE = 4</a:t>
            </a:r>
            <a:endParaRPr sz="16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50"/>
          <p:cNvSpPr txBox="1"/>
          <p:nvPr>
            <p:ph type="title"/>
          </p:nvPr>
        </p:nvSpPr>
        <p:spPr>
          <a:xfrm>
            <a:off x="457200" y="4472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LowerBody Loop Tables</a:t>
            </a:r>
            <a:endParaRPr/>
          </a:p>
        </p:txBody>
      </p:sp>
      <p:sp>
        <p:nvSpPr>
          <p:cNvPr id="384" name="Google Shape;384;p5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385" name="Google Shape;385;p50"/>
          <p:cNvPicPr preferRelativeResize="0"/>
          <p:nvPr/>
        </p:nvPicPr>
        <p:blipFill rotWithShape="1">
          <a:blip r:embed="rId3">
            <a:alphaModFix/>
          </a:blip>
          <a:srcRect b="0" l="0" r="0" t="0"/>
          <a:stretch/>
        </p:blipFill>
        <p:spPr>
          <a:xfrm>
            <a:off x="3081950" y="1000650"/>
            <a:ext cx="1482825" cy="4045928"/>
          </a:xfrm>
          <a:prstGeom prst="rect">
            <a:avLst/>
          </a:prstGeom>
          <a:noFill/>
          <a:ln>
            <a:noFill/>
          </a:ln>
        </p:spPr>
      </p:pic>
      <p:pic>
        <p:nvPicPr>
          <p:cNvPr id="386" name="Google Shape;386;p50"/>
          <p:cNvPicPr preferRelativeResize="0"/>
          <p:nvPr/>
        </p:nvPicPr>
        <p:blipFill rotWithShape="1">
          <a:blip r:embed="rId4">
            <a:alphaModFix/>
          </a:blip>
          <a:srcRect b="0" l="0" r="0" t="0"/>
          <a:stretch/>
        </p:blipFill>
        <p:spPr>
          <a:xfrm>
            <a:off x="4882200" y="1000638"/>
            <a:ext cx="1482825" cy="3999111"/>
          </a:xfrm>
          <a:prstGeom prst="rect">
            <a:avLst/>
          </a:prstGeom>
          <a:noFill/>
          <a:ln>
            <a:noFill/>
          </a:ln>
        </p:spPr>
      </p:pic>
      <p:pic>
        <p:nvPicPr>
          <p:cNvPr id="387" name="Google Shape;387;p50"/>
          <p:cNvPicPr preferRelativeResize="0"/>
          <p:nvPr/>
        </p:nvPicPr>
        <p:blipFill rotWithShape="1">
          <a:blip r:embed="rId5">
            <a:alphaModFix/>
          </a:blip>
          <a:srcRect b="0" l="0" r="0" t="0"/>
          <a:stretch/>
        </p:blipFill>
        <p:spPr>
          <a:xfrm>
            <a:off x="6872950" y="1000650"/>
            <a:ext cx="1317430" cy="4025300"/>
          </a:xfrm>
          <a:prstGeom prst="rect">
            <a:avLst/>
          </a:prstGeom>
          <a:noFill/>
          <a:ln>
            <a:noFill/>
          </a:ln>
        </p:spPr>
      </p:pic>
      <p:sp>
        <p:nvSpPr>
          <p:cNvPr id="388" name="Google Shape;388;p50"/>
          <p:cNvSpPr txBox="1"/>
          <p:nvPr/>
        </p:nvSpPr>
        <p:spPr>
          <a:xfrm>
            <a:off x="399025" y="2053675"/>
            <a:ext cx="2413200" cy="237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700">
                <a:latin typeface="Calibri"/>
                <a:ea typeface="Calibri"/>
                <a:cs typeface="Calibri"/>
                <a:sym typeface="Calibri"/>
              </a:rPr>
              <a:t>Wait a second!</a:t>
            </a:r>
            <a:endParaRPr sz="2700">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1"/>
          <p:cNvSpPr txBox="1"/>
          <p:nvPr>
            <p:ph type="title"/>
          </p:nvPr>
        </p:nvSpPr>
        <p:spPr>
          <a:xfrm>
            <a:off x="457200" y="4472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    Lower</a:t>
            </a:r>
            <a:r>
              <a:rPr lang="en-US"/>
              <a:t>Body Loop Tables</a:t>
            </a:r>
            <a:endParaRPr/>
          </a:p>
        </p:txBody>
      </p:sp>
      <p:sp>
        <p:nvSpPr>
          <p:cNvPr id="395" name="Google Shape;395;p51"/>
          <p:cNvSpPr txBox="1"/>
          <p:nvPr>
            <p:ph idx="1" type="body"/>
          </p:nvPr>
        </p:nvSpPr>
        <p:spPr>
          <a:xfrm>
            <a:off x="0" y="2769325"/>
            <a:ext cx="3212700" cy="2286000"/>
          </a:xfrm>
          <a:prstGeom prst="rect">
            <a:avLst/>
          </a:prstGeom>
        </p:spPr>
        <p:txBody>
          <a:bodyPr anchorCtr="0" anchor="t" bIns="45700" lIns="91425" spcFirstLastPara="1" rIns="91425" wrap="square" tIns="45700">
            <a:normAutofit lnSpcReduction="10000"/>
          </a:bodyPr>
          <a:lstStyle/>
          <a:p>
            <a:pPr indent="-368300" lvl="0" marL="457200" rtl="0" algn="l">
              <a:spcBef>
                <a:spcPts val="360"/>
              </a:spcBef>
              <a:spcAft>
                <a:spcPts val="0"/>
              </a:spcAft>
              <a:buSzPts val="2200"/>
              <a:buChar char="•"/>
            </a:pPr>
            <a:r>
              <a:rPr lang="en-US" sz="2200"/>
              <a:t>print “|”</a:t>
            </a:r>
            <a:endParaRPr sz="2200"/>
          </a:p>
          <a:p>
            <a:pPr indent="-368300" lvl="0" marL="457200" rtl="0" algn="l">
              <a:spcBef>
                <a:spcPts val="0"/>
              </a:spcBef>
              <a:spcAft>
                <a:spcPts val="0"/>
              </a:spcAft>
              <a:buSzPts val="2200"/>
              <a:buChar char="•"/>
            </a:pPr>
            <a:r>
              <a:rPr lang="en-US" sz="2200"/>
              <a:t>print side spaces</a:t>
            </a:r>
            <a:endParaRPr sz="2200"/>
          </a:p>
          <a:p>
            <a:pPr indent="-368300" lvl="0" marL="457200" rtl="0" algn="l">
              <a:spcBef>
                <a:spcPts val="0"/>
              </a:spcBef>
              <a:spcAft>
                <a:spcPts val="0"/>
              </a:spcAft>
              <a:buSzPts val="2200"/>
              <a:buChar char="•"/>
            </a:pPr>
            <a:r>
              <a:rPr lang="en-US" sz="2200"/>
              <a:t>print slash pairs</a:t>
            </a:r>
            <a:endParaRPr sz="2200"/>
          </a:p>
          <a:p>
            <a:pPr indent="-368300" lvl="0" marL="457200" rtl="0" algn="l">
              <a:spcBef>
                <a:spcPts val="0"/>
              </a:spcBef>
              <a:spcAft>
                <a:spcPts val="0"/>
              </a:spcAft>
              <a:buSzPts val="2200"/>
              <a:buChar char="•"/>
            </a:pPr>
            <a:r>
              <a:rPr lang="en-US" sz="2200"/>
              <a:t>print middle spaces</a:t>
            </a:r>
            <a:endParaRPr sz="2200"/>
          </a:p>
          <a:p>
            <a:pPr indent="-368300" lvl="0" marL="457200" rtl="0" algn="l">
              <a:spcBef>
                <a:spcPts val="0"/>
              </a:spcBef>
              <a:spcAft>
                <a:spcPts val="0"/>
              </a:spcAft>
              <a:buSzPts val="2200"/>
              <a:buChar char="•"/>
            </a:pPr>
            <a:r>
              <a:rPr lang="en-US" sz="2200"/>
              <a:t>print slash pairs</a:t>
            </a:r>
            <a:endParaRPr sz="2200"/>
          </a:p>
          <a:p>
            <a:pPr indent="-368300" lvl="0" marL="457200" rtl="0" algn="l">
              <a:spcBef>
                <a:spcPts val="0"/>
              </a:spcBef>
              <a:spcAft>
                <a:spcPts val="0"/>
              </a:spcAft>
              <a:buSzPts val="2200"/>
              <a:buChar char="•"/>
            </a:pPr>
            <a:r>
              <a:rPr lang="en-US" sz="2200"/>
              <a:t>print side spaces</a:t>
            </a:r>
            <a:endParaRPr sz="2200"/>
          </a:p>
          <a:p>
            <a:pPr indent="-368300" lvl="0" marL="457200" rtl="0" algn="l">
              <a:spcBef>
                <a:spcPts val="0"/>
              </a:spcBef>
              <a:spcAft>
                <a:spcPts val="0"/>
              </a:spcAft>
              <a:buSzPts val="2200"/>
              <a:buChar char="•"/>
            </a:pPr>
            <a:r>
              <a:rPr lang="en-US" sz="2200"/>
              <a:t>print “|”</a:t>
            </a:r>
            <a:endParaRPr sz="2200"/>
          </a:p>
        </p:txBody>
      </p:sp>
      <p:sp>
        <p:nvSpPr>
          <p:cNvPr id="396" name="Google Shape;396;p5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pic>
        <p:nvPicPr>
          <p:cNvPr id="397" name="Google Shape;397;p51"/>
          <p:cNvPicPr preferRelativeResize="0"/>
          <p:nvPr/>
        </p:nvPicPr>
        <p:blipFill rotWithShape="1">
          <a:blip r:embed="rId3">
            <a:alphaModFix/>
          </a:blip>
          <a:srcRect b="8120" l="-158220" r="158220" t="-8120"/>
          <a:stretch/>
        </p:blipFill>
        <p:spPr>
          <a:xfrm>
            <a:off x="313675" y="-1187"/>
            <a:ext cx="1885950" cy="5145881"/>
          </a:xfrm>
          <a:prstGeom prst="rect">
            <a:avLst/>
          </a:prstGeom>
          <a:noFill/>
          <a:ln>
            <a:noFill/>
          </a:ln>
        </p:spPr>
      </p:pic>
      <p:graphicFrame>
        <p:nvGraphicFramePr>
          <p:cNvPr id="398" name="Google Shape;398;p51"/>
          <p:cNvGraphicFramePr/>
          <p:nvPr/>
        </p:nvGraphicFramePr>
        <p:xfrm>
          <a:off x="167775" y="1162425"/>
          <a:ext cx="3000000" cy="3000000"/>
        </p:xfrm>
        <a:graphic>
          <a:graphicData uri="http://schemas.openxmlformats.org/drawingml/2006/table">
            <a:tbl>
              <a:tblPr>
                <a:noFill/>
                <a:tableStyleId>{87A8A473-9ADB-4CFB-9C3C-17051B5590BF}</a:tableStyleId>
              </a:tblPr>
              <a:tblGrid>
                <a:gridCol w="576625"/>
                <a:gridCol w="781825"/>
                <a:gridCol w="1637450"/>
              </a:tblGrid>
              <a:tr h="381000">
                <a:tc>
                  <a:txBody>
                    <a:bodyPr/>
                    <a:lstStyle/>
                    <a:p>
                      <a:pPr indent="0" lvl="0" marL="0" rtl="0" algn="l">
                        <a:spcBef>
                          <a:spcPts val="0"/>
                        </a:spcBef>
                        <a:spcAft>
                          <a:spcPts val="0"/>
                        </a:spcAft>
                        <a:buNone/>
                      </a:pPr>
                      <a:r>
                        <a:rPr b="1" lang="en-US"/>
                        <a:t>Size</a:t>
                      </a:r>
                      <a:endParaRPr b="1"/>
                    </a:p>
                  </a:txBody>
                  <a:tcPr marT="91425" marB="91425" marR="91425" marL="91425"/>
                </a:tc>
                <a:tc>
                  <a:txBody>
                    <a:bodyPr/>
                    <a:lstStyle/>
                    <a:p>
                      <a:pPr indent="0" lvl="0" marL="0" rtl="0" algn="l">
                        <a:spcBef>
                          <a:spcPts val="0"/>
                        </a:spcBef>
                        <a:spcAft>
                          <a:spcPts val="0"/>
                        </a:spcAft>
                        <a:buNone/>
                      </a:pPr>
                      <a:r>
                        <a:rPr b="1" lang="en-US"/>
                        <a:t>Lines</a:t>
                      </a:r>
                      <a:endParaRPr b="1"/>
                    </a:p>
                  </a:txBody>
                  <a:tcPr marT="91425" marB="91425" marR="91425" marL="91425"/>
                </a:tc>
                <a:tc>
                  <a:txBody>
                    <a:bodyPr/>
                    <a:lstStyle/>
                    <a:p>
                      <a:pPr indent="0" lvl="0" marL="0" rtl="0" algn="l">
                        <a:spcBef>
                          <a:spcPts val="0"/>
                        </a:spcBef>
                        <a:spcAft>
                          <a:spcPts val="0"/>
                        </a:spcAft>
                        <a:buNone/>
                      </a:pPr>
                      <a:r>
                        <a:rPr b="1" lang="en-US"/>
                        <a:t>Math</a:t>
                      </a:r>
                      <a:endParaRPr b="1"/>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rtl="0" algn="l">
                        <a:spcBef>
                          <a:spcPts val="0"/>
                        </a:spcBef>
                        <a:spcAft>
                          <a:spcPts val="0"/>
                        </a:spcAft>
                        <a:buNone/>
                      </a:pPr>
                      <a:r>
                        <a:rPr lang="en-US"/>
                        <a:t>6</a:t>
                      </a:r>
                      <a:endParaRPr/>
                    </a:p>
                  </a:txBody>
                  <a:tcPr marT="91425" marB="91425" marR="91425" marL="91425"/>
                </a:tc>
                <a:tc rowSpan="2">
                  <a:txBody>
                    <a:bodyPr/>
                    <a:lstStyle/>
                    <a:p>
                      <a:pPr indent="0" lvl="0" marL="0" rtl="0" algn="l">
                        <a:spcBef>
                          <a:spcPts val="0"/>
                        </a:spcBef>
                        <a:spcAft>
                          <a:spcPts val="0"/>
                        </a:spcAft>
                        <a:buNone/>
                      </a:pPr>
                      <a:r>
                        <a:rPr lang="en-US">
                          <a:latin typeface="Courier New"/>
                          <a:ea typeface="Courier New"/>
                          <a:cs typeface="Courier New"/>
                          <a:sym typeface="Courier New"/>
                        </a:rPr>
                        <a:t>SIZE * 2</a:t>
                      </a:r>
                      <a:endParaRPr>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rPr lang="en-US"/>
                        <a:t>8</a:t>
                      </a:r>
                      <a:endParaRPr/>
                    </a:p>
                  </a:txBody>
                  <a:tcPr marT="91425" marB="91425" marR="91425" marL="91425"/>
                </a:tc>
                <a:tc vMerge="1"/>
              </a:tr>
            </a:tbl>
          </a:graphicData>
        </a:graphic>
      </p:graphicFrame>
      <p:graphicFrame>
        <p:nvGraphicFramePr>
          <p:cNvPr id="399" name="Google Shape;399;p51"/>
          <p:cNvGraphicFramePr/>
          <p:nvPr/>
        </p:nvGraphicFramePr>
        <p:xfrm>
          <a:off x="2876300" y="2452688"/>
          <a:ext cx="3000000" cy="3000000"/>
        </p:xfrm>
        <a:graphic>
          <a:graphicData uri="http://schemas.openxmlformats.org/drawingml/2006/table">
            <a:tbl>
              <a:tblPr>
                <a:noFill/>
                <a:tableStyleId>{87A8A473-9ADB-4CFB-9C3C-17051B5590BF}</a:tableStyleId>
              </a:tblPr>
              <a:tblGrid>
                <a:gridCol w="532050"/>
                <a:gridCol w="614450"/>
                <a:gridCol w="1137100"/>
                <a:gridCol w="532525"/>
                <a:gridCol w="1457875"/>
                <a:gridCol w="553000"/>
                <a:gridCol w="1134025"/>
              </a:tblGrid>
              <a:tr h="381000">
                <a:tc>
                  <a:txBody>
                    <a:bodyPr/>
                    <a:lstStyle/>
                    <a:p>
                      <a:pPr indent="0" lvl="0" marL="0" rtl="0" algn="l">
                        <a:spcBef>
                          <a:spcPts val="0"/>
                        </a:spcBef>
                        <a:spcAft>
                          <a:spcPts val="0"/>
                        </a:spcAft>
                        <a:buNone/>
                      </a:pPr>
                      <a:r>
                        <a:rPr b="1" lang="en-US" sz="900"/>
                        <a:t>Line</a:t>
                      </a:r>
                      <a:endParaRPr b="1" sz="900"/>
                    </a:p>
                  </a:txBody>
                  <a:tcPr marT="91425" marB="91425" marR="91425" marL="91425"/>
                </a:tc>
                <a:tc>
                  <a:txBody>
                    <a:bodyPr/>
                    <a:lstStyle/>
                    <a:p>
                      <a:pPr indent="0" lvl="0" marL="0" rtl="0" algn="l">
                        <a:spcBef>
                          <a:spcPts val="0"/>
                        </a:spcBef>
                        <a:spcAft>
                          <a:spcPts val="0"/>
                        </a:spcAft>
                        <a:buNone/>
                      </a:pPr>
                      <a:r>
                        <a:rPr b="1" lang="en-US" sz="900"/>
                        <a:t>Side Dots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c>
                  <a:txBody>
                    <a:bodyPr/>
                    <a:lstStyle/>
                    <a:p>
                      <a:pPr indent="0" lvl="0" marL="0" rtl="0" algn="l">
                        <a:spcBef>
                          <a:spcPts val="0"/>
                        </a:spcBef>
                        <a:spcAft>
                          <a:spcPts val="0"/>
                        </a:spcAft>
                        <a:buNone/>
                      </a:pPr>
                      <a:r>
                        <a:rPr b="1" lang="en-US" sz="900"/>
                        <a:t>Slash Pairs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c>
                  <a:txBody>
                    <a:bodyPr/>
                    <a:lstStyle/>
                    <a:p>
                      <a:pPr indent="0" lvl="0" marL="0" rtl="0" algn="l">
                        <a:spcBef>
                          <a:spcPts val="0"/>
                        </a:spcBef>
                        <a:spcAft>
                          <a:spcPts val="0"/>
                        </a:spcAft>
                        <a:buNone/>
                      </a:pPr>
                      <a:r>
                        <a:rPr b="1" lang="en-US" sz="900"/>
                        <a:t>Middle Dots</a:t>
                      </a:r>
                      <a:endParaRPr b="1" sz="900"/>
                    </a:p>
                  </a:txBody>
                  <a:tcPr marT="91425" marB="91425" marR="91425" marL="91425"/>
                </a:tc>
                <a:tc>
                  <a:txBody>
                    <a:bodyPr/>
                    <a:lstStyle/>
                    <a:p>
                      <a:pPr indent="0" lvl="0" marL="0" rtl="0" algn="l">
                        <a:spcBef>
                          <a:spcPts val="0"/>
                        </a:spcBef>
                        <a:spcAft>
                          <a:spcPts val="0"/>
                        </a:spcAft>
                        <a:buNone/>
                      </a:pPr>
                      <a:r>
                        <a:rPr b="1" lang="en-US" sz="900"/>
                        <a:t>Math</a:t>
                      </a:r>
                      <a:endParaRPr b="1" sz="900"/>
                    </a:p>
                  </a:txBody>
                  <a:tcPr marT="91425" marB="91425" marR="91425" marL="91425"/>
                </a:tc>
              </a:tr>
              <a:tr h="381000">
                <a:tc>
                  <a:txBody>
                    <a:bodyPr/>
                    <a:lstStyle/>
                    <a:p>
                      <a:pPr indent="0" lvl="0" marL="0" rtl="0" algn="l">
                        <a:spcBef>
                          <a:spcPts val="0"/>
                        </a:spcBef>
                        <a:spcAft>
                          <a:spcPts val="0"/>
                        </a:spcAft>
                        <a:buNone/>
                      </a:pPr>
                      <a:r>
                        <a:rPr lang="en-US" sz="1100"/>
                        <a:t>1</a:t>
                      </a:r>
                      <a:endParaRPr sz="1100"/>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 - 1</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3</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 + 1</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 - 1)* 2</a:t>
                      </a:r>
                      <a:endParaRPr sz="11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sz="1100"/>
                        <a:t>2</a:t>
                      </a:r>
                      <a:endParaRPr sz="1100"/>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r>
              <a:tr h="381000">
                <a:tc>
                  <a:txBody>
                    <a:bodyPr/>
                    <a:lstStyle/>
                    <a:p>
                      <a:pPr indent="0" lvl="0" marL="0" rtl="0" algn="l">
                        <a:spcBef>
                          <a:spcPts val="0"/>
                        </a:spcBef>
                        <a:spcAft>
                          <a:spcPts val="0"/>
                        </a:spcAft>
                        <a:buNone/>
                      </a:pPr>
                      <a:r>
                        <a:rPr lang="en-US" sz="1100"/>
                        <a:t>3</a:t>
                      </a:r>
                      <a:endParaRPr sz="1100"/>
                    </a:p>
                  </a:txBody>
                  <a:tcPr marT="91425" marB="91425" marR="91425" marL="91425"/>
                </a:tc>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4</a:t>
                      </a:r>
                      <a:endParaRPr sz="1100"/>
                    </a:p>
                  </a:txBody>
                  <a:tcPr marT="91425" marB="91425" marR="91425" marL="91425"/>
                </a:tc>
                <a:tc vMerge="1"/>
              </a:tr>
              <a:tr h="381000">
                <a:tc>
                  <a:txBody>
                    <a:bodyPr/>
                    <a:lstStyle/>
                    <a:p>
                      <a:pPr indent="0" lvl="0" marL="0" rtl="0" algn="l">
                        <a:spcBef>
                          <a:spcPts val="0"/>
                        </a:spcBef>
                        <a:spcAft>
                          <a:spcPts val="0"/>
                        </a:spcAft>
                        <a:buNone/>
                      </a:pPr>
                      <a:r>
                        <a:rPr lang="en-US" sz="1100"/>
                        <a:t>1</a:t>
                      </a:r>
                      <a:endParaRPr sz="1100"/>
                    </a:p>
                  </a:txBody>
                  <a:tcPr marT="91425" marB="91425" marR="91425" marL="91425"/>
                </a:tc>
                <a:tc>
                  <a:txBody>
                    <a:bodyPr/>
                    <a:lstStyle/>
                    <a:p>
                      <a:pPr indent="0" lvl="0" marL="0" rtl="0" algn="l">
                        <a:spcBef>
                          <a:spcPts val="0"/>
                        </a:spcBef>
                        <a:spcAft>
                          <a:spcPts val="0"/>
                        </a:spcAft>
                        <a:buNone/>
                      </a:pPr>
                      <a:r>
                        <a:rPr lang="en-US" sz="1100"/>
                        <a:t>2</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line</a:t>
                      </a:r>
                      <a:endParaRPr sz="1100">
                        <a:latin typeface="Courier New"/>
                        <a:ea typeface="Courier New"/>
                        <a:cs typeface="Courier New"/>
                        <a:sym typeface="Courier New"/>
                      </a:endParaRPr>
                    </a:p>
                  </a:txBody>
                  <a:tcPr marT="91425" marB="91425" marR="91425" marL="91425"/>
                </a:tc>
                <a:tc>
                  <a:txBody>
                    <a:bodyPr/>
                    <a:lstStyle/>
                    <a:p>
                      <a:pPr indent="0" lvl="0" marL="0" rtl="0" algn="l">
                        <a:spcBef>
                          <a:spcPts val="0"/>
                        </a:spcBef>
                        <a:spcAft>
                          <a:spcPts val="0"/>
                        </a:spcAft>
                        <a:buNone/>
                      </a:pPr>
                      <a:r>
                        <a:rPr lang="en-US" sz="1100"/>
                        <a:t>4</a:t>
                      </a:r>
                      <a:endParaRPr sz="1100"/>
                    </a:p>
                  </a:txBody>
                  <a:tcPr marT="91425" marB="91425" marR="91425" marL="91425"/>
                </a:tc>
                <a:tc rowSpan="3">
                  <a:txBody>
                    <a:bodyPr/>
                    <a:lstStyle/>
                    <a:p>
                      <a:pPr indent="0" lvl="0" marL="0" rtl="0" algn="l">
                        <a:spcBef>
                          <a:spcPts val="0"/>
                        </a:spcBef>
                        <a:spcAft>
                          <a:spcPts val="0"/>
                        </a:spcAft>
                        <a:buNone/>
                      </a:pPr>
                      <a:r>
                        <a:rPr lang="en-US" sz="1100">
                          <a:latin typeface="Courier New"/>
                          <a:ea typeface="Courier New"/>
                          <a:cs typeface="Courier New"/>
                          <a:sym typeface="Courier New"/>
                        </a:rPr>
                        <a:t>(SIZE - line) * 2</a:t>
                      </a:r>
                      <a:endParaRPr sz="11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rPr lang="en-US" sz="1100"/>
                        <a:t>2</a:t>
                      </a:r>
                      <a:endParaRPr sz="1100"/>
                    </a:p>
                  </a:txBody>
                  <a:tcPr marT="91425" marB="91425" marR="91425" marL="91425"/>
                </a:tc>
                <a:tc>
                  <a:txBody>
                    <a:bodyPr/>
                    <a:lstStyle/>
                    <a:p>
                      <a:pPr indent="0" lvl="0" marL="0" rtl="0" algn="l">
                        <a:spcBef>
                          <a:spcPts val="0"/>
                        </a:spcBef>
                        <a:spcAft>
                          <a:spcPts val="0"/>
                        </a:spcAft>
                        <a:buNone/>
                      </a:pPr>
                      <a:r>
                        <a:rPr lang="en-US" sz="1100"/>
                        <a:t>1</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c>
                  <a:txBody>
                    <a:bodyPr/>
                    <a:lstStyle/>
                    <a:p>
                      <a:pPr indent="0" lvl="0" marL="0" rtl="0" algn="l">
                        <a:spcBef>
                          <a:spcPts val="0"/>
                        </a:spcBef>
                        <a:spcAft>
                          <a:spcPts val="0"/>
                        </a:spcAft>
                        <a:buNone/>
                      </a:pPr>
                      <a:r>
                        <a:rPr lang="en-US" sz="1100"/>
                        <a:t>2</a:t>
                      </a:r>
                      <a:endParaRPr sz="1100"/>
                    </a:p>
                  </a:txBody>
                  <a:tcPr marT="91425" marB="91425" marR="91425" marL="91425"/>
                </a:tc>
                <a:tc vMerge="1"/>
              </a:tr>
              <a:tr h="381000">
                <a:tc>
                  <a:txBody>
                    <a:bodyPr/>
                    <a:lstStyle/>
                    <a:p>
                      <a:pPr indent="0" lvl="0" marL="0" rtl="0" algn="l">
                        <a:spcBef>
                          <a:spcPts val="0"/>
                        </a:spcBef>
                        <a:spcAft>
                          <a:spcPts val="0"/>
                        </a:spcAft>
                        <a:buNone/>
                      </a:pPr>
                      <a:r>
                        <a:rPr lang="en-US" sz="1100"/>
                        <a:t>3</a:t>
                      </a:r>
                      <a:endParaRPr sz="1100"/>
                    </a:p>
                  </a:txBody>
                  <a:tcPr marT="91425" marB="91425" marR="91425" marL="91425"/>
                </a:tc>
                <a:tc>
                  <a:txBody>
                    <a:bodyPr/>
                    <a:lstStyle/>
                    <a:p>
                      <a:pPr indent="0" lvl="0" marL="0" rtl="0" algn="l">
                        <a:spcBef>
                          <a:spcPts val="0"/>
                        </a:spcBef>
                        <a:spcAft>
                          <a:spcPts val="0"/>
                        </a:spcAft>
                        <a:buNone/>
                      </a:pPr>
                      <a:r>
                        <a:rPr lang="en-US" sz="1100"/>
                        <a:t>0</a:t>
                      </a:r>
                      <a:endParaRPr sz="1100"/>
                    </a:p>
                  </a:txBody>
                  <a:tcPr marT="91425" marB="91425" marR="91425" marL="91425"/>
                </a:tc>
                <a:tc vMerge="1"/>
                <a:tc>
                  <a:txBody>
                    <a:bodyPr/>
                    <a:lstStyle/>
                    <a:p>
                      <a:pPr indent="0" lvl="0" marL="0" rtl="0" algn="l">
                        <a:spcBef>
                          <a:spcPts val="0"/>
                        </a:spcBef>
                        <a:spcAft>
                          <a:spcPts val="0"/>
                        </a:spcAft>
                        <a:buNone/>
                      </a:pPr>
                      <a:r>
                        <a:rPr lang="en-US" sz="1100"/>
                        <a:t>3</a:t>
                      </a:r>
                      <a:endParaRPr sz="1100"/>
                    </a:p>
                  </a:txBody>
                  <a:tcPr marT="91425" marB="91425" marR="91425" marL="91425"/>
                </a:tc>
                <a:tc vMerge="1"/>
                <a:tc>
                  <a:txBody>
                    <a:bodyPr/>
                    <a:lstStyle/>
                    <a:p>
                      <a:pPr indent="0" lvl="0" marL="0" rtl="0" algn="l">
                        <a:spcBef>
                          <a:spcPts val="0"/>
                        </a:spcBef>
                        <a:spcAft>
                          <a:spcPts val="0"/>
                        </a:spcAft>
                        <a:buNone/>
                      </a:pPr>
                      <a:r>
                        <a:rPr lang="en-US" sz="1100"/>
                        <a:t>0</a:t>
                      </a:r>
                      <a:endParaRPr sz="1100"/>
                    </a:p>
                  </a:txBody>
                  <a:tcPr marT="91425" marB="91425" marR="91425" marL="91425"/>
                </a:tc>
                <a:tc vMerge="1"/>
              </a:tr>
            </a:tbl>
          </a:graphicData>
        </a:graphic>
      </p:graphicFrame>
      <p:sp>
        <p:nvSpPr>
          <p:cNvPr id="400" name="Google Shape;400;p51"/>
          <p:cNvSpPr txBox="1"/>
          <p:nvPr/>
        </p:nvSpPr>
        <p:spPr>
          <a:xfrm>
            <a:off x="342775" y="640350"/>
            <a:ext cx="26664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Vertical (line/row) Math  </a:t>
            </a:r>
            <a:endParaRPr sz="1600">
              <a:latin typeface="Calibri"/>
              <a:ea typeface="Calibri"/>
              <a:cs typeface="Calibri"/>
              <a:sym typeface="Calibri"/>
            </a:endParaRPr>
          </a:p>
        </p:txBody>
      </p:sp>
      <p:sp>
        <p:nvSpPr>
          <p:cNvPr id="401" name="Google Shape;401;p51"/>
          <p:cNvSpPr txBox="1"/>
          <p:nvPr/>
        </p:nvSpPr>
        <p:spPr>
          <a:xfrm>
            <a:off x="3416288" y="2037388"/>
            <a:ext cx="4826100" cy="4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600">
                <a:latin typeface="Calibri"/>
                <a:ea typeface="Calibri"/>
                <a:cs typeface="Calibri"/>
                <a:sym typeface="Calibri"/>
              </a:rPr>
              <a:t>Horizontal (column) Math, SIZE = 3</a:t>
            </a:r>
            <a:endParaRPr sz="1600">
              <a:latin typeface="Calibri"/>
              <a:ea typeface="Calibri"/>
              <a:cs typeface="Calibri"/>
              <a:sym typeface="Calibri"/>
            </a:endParaRPr>
          </a:p>
        </p:txBody>
      </p:sp>
      <p:sp>
        <p:nvSpPr>
          <p:cNvPr id="402" name="Google Shape;402;p51"/>
          <p:cNvSpPr txBox="1"/>
          <p:nvPr/>
        </p:nvSpPr>
        <p:spPr>
          <a:xfrm>
            <a:off x="4922025" y="1816438"/>
            <a:ext cx="5015100" cy="20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SIZE = 3                  		SIZE = 4</a:t>
            </a:r>
            <a:endParaRPr sz="1600">
              <a:latin typeface="Calibri"/>
              <a:ea typeface="Calibri"/>
              <a:cs typeface="Calibri"/>
              <a:sym typeface="Calibri"/>
            </a:endParaRPr>
          </a:p>
        </p:txBody>
      </p:sp>
      <p:pic>
        <p:nvPicPr>
          <p:cNvPr id="403" name="Google Shape;403;p51"/>
          <p:cNvPicPr preferRelativeResize="0"/>
          <p:nvPr/>
        </p:nvPicPr>
        <p:blipFill rotWithShape="1">
          <a:blip r:embed="rId3">
            <a:alphaModFix/>
          </a:blip>
          <a:srcRect b="25639" l="0" r="0" t="50000"/>
          <a:stretch/>
        </p:blipFill>
        <p:spPr>
          <a:xfrm>
            <a:off x="4683475" y="979875"/>
            <a:ext cx="1386225" cy="921400"/>
          </a:xfrm>
          <a:prstGeom prst="rect">
            <a:avLst/>
          </a:prstGeom>
          <a:noFill/>
          <a:ln>
            <a:noFill/>
          </a:ln>
        </p:spPr>
      </p:pic>
      <p:pic>
        <p:nvPicPr>
          <p:cNvPr id="404" name="Google Shape;404;p51"/>
          <p:cNvPicPr preferRelativeResize="0"/>
          <p:nvPr/>
        </p:nvPicPr>
        <p:blipFill rotWithShape="1">
          <a:blip r:embed="rId4">
            <a:alphaModFix/>
          </a:blip>
          <a:srcRect b="24304" l="0" r="0" t="49998"/>
          <a:stretch/>
        </p:blipFill>
        <p:spPr>
          <a:xfrm>
            <a:off x="6988525" y="581026"/>
            <a:ext cx="1905000" cy="13202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grpSp>
        <p:nvGrpSpPr>
          <p:cNvPr id="410" name="Google Shape;410;p52"/>
          <p:cNvGrpSpPr/>
          <p:nvPr/>
        </p:nvGrpSpPr>
        <p:grpSpPr>
          <a:xfrm>
            <a:off x="4913813" y="475575"/>
            <a:ext cx="4126512" cy="4583250"/>
            <a:chOff x="4913813" y="475575"/>
            <a:chExt cx="4126512" cy="4583250"/>
          </a:xfrm>
        </p:grpSpPr>
        <p:sp>
          <p:nvSpPr>
            <p:cNvPr id="411" name="Google Shape;411;p52"/>
            <p:cNvSpPr/>
            <p:nvPr/>
          </p:nvSpPr>
          <p:spPr>
            <a:xfrm>
              <a:off x="5713000" y="11979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52"/>
            <p:cNvSpPr/>
            <p:nvPr/>
          </p:nvSpPr>
          <p:spPr>
            <a:xfrm>
              <a:off x="6117700" y="31619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52"/>
            <p:cNvSpPr/>
            <p:nvPr/>
          </p:nvSpPr>
          <p:spPr>
            <a:xfrm>
              <a:off x="7121100" y="1405675"/>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52"/>
            <p:cNvSpPr/>
            <p:nvPr/>
          </p:nvSpPr>
          <p:spPr>
            <a:xfrm>
              <a:off x="7381625" y="256127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52"/>
            <p:cNvSpPr/>
            <p:nvPr/>
          </p:nvSpPr>
          <p:spPr>
            <a:xfrm>
              <a:off x="4913813" y="360090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52"/>
            <p:cNvSpPr/>
            <p:nvPr/>
          </p:nvSpPr>
          <p:spPr>
            <a:xfrm>
              <a:off x="7561375" y="8920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52"/>
            <p:cNvSpPr/>
            <p:nvPr/>
          </p:nvSpPr>
          <p:spPr>
            <a:xfrm>
              <a:off x="7069625" y="823675"/>
              <a:ext cx="1970700" cy="18174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sz="2200">
                  <a:latin typeface="Comfortaa"/>
                  <a:ea typeface="Comfortaa"/>
                  <a:cs typeface="Comfortaa"/>
                  <a:sym typeface="Comfortaa"/>
                </a:rPr>
                <a:t>You Belong Here</a:t>
              </a:r>
              <a:endParaRPr b="1" i="0" sz="2200" u="none" cap="none" strike="noStrike">
                <a:solidFill>
                  <a:srgbClr val="000000"/>
                </a:solidFill>
                <a:latin typeface="Comfortaa"/>
                <a:ea typeface="Comfortaa"/>
                <a:cs typeface="Comfortaa"/>
                <a:sym typeface="Comfortaa"/>
              </a:endParaRPr>
            </a:p>
          </p:txBody>
        </p:sp>
        <p:sp>
          <p:nvSpPr>
            <p:cNvPr id="418" name="Google Shape;418;p52"/>
            <p:cNvSpPr/>
            <p:nvPr/>
          </p:nvSpPr>
          <p:spPr>
            <a:xfrm>
              <a:off x="6270100" y="47557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52"/>
            <p:cNvSpPr/>
            <p:nvPr/>
          </p:nvSpPr>
          <p:spPr>
            <a:xfrm>
              <a:off x="6320575" y="407755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52"/>
            <p:cNvSpPr/>
            <p:nvPr/>
          </p:nvSpPr>
          <p:spPr>
            <a:xfrm>
              <a:off x="6868350" y="32146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52"/>
            <p:cNvSpPr/>
            <p:nvPr/>
          </p:nvSpPr>
          <p:spPr>
            <a:xfrm>
              <a:off x="5105275" y="26221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2" name="Google Shape;422;p52"/>
            <p:cNvSpPr/>
            <p:nvPr/>
          </p:nvSpPr>
          <p:spPr>
            <a:xfrm>
              <a:off x="6270550" y="4405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52"/>
            <p:cNvSpPr/>
            <p:nvPr/>
          </p:nvSpPr>
          <p:spPr>
            <a:xfrm>
              <a:off x="6955600" y="19687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24" name="Google Shape;424;p52"/>
          <p:cNvSpPr txBox="1"/>
          <p:nvPr>
            <p:ph type="title"/>
          </p:nvPr>
        </p:nvSpPr>
        <p:spPr>
          <a:xfrm>
            <a:off x="457200" y="463951"/>
            <a:ext cx="8229600" cy="61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F3F3F"/>
              </a:buClr>
              <a:buSzPct val="122222"/>
              <a:buFont typeface="Arial"/>
              <a:buNone/>
            </a:pPr>
            <a:r>
              <a:rPr lang="en-US"/>
              <a:t>Remember</a:t>
            </a:r>
            <a:endParaRPr/>
          </a:p>
        </p:txBody>
      </p:sp>
      <p:sp>
        <p:nvSpPr>
          <p:cNvPr id="425" name="Google Shape;425;p52"/>
          <p:cNvSpPr txBox="1"/>
          <p:nvPr>
            <p:ph idx="1" type="body"/>
          </p:nvPr>
        </p:nvSpPr>
        <p:spPr>
          <a:xfrm>
            <a:off x="457200" y="1243800"/>
            <a:ext cx="5097600" cy="3899700"/>
          </a:xfrm>
          <a:prstGeom prst="rect">
            <a:avLst/>
          </a:prstGeom>
          <a:noFill/>
          <a:ln>
            <a:noFill/>
          </a:ln>
        </p:spPr>
        <p:txBody>
          <a:bodyPr anchorCtr="0" anchor="t" bIns="45700" lIns="91425" spcFirstLastPara="1" rIns="91425" wrap="square" tIns="45700">
            <a:normAutofit/>
          </a:bodyPr>
          <a:lstStyle/>
          <a:p>
            <a:pPr indent="-254000" lvl="0" marL="342900" rtl="0" algn="l">
              <a:lnSpc>
                <a:spcPct val="100000"/>
              </a:lnSpc>
              <a:spcBef>
                <a:spcPts val="0"/>
              </a:spcBef>
              <a:spcAft>
                <a:spcPts val="0"/>
              </a:spcAft>
              <a:buClr>
                <a:schemeClr val="dk1"/>
              </a:buClr>
              <a:buSzPts val="1800"/>
              <a:buChar char="•"/>
            </a:pPr>
            <a:r>
              <a:rPr lang="en-US">
                <a:solidFill>
                  <a:schemeClr val="dk1"/>
                </a:solidFill>
              </a:rPr>
              <a:t>In-Class Quizzes start on Monday</a:t>
            </a:r>
            <a:r>
              <a:rPr lang="en-US">
                <a:solidFill>
                  <a:schemeClr val="dk1"/>
                </a:solidFill>
              </a:rPr>
              <a:t> </a:t>
            </a:r>
            <a:endParaRPr>
              <a:solidFill>
                <a:schemeClr val="dk1"/>
              </a:solidFill>
            </a:endParaRPr>
          </a:p>
        </p:txBody>
      </p:sp>
      <p:sp>
        <p:nvSpPr>
          <p:cNvPr id="426" name="Google Shape;426;p5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53"/>
          <p:cNvSpPr txBox="1"/>
          <p:nvPr>
            <p:ph type="title"/>
          </p:nvPr>
        </p:nvSpPr>
        <p:spPr>
          <a:xfrm>
            <a:off x="457200" y="4639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Video Moment of Zen</a:t>
            </a:r>
            <a:endParaRPr/>
          </a:p>
        </p:txBody>
      </p:sp>
      <p:sp>
        <p:nvSpPr>
          <p:cNvPr id="433" name="Google Shape;433;p53"/>
          <p:cNvSpPr txBox="1"/>
          <p:nvPr>
            <p:ph idx="1" type="body"/>
          </p:nvPr>
        </p:nvSpPr>
        <p:spPr>
          <a:xfrm>
            <a:off x="457200" y="1138325"/>
            <a:ext cx="8229600" cy="35481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No Moment of Zen for Video Lecture: </a:t>
            </a:r>
            <a:r>
              <a:rPr lang="en-US" sz="2500"/>
              <a:t>https://www.youtube.com/watch?v=LgmxMuW6Fsc</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457200" y="463951"/>
            <a:ext cx="8229600" cy="613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F3F3F"/>
              </a:buClr>
              <a:buSzPct val="122222"/>
              <a:buFont typeface="Arial"/>
              <a:buNone/>
            </a:pPr>
            <a:r>
              <a:rPr lang="en-US"/>
              <a:t>Announcements</a:t>
            </a:r>
            <a:endParaRPr/>
          </a:p>
        </p:txBody>
      </p:sp>
      <p:sp>
        <p:nvSpPr>
          <p:cNvPr id="148" name="Google Shape;148;p28"/>
          <p:cNvSpPr txBox="1"/>
          <p:nvPr>
            <p:ph idx="1" type="body"/>
          </p:nvPr>
        </p:nvSpPr>
        <p:spPr>
          <a:xfrm>
            <a:off x="457200" y="1243750"/>
            <a:ext cx="8229600" cy="3843600"/>
          </a:xfrm>
          <a:prstGeom prst="rect">
            <a:avLst/>
          </a:prstGeom>
          <a:noFill/>
          <a:ln>
            <a:noFill/>
          </a:ln>
        </p:spPr>
        <p:txBody>
          <a:bodyPr anchorCtr="0" anchor="t" bIns="45700" lIns="91425" spcFirstLastPara="1" rIns="91425" wrap="square" tIns="45700">
            <a:normAutofit/>
          </a:bodyPr>
          <a:lstStyle/>
          <a:p>
            <a:pPr indent="-254000" lvl="0" marL="342900" rtl="0" algn="l">
              <a:lnSpc>
                <a:spcPct val="100000"/>
              </a:lnSpc>
              <a:spcBef>
                <a:spcPts val="0"/>
              </a:spcBef>
              <a:spcAft>
                <a:spcPts val="0"/>
              </a:spcAft>
              <a:buClr>
                <a:schemeClr val="dk1"/>
              </a:buClr>
              <a:buSzPts val="1800"/>
              <a:buChar char="•"/>
            </a:pPr>
            <a:r>
              <a:rPr lang="en-US">
                <a:solidFill>
                  <a:schemeClr val="dk1"/>
                </a:solidFill>
              </a:rPr>
              <a:t>TBD</a:t>
            </a:r>
            <a:endParaRPr>
              <a:solidFill>
                <a:schemeClr val="dk1"/>
              </a:solidFill>
            </a:endParaRPr>
          </a:p>
          <a:p>
            <a:pPr indent="0" lvl="0" marL="0" rtl="0" algn="l">
              <a:lnSpc>
                <a:spcPct val="100000"/>
              </a:lnSpc>
              <a:spcBef>
                <a:spcPts val="0"/>
              </a:spcBef>
              <a:spcAft>
                <a:spcPts val="0"/>
              </a:spcAft>
              <a:buSzPts val="1800"/>
              <a:buNone/>
            </a:pPr>
            <a:r>
              <a:t/>
            </a:r>
            <a:endParaRPr>
              <a:solidFill>
                <a:schemeClr val="dk1"/>
              </a:solidFill>
              <a:highlight>
                <a:srgbClr val="FFFF00"/>
              </a:highlight>
            </a:endParaRPr>
          </a:p>
        </p:txBody>
      </p:sp>
      <p:sp>
        <p:nvSpPr>
          <p:cNvPr id="149" name="Google Shape;149;p2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cxnSp>
        <p:nvCxnSpPr>
          <p:cNvPr id="155" name="Google Shape;155;p29"/>
          <p:cNvCxnSpPr/>
          <p:nvPr/>
        </p:nvCxnSpPr>
        <p:spPr>
          <a:xfrm flipH="1" rot="10800000">
            <a:off x="628650" y="3463950"/>
            <a:ext cx="7818000" cy="22200"/>
          </a:xfrm>
          <a:prstGeom prst="straightConnector1">
            <a:avLst/>
          </a:prstGeom>
          <a:noFill/>
          <a:ln cap="flat" cmpd="sng" w="19050">
            <a:solidFill>
              <a:srgbClr val="BF5700"/>
            </a:solidFill>
            <a:prstDash val="solid"/>
            <a:round/>
            <a:headEnd len="sm" w="sm" type="none"/>
            <a:tailEnd len="sm" w="sm" type="none"/>
          </a:ln>
        </p:spPr>
      </p:cxnSp>
      <p:sp>
        <p:nvSpPr>
          <p:cNvPr id="156" name="Google Shape;156;p29"/>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2.4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Managing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Complexity </a:t>
            </a:r>
            <a:endParaRPr b="0" i="0" sz="40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idx="4294967295" type="title"/>
          </p:nvPr>
        </p:nvSpPr>
        <p:spPr>
          <a:xfrm>
            <a:off x="643275" y="416575"/>
            <a:ext cx="7772400" cy="637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Strategies for Managing Complexity</a:t>
            </a:r>
            <a:endParaRPr sz="3600">
              <a:solidFill>
                <a:schemeClr val="dk1"/>
              </a:solidFill>
            </a:endParaRPr>
          </a:p>
        </p:txBody>
      </p:sp>
      <p:sp>
        <p:nvSpPr>
          <p:cNvPr id="162" name="Google Shape;162;p30"/>
          <p:cNvSpPr txBox="1"/>
          <p:nvPr>
            <p:ph idx="4294967295" type="body"/>
          </p:nvPr>
        </p:nvSpPr>
        <p:spPr>
          <a:xfrm>
            <a:off x="407025" y="1197725"/>
            <a:ext cx="8093700" cy="1768200"/>
          </a:xfrm>
          <a:prstGeom prst="rect">
            <a:avLst/>
          </a:prstGeom>
          <a:noFill/>
          <a:ln>
            <a:noFill/>
          </a:ln>
        </p:spPr>
        <p:txBody>
          <a:bodyPr anchorCtr="0" anchor="t" bIns="45700" lIns="91425" spcFirstLastPara="1" rIns="91425" wrap="square" tIns="45700">
            <a:noAutofit/>
          </a:bodyPr>
          <a:lstStyle/>
          <a:p>
            <a:pPr indent="-393700" lvl="0" marL="457200" marR="0" rtl="0" algn="l">
              <a:lnSpc>
                <a:spcPct val="110000"/>
              </a:lnSpc>
              <a:spcBef>
                <a:spcPts val="0"/>
              </a:spcBef>
              <a:spcAft>
                <a:spcPts val="0"/>
              </a:spcAft>
              <a:buClr>
                <a:srgbClr val="000000"/>
              </a:buClr>
              <a:buSzPts val="2600"/>
              <a:buChar char="•"/>
            </a:pPr>
            <a:r>
              <a:rPr lang="en-US" sz="2600">
                <a:solidFill>
                  <a:srgbClr val="000000"/>
                </a:solidFill>
                <a:latin typeface="Arial"/>
                <a:ea typeface="Arial"/>
                <a:cs typeface="Arial"/>
                <a:sym typeface="Arial"/>
              </a:rPr>
              <a:t>Draw on paper.</a:t>
            </a:r>
            <a:endParaRPr sz="2600">
              <a:solidFill>
                <a:srgbClr val="000000"/>
              </a:solidFill>
              <a:latin typeface="Arial"/>
              <a:ea typeface="Arial"/>
              <a:cs typeface="Arial"/>
              <a:sym typeface="Arial"/>
            </a:endParaRPr>
          </a:p>
          <a:p>
            <a:pPr indent="-393700" lvl="0" marL="457200" marR="0" rtl="0" algn="l">
              <a:lnSpc>
                <a:spcPct val="110000"/>
              </a:lnSpc>
              <a:spcBef>
                <a:spcPts val="0"/>
              </a:spcBef>
              <a:spcAft>
                <a:spcPts val="0"/>
              </a:spcAft>
              <a:buClr>
                <a:srgbClr val="000000"/>
              </a:buClr>
              <a:buSzPts val="2600"/>
              <a:buChar char="•"/>
            </a:pPr>
            <a:r>
              <a:rPr lang="en-US" sz="2600">
                <a:solidFill>
                  <a:srgbClr val="000000"/>
                </a:solidFill>
                <a:latin typeface="Arial"/>
                <a:ea typeface="Arial"/>
                <a:cs typeface="Arial"/>
                <a:sym typeface="Arial"/>
              </a:rPr>
              <a:t>Design the program before you code using pseudocode: English descriptions of the text.</a:t>
            </a:r>
            <a:endParaRPr sz="2600">
              <a:solidFill>
                <a:srgbClr val="000000"/>
              </a:solidFill>
              <a:latin typeface="Arial"/>
              <a:ea typeface="Arial"/>
              <a:cs typeface="Arial"/>
              <a:sym typeface="Arial"/>
            </a:endParaRPr>
          </a:p>
          <a:p>
            <a:pPr indent="-393700" lvl="0" marL="457200" marR="0" rtl="0" algn="l">
              <a:lnSpc>
                <a:spcPct val="110000"/>
              </a:lnSpc>
              <a:spcBef>
                <a:spcPts val="0"/>
              </a:spcBef>
              <a:spcAft>
                <a:spcPts val="0"/>
              </a:spcAft>
              <a:buClr>
                <a:srgbClr val="000000"/>
              </a:buClr>
              <a:buSzPts val="2600"/>
              <a:buFont typeface="Arial"/>
              <a:buChar char="•"/>
            </a:pPr>
            <a:r>
              <a:rPr lang="en-US" sz="2600">
                <a:solidFill>
                  <a:srgbClr val="000000"/>
                </a:solidFill>
                <a:latin typeface="Arial"/>
                <a:ea typeface="Arial"/>
                <a:cs typeface="Arial"/>
                <a:sym typeface="Arial"/>
              </a:rPr>
              <a:t>Limit variable scope.</a:t>
            </a:r>
            <a:endParaRPr sz="2600">
              <a:solidFill>
                <a:srgbClr val="000000"/>
              </a:solidFill>
              <a:latin typeface="Arial"/>
              <a:ea typeface="Arial"/>
              <a:cs typeface="Arial"/>
              <a:sym typeface="Arial"/>
            </a:endParaRPr>
          </a:p>
          <a:p>
            <a:pPr indent="-393700" lvl="0" marL="457200" marR="0" rtl="0" algn="l">
              <a:lnSpc>
                <a:spcPct val="110000"/>
              </a:lnSpc>
              <a:spcBef>
                <a:spcPts val="0"/>
              </a:spcBef>
              <a:spcAft>
                <a:spcPts val="0"/>
              </a:spcAft>
              <a:buClr>
                <a:srgbClr val="000000"/>
              </a:buClr>
              <a:buSzPts val="2600"/>
              <a:buChar char="•"/>
            </a:pPr>
            <a:r>
              <a:rPr lang="en-US" sz="2600">
                <a:solidFill>
                  <a:srgbClr val="000000"/>
                </a:solidFill>
                <a:latin typeface="Arial"/>
                <a:ea typeface="Arial"/>
                <a:cs typeface="Arial"/>
                <a:sym typeface="Arial"/>
              </a:rPr>
              <a:t>Create Loop Tables to find patterns.</a:t>
            </a:r>
            <a:endParaRPr sz="2600">
              <a:solidFill>
                <a:srgbClr val="000000"/>
              </a:solidFill>
              <a:latin typeface="Arial"/>
              <a:ea typeface="Arial"/>
              <a:cs typeface="Arial"/>
              <a:sym typeface="Arial"/>
            </a:endParaRPr>
          </a:p>
        </p:txBody>
      </p:sp>
      <p:sp>
        <p:nvSpPr>
          <p:cNvPr id="163" name="Google Shape;163;p30"/>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idx="4294967295" type="title"/>
          </p:nvPr>
        </p:nvSpPr>
        <p:spPr>
          <a:xfrm>
            <a:off x="609300" y="408075"/>
            <a:ext cx="7772400" cy="6801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Decomposition Step 1</a:t>
            </a:r>
            <a:endParaRPr sz="3600">
              <a:solidFill>
                <a:schemeClr val="dk1"/>
              </a:solidFill>
            </a:endParaRPr>
          </a:p>
        </p:txBody>
      </p:sp>
      <p:sp>
        <p:nvSpPr>
          <p:cNvPr id="169" name="Google Shape;169;p31"/>
          <p:cNvSpPr txBox="1"/>
          <p:nvPr>
            <p:ph idx="4294967295" type="body"/>
          </p:nvPr>
        </p:nvSpPr>
        <p:spPr>
          <a:xfrm>
            <a:off x="609300" y="1139175"/>
            <a:ext cx="8077500" cy="1096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3200"/>
              <a:buNone/>
            </a:pPr>
            <a:r>
              <a:rPr lang="en-US" sz="2800">
                <a:solidFill>
                  <a:schemeClr val="dk1"/>
                </a:solidFill>
                <a:latin typeface="Arial"/>
                <a:ea typeface="Arial"/>
                <a:cs typeface="Arial"/>
                <a:sym typeface="Arial"/>
              </a:rPr>
              <a:t>Write pseudocode to draw this shape. Start with the top level of </a:t>
            </a:r>
            <a:r>
              <a:rPr lang="en-US" sz="2800">
                <a:solidFill>
                  <a:schemeClr val="dk1"/>
                </a:solidFill>
                <a:latin typeface="Arial"/>
                <a:ea typeface="Arial"/>
                <a:cs typeface="Arial"/>
                <a:sym typeface="Arial"/>
              </a:rPr>
              <a:t>decomposition</a:t>
            </a:r>
            <a:r>
              <a:rPr lang="en-US" sz="2800">
                <a:solidFill>
                  <a:schemeClr val="dk1"/>
                </a:solidFill>
                <a:latin typeface="Arial"/>
                <a:ea typeface="Arial"/>
                <a:cs typeface="Arial"/>
                <a:sym typeface="Arial"/>
              </a:rPr>
              <a:t>.</a:t>
            </a:r>
            <a:endParaRPr sz="2800"/>
          </a:p>
          <a:p>
            <a:pPr indent="0" lvl="0" marL="0" marR="0" rtl="0" algn="l">
              <a:lnSpc>
                <a:spcPct val="100000"/>
              </a:lnSpc>
              <a:spcBef>
                <a:spcPts val="640"/>
              </a:spcBef>
              <a:spcAft>
                <a:spcPts val="0"/>
              </a:spcAft>
              <a:buSzPts val="3200"/>
              <a:buNone/>
            </a:pPr>
            <a:r>
              <a:t/>
            </a:r>
            <a:endParaRPr/>
          </a:p>
        </p:txBody>
      </p:sp>
      <p:sp>
        <p:nvSpPr>
          <p:cNvPr id="170" name="Google Shape;170;p31"/>
          <p:cNvSpPr txBox="1"/>
          <p:nvPr/>
        </p:nvSpPr>
        <p:spPr>
          <a:xfrm>
            <a:off x="3225450" y="2189625"/>
            <a:ext cx="2540100" cy="27705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171" name="Google Shape;171;p31"/>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idx="4294967295" type="title"/>
          </p:nvPr>
        </p:nvSpPr>
        <p:spPr>
          <a:xfrm>
            <a:off x="609300" y="408075"/>
            <a:ext cx="7772400" cy="6801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Result</a:t>
            </a:r>
            <a:endParaRPr sz="3600">
              <a:solidFill>
                <a:schemeClr val="dk1"/>
              </a:solidFill>
            </a:endParaRPr>
          </a:p>
        </p:txBody>
      </p:sp>
      <p:sp>
        <p:nvSpPr>
          <p:cNvPr id="177" name="Google Shape;177;p32"/>
          <p:cNvSpPr txBox="1"/>
          <p:nvPr>
            <p:ph idx="4294967295" type="body"/>
          </p:nvPr>
        </p:nvSpPr>
        <p:spPr>
          <a:xfrm>
            <a:off x="738075" y="1608825"/>
            <a:ext cx="3701100" cy="3012000"/>
          </a:xfrm>
          <a:prstGeom prst="rect">
            <a:avLst/>
          </a:prstGeom>
          <a:noFill/>
          <a:ln>
            <a:noFill/>
          </a:ln>
        </p:spPr>
        <p:txBody>
          <a:bodyPr anchorCtr="0" anchor="t" bIns="45700" lIns="91425" spcFirstLastPara="1" rIns="91425" wrap="square" tIns="45700">
            <a:noAutofit/>
          </a:bodyPr>
          <a:lstStyle/>
          <a:p>
            <a:pPr indent="-406400" lvl="0" marL="457200" marR="0" rtl="0" algn="l">
              <a:lnSpc>
                <a:spcPct val="100000"/>
              </a:lnSpc>
              <a:spcBef>
                <a:spcPts val="0"/>
              </a:spcBef>
              <a:spcAft>
                <a:spcPts val="0"/>
              </a:spcAft>
              <a:buClr>
                <a:schemeClr val="dk1"/>
              </a:buClr>
              <a:buSzPts val="2800"/>
              <a:buFont typeface="Arial"/>
              <a:buAutoNum type="arabicPeriod"/>
            </a:pPr>
            <a:r>
              <a:rPr lang="en-US" sz="2800">
                <a:solidFill>
                  <a:schemeClr val="dk1"/>
                </a:solidFill>
                <a:latin typeface="Arial"/>
                <a:ea typeface="Arial"/>
                <a:cs typeface="Arial"/>
                <a:sym typeface="Arial"/>
              </a:rPr>
              <a:t>draw line</a:t>
            </a:r>
            <a:endParaRPr sz="2800">
              <a:solidFill>
                <a:schemeClr val="dk1"/>
              </a:solidFill>
              <a:latin typeface="Arial"/>
              <a:ea typeface="Arial"/>
              <a:cs typeface="Arial"/>
              <a:sym typeface="Arial"/>
            </a:endParaRPr>
          </a:p>
          <a:p>
            <a:pPr indent="-406400" lvl="0" marL="457200" marR="0" rtl="0" algn="l">
              <a:lnSpc>
                <a:spcPct val="100000"/>
              </a:lnSpc>
              <a:spcBef>
                <a:spcPts val="0"/>
              </a:spcBef>
              <a:spcAft>
                <a:spcPts val="0"/>
              </a:spcAft>
              <a:buClr>
                <a:schemeClr val="dk1"/>
              </a:buClr>
              <a:buSzPts val="2800"/>
              <a:buFont typeface="Arial"/>
              <a:buAutoNum type="arabicPeriod"/>
            </a:pPr>
            <a:r>
              <a:rPr lang="en-US" sz="2800">
                <a:solidFill>
                  <a:schemeClr val="dk1"/>
                </a:solidFill>
                <a:latin typeface="Arial"/>
                <a:ea typeface="Arial"/>
                <a:cs typeface="Arial"/>
                <a:sym typeface="Arial"/>
              </a:rPr>
              <a:t>draw top half</a:t>
            </a:r>
            <a:endParaRPr sz="2800">
              <a:solidFill>
                <a:schemeClr val="dk1"/>
              </a:solidFill>
              <a:latin typeface="Arial"/>
              <a:ea typeface="Arial"/>
              <a:cs typeface="Arial"/>
              <a:sym typeface="Arial"/>
            </a:endParaRPr>
          </a:p>
          <a:p>
            <a:pPr indent="-406400" lvl="0" marL="457200" marR="0" rtl="0" algn="l">
              <a:lnSpc>
                <a:spcPct val="100000"/>
              </a:lnSpc>
              <a:spcBef>
                <a:spcPts val="0"/>
              </a:spcBef>
              <a:spcAft>
                <a:spcPts val="0"/>
              </a:spcAft>
              <a:buClr>
                <a:schemeClr val="dk1"/>
              </a:buClr>
              <a:buSzPts val="2800"/>
              <a:buFont typeface="Arial"/>
              <a:buAutoNum type="arabicPeriod"/>
            </a:pPr>
            <a:r>
              <a:rPr lang="en-US" sz="2800">
                <a:solidFill>
                  <a:schemeClr val="dk1"/>
                </a:solidFill>
                <a:latin typeface="Arial"/>
                <a:ea typeface="Arial"/>
                <a:cs typeface="Arial"/>
                <a:sym typeface="Arial"/>
              </a:rPr>
              <a:t>draw bottom half</a:t>
            </a:r>
            <a:endParaRPr sz="2800">
              <a:solidFill>
                <a:schemeClr val="dk1"/>
              </a:solidFill>
              <a:latin typeface="Arial"/>
              <a:ea typeface="Arial"/>
              <a:cs typeface="Arial"/>
              <a:sym typeface="Arial"/>
            </a:endParaRPr>
          </a:p>
          <a:p>
            <a:pPr indent="-406400" lvl="0" marL="457200" marR="0" rtl="0" algn="l">
              <a:lnSpc>
                <a:spcPct val="100000"/>
              </a:lnSpc>
              <a:spcBef>
                <a:spcPts val="0"/>
              </a:spcBef>
              <a:spcAft>
                <a:spcPts val="0"/>
              </a:spcAft>
              <a:buClr>
                <a:schemeClr val="dk1"/>
              </a:buClr>
              <a:buSzPts val="2800"/>
              <a:buFont typeface="Arial"/>
              <a:buAutoNum type="arabicPeriod"/>
            </a:pPr>
            <a:r>
              <a:rPr lang="en-US" sz="2800">
                <a:solidFill>
                  <a:schemeClr val="dk1"/>
                </a:solidFill>
                <a:latin typeface="Arial"/>
                <a:ea typeface="Arial"/>
                <a:cs typeface="Arial"/>
                <a:sym typeface="Arial"/>
              </a:rPr>
              <a:t>draw line</a:t>
            </a:r>
            <a:endParaRPr sz="2800">
              <a:solidFill>
                <a:schemeClr val="dk1"/>
              </a:solidFill>
              <a:latin typeface="Arial"/>
              <a:ea typeface="Arial"/>
              <a:cs typeface="Arial"/>
              <a:sym typeface="Arial"/>
            </a:endParaRPr>
          </a:p>
          <a:p>
            <a:pPr indent="0" lvl="0" marL="0" marR="0" rtl="0" algn="l">
              <a:lnSpc>
                <a:spcPct val="100000"/>
              </a:lnSpc>
              <a:spcBef>
                <a:spcPts val="640"/>
              </a:spcBef>
              <a:spcAft>
                <a:spcPts val="0"/>
              </a:spcAft>
              <a:buSzPts val="3200"/>
              <a:buNone/>
            </a:pPr>
            <a:r>
              <a:t/>
            </a:r>
            <a:endParaRPr/>
          </a:p>
        </p:txBody>
      </p:sp>
      <p:sp>
        <p:nvSpPr>
          <p:cNvPr id="178" name="Google Shape;178;p32"/>
          <p:cNvSpPr txBox="1"/>
          <p:nvPr/>
        </p:nvSpPr>
        <p:spPr>
          <a:xfrm>
            <a:off x="5581325" y="1501988"/>
            <a:ext cx="2540100" cy="27705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179" name="Google Shape;179;p32"/>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80" name="Google Shape;180;p32"/>
          <p:cNvSpPr/>
          <p:nvPr/>
        </p:nvSpPr>
        <p:spPr>
          <a:xfrm>
            <a:off x="5037450" y="1439275"/>
            <a:ext cx="3530100" cy="3429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81" name="Google Shape;181;p32"/>
          <p:cNvSpPr/>
          <p:nvPr/>
        </p:nvSpPr>
        <p:spPr>
          <a:xfrm>
            <a:off x="5086325" y="3970250"/>
            <a:ext cx="3530100" cy="3429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182" name="Google Shape;182;p32"/>
          <p:cNvSpPr/>
          <p:nvPr/>
        </p:nvSpPr>
        <p:spPr>
          <a:xfrm>
            <a:off x="5319525" y="1801275"/>
            <a:ext cx="3530100" cy="1056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83" name="Google Shape;183;p32"/>
          <p:cNvSpPr/>
          <p:nvPr/>
        </p:nvSpPr>
        <p:spPr>
          <a:xfrm>
            <a:off x="4676525" y="2857202"/>
            <a:ext cx="3530100" cy="1113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pic>
        <p:nvPicPr>
          <p:cNvPr id="184" name="Google Shape;184;p32"/>
          <p:cNvPicPr preferRelativeResize="0"/>
          <p:nvPr/>
        </p:nvPicPr>
        <p:blipFill>
          <a:blip r:embed="rId3">
            <a:alphaModFix/>
          </a:blip>
          <a:stretch>
            <a:fillRect/>
          </a:stretch>
        </p:blipFill>
        <p:spPr>
          <a:xfrm>
            <a:off x="154300" y="3546149"/>
            <a:ext cx="4522225" cy="1191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3"/>
          <p:cNvSpPr txBox="1"/>
          <p:nvPr>
            <p:ph idx="4294967295" type="title"/>
          </p:nvPr>
        </p:nvSpPr>
        <p:spPr>
          <a:xfrm>
            <a:off x="609300" y="408075"/>
            <a:ext cx="7772400" cy="6801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400"/>
              <a:buFont typeface="Arial"/>
              <a:buNone/>
            </a:pPr>
            <a:r>
              <a:rPr lang="en-US" sz="3600">
                <a:solidFill>
                  <a:schemeClr val="dk1"/>
                </a:solidFill>
              </a:rPr>
              <a:t>Decomposition Step 2</a:t>
            </a:r>
            <a:endParaRPr sz="3600">
              <a:solidFill>
                <a:schemeClr val="dk1"/>
              </a:solidFill>
            </a:endParaRPr>
          </a:p>
        </p:txBody>
      </p:sp>
      <p:sp>
        <p:nvSpPr>
          <p:cNvPr id="190" name="Google Shape;190;p33"/>
          <p:cNvSpPr txBox="1"/>
          <p:nvPr>
            <p:ph idx="4294967295" type="body"/>
          </p:nvPr>
        </p:nvSpPr>
        <p:spPr>
          <a:xfrm>
            <a:off x="416625" y="1139175"/>
            <a:ext cx="4155300" cy="3496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3200"/>
              <a:buNone/>
            </a:pPr>
            <a:r>
              <a:rPr lang="en-US" sz="2600">
                <a:solidFill>
                  <a:schemeClr val="dk1"/>
                </a:solidFill>
                <a:latin typeface="Arial"/>
                <a:ea typeface="Arial"/>
                <a:cs typeface="Arial"/>
                <a:sym typeface="Arial"/>
              </a:rPr>
              <a:t>Be a detective and gather information about #2, top half. Write enough detail so if you read it aloud to someone on the phone, they could recreate the characters.</a:t>
            </a:r>
            <a:endParaRPr sz="2600"/>
          </a:p>
          <a:p>
            <a:pPr indent="0" lvl="0" marL="0" marR="0" rtl="0" algn="l">
              <a:lnSpc>
                <a:spcPct val="100000"/>
              </a:lnSpc>
              <a:spcBef>
                <a:spcPts val="640"/>
              </a:spcBef>
              <a:spcAft>
                <a:spcPts val="0"/>
              </a:spcAft>
              <a:buSzPts val="3200"/>
              <a:buNone/>
            </a:pPr>
            <a:r>
              <a:t/>
            </a:r>
            <a:endParaRPr/>
          </a:p>
        </p:txBody>
      </p:sp>
      <p:sp>
        <p:nvSpPr>
          <p:cNvPr id="191" name="Google Shape;191;p33"/>
          <p:cNvSpPr txBox="1"/>
          <p:nvPr/>
        </p:nvSpPr>
        <p:spPr>
          <a:xfrm>
            <a:off x="72390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92" name="Google Shape;192;p33"/>
          <p:cNvSpPr txBox="1"/>
          <p:nvPr/>
        </p:nvSpPr>
        <p:spPr>
          <a:xfrm>
            <a:off x="5652200" y="1369163"/>
            <a:ext cx="2540100" cy="27705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193" name="Google Shape;193;p33"/>
          <p:cNvSpPr/>
          <p:nvPr/>
        </p:nvSpPr>
        <p:spPr>
          <a:xfrm>
            <a:off x="5108325" y="1306450"/>
            <a:ext cx="3530100" cy="3429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94" name="Google Shape;194;p33"/>
          <p:cNvSpPr/>
          <p:nvPr/>
        </p:nvSpPr>
        <p:spPr>
          <a:xfrm>
            <a:off x="5157200" y="3837425"/>
            <a:ext cx="3530100" cy="3429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195" name="Google Shape;195;p33"/>
          <p:cNvSpPr/>
          <p:nvPr/>
        </p:nvSpPr>
        <p:spPr>
          <a:xfrm>
            <a:off x="5390400" y="1668450"/>
            <a:ext cx="3530100" cy="1056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96" name="Google Shape;196;p33"/>
          <p:cNvSpPr/>
          <p:nvPr/>
        </p:nvSpPr>
        <p:spPr>
          <a:xfrm>
            <a:off x="4747400" y="2724377"/>
            <a:ext cx="3530100" cy="1113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4"/>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02" name="Google Shape;202;p34"/>
          <p:cNvSpPr txBox="1"/>
          <p:nvPr/>
        </p:nvSpPr>
        <p:spPr>
          <a:xfrm>
            <a:off x="5652200" y="1369163"/>
            <a:ext cx="2540100" cy="2770500"/>
          </a:xfrm>
          <a:prstGeom prst="rect">
            <a:avLst/>
          </a:prstGeom>
          <a:noFill/>
          <a:ln>
            <a:noFill/>
          </a:ln>
        </p:spPr>
        <p:txBody>
          <a:bodyPr anchorCtr="0" anchor="t" bIns="45700" lIns="91425" spcFirstLastPara="1" rIns="91425" wrap="square" tIns="45700">
            <a:spAutoFit/>
          </a:bodyPr>
          <a:lstStyle/>
          <a:p>
            <a:pPr indent="0" lvl="1" marL="114300" marR="0" rtl="0" algn="l">
              <a:lnSpc>
                <a:spcPct val="90000"/>
              </a:lnSpc>
              <a:spcBef>
                <a:spcPts val="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|&lt;&gt;............&lt;&gt;|</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      &lt;&gt;&lt;&gt;      |</a:t>
            </a:r>
            <a:endParaRPr b="0" i="0" sz="1600" u="none" cap="none" strike="noStrike">
              <a:solidFill>
                <a:srgbClr val="000000"/>
              </a:solidFill>
              <a:latin typeface="Arial"/>
              <a:ea typeface="Arial"/>
              <a:cs typeface="Arial"/>
              <a:sym typeface="Arial"/>
            </a:endParaRPr>
          </a:p>
          <a:p>
            <a:pPr indent="0" lvl="1" marL="114300" marR="0" rtl="0" algn="l">
              <a:lnSpc>
                <a:spcPct val="90000"/>
              </a:lnSpc>
              <a:spcBef>
                <a:spcPts val="400"/>
              </a:spcBef>
              <a:spcAft>
                <a:spcPts val="0"/>
              </a:spcAft>
              <a:buClr>
                <a:schemeClr val="dk1"/>
              </a:buClr>
              <a:buSzPts val="2000"/>
              <a:buFont typeface="Courier New"/>
              <a:buNone/>
            </a:pPr>
            <a:r>
              <a:rPr b="0" i="0" lang="en-US" sz="1600" u="none" cap="none" strike="noStrike">
                <a:solidFill>
                  <a:schemeClr val="dk1"/>
                </a:solidFill>
                <a:latin typeface="Courier New"/>
                <a:ea typeface="Courier New"/>
                <a:cs typeface="Courier New"/>
                <a:sym typeface="Courier New"/>
              </a:rPr>
              <a:t>#================#</a:t>
            </a:r>
            <a:endParaRPr b="0" i="0" sz="1600" u="none" cap="none" strike="noStrike">
              <a:solidFill>
                <a:srgbClr val="000000"/>
              </a:solidFill>
              <a:latin typeface="Arial"/>
              <a:ea typeface="Arial"/>
              <a:cs typeface="Arial"/>
              <a:sym typeface="Arial"/>
            </a:endParaRPr>
          </a:p>
        </p:txBody>
      </p:sp>
      <p:sp>
        <p:nvSpPr>
          <p:cNvPr id="203" name="Google Shape;203;p34"/>
          <p:cNvSpPr/>
          <p:nvPr/>
        </p:nvSpPr>
        <p:spPr>
          <a:xfrm>
            <a:off x="4859925" y="1672325"/>
            <a:ext cx="3530100" cy="2661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204" name="Google Shape;204;p34"/>
          <p:cNvSpPr/>
          <p:nvPr/>
        </p:nvSpPr>
        <p:spPr>
          <a:xfrm>
            <a:off x="5042625" y="1938425"/>
            <a:ext cx="3530100" cy="2661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b</a:t>
            </a:r>
            <a:endParaRPr b="0" i="0" sz="1400" u="none" cap="none" strike="noStrike">
              <a:solidFill>
                <a:srgbClr val="000000"/>
              </a:solidFill>
              <a:latin typeface="Arial"/>
              <a:ea typeface="Arial"/>
              <a:cs typeface="Arial"/>
              <a:sym typeface="Arial"/>
            </a:endParaRPr>
          </a:p>
        </p:txBody>
      </p:sp>
      <p:sp>
        <p:nvSpPr>
          <p:cNvPr id="205" name="Google Shape;205;p34"/>
          <p:cNvSpPr/>
          <p:nvPr/>
        </p:nvSpPr>
        <p:spPr>
          <a:xfrm>
            <a:off x="5195025" y="2204300"/>
            <a:ext cx="3530100" cy="2661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206" name="Google Shape;206;p34"/>
          <p:cNvSpPr/>
          <p:nvPr/>
        </p:nvSpPr>
        <p:spPr>
          <a:xfrm>
            <a:off x="5339850" y="2470400"/>
            <a:ext cx="3530100" cy="2661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t>
            </a:r>
            <a:endParaRPr b="0" i="0" sz="1400" u="none" cap="none" strike="noStrike">
              <a:solidFill>
                <a:srgbClr val="000000"/>
              </a:solidFill>
              <a:latin typeface="Arial"/>
              <a:ea typeface="Arial"/>
              <a:cs typeface="Arial"/>
              <a:sym typeface="Arial"/>
            </a:endParaRPr>
          </a:p>
        </p:txBody>
      </p:sp>
      <p:grpSp>
        <p:nvGrpSpPr>
          <p:cNvPr id="207" name="Google Shape;207;p34"/>
          <p:cNvGrpSpPr/>
          <p:nvPr/>
        </p:nvGrpSpPr>
        <p:grpSpPr>
          <a:xfrm>
            <a:off x="5953871" y="1575589"/>
            <a:ext cx="916805" cy="996114"/>
            <a:chOff x="4135950" y="3863300"/>
            <a:chExt cx="515175" cy="689400"/>
          </a:xfrm>
        </p:grpSpPr>
        <p:cxnSp>
          <p:nvCxnSpPr>
            <p:cNvPr id="208" name="Google Shape;208;p34"/>
            <p:cNvCxnSpPr/>
            <p:nvPr/>
          </p:nvCxnSpPr>
          <p:spPr>
            <a:xfrm flipH="1">
              <a:off x="4166325" y="3863300"/>
              <a:ext cx="484800" cy="689400"/>
            </a:xfrm>
            <a:prstGeom prst="straightConnector1">
              <a:avLst/>
            </a:prstGeom>
            <a:noFill/>
            <a:ln cap="flat" cmpd="sng" w="9525">
              <a:solidFill>
                <a:schemeClr val="dk2"/>
              </a:solidFill>
              <a:prstDash val="solid"/>
              <a:round/>
              <a:headEnd len="sm" w="sm" type="none"/>
              <a:tailEnd len="sm" w="sm" type="none"/>
            </a:ln>
          </p:spPr>
        </p:cxnSp>
        <p:cxnSp>
          <p:nvCxnSpPr>
            <p:cNvPr id="209" name="Google Shape;209;p34"/>
            <p:cNvCxnSpPr/>
            <p:nvPr/>
          </p:nvCxnSpPr>
          <p:spPr>
            <a:xfrm flipH="1">
              <a:off x="4135950" y="3870875"/>
              <a:ext cx="507600" cy="7500"/>
            </a:xfrm>
            <a:prstGeom prst="straightConnector1">
              <a:avLst/>
            </a:prstGeom>
            <a:noFill/>
            <a:ln cap="flat" cmpd="sng" w="9525">
              <a:solidFill>
                <a:schemeClr val="dk2"/>
              </a:solidFill>
              <a:prstDash val="solid"/>
              <a:round/>
              <a:headEnd len="sm" w="sm" type="none"/>
              <a:tailEnd len="sm" w="sm" type="none"/>
            </a:ln>
          </p:spPr>
        </p:cxnSp>
        <p:cxnSp>
          <p:nvCxnSpPr>
            <p:cNvPr id="210" name="Google Shape;210;p34"/>
            <p:cNvCxnSpPr/>
            <p:nvPr/>
          </p:nvCxnSpPr>
          <p:spPr>
            <a:xfrm>
              <a:off x="4158725" y="3886025"/>
              <a:ext cx="7500" cy="666600"/>
            </a:xfrm>
            <a:prstGeom prst="straightConnector1">
              <a:avLst/>
            </a:prstGeom>
            <a:noFill/>
            <a:ln cap="flat" cmpd="sng" w="9525">
              <a:solidFill>
                <a:schemeClr val="dk2"/>
              </a:solidFill>
              <a:prstDash val="solid"/>
              <a:round/>
              <a:headEnd len="sm" w="sm" type="none"/>
              <a:tailEnd len="sm" w="sm" type="none"/>
            </a:ln>
          </p:spPr>
        </p:cxnSp>
      </p:grpSp>
      <p:grpSp>
        <p:nvGrpSpPr>
          <p:cNvPr id="211" name="Google Shape;211;p34"/>
          <p:cNvGrpSpPr/>
          <p:nvPr/>
        </p:nvGrpSpPr>
        <p:grpSpPr>
          <a:xfrm>
            <a:off x="6165472" y="1893773"/>
            <a:ext cx="781042" cy="864025"/>
            <a:chOff x="4923900" y="4249625"/>
            <a:chExt cx="689175" cy="840900"/>
          </a:xfrm>
        </p:grpSpPr>
        <p:cxnSp>
          <p:nvCxnSpPr>
            <p:cNvPr id="212" name="Google Shape;212;p34"/>
            <p:cNvCxnSpPr/>
            <p:nvPr/>
          </p:nvCxnSpPr>
          <p:spPr>
            <a:xfrm>
              <a:off x="5590425" y="4249625"/>
              <a:ext cx="7500" cy="825600"/>
            </a:xfrm>
            <a:prstGeom prst="straightConnector1">
              <a:avLst/>
            </a:prstGeom>
            <a:noFill/>
            <a:ln cap="flat" cmpd="sng" w="9525">
              <a:solidFill>
                <a:schemeClr val="dk2"/>
              </a:solidFill>
              <a:prstDash val="solid"/>
              <a:round/>
              <a:headEnd len="sm" w="sm" type="none"/>
              <a:tailEnd len="sm" w="sm" type="none"/>
            </a:ln>
          </p:spPr>
        </p:cxnSp>
        <p:cxnSp>
          <p:nvCxnSpPr>
            <p:cNvPr id="213" name="Google Shape;213;p34"/>
            <p:cNvCxnSpPr/>
            <p:nvPr/>
          </p:nvCxnSpPr>
          <p:spPr>
            <a:xfrm flipH="1">
              <a:off x="4923900" y="4249625"/>
              <a:ext cx="674100" cy="840900"/>
            </a:xfrm>
            <a:prstGeom prst="straightConnector1">
              <a:avLst/>
            </a:prstGeom>
            <a:noFill/>
            <a:ln cap="flat" cmpd="sng" w="9525">
              <a:solidFill>
                <a:schemeClr val="dk2"/>
              </a:solidFill>
              <a:prstDash val="solid"/>
              <a:round/>
              <a:headEnd len="sm" w="sm" type="none"/>
              <a:tailEnd len="sm" w="sm" type="none"/>
            </a:ln>
          </p:spPr>
        </p:cxnSp>
        <p:cxnSp>
          <p:nvCxnSpPr>
            <p:cNvPr id="214" name="Google Shape;214;p34"/>
            <p:cNvCxnSpPr/>
            <p:nvPr/>
          </p:nvCxnSpPr>
          <p:spPr>
            <a:xfrm flipH="1" rot="10800000">
              <a:off x="4938975" y="5082975"/>
              <a:ext cx="674100" cy="7500"/>
            </a:xfrm>
            <a:prstGeom prst="straightConnector1">
              <a:avLst/>
            </a:prstGeom>
            <a:noFill/>
            <a:ln cap="flat" cmpd="sng" w="9525">
              <a:solidFill>
                <a:schemeClr val="dk2"/>
              </a:solidFill>
              <a:prstDash val="solid"/>
              <a:round/>
              <a:headEnd len="sm" w="sm" type="none"/>
              <a:tailEnd len="sm" w="sm" type="none"/>
            </a:ln>
          </p:spPr>
        </p:cxnSp>
      </p:grpSp>
      <p:sp>
        <p:nvSpPr>
          <p:cNvPr id="215" name="Google Shape;215;p34"/>
          <p:cNvSpPr txBox="1"/>
          <p:nvPr>
            <p:ph type="title"/>
          </p:nvPr>
        </p:nvSpPr>
        <p:spPr>
          <a:xfrm>
            <a:off x="457200" y="526851"/>
            <a:ext cx="8229600" cy="6135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Result</a:t>
            </a:r>
            <a:endParaRPr/>
          </a:p>
        </p:txBody>
      </p:sp>
      <p:sp>
        <p:nvSpPr>
          <p:cNvPr id="216" name="Google Shape;216;p34"/>
          <p:cNvSpPr txBox="1"/>
          <p:nvPr>
            <p:ph idx="1" type="body"/>
          </p:nvPr>
        </p:nvSpPr>
        <p:spPr>
          <a:xfrm>
            <a:off x="457200" y="1771650"/>
            <a:ext cx="4206000" cy="2914800"/>
          </a:xfrm>
          <a:prstGeom prst="rect">
            <a:avLst/>
          </a:prstGeom>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100"/>
              <a:buFont typeface="Arial"/>
              <a:buNone/>
            </a:pPr>
            <a:r>
              <a:rPr lang="en-US" sz="1600">
                <a:solidFill>
                  <a:schemeClr val="dk1"/>
                </a:solidFill>
                <a:latin typeface="Arial"/>
                <a:ea typeface="Arial"/>
                <a:cs typeface="Arial"/>
                <a:sym typeface="Arial"/>
              </a:rPr>
              <a:t>print “</a:t>
            </a:r>
            <a:r>
              <a:rPr lang="en-US" sz="160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100"/>
              <a:buFont typeface="Arial"/>
              <a:buNone/>
            </a:pPr>
            <a:r>
              <a:rPr lang="en-US" sz="1600">
                <a:solidFill>
                  <a:schemeClr val="dk1"/>
                </a:solidFill>
                <a:latin typeface="Arial"/>
                <a:ea typeface="Arial"/>
                <a:cs typeface="Arial"/>
                <a:sym typeface="Arial"/>
              </a:rPr>
              <a:t>print spaces (decreasing)</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100"/>
              <a:buFont typeface="Arial"/>
              <a:buNone/>
            </a:pPr>
            <a:r>
              <a:rPr lang="en-US" sz="1600">
                <a:solidFill>
                  <a:schemeClr val="dk1"/>
                </a:solidFill>
                <a:latin typeface="Arial"/>
                <a:ea typeface="Arial"/>
                <a:cs typeface="Arial"/>
                <a:sym typeface="Arial"/>
              </a:rPr>
              <a:t>print “&lt;&gt;”</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100"/>
              <a:buFont typeface="Arial"/>
              <a:buNone/>
            </a:pPr>
            <a:r>
              <a:rPr lang="en-US" sz="1600">
                <a:solidFill>
                  <a:schemeClr val="dk1"/>
                </a:solidFill>
                <a:latin typeface="Arial"/>
                <a:ea typeface="Arial"/>
                <a:cs typeface="Arial"/>
                <a:sym typeface="Arial"/>
              </a:rPr>
              <a:t>print dots (increasing)</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100"/>
              <a:buFont typeface="Arial"/>
              <a:buNone/>
            </a:pPr>
            <a:r>
              <a:rPr lang="en-US" sz="1600">
                <a:solidFill>
                  <a:schemeClr val="dk1"/>
                </a:solidFill>
                <a:latin typeface="Arial"/>
                <a:ea typeface="Arial"/>
                <a:cs typeface="Arial"/>
                <a:sym typeface="Arial"/>
              </a:rPr>
              <a:t>print “&lt;&gt;”</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100"/>
              <a:buFont typeface="Arial"/>
              <a:buNone/>
            </a:pPr>
            <a:r>
              <a:rPr lang="en-US" sz="1600">
                <a:solidFill>
                  <a:schemeClr val="dk1"/>
                </a:solidFill>
                <a:latin typeface="Arial"/>
                <a:ea typeface="Arial"/>
                <a:cs typeface="Arial"/>
                <a:sym typeface="Arial"/>
              </a:rPr>
              <a:t>print spaces (same # as above)</a:t>
            </a:r>
            <a:endParaRPr sz="1600">
              <a:solidFill>
                <a:schemeClr val="dk1"/>
              </a:solidFill>
              <a:latin typeface="Arial"/>
              <a:ea typeface="Arial"/>
              <a:cs typeface="Arial"/>
              <a:sym typeface="Arial"/>
            </a:endParaRPr>
          </a:p>
          <a:p>
            <a:pPr indent="0" lvl="0" marL="0" rtl="0" algn="l">
              <a:lnSpc>
                <a:spcPct val="90000"/>
              </a:lnSpc>
              <a:spcBef>
                <a:spcPts val="360"/>
              </a:spcBef>
              <a:spcAft>
                <a:spcPts val="0"/>
              </a:spcAft>
              <a:buClr>
                <a:schemeClr val="dk1"/>
              </a:buClr>
              <a:buSzPts val="1600"/>
              <a:buFont typeface="Arial"/>
              <a:buNone/>
            </a:pPr>
            <a:r>
              <a:rPr lang="en-US" sz="1600">
                <a:solidFill>
                  <a:schemeClr val="dk1"/>
                </a:solidFill>
                <a:latin typeface="Arial"/>
                <a:ea typeface="Arial"/>
                <a:cs typeface="Arial"/>
                <a:sym typeface="Arial"/>
              </a:rPr>
              <a:t>print “|”</a:t>
            </a:r>
            <a:endParaRPr>
              <a:latin typeface="Arial"/>
              <a:ea typeface="Arial"/>
              <a:cs typeface="Arial"/>
              <a:sym typeface="Arial"/>
            </a:endParaRPr>
          </a:p>
        </p:txBody>
      </p:sp>
      <p:sp>
        <p:nvSpPr>
          <p:cNvPr id="217" name="Google Shape;217;p3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