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89" r:id="rId9"/>
    <p:sldId id="276" r:id="rId10"/>
    <p:sldId id="278" r:id="rId11"/>
    <p:sldId id="281" r:id="rId12"/>
    <p:sldId id="290" r:id="rId13"/>
    <p:sldId id="291" r:id="rId14"/>
    <p:sldId id="292" r:id="rId15"/>
    <p:sldId id="284" r:id="rId16"/>
    <p:sldId id="286" r:id="rId17"/>
    <p:sldId id="288" r:id="rId18"/>
    <p:sldId id="287" r:id="rId19"/>
    <p:sldId id="285" r:id="rId20"/>
  </p:sldIdLst>
  <p:sldSz cx="9144000" cy="6858000" type="screen4x3"/>
  <p:notesSz cx="6858000" cy="9144000"/>
  <p:embeddedFontLst>
    <p:embeddedFont>
      <p:font typeface="Eurostile" panose="020B0504020202050204" pitchFamily="34" charset="0"/>
      <p:regular r:id="rId22"/>
      <p:bold r:id="rId23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A84C"/>
    <a:srgbClr val="FDC701"/>
    <a:srgbClr val="C9034E"/>
    <a:srgbClr val="D70354"/>
    <a:srgbClr val="E7035A"/>
    <a:srgbClr val="C20254"/>
    <a:srgbClr val="D8025E"/>
    <a:srgbClr val="00A4DE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80" autoAdjust="0"/>
    <p:restoredTop sz="95320" autoAdjust="0"/>
  </p:normalViewPr>
  <p:slideViewPr>
    <p:cSldViewPr>
      <p:cViewPr>
        <p:scale>
          <a:sx n="107" d="100"/>
          <a:sy n="107" d="100"/>
        </p:scale>
        <p:origin x="-96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2D952AD-9171-41C7-AA1E-1E6C27CDD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28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F2D66-C081-402F-AB27-06FB02896DDF}" type="slidenum">
              <a:rPr lang="en-US"/>
              <a:pPr/>
              <a:t>1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00649-924A-459C-918E-8C6A836F2D10}" type="slidenum">
              <a:rPr lang="en-US"/>
              <a:pPr/>
              <a:t>10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11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12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13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C5CD9-C4D3-4C72-9550-1EAF57491D60}" type="slidenum">
              <a:rPr lang="en-US"/>
              <a:pPr/>
              <a:t>14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2F06B-3115-4472-B0B8-0AB87E0117CC}" type="slidenum">
              <a:rPr lang="en-US"/>
              <a:pPr/>
              <a:t>15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771-2CFE-41A6-8880-5C375D029282}" type="slidenum">
              <a:rPr lang="en-US"/>
              <a:pPr/>
              <a:t>16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771-2CFE-41A6-8880-5C375D029282}" type="slidenum">
              <a:rPr lang="en-US"/>
              <a:pPr/>
              <a:t>17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20752-C9F0-409E-AD3A-3AFB535C2236}" type="slidenum">
              <a:rPr lang="en-US"/>
              <a:pPr/>
              <a:t>18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9479-C697-49A2-8799-0DB47E543C84}" type="slidenum">
              <a:rPr lang="en-US"/>
              <a:pPr/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B3408-0FC2-4275-A3C8-2AE03582B962}" type="slidenum">
              <a:rPr lang="en-US"/>
              <a:pPr/>
              <a:t>2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E2AF9-7EBA-4A40-9B26-6697B0A5208D}" type="slidenum">
              <a:rPr lang="en-US"/>
              <a:pPr/>
              <a:t>3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32A0F-720B-4B65-80D0-A20541D4BB10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33CBC-9C0B-4359-88A3-B30A2E55EC3A}" type="slidenum">
              <a:rPr lang="en-US"/>
              <a:pPr/>
              <a:t>5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D3FDF-D71C-47FD-B620-A862C1C9F42A}" type="slidenum">
              <a:rPr lang="en-US"/>
              <a:pPr/>
              <a:t>6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40E2-7EB3-4E73-99F5-A54F18E81502}" type="slidenum">
              <a:rPr lang="en-US"/>
              <a:pPr/>
              <a:t>7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40E2-7EB3-4E73-99F5-A54F18E81502}" type="slidenum">
              <a:rPr lang="en-US"/>
              <a:pPr/>
              <a:t>8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7FD8-32B5-4632-91AE-ECADB68A25B4}" type="slidenum">
              <a:rPr lang="en-US"/>
              <a:pPr/>
              <a:t>9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CACDC-8CBF-410B-A6B1-3FBC465E3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244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323F8-5DDB-44A4-98B8-5E5869492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45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9E6F3-A705-4809-AB73-D53947DC3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393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278406-C8EB-4E0C-A1F7-4189D4685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69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FD9185-190F-4E31-8F28-719482D96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9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3C29D-629B-4C07-B911-F3BB069E6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3803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5A93D-544A-4D9D-BFF8-ACEE37F7C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02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B-CA14-4D47-A0CC-7A9DBB551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443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CF25-6A06-4D43-B416-AC33BD6FD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994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FF81-887F-4158-9FF0-729DB66CF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52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5713-B9F2-4058-9B4D-67F4E0D43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90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9CAD-D238-49A5-9086-4282428FA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626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18C0-DC1D-4F2D-8033-CA7FF5DFC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1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510C3FB-ACB1-48F5-A934-6FAE4E1246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1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Bayesian Notions and False Positives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False Positives in Medical Tests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that a test for a disease generates the following results: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/>
              <a:t>if a tested patient has the disease, the test returns a positive result 99.9% of the time, or with probability 0.999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if a tested patient does not have the disease, the test returns a negative result 99.5% of the time, or with probability 0.995.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also that only 0.2% of the population has that disease, so that a randomly selected patient has a 0.002 prior probability of having the disease.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1236663" y="5332413"/>
            <a:ext cx="6494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“false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not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60361623"/>
              </p:ext>
            </p:extLst>
          </p:nvPr>
        </p:nvGraphicFramePr>
        <p:xfrm>
          <a:off x="2971800" y="3355975"/>
          <a:ext cx="3048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84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5975"/>
                        <a:ext cx="30480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820183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85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321350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86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4405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87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882684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88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 given that Patient Has Disease</a:t>
            </a: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</a:t>
            </a: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 given that Patient Tests Positively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11510974"/>
              </p:ext>
            </p:extLst>
          </p:nvPr>
        </p:nvGraphicFramePr>
        <p:xfrm>
          <a:off x="2971800" y="3355975"/>
          <a:ext cx="3048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4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5975"/>
                        <a:ext cx="30480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65204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5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910339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6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524481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7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948801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8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 given that Patient Has Disease</a:t>
            </a: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</a:t>
            </a: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  <p:extLst>
      <p:ext uri="{BB962C8B-B14F-4D97-AF65-F5344CB8AC3E}">
        <p14:creationId xmlns:p14="http://schemas.microsoft.com/office/powerpoint/2010/main" val="213914476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1943126"/>
              </p:ext>
            </p:extLst>
          </p:nvPr>
        </p:nvGraphicFramePr>
        <p:xfrm>
          <a:off x="2971800" y="3355975"/>
          <a:ext cx="3048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88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5975"/>
                        <a:ext cx="30480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7967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89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194163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90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67724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91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480931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792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.999</a:t>
            </a:r>
            <a:endParaRPr lang="en-US" sz="1800" dirty="0">
              <a:latin typeface="Arial" charset="0"/>
            </a:endParaRP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.002</a:t>
            </a:r>
            <a:endParaRPr lang="en-US" sz="1800" dirty="0">
              <a:latin typeface="Arial" charset="0"/>
            </a:endParaRP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  <p:extLst>
      <p:ext uri="{BB962C8B-B14F-4D97-AF65-F5344CB8AC3E}">
        <p14:creationId xmlns:p14="http://schemas.microsoft.com/office/powerpoint/2010/main" val="275977287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1522413" y="381000"/>
            <a:ext cx="6081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What is the 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probability that the Patient Tests Positively?</a:t>
            </a:r>
          </a:p>
        </p:txBody>
      </p:sp>
      <p:graphicFrame>
        <p:nvGraphicFramePr>
          <p:cNvPr id="581653" name="Object 2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0120225"/>
              </p:ext>
            </p:extLst>
          </p:nvPr>
        </p:nvGraphicFramePr>
        <p:xfrm>
          <a:off x="1254948" y="1624012"/>
          <a:ext cx="570941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07" name="Equation" r:id="rId4" imgW="3213000" imgH="1358640" progId="Equation.DSMT4">
                  <p:embed/>
                </p:oleObj>
              </mc:Choice>
              <mc:Fallback>
                <p:oleObj name="Equation" r:id="rId4" imgW="321300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948" y="1624012"/>
                        <a:ext cx="5709415" cy="241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098367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08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939576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09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069532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10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64133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11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.999</a:t>
            </a:r>
            <a:endParaRPr lang="en-US" sz="1800" dirty="0">
              <a:latin typeface="Arial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.002</a:t>
            </a:r>
            <a:endParaRPr lang="en-US" sz="1800" dirty="0">
              <a:latin typeface="Arial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.006988</a:t>
            </a:r>
            <a:endParaRPr lang="en-US" sz="1800" dirty="0">
              <a:latin typeface="Arial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  <p:extLst>
      <p:ext uri="{BB962C8B-B14F-4D97-AF65-F5344CB8AC3E}">
        <p14:creationId xmlns:p14="http://schemas.microsoft.com/office/powerpoint/2010/main" val="233721961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793586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5" name="Equation" r:id="rId4" imgW="507960" imgH="203040" progId="Equation.DSMT4">
                  <p:embed/>
                </p:oleObj>
              </mc:Choice>
              <mc:Fallback>
                <p:oleObj name="Equation" r:id="rId4" imgW="5079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246940"/>
              </p:ext>
            </p:extLst>
          </p:nvPr>
        </p:nvGraphicFramePr>
        <p:xfrm>
          <a:off x="292100" y="51054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6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51054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470379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7"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399362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8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.999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.002</a:t>
            </a:r>
          </a:p>
        </p:txBody>
      </p:sp>
      <p:sp>
        <p:nvSpPr>
          <p:cNvPr id="584713" name="Text Box 9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.006988</a:t>
            </a:r>
          </a:p>
        </p:txBody>
      </p:sp>
      <p:sp>
        <p:nvSpPr>
          <p:cNvPr id="584714" name="Text Box 10"/>
          <p:cNvSpPr txBox="1">
            <a:spLocks noChangeArrowheads="1"/>
          </p:cNvSpPr>
          <p:nvPr/>
        </p:nvSpPr>
        <p:spPr bwMode="auto">
          <a:xfrm>
            <a:off x="1371600" y="45720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.2859 and 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P(not </a:t>
            </a:r>
            <a:r>
              <a:rPr lang="en-US" sz="2000" b="1" dirty="0" smtClean="0">
                <a:solidFill>
                  <a:srgbClr val="FFFF00"/>
                </a:solidFill>
                <a:latin typeface="Arial" charset="0"/>
              </a:rPr>
              <a:t>D|+) 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is 1-.2859 = .7141</a:t>
            </a:r>
          </a:p>
        </p:txBody>
      </p:sp>
      <p:sp>
        <p:nvSpPr>
          <p:cNvPr id="584717" name="Text Box 13"/>
          <p:cNvSpPr txBox="1">
            <a:spLocks noChangeArrowheads="1"/>
          </p:cNvSpPr>
          <p:nvPr/>
        </p:nvSpPr>
        <p:spPr bwMode="auto">
          <a:xfrm>
            <a:off x="2895600" y="1600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847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68288"/>
              </p:ext>
            </p:extLst>
          </p:nvPr>
        </p:nvGraphicFramePr>
        <p:xfrm>
          <a:off x="2959100" y="2971800"/>
          <a:ext cx="307498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9" name="Equation" r:id="rId12" imgW="1460160" imgH="419040" progId="Equation.DSMT4">
                  <p:embed/>
                </p:oleObj>
              </mc:Choice>
              <mc:Fallback>
                <p:oleObj name="Equation" r:id="rId12" imgW="146016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971800"/>
                        <a:ext cx="3074988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9" name="Text Box 15"/>
          <p:cNvSpPr txBox="1">
            <a:spLocks noChangeArrowheads="1"/>
          </p:cNvSpPr>
          <p:nvPr/>
        </p:nvSpPr>
        <p:spPr bwMode="auto">
          <a:xfrm>
            <a:off x="1219200" y="228600"/>
            <a:ext cx="6494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“false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not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 descr="falsePositiv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502400" cy="641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 descr="falsePositiv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50240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981200" y="2743200"/>
            <a:ext cx="609600" cy="3900488"/>
          </a:xfrm>
          <a:prstGeom prst="rect">
            <a:avLst/>
          </a:prstGeom>
          <a:solidFill>
            <a:srgbClr val="00A4D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981200" y="228600"/>
            <a:ext cx="609600" cy="2514600"/>
          </a:xfrm>
          <a:prstGeom prst="rect">
            <a:avLst/>
          </a:prstGeom>
          <a:solidFill>
            <a:srgbClr val="C903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590800" y="228600"/>
            <a:ext cx="4826000" cy="76200"/>
          </a:xfrm>
          <a:prstGeom prst="rect">
            <a:avLst/>
          </a:prstGeom>
          <a:solidFill>
            <a:srgbClr val="FDC7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90800" y="304800"/>
            <a:ext cx="4826000" cy="6338888"/>
          </a:xfrm>
          <a:prstGeom prst="rect">
            <a:avLst/>
          </a:prstGeom>
          <a:solidFill>
            <a:srgbClr val="00A84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2376" y="3205311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TEST NEGATIVE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9090" y="4462611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9090" y="125506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59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What if the test was more accurate for those who did not have the disease?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804" name="Picture 4" descr="falsePositiv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273800" cy="618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1534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In the 2004, presidential election, of those Texans who voted for either Kerry or Bush,</a:t>
            </a:r>
          </a:p>
          <a:p>
            <a:pPr>
              <a:buFontTx/>
              <a:buNone/>
            </a:pPr>
            <a:r>
              <a:rPr lang="en-US" sz="2800"/>
              <a:t> 			62% voted for Bush and </a:t>
            </a:r>
          </a:p>
          <a:p>
            <a:pPr>
              <a:buFontTx/>
              <a:buNone/>
            </a:pPr>
            <a:r>
              <a:rPr lang="en-US" sz="2800"/>
              <a:t>			38% for Kerry.</a:t>
            </a:r>
          </a:p>
          <a:p>
            <a:pPr>
              <a:buFontTx/>
              <a:buNone/>
            </a:pPr>
            <a:r>
              <a:rPr lang="en-US" sz="2800"/>
              <a:t>Of the Massachusetts residents who voted for either Kerry or Bush, </a:t>
            </a:r>
          </a:p>
          <a:p>
            <a:pPr>
              <a:buFontTx/>
              <a:buNone/>
            </a:pPr>
            <a:r>
              <a:rPr lang="en-US" sz="2800"/>
              <a:t>			37% voted for Bush and </a:t>
            </a:r>
          </a:p>
          <a:p>
            <a:pPr>
              <a:buFontTx/>
              <a:buNone/>
            </a:pPr>
            <a:r>
              <a:rPr lang="en-US" sz="2800"/>
              <a:t>			63% for Kerry.</a:t>
            </a:r>
          </a:p>
          <a:p>
            <a:pPr>
              <a:buFontTx/>
              <a:buNone/>
            </a:pPr>
            <a:r>
              <a:rPr lang="en-US" sz="2800"/>
              <a:t>Bill was a Kerry voter. He comes from either Texas or Massachusetts but I know nothing more about him. 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Is it more likely that he comes from Texas or from Massachusetts?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I need to tell you that: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in Texas there were 7.4 million voters for either Kerry or Bush and </a:t>
            </a:r>
          </a:p>
          <a:p>
            <a:pPr>
              <a:buFontTx/>
              <a:buNone/>
            </a:pPr>
            <a:r>
              <a:rPr lang="en-US"/>
              <a:t>in Massachusetts there were only 2.9 million such voters.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/>
              <a:t>I need to tell you that in Texas there were 7.4 million voters for either Kerry or Bush and in Massachusetts there were 2.9 million such voters.</a:t>
            </a:r>
          </a:p>
          <a:p>
            <a:r>
              <a:rPr lang="en-US">
                <a:solidFill>
                  <a:srgbClr val="FFFF00"/>
                </a:solidFill>
              </a:rPr>
              <a:t>Thus, of the Kerry voters from the two states, 61% came from Texas and only 39% came from Massachusetts.</a:t>
            </a:r>
            <a:r>
              <a:rPr lang="en-US"/>
              <a:t> </a:t>
            </a:r>
          </a:p>
          <a:p>
            <a:endParaRPr lang="en-US"/>
          </a:p>
          <a:p>
            <a:pPr algn="ctr"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of the Kerry voters from the two states, 61% came from Texas and only 39% came from Massachusetts. </a:t>
            </a:r>
          </a:p>
          <a:p>
            <a:endParaRPr lang="en-US"/>
          </a:p>
          <a:p>
            <a:r>
              <a:rPr lang="en-US">
                <a:solidFill>
                  <a:srgbClr val="FFFF00"/>
                </a:solidFill>
              </a:rPr>
              <a:t>So Bill is more likely a Texan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6036" name="Picture 4" descr="falsePositiv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597525" cy="637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b="1"/>
              <a:t>Bayes’ Theorem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graphicFrame>
        <p:nvGraphicFramePr>
          <p:cNvPr id="557067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3429000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13" name="Equation" r:id="rId4" imgW="495000" imgH="203040" progId="Equation.DSMT4">
                  <p:embed/>
                </p:oleObj>
              </mc:Choice>
              <mc:Fallback>
                <p:oleObj name="Equation" r:id="rId4" imgW="4950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873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1371600"/>
          <a:ext cx="55626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14" name="Equation" r:id="rId6" imgW="1447560" imgH="419040" progId="Equation.DSMT4">
                  <p:embed/>
                </p:oleObj>
              </mc:Choice>
              <mc:Fallback>
                <p:oleObj name="Equation" r:id="rId6" imgW="1447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55626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9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6750" y="4165600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15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165600"/>
                        <a:ext cx="1873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7066" name="Text Box 10"/>
          <p:cNvSpPr txBox="1">
            <a:spLocks noChangeArrowheads="1"/>
          </p:cNvSpPr>
          <p:nvPr/>
        </p:nvSpPr>
        <p:spPr bwMode="auto">
          <a:xfrm>
            <a:off x="228600" y="2971800"/>
            <a:ext cx="113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Where:</a:t>
            </a:r>
          </a:p>
          <a:p>
            <a:endParaRPr lang="en-US"/>
          </a:p>
        </p:txBody>
      </p:sp>
      <p:graphicFrame>
        <p:nvGraphicFramePr>
          <p:cNvPr id="557071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85800" y="4953000"/>
          <a:ext cx="12969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16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129698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73" name="Object 17"/>
          <p:cNvGraphicFramePr>
            <a:graphicFrameLocks noChangeAspect="1"/>
          </p:cNvGraphicFramePr>
          <p:nvPr/>
        </p:nvGraphicFramePr>
        <p:xfrm>
          <a:off x="762000" y="5791200"/>
          <a:ext cx="1295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17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91200"/>
                        <a:ext cx="12954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74" name="Text Box 18"/>
          <p:cNvSpPr txBox="1">
            <a:spLocks noChangeArrowheads="1"/>
          </p:cNvSpPr>
          <p:nvPr/>
        </p:nvSpPr>
        <p:spPr bwMode="auto">
          <a:xfrm>
            <a:off x="2590800" y="36576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the probability of Event B given that Event A has occurred</a:t>
            </a:r>
          </a:p>
        </p:txBody>
      </p:sp>
      <p:sp>
        <p:nvSpPr>
          <p:cNvPr id="557075" name="Text Box 19"/>
          <p:cNvSpPr txBox="1">
            <a:spLocks noChangeArrowheads="1"/>
          </p:cNvSpPr>
          <p:nvPr/>
        </p:nvSpPr>
        <p:spPr bwMode="auto">
          <a:xfrm>
            <a:off x="2590800" y="43434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the probability of Event A given that Event B has occurred</a:t>
            </a:r>
          </a:p>
        </p:txBody>
      </p:sp>
      <p:sp>
        <p:nvSpPr>
          <p:cNvPr id="557076" name="Text Box 20"/>
          <p:cNvSpPr txBox="1">
            <a:spLocks noChangeArrowheads="1"/>
          </p:cNvSpPr>
          <p:nvPr/>
        </p:nvSpPr>
        <p:spPr bwMode="auto">
          <a:xfrm>
            <a:off x="2667000" y="5105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Is the probability of Event B</a:t>
            </a:r>
          </a:p>
        </p:txBody>
      </p:sp>
      <p:sp>
        <p:nvSpPr>
          <p:cNvPr id="557077" name="Text Box 21"/>
          <p:cNvSpPr txBox="1">
            <a:spLocks noChangeArrowheads="1"/>
          </p:cNvSpPr>
          <p:nvPr/>
        </p:nvSpPr>
        <p:spPr bwMode="auto">
          <a:xfrm>
            <a:off x="2743200" y="59436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Is the probability of Event 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4000" b="1" dirty="0"/>
              <a:t>Bayes’ </a:t>
            </a:r>
            <a:r>
              <a:rPr lang="en-US" sz="4000" b="1" dirty="0" smtClean="0"/>
              <a:t>Theorem for </a:t>
            </a:r>
            <a:r>
              <a:rPr lang="en-US" sz="4000" b="1" dirty="0" err="1" smtClean="0"/>
              <a:t>Kerry_voter</a:t>
            </a:r>
            <a:r>
              <a:rPr lang="en-US" sz="4000" b="1" dirty="0" smtClean="0"/>
              <a:t> vs. Texan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557064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614884"/>
              </p:ext>
            </p:extLst>
          </p:nvPr>
        </p:nvGraphicFramePr>
        <p:xfrm>
          <a:off x="336836" y="2971800"/>
          <a:ext cx="847032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35" name="Equation" r:id="rId4" imgW="3708360" imgH="419040" progId="Equation.DSMT4">
                  <p:embed/>
                </p:oleObj>
              </mc:Choice>
              <mc:Fallback>
                <p:oleObj name="Equation" r:id="rId4" imgW="3708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36" y="2971800"/>
                        <a:ext cx="8470327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035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False Positives in Medical Tests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that a test for a disease generates the following results: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/>
              <a:t>if a tested patient has the disease, the test returns a positive result 99.9% of the time, or with probability 0.999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if a tested patient does not have the disease, the test returns a negative result 99.5% of the time, or with probability 0.995.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also that only 0.2% of the population has that disease, so that a randomly selected patient has a 0.002 prior probability of having the disease.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C0C0C0"/>
      </a:dk1>
      <a:lt1>
        <a:srgbClr val="FFFFFF"/>
      </a:lt1>
      <a:dk2>
        <a:srgbClr val="0033CC"/>
      </a:dk2>
      <a:lt2>
        <a:srgbClr val="FFFFFF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721</Words>
  <Application>Microsoft Office PowerPoint</Application>
  <PresentationFormat>On-screen Show (4:3)</PresentationFormat>
  <Paragraphs>118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Eurostile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Theorem </vt:lpstr>
      <vt:lpstr>Bayes’ Theorem for Kerry_voter vs. Texan </vt:lpstr>
      <vt:lpstr>False Positives in Medical Tests</vt:lpstr>
      <vt:lpstr>False Positives in Medical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Pocahontas as told by an admirer</dc:title>
  <dc:creator>Alan Kaylor Cline</dc:creator>
  <cp:lastModifiedBy>Alan</cp:lastModifiedBy>
  <cp:revision>85</cp:revision>
  <dcterms:created xsi:type="dcterms:W3CDTF">2001-12-07T04:16:19Z</dcterms:created>
  <dcterms:modified xsi:type="dcterms:W3CDTF">2016-11-09T20:57:03Z</dcterms:modified>
</cp:coreProperties>
</file>