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61" r:id="rId3"/>
    <p:sldId id="262" r:id="rId4"/>
    <p:sldId id="289" r:id="rId5"/>
    <p:sldId id="364" r:id="rId6"/>
    <p:sldId id="365" r:id="rId7"/>
    <p:sldId id="336" r:id="rId8"/>
    <p:sldId id="267" r:id="rId9"/>
    <p:sldId id="280" r:id="rId10"/>
    <p:sldId id="393" r:id="rId11"/>
    <p:sldId id="366" r:id="rId12"/>
    <p:sldId id="331" r:id="rId13"/>
    <p:sldId id="392" r:id="rId14"/>
    <p:sldId id="332" r:id="rId15"/>
    <p:sldId id="327" r:id="rId16"/>
    <p:sldId id="328" r:id="rId17"/>
    <p:sldId id="329" r:id="rId18"/>
    <p:sldId id="330" r:id="rId19"/>
    <p:sldId id="377" r:id="rId20"/>
    <p:sldId id="378" r:id="rId21"/>
    <p:sldId id="379" r:id="rId22"/>
    <p:sldId id="381" r:id="rId23"/>
    <p:sldId id="382" r:id="rId24"/>
    <p:sldId id="275" r:id="rId25"/>
    <p:sldId id="281" r:id="rId26"/>
    <p:sldId id="367" r:id="rId27"/>
    <p:sldId id="337" r:id="rId28"/>
    <p:sldId id="282" r:id="rId29"/>
    <p:sldId id="291" r:id="rId30"/>
    <p:sldId id="292" r:id="rId31"/>
    <p:sldId id="293" r:id="rId32"/>
    <p:sldId id="320" r:id="rId33"/>
    <p:sldId id="395" r:id="rId34"/>
    <p:sldId id="396" r:id="rId35"/>
    <p:sldId id="398" r:id="rId36"/>
    <p:sldId id="399" r:id="rId37"/>
    <p:sldId id="400" r:id="rId38"/>
    <p:sldId id="257" r:id="rId39"/>
    <p:sldId id="258" r:id="rId40"/>
    <p:sldId id="368" r:id="rId41"/>
    <p:sldId id="259" r:id="rId42"/>
    <p:sldId id="270" r:id="rId43"/>
    <p:sldId id="402" r:id="rId44"/>
    <p:sldId id="273" r:id="rId45"/>
    <p:sldId id="274" r:id="rId46"/>
    <p:sldId id="338" r:id="rId47"/>
    <p:sldId id="268" r:id="rId48"/>
    <p:sldId id="283" r:id="rId49"/>
    <p:sldId id="313" r:id="rId50"/>
    <p:sldId id="380" r:id="rId51"/>
    <p:sldId id="284" r:id="rId52"/>
    <p:sldId id="343" r:id="rId53"/>
    <p:sldId id="339" r:id="rId54"/>
    <p:sldId id="285" r:id="rId55"/>
    <p:sldId id="312" r:id="rId56"/>
    <p:sldId id="344" r:id="rId57"/>
    <p:sldId id="383" r:id="rId58"/>
    <p:sldId id="315" r:id="rId59"/>
    <p:sldId id="350" r:id="rId60"/>
    <p:sldId id="351" r:id="rId61"/>
    <p:sldId id="352" r:id="rId62"/>
    <p:sldId id="354" r:id="rId63"/>
    <p:sldId id="353" r:id="rId64"/>
    <p:sldId id="355" r:id="rId65"/>
    <p:sldId id="356" r:id="rId66"/>
    <p:sldId id="357" r:id="rId67"/>
    <p:sldId id="358" r:id="rId68"/>
    <p:sldId id="359" r:id="rId69"/>
    <p:sldId id="386" r:id="rId70"/>
    <p:sldId id="388" r:id="rId71"/>
    <p:sldId id="387" r:id="rId72"/>
    <p:sldId id="361" r:id="rId73"/>
    <p:sldId id="362" r:id="rId74"/>
    <p:sldId id="369" r:id="rId75"/>
    <p:sldId id="345" r:id="rId76"/>
    <p:sldId id="389" r:id="rId77"/>
    <p:sldId id="390" r:id="rId78"/>
    <p:sldId id="391" r:id="rId79"/>
    <p:sldId id="370" r:id="rId80"/>
    <p:sldId id="371" r:id="rId81"/>
    <p:sldId id="372" r:id="rId82"/>
    <p:sldId id="375" r:id="rId83"/>
    <p:sldId id="376" r:id="rId84"/>
    <p:sldId id="347" r:id="rId85"/>
    <p:sldId id="349" r:id="rId86"/>
    <p:sldId id="401" r:id="rId87"/>
    <p:sldId id="373" r:id="rId88"/>
    <p:sldId id="374" r:id="rId89"/>
    <p:sldId id="348"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78" autoAdjust="0"/>
  </p:normalViewPr>
  <p:slideViewPr>
    <p:cSldViewPr>
      <p:cViewPr varScale="1">
        <p:scale>
          <a:sx n="66" d="100"/>
          <a:sy n="66" d="100"/>
        </p:scale>
        <p:origin x="-128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23556-5A00-48F1-8C39-90D12CB03274}" type="datetimeFigureOut">
              <a:rPr lang="en-US" smtClean="0"/>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2F0B7-B00F-402D-89E4-66EAF4A97343}" type="slidenum">
              <a:rPr lang="en-US" smtClean="0"/>
              <a:t>‹#›</a:t>
            </a:fld>
            <a:endParaRPr lang="en-US"/>
          </a:p>
        </p:txBody>
      </p:sp>
    </p:spTree>
    <p:extLst>
      <p:ext uri="{BB962C8B-B14F-4D97-AF65-F5344CB8AC3E}">
        <p14:creationId xmlns:p14="http://schemas.microsoft.com/office/powerpoint/2010/main" val="92889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algorithms.xls for list of all the problems and what the points are.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a:t>
            </a:fld>
            <a:endParaRPr lang="en-US"/>
          </a:p>
        </p:txBody>
      </p:sp>
    </p:spTree>
    <p:extLst>
      <p:ext uri="{BB962C8B-B14F-4D97-AF65-F5344CB8AC3E}">
        <p14:creationId xmlns:p14="http://schemas.microsoft.com/office/powerpoint/2010/main" val="76856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example.  Note that by splitting it</a:t>
            </a:r>
            <a:r>
              <a:rPr lang="en-US" baseline="0" dirty="0" smtClean="0"/>
              <a:t> up, we not only make each task manageble.  </a:t>
            </a:r>
            <a:r>
              <a:rPr lang="en-US" baseline="0" smtClean="0"/>
              <a:t>In this case we also have the chance to exploit parallelism.</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13</a:t>
            </a:fld>
            <a:endParaRPr lang="en-US"/>
          </a:p>
        </p:txBody>
      </p:sp>
    </p:spTree>
    <p:extLst>
      <p:ext uri="{BB962C8B-B14F-4D97-AF65-F5344CB8AC3E}">
        <p14:creationId xmlns:p14="http://schemas.microsoft.com/office/powerpoint/2010/main" val="246706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do a Monte</a:t>
            </a:r>
            <a:r>
              <a:rPr lang="en-US" baseline="0" dirty="0" smtClean="0"/>
              <a:t> Carlo approach.  That’s in dice.py also.</a:t>
            </a:r>
          </a:p>
          <a:p>
            <a:r>
              <a:rPr lang="en-US" baseline="0" dirty="0" smtClean="0"/>
              <a:t>Or: </a:t>
            </a:r>
            <a:r>
              <a:rPr lang="en-US" dirty="0" smtClean="0"/>
              <a:t>First make a 6</a:t>
            </a:r>
            <a:r>
              <a:rPr lang="en-US" baseline="0" dirty="0" smtClean="0"/>
              <a:t> x 6 array that contains the total value of the roll of a pair of dice.</a:t>
            </a:r>
          </a:p>
          <a:p>
            <a:r>
              <a:rPr lang="en-US" baseline="0" dirty="0" smtClean="0"/>
              <a:t>Then make a vector of length 13 that indicates the relative frequencies of each possible total.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14</a:t>
            </a:fld>
            <a:endParaRPr lang="en-US"/>
          </a:p>
        </p:txBody>
      </p:sp>
    </p:spTree>
    <p:extLst>
      <p:ext uri="{BB962C8B-B14F-4D97-AF65-F5344CB8AC3E}">
        <p14:creationId xmlns:p14="http://schemas.microsoft.com/office/powerpoint/2010/main" val="88133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make a 6</a:t>
            </a:r>
            <a:r>
              <a:rPr lang="en-US" baseline="0" dirty="0" smtClean="0"/>
              <a:t> x 6 array that contains the total value of the roll of a pair of dice.</a:t>
            </a:r>
          </a:p>
          <a:p>
            <a:r>
              <a:rPr lang="en-US" baseline="0" smtClean="0"/>
              <a:t>Then make a vector of length 13 that indicates the relative frequencies of each possible total.</a:t>
            </a:r>
            <a:endParaRPr lang="en-US"/>
          </a:p>
        </p:txBody>
      </p:sp>
      <p:sp>
        <p:nvSpPr>
          <p:cNvPr id="4" name="Slide Number Placeholder 3"/>
          <p:cNvSpPr>
            <a:spLocks noGrp="1"/>
          </p:cNvSpPr>
          <p:nvPr>
            <p:ph type="sldNum" sz="quarter" idx="10"/>
          </p:nvPr>
        </p:nvSpPr>
        <p:spPr/>
        <p:txBody>
          <a:bodyPr/>
          <a:lstStyle/>
          <a:p>
            <a:fld id="{FED2F0B7-B00F-402D-89E4-66EAF4A97343}" type="slidenum">
              <a:rPr lang="en-US" smtClean="0"/>
              <a:t>15</a:t>
            </a:fld>
            <a:endParaRPr lang="en-US"/>
          </a:p>
        </p:txBody>
      </p:sp>
    </p:spTree>
    <p:extLst>
      <p:ext uri="{BB962C8B-B14F-4D97-AF65-F5344CB8AC3E}">
        <p14:creationId xmlns:p14="http://schemas.microsoft.com/office/powerpoint/2010/main" val="88133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Dice.py</a:t>
            </a:r>
          </a:p>
          <a:p>
            <a:r>
              <a:rPr lang="en-US" dirty="0" smtClean="0"/>
              <a:t>First make a 6</a:t>
            </a:r>
            <a:r>
              <a:rPr lang="en-US" baseline="0" dirty="0" smtClean="0"/>
              <a:t> x 6 array that contains the total value of the roll of a pair of dice.</a:t>
            </a:r>
          </a:p>
          <a:p>
            <a:r>
              <a:rPr lang="en-US" baseline="0" dirty="0" smtClean="0"/>
              <a:t>Then make a vector of length 13 that indicates the relative frequencies of each possible total.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16</a:t>
            </a:fld>
            <a:endParaRPr lang="en-US"/>
          </a:p>
        </p:txBody>
      </p:sp>
    </p:spTree>
    <p:extLst>
      <p:ext uri="{BB962C8B-B14F-4D97-AF65-F5344CB8AC3E}">
        <p14:creationId xmlns:p14="http://schemas.microsoft.com/office/powerpoint/2010/main" val="88133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make a 6</a:t>
            </a:r>
            <a:r>
              <a:rPr lang="en-US" baseline="0" dirty="0" smtClean="0"/>
              <a:t> x 6 array that contains the total value of the roll of a pair of dice.</a:t>
            </a:r>
          </a:p>
          <a:p>
            <a:r>
              <a:rPr lang="en-US" baseline="0" dirty="0" smtClean="0"/>
              <a:t>Then make a vector of length 13 that indicates the relative frequencies of each possible total.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17</a:t>
            </a:fld>
            <a:endParaRPr lang="en-US"/>
          </a:p>
        </p:txBody>
      </p:sp>
    </p:spTree>
    <p:extLst>
      <p:ext uri="{BB962C8B-B14F-4D97-AF65-F5344CB8AC3E}">
        <p14:creationId xmlns:p14="http://schemas.microsoft.com/office/powerpoint/2010/main" val="88133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make a 6</a:t>
            </a:r>
            <a:r>
              <a:rPr lang="en-US" baseline="0" dirty="0" smtClean="0"/>
              <a:t> x 6 array that contains the total value of the roll of a pair of dice.</a:t>
            </a:r>
          </a:p>
          <a:p>
            <a:r>
              <a:rPr lang="en-US" baseline="0" dirty="0" smtClean="0"/>
              <a:t>Then make a vector of length 13 that indicates the relative frequencies of each possible total.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18</a:t>
            </a:fld>
            <a:endParaRPr lang="en-US"/>
          </a:p>
        </p:txBody>
      </p:sp>
    </p:spTree>
    <p:extLst>
      <p:ext uri="{BB962C8B-B14F-4D97-AF65-F5344CB8AC3E}">
        <p14:creationId xmlns:p14="http://schemas.microsoft.com/office/powerpoint/2010/main" val="88133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make a 6</a:t>
            </a:r>
            <a:r>
              <a:rPr lang="en-US" baseline="0" dirty="0" smtClean="0"/>
              <a:t> x 6 array that contains the total value of the roll of a pair of dice.</a:t>
            </a:r>
          </a:p>
          <a:p>
            <a:r>
              <a:rPr lang="en-US" baseline="0" dirty="0" smtClean="0"/>
              <a:t>Then make a vector of length 13 that indicates the relative frequencies of each possible total.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19</a:t>
            </a:fld>
            <a:endParaRPr lang="en-US"/>
          </a:p>
        </p:txBody>
      </p:sp>
    </p:spTree>
    <p:extLst>
      <p:ext uri="{BB962C8B-B14F-4D97-AF65-F5344CB8AC3E}">
        <p14:creationId xmlns:p14="http://schemas.microsoft.com/office/powerpoint/2010/main" val="88133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check:  </a:t>
            </a:r>
            <a:r>
              <a:rPr lang="en-US" dirty="0" smtClean="0"/>
              <a:t>There are 36 squares of the first</a:t>
            </a:r>
            <a:r>
              <a:rPr lang="en-US" baseline="0" dirty="0" smtClean="0"/>
              <a:t> matrix and each holds a number.  So we’d expect the sum of all the counts to be 36.  They are.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Count the totals from the first matrix.  But suppose we don’t believe those numbers.</a:t>
            </a:r>
          </a:p>
        </p:txBody>
      </p:sp>
      <p:sp>
        <p:nvSpPr>
          <p:cNvPr id="4" name="Slide Number Placeholder 3"/>
          <p:cNvSpPr>
            <a:spLocks noGrp="1"/>
          </p:cNvSpPr>
          <p:nvPr>
            <p:ph type="sldNum" sz="quarter" idx="10"/>
          </p:nvPr>
        </p:nvSpPr>
        <p:spPr/>
        <p:txBody>
          <a:bodyPr/>
          <a:lstStyle/>
          <a:p>
            <a:fld id="{FED2F0B7-B00F-402D-89E4-66EAF4A97343}" type="slidenum">
              <a:rPr lang="en-US" smtClean="0"/>
              <a:t>20</a:t>
            </a:fld>
            <a:endParaRPr lang="en-US"/>
          </a:p>
        </p:txBody>
      </p:sp>
    </p:spTree>
    <p:extLst>
      <p:ext uri="{BB962C8B-B14F-4D97-AF65-F5344CB8AC3E}">
        <p14:creationId xmlns:p14="http://schemas.microsoft.com/office/powerpoint/2010/main" val="88133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check: Do Monte Carlo.  If dice.py is loaded, run monte_carlo(1000) then monte_carlo(10000).</a:t>
            </a:r>
            <a:endParaRPr lang="en-US" dirty="0" smtClean="0"/>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21</a:t>
            </a:fld>
            <a:endParaRPr lang="en-US"/>
          </a:p>
        </p:txBody>
      </p:sp>
    </p:spTree>
    <p:extLst>
      <p:ext uri="{BB962C8B-B14F-4D97-AF65-F5344CB8AC3E}">
        <p14:creationId xmlns:p14="http://schemas.microsoft.com/office/powerpoint/2010/main" val="881331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call them Monte Carlo methods?</a:t>
            </a:r>
          </a:p>
          <a:p>
            <a:r>
              <a:rPr lang="en-US" dirty="0" smtClean="0"/>
              <a:t>Monte carlo: http://www.tripadvisor.com/Tourism-g190409-Monte_Carlo-Vacations.html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22</a:t>
            </a:fld>
            <a:endParaRPr lang="en-US"/>
          </a:p>
        </p:txBody>
      </p:sp>
    </p:spTree>
    <p:extLst>
      <p:ext uri="{BB962C8B-B14F-4D97-AF65-F5344CB8AC3E}">
        <p14:creationId xmlns:p14="http://schemas.microsoft.com/office/powerpoint/2010/main" val="277813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http://www.mathsisgoodforyou.com/people/alkhwarizmi.htm </a:t>
            </a:r>
            <a:endParaRPr lang="en-US"/>
          </a:p>
        </p:txBody>
      </p:sp>
      <p:sp>
        <p:nvSpPr>
          <p:cNvPr id="4" name="Slide Number Placeholder 3"/>
          <p:cNvSpPr>
            <a:spLocks noGrp="1"/>
          </p:cNvSpPr>
          <p:nvPr>
            <p:ph type="sldNum" sz="quarter" idx="10"/>
          </p:nvPr>
        </p:nvSpPr>
        <p:spPr/>
        <p:txBody>
          <a:bodyPr/>
          <a:lstStyle/>
          <a:p>
            <a:fld id="{FED2F0B7-B00F-402D-89E4-66EAF4A97343}" type="slidenum">
              <a:rPr lang="en-US" smtClean="0"/>
              <a:t>3</a:t>
            </a:fld>
            <a:endParaRPr lang="en-US"/>
          </a:p>
        </p:txBody>
      </p:sp>
    </p:spTree>
    <p:extLst>
      <p:ext uri="{BB962C8B-B14F-4D97-AF65-F5344CB8AC3E}">
        <p14:creationId xmlns:p14="http://schemas.microsoft.com/office/powerpoint/2010/main" val="318270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 on this idea later.</a:t>
            </a:r>
          </a:p>
          <a:p>
            <a:r>
              <a:rPr lang="en-US" smtClean="0"/>
              <a:t>Monte </a:t>
            </a:r>
            <a:r>
              <a:rPr lang="en-US" dirty="0" smtClean="0"/>
              <a:t>carlo: http://www.tripadvisor.com/Tourism-g190409-Monte_Carlo-Vacations.html </a:t>
            </a:r>
          </a:p>
          <a:p>
            <a:r>
              <a:rPr lang="en-US" dirty="0" smtClean="0"/>
              <a:t>Blackjack: http://www.rhsmith.umd.edu/news/stories/2009/montecarlonight.aspx </a:t>
            </a:r>
          </a:p>
          <a:p>
            <a:r>
              <a:rPr lang="en-US" dirty="0" smtClean="0"/>
              <a:t>http://www.montecarloarcade.com/About_Us.html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23</a:t>
            </a:fld>
            <a:endParaRPr lang="en-US"/>
          </a:p>
        </p:txBody>
      </p:sp>
    </p:spTree>
    <p:extLst>
      <p:ext uri="{BB962C8B-B14F-4D97-AF65-F5344CB8AC3E}">
        <p14:creationId xmlns:p14="http://schemas.microsoft.com/office/powerpoint/2010/main" val="277813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variable</a:t>
            </a:r>
            <a:r>
              <a:rPr lang="en-US" baseline="0" dirty="0" smtClean="0"/>
              <a:t> biggest.  Load maximum.py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24</a:t>
            </a:fld>
            <a:endParaRPr lang="en-US"/>
          </a:p>
        </p:txBody>
      </p:sp>
    </p:spTree>
    <p:extLst>
      <p:ext uri="{BB962C8B-B14F-4D97-AF65-F5344CB8AC3E}">
        <p14:creationId xmlns:p14="http://schemas.microsoft.com/office/powerpoint/2010/main" val="1977756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variable</a:t>
            </a:r>
            <a:r>
              <a:rPr lang="en-US" baseline="0" dirty="0" smtClean="0"/>
              <a:t> biggest.  Load maximum.py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25</a:t>
            </a:fld>
            <a:endParaRPr lang="en-US"/>
          </a:p>
        </p:txBody>
      </p:sp>
    </p:spTree>
    <p:extLst>
      <p:ext uri="{BB962C8B-B14F-4D97-AF65-F5344CB8AC3E}">
        <p14:creationId xmlns:p14="http://schemas.microsoft.com/office/powerpoint/2010/main" val="1977756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variable</a:t>
            </a:r>
            <a:r>
              <a:rPr lang="en-US" baseline="0" dirty="0" smtClean="0"/>
              <a:t> max.  Load maximum.py.  Note that this program works if seq is empty.  Also, it can contain negative numbers, which is why we couldn’t initialize to something like 0.</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26</a:t>
            </a:fld>
            <a:endParaRPr lang="en-US"/>
          </a:p>
        </p:txBody>
      </p:sp>
    </p:spTree>
    <p:extLst>
      <p:ext uri="{BB962C8B-B14F-4D97-AF65-F5344CB8AC3E}">
        <p14:creationId xmlns:p14="http://schemas.microsoft.com/office/powerpoint/2010/main" val="1977756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Then we’d need the precondition that the list isn’t empty.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27</a:t>
            </a:fld>
            <a:endParaRPr lang="en-US"/>
          </a:p>
        </p:txBody>
      </p:sp>
    </p:spTree>
    <p:extLst>
      <p:ext uri="{BB962C8B-B14F-4D97-AF65-F5344CB8AC3E}">
        <p14:creationId xmlns:p14="http://schemas.microsoft.com/office/powerpoint/2010/main" val="1977756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Load maximum.py  Talk about finding the n biggest, but then we’ll need to sort, which we’ll do later.</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28</a:t>
            </a:fld>
            <a:endParaRPr lang="en-US"/>
          </a:p>
        </p:txBody>
      </p:sp>
    </p:spTree>
    <p:extLst>
      <p:ext uri="{BB962C8B-B14F-4D97-AF65-F5344CB8AC3E}">
        <p14:creationId xmlns:p14="http://schemas.microsoft.com/office/powerpoint/2010/main" val="1977756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32 people to stand in the front of the room.   I can solve the problem sequentially as our program did.  Have them, in order call out their ages and keep track of largest so far on the board.</a:t>
            </a:r>
          </a:p>
          <a:p>
            <a:r>
              <a:rPr lang="en-US" dirty="0" smtClean="0"/>
              <a:t>But</a:t>
            </a:r>
            <a:r>
              <a:rPr lang="en-US" baseline="0" dirty="0" smtClean="0"/>
              <a:t> now, give them each a sequence number.  Every even person turns left to next odd person.  Compare ages.  Younger one sit down.  Older one keep larger sequence number.  Now if you’re divisible by 4, look left.  Younger one sit down.  Older one keep larger seq number. Repeat.  If you didn’t get looked at last time, you should look left this time.  (This handles non power of 2 cases.) How many total compares?  Total is the same, but if done in parallel, takes only 5 time steps.</a:t>
            </a:r>
          </a:p>
          <a:p>
            <a:r>
              <a:rPr lang="en-US" baseline="0" dirty="0" smtClean="0"/>
              <a:t>Idea from David Reed p. 139</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29</a:t>
            </a:fld>
            <a:endParaRPr lang="en-US"/>
          </a:p>
        </p:txBody>
      </p:sp>
    </p:spTree>
    <p:extLst>
      <p:ext uri="{BB962C8B-B14F-4D97-AF65-F5344CB8AC3E}">
        <p14:creationId xmlns:p14="http://schemas.microsoft.com/office/powerpoint/2010/main" val="2449808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32 people to stand in the front of the room.   I can solve the problem sequentially as our program did.  </a:t>
            </a:r>
          </a:p>
          <a:p>
            <a:r>
              <a:rPr lang="en-US" dirty="0" smtClean="0"/>
              <a:t>But</a:t>
            </a:r>
            <a:r>
              <a:rPr lang="en-US" baseline="0" dirty="0" smtClean="0"/>
              <a:t> now, give them each a sequence number.  Every odd person turns to next even person.  Compare ages.  Younger one sit down.  </a:t>
            </a:r>
          </a:p>
          <a:p>
            <a:r>
              <a:rPr lang="en-US" baseline="0" dirty="0" smtClean="0"/>
              <a:t>Repeat.  </a:t>
            </a:r>
          </a:p>
          <a:p>
            <a:r>
              <a:rPr lang="en-US" baseline="0" dirty="0" smtClean="0"/>
              <a:t>How many total compares?  Total is the same, but if done in parallel, takes only 5 time steps.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30</a:t>
            </a:fld>
            <a:endParaRPr lang="en-US"/>
          </a:p>
        </p:txBody>
      </p:sp>
    </p:spTree>
    <p:extLst>
      <p:ext uri="{BB962C8B-B14F-4D97-AF65-F5344CB8AC3E}">
        <p14:creationId xmlns:p14="http://schemas.microsoft.com/office/powerpoint/2010/main" val="244980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SIMD</a:t>
            </a:r>
            <a:r>
              <a:rPr lang="en-US" baseline="0" dirty="0" smtClean="0"/>
              <a:t> parallelism as in insurance clerks.</a:t>
            </a:r>
          </a:p>
          <a:p>
            <a:r>
              <a:rPr lang="en-US" dirty="0" smtClean="0"/>
              <a:t>Get 32 people to stand in the front of the room.   I can solve the problem sequentially as our program did.  </a:t>
            </a:r>
          </a:p>
          <a:p>
            <a:r>
              <a:rPr lang="en-US" dirty="0" smtClean="0"/>
              <a:t>But</a:t>
            </a:r>
            <a:r>
              <a:rPr lang="en-US" baseline="0" dirty="0" smtClean="0"/>
              <a:t> now, give them each a sequence number.  Every odd person turns to next even person.  Compare ages.  Younger one sit down.  Repeat.  How many total compares?  Total is the same, but if done in parallel, takes only 5 time steps.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31</a:t>
            </a:fld>
            <a:endParaRPr lang="en-US"/>
          </a:p>
        </p:txBody>
      </p:sp>
    </p:spTree>
    <p:extLst>
      <p:ext uri="{BB962C8B-B14F-4D97-AF65-F5344CB8AC3E}">
        <p14:creationId xmlns:p14="http://schemas.microsoft.com/office/powerpoint/2010/main" val="2449808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n is 5, we execute the loop 5 times.  If n is 100, we execute it 100 times.  If it takes some constant amount of time to do the simple thing, then we'll say that the time required is O(n).  When we do an analysis like this, we don't generally care about constant factors.  So we don't care if it takes 3 steps or 30 steps to do the simple thing.  We do care that, as n increases, the amount of time required grows, ignoring constants like 3 or 30, as fast as n does.</a:t>
            </a:r>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34</a:t>
            </a:fld>
            <a:endParaRPr lang="en-US"/>
          </a:p>
        </p:txBody>
      </p:sp>
    </p:spTree>
    <p:extLst>
      <p:ext uri="{BB962C8B-B14F-4D97-AF65-F5344CB8AC3E}">
        <p14:creationId xmlns:p14="http://schemas.microsoft.com/office/powerpoint/2010/main" val="162625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students</a:t>
            </a:r>
            <a:r>
              <a:rPr lang="en-US" baseline="0" dirty="0" smtClean="0"/>
              <a:t> to do it.  Point here is that it’s actually quite complicated if you cover for all conditions.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a:t>
            </a:fld>
            <a:endParaRPr lang="en-US"/>
          </a:p>
        </p:txBody>
      </p:sp>
    </p:spTree>
    <p:extLst>
      <p:ext uri="{BB962C8B-B14F-4D97-AF65-F5344CB8AC3E}">
        <p14:creationId xmlns:p14="http://schemas.microsoft.com/office/powerpoint/2010/main" val="3153726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how long does it take for our program to run?  It must execute the outer (first) loop n times.  But now, how much work must it do each time?  It's not a constant.  It's another loop.  That loop must be executed n times.  So we have that the inner loop takes O(n) steps.  And must execute it n times.  So now the total amount of time grows as o(n^2).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35</a:t>
            </a:fld>
            <a:endParaRPr lang="en-US"/>
          </a:p>
        </p:txBody>
      </p:sp>
    </p:spTree>
    <p:extLst>
      <p:ext uri="{BB962C8B-B14F-4D97-AF65-F5344CB8AC3E}">
        <p14:creationId xmlns:p14="http://schemas.microsoft.com/office/powerpoint/2010/main" val="1626258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0677A-8E3C-43A1-96F8-95B836A8461A}" type="slidenum">
              <a:rPr lang="en-US"/>
              <a:pPr/>
              <a:t>36</a:t>
            </a:fld>
            <a:endParaRPr lang="en-US"/>
          </a:p>
        </p:txBody>
      </p:sp>
      <p:sp>
        <p:nvSpPr>
          <p:cNvPr id="55298" name="Rectangle 2"/>
          <p:cNvSpPr>
            <a:spLocks noGrp="1" noRot="1" noChangeAspect="1" noChangeArrowheads="1" noTextEdit="1"/>
          </p:cNvSpPr>
          <p:nvPr>
            <p:ph type="sldImg"/>
          </p:nvPr>
        </p:nvSpPr>
        <p:spPr>
          <a:xfrm>
            <a:off x="1144588" y="685800"/>
            <a:ext cx="4572000" cy="3429000"/>
          </a:xfrm>
          <a:ln/>
        </p:spPr>
      </p:sp>
      <p:sp>
        <p:nvSpPr>
          <p:cNvPr id="5529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suppose that we have a program that searches a tree of possibilities.  For example, suppose we want to play chess. Let's say that, at each move, there are on average 35 choices.  For each of them, there are 35 choices at the next level.  So 35^2 paths of length 2.  But now, at the next level, each of them has 35 choices.  So, to explore 3 moves ahead we must explore 35*35*35 or 35^3 moves.  Let n be the number of moves we must look ahead in an arbitrary game like this.  Then the number of moves is O(34^n).  Obviously, as n gets even slightly large, it becomes impossible to run our program.</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this one too.</a:t>
            </a:r>
            <a:endParaRPr lang="en-US" dirty="0"/>
          </a:p>
        </p:txBody>
      </p:sp>
      <p:sp>
        <p:nvSpPr>
          <p:cNvPr id="4" name="Slide Number Placeholder 3"/>
          <p:cNvSpPr>
            <a:spLocks noGrp="1"/>
          </p:cNvSpPr>
          <p:nvPr>
            <p:ph type="sldNum" sz="quarter" idx="10"/>
          </p:nvPr>
        </p:nvSpPr>
        <p:spPr/>
        <p:txBody>
          <a:bodyPr/>
          <a:lstStyle/>
          <a:p>
            <a:fld id="{5EF8583F-021C-4614-9802-EAD5C486D7A8}" type="slidenum">
              <a:rPr lang="en-US" smtClean="0"/>
              <a:t>37</a:t>
            </a:fld>
            <a:endParaRPr lang="en-US"/>
          </a:p>
        </p:txBody>
      </p:sp>
    </p:spTree>
    <p:extLst>
      <p:ext uri="{BB962C8B-B14F-4D97-AF65-F5344CB8AC3E}">
        <p14:creationId xmlns:p14="http://schemas.microsoft.com/office/powerpoint/2010/main" val="1769626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it on the board the obvious way with a loop.  Tractable.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38</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it the obvious way with a loop.  Now it gets tedious.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39</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it the obvious way with a loop.  Now it gets tedious.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40</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Sum = n *</a:t>
            </a:r>
            <a:r>
              <a:rPr lang="en-US" baseline="0" smtClean="0"/>
              <a:t> (n+1) / 2  See: http://www.cs4fn.org/algorithms/triangular.php  for Gauss’s trick.</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41</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the list a second time,</a:t>
            </a:r>
            <a:r>
              <a:rPr lang="en-US" baseline="0" dirty="0" smtClean="0"/>
              <a:t> going backwards.  Every column sums to n+1.  There are n columns.  So the grand total is n(n+1), but it’s doubled, so cut it in half.</a:t>
            </a:r>
            <a:endParaRPr lang="en-US" dirty="0" smtClean="0"/>
          </a:p>
          <a:p>
            <a:r>
              <a:rPr lang="en-US" dirty="0" smtClean="0"/>
              <a:t>Sum = n *</a:t>
            </a:r>
            <a:r>
              <a:rPr lang="en-US" baseline="0" dirty="0" smtClean="0"/>
              <a:t> (n+1) / 2  See: http://www.cs4fn.org/algorithms/triangular.php  for Gauss’s trick.</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42</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(n+1)/2 * 12.  Plus we need to add 6, which is (n+1)/2.</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43</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use of // (integer divide).  Why are we sure that we’ll get an integer?   </a:t>
            </a:r>
          </a:p>
          <a:p>
            <a:r>
              <a:rPr lang="en-US" baseline="0" dirty="0" smtClean="0"/>
              <a:t>See: http://www.cs4fn.org/algorithms/triangular.php  for Gauss’s trick.</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44</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 is 0, answer will be undefined.  Program will infinite loop.</a:t>
            </a:r>
            <a:r>
              <a:rPr lang="en-US" baseline="0" dirty="0" smtClean="0"/>
              <a:t>  If n is negative, the program will crash because of the character -.  So reasonable precondition is n,m &gt; 0 and integer.</a:t>
            </a:r>
          </a:p>
          <a:p>
            <a:r>
              <a:rPr lang="en-US" baseline="0" dirty="0" smtClean="0"/>
              <a:t>What about n &lt; m?  Works fine.</a:t>
            </a:r>
            <a:endParaRPr lang="en-US" dirty="0" smtClean="0"/>
          </a:p>
        </p:txBody>
      </p:sp>
      <p:sp>
        <p:nvSpPr>
          <p:cNvPr id="4" name="Slide Number Placeholder 3"/>
          <p:cNvSpPr>
            <a:spLocks noGrp="1"/>
          </p:cNvSpPr>
          <p:nvPr>
            <p:ph type="sldNum" sz="quarter" idx="10"/>
          </p:nvPr>
        </p:nvSpPr>
        <p:spPr/>
        <p:txBody>
          <a:bodyPr/>
          <a:lstStyle/>
          <a:p>
            <a:fld id="{FED2F0B7-B00F-402D-89E4-66EAF4A97343}" type="slidenum">
              <a:rPr lang="en-US" smtClean="0"/>
              <a:t>7</a:t>
            </a:fld>
            <a:endParaRPr lang="en-US"/>
          </a:p>
        </p:txBody>
      </p:sp>
    </p:spTree>
    <p:extLst>
      <p:ext uri="{BB962C8B-B14F-4D97-AF65-F5344CB8AC3E}">
        <p14:creationId xmlns:p14="http://schemas.microsoft.com/office/powerpoint/2010/main" val="1347537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45</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46</a:t>
            </a:fld>
            <a:endParaRPr lang="en-US"/>
          </a:p>
        </p:txBody>
      </p:sp>
    </p:spTree>
    <p:extLst>
      <p:ext uri="{BB962C8B-B14F-4D97-AF65-F5344CB8AC3E}">
        <p14:creationId xmlns:p14="http://schemas.microsoft.com/office/powerpoint/2010/main" val="85787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key encryption</a:t>
            </a:r>
          </a:p>
          <a:p>
            <a:r>
              <a:rPr lang="en-US" dirty="0" smtClean="0"/>
              <a:t>http://msdn.microsoft.com/en-us/library/ff647097.aspx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47</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Public key encryption</a:t>
            </a:r>
          </a:p>
          <a:p>
            <a:r>
              <a:rPr lang="en-US" dirty="0" smtClean="0"/>
              <a:t>http://msdn.microsoft.com/en-us/library/ff647097.aspx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48</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49</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50</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 primes.py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51</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 primes.py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52</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 primes.py  </a:t>
            </a:r>
            <a:r>
              <a:rPr lang="en-US" baseline="0" dirty="0" smtClean="0"/>
              <a:t> If n is negative, it returns the empty sequence, so that is okay.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53</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 primes.py    run </a:t>
            </a:r>
            <a:r>
              <a:rPr lang="en-US" dirty="0" err="1" smtClean="0"/>
              <a:t>primes_Greek_trace</a:t>
            </a:r>
            <a:endParaRPr lang="en-US" dirty="0" smtClean="0"/>
          </a:p>
          <a:p>
            <a:r>
              <a:rPr lang="en-US" dirty="0" smtClean="0"/>
              <a:t>Note that we rule out 1 by definition.  Then</a:t>
            </a:r>
            <a:r>
              <a:rPr lang="en-US" baseline="0" dirty="0" smtClean="0"/>
              <a:t> replace by red 0’s as we determine that a number is composite.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54</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Point out that we need a third</a:t>
            </a:r>
            <a:r>
              <a:rPr lang="en-US" baseline="0" smtClean="0"/>
              <a:t> location.</a:t>
            </a:r>
            <a:endParaRPr lang="en-US"/>
          </a:p>
        </p:txBody>
      </p:sp>
      <p:sp>
        <p:nvSpPr>
          <p:cNvPr id="4" name="Slide Number Placeholder 3"/>
          <p:cNvSpPr>
            <a:spLocks noGrp="1"/>
          </p:cNvSpPr>
          <p:nvPr>
            <p:ph type="sldNum" sz="quarter" idx="10"/>
          </p:nvPr>
        </p:nvSpPr>
        <p:spPr/>
        <p:txBody>
          <a:bodyPr/>
          <a:lstStyle/>
          <a:p>
            <a:fld id="{FED2F0B7-B00F-402D-89E4-66EAF4A97343}" type="slidenum">
              <a:rPr lang="en-US" smtClean="0"/>
              <a:t>8</a:t>
            </a:fld>
            <a:endParaRPr lang="en-US"/>
          </a:p>
        </p:txBody>
      </p:sp>
    </p:spTree>
    <p:extLst>
      <p:ext uri="{BB962C8B-B14F-4D97-AF65-F5344CB8AC3E}">
        <p14:creationId xmlns:p14="http://schemas.microsoft.com/office/powerpoint/2010/main" val="3770720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Import primes.py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55</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Faster.  No divides.  So sometimes big-O doesn’t tell the whole story.  Try it yourself.</a:t>
            </a:r>
            <a:r>
              <a:rPr lang="en-US" baseline="0" dirty="0" smtClean="0"/>
              <a:t> Hand out the worksheet.  Which would you rather do?</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56</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Try </a:t>
            </a:r>
            <a:r>
              <a:rPr lang="en-US" dirty="0" smtClean="0"/>
              <a:t>it yourself.</a:t>
            </a:r>
            <a:r>
              <a:rPr lang="en-US" baseline="0" dirty="0" smtClean="0"/>
              <a:t> Hand out the worksheet.  Which would you rather do?</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57</a:t>
            </a:fld>
            <a:endParaRPr lang="en-US"/>
          </a:p>
        </p:txBody>
      </p:sp>
    </p:spTree>
    <p:extLst>
      <p:ext uri="{BB962C8B-B14F-4D97-AF65-F5344CB8AC3E}">
        <p14:creationId xmlns:p14="http://schemas.microsoft.com/office/powerpoint/2010/main" val="3006309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Argue why it must.  We’ll do 3n+1 later.</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58</a:t>
            </a:fld>
            <a:endParaRPr lang="en-US"/>
          </a:p>
        </p:txBody>
      </p:sp>
    </p:spTree>
    <p:extLst>
      <p:ext uri="{BB962C8B-B14F-4D97-AF65-F5344CB8AC3E}">
        <p14:creationId xmlns:p14="http://schemas.microsoft.com/office/powerpoint/2010/main" val="8983090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http://www.cs.wm.edu/~pkstoc/toh.html</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59</a:t>
            </a:fld>
            <a:endParaRPr lang="en-US"/>
          </a:p>
        </p:txBody>
      </p:sp>
    </p:spTree>
    <p:extLst>
      <p:ext uri="{BB962C8B-B14F-4D97-AF65-F5344CB8AC3E}">
        <p14:creationId xmlns:p14="http://schemas.microsoft.com/office/powerpoint/2010/main" val="8536396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use mine.</a:t>
            </a:r>
            <a:r>
              <a:rPr lang="en-US" baseline="0" dirty="0" smtClean="0"/>
              <a:t>  Then r</a:t>
            </a:r>
            <a:r>
              <a:rPr lang="en-US" dirty="0" smtClean="0"/>
              <a:t>un the simulation.</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60</a:t>
            </a:fld>
            <a:endParaRPr lang="en-US"/>
          </a:p>
        </p:txBody>
      </p:sp>
    </p:spTree>
    <p:extLst>
      <p:ext uri="{BB962C8B-B14F-4D97-AF65-F5344CB8AC3E}">
        <p14:creationId xmlns:p14="http://schemas.microsoft.com/office/powerpoint/2010/main" val="4146279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Load hanoi.py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62</a:t>
            </a:fld>
            <a:endParaRPr lang="en-US"/>
          </a:p>
        </p:txBody>
      </p:sp>
    </p:spTree>
    <p:extLst>
      <p:ext uri="{BB962C8B-B14F-4D97-AF65-F5344CB8AC3E}">
        <p14:creationId xmlns:p14="http://schemas.microsoft.com/office/powerpoint/2010/main" val="132209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63</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  Point out that this is quite simple for</a:t>
            </a:r>
            <a:r>
              <a:rPr lang="en-US" baseline="0" dirty="0" smtClean="0"/>
              <a:t> computers.  But people are very bad at manipulating stacks.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64</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  Point out that this is quite simple for</a:t>
            </a:r>
            <a:r>
              <a:rPr lang="en-US" baseline="0" dirty="0" smtClean="0"/>
              <a:t> computers.  But people are very bad at manipulating stacks.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65</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Point out that we need a third</a:t>
            </a:r>
            <a:r>
              <a:rPr lang="en-US" baseline="0" smtClean="0"/>
              <a:t> location.</a:t>
            </a:r>
            <a:endParaRPr lang="en-US"/>
          </a:p>
        </p:txBody>
      </p:sp>
      <p:sp>
        <p:nvSpPr>
          <p:cNvPr id="4" name="Slide Number Placeholder 3"/>
          <p:cNvSpPr>
            <a:spLocks noGrp="1"/>
          </p:cNvSpPr>
          <p:nvPr>
            <p:ph type="sldNum" sz="quarter" idx="10"/>
          </p:nvPr>
        </p:nvSpPr>
        <p:spPr/>
        <p:txBody>
          <a:bodyPr/>
          <a:lstStyle/>
          <a:p>
            <a:fld id="{FED2F0B7-B00F-402D-89E4-66EAF4A97343}" type="slidenum">
              <a:rPr lang="en-US" smtClean="0"/>
              <a:t>9</a:t>
            </a:fld>
            <a:endParaRPr lang="en-US"/>
          </a:p>
        </p:txBody>
      </p:sp>
    </p:spTree>
    <p:extLst>
      <p:ext uri="{BB962C8B-B14F-4D97-AF65-F5344CB8AC3E}">
        <p14:creationId xmlns:p14="http://schemas.microsoft.com/office/powerpoint/2010/main" val="37707207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  Point out that this is quite simple for</a:t>
            </a:r>
            <a:r>
              <a:rPr lang="en-US" baseline="0" dirty="0" smtClean="0"/>
              <a:t> computers.  But people are very bad at manipulating stacks.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66</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  Point out that this is quite simple for</a:t>
            </a:r>
            <a:r>
              <a:rPr lang="en-US" baseline="0" dirty="0" smtClean="0"/>
              <a:t> computers.  But people are very bad at manipulating stacks.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67</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  Point out that this is quite simple for</a:t>
            </a:r>
            <a:r>
              <a:rPr lang="en-US" baseline="0" dirty="0" smtClean="0"/>
              <a:t> computers.  But people are very bad at manipulating stacks.  Let them try to do it this way.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68</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  Point out that this is quite simple for</a:t>
            </a:r>
            <a:r>
              <a:rPr lang="en-US" baseline="0" dirty="0" smtClean="0"/>
              <a:t> computers.  But people are very bad at manipulating stacks.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69</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  Point out that this is quite simple for</a:t>
            </a:r>
            <a:r>
              <a:rPr lang="en-US" baseline="0" dirty="0" smtClean="0"/>
              <a:t> computers.  But people are very bad at manipulating stacks.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70</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it for n = 5 and show what goes on in the stack.  Point out that this is quite simple for</a:t>
            </a:r>
            <a:r>
              <a:rPr lang="en-US" baseline="0" dirty="0" smtClean="0"/>
              <a:t> computers.  But people are very bad at manipulating stacks.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71</a:t>
            </a:fld>
            <a:endParaRPr lang="en-US"/>
          </a:p>
        </p:txBody>
      </p:sp>
    </p:spTree>
    <p:extLst>
      <p:ext uri="{BB962C8B-B14F-4D97-AF65-F5344CB8AC3E}">
        <p14:creationId xmlns:p14="http://schemas.microsoft.com/office/powerpoint/2010/main" val="3825849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it as a loop, so if you try to move right from</a:t>
            </a:r>
            <a:r>
              <a:rPr lang="en-US" baseline="0" dirty="0" smtClean="0"/>
              <a:t> C, you go to A.   Let them try to do it this way.</a:t>
            </a:r>
          </a:p>
          <a:p>
            <a:r>
              <a:rPr lang="en-US" dirty="0" smtClean="0"/>
              <a:t>http://www.alper.net/tag/tower-of-hanoi/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72</a:t>
            </a:fld>
            <a:endParaRPr lang="en-US"/>
          </a:p>
        </p:txBody>
      </p:sp>
    </p:spTree>
    <p:extLst>
      <p:ext uri="{BB962C8B-B14F-4D97-AF65-F5344CB8AC3E}">
        <p14:creationId xmlns:p14="http://schemas.microsoft.com/office/powerpoint/2010/main" val="1978452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Recursive is much easier to see the correctness of.</a:t>
            </a:r>
          </a:p>
          <a:p>
            <a:r>
              <a:rPr lang="en-US" dirty="0" smtClean="0"/>
              <a:t>But people can’t do it.  People can get very fast at the iterative one.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73</a:t>
            </a:fld>
            <a:endParaRPr lang="en-US"/>
          </a:p>
        </p:txBody>
      </p:sp>
    </p:spTree>
    <p:extLst>
      <p:ext uri="{BB962C8B-B14F-4D97-AF65-F5344CB8AC3E}">
        <p14:creationId xmlns:p14="http://schemas.microsoft.com/office/powerpoint/2010/main" val="34275714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because total data dependence.</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74</a:t>
            </a:fld>
            <a:endParaRPr lang="en-US"/>
          </a:p>
        </p:txBody>
      </p:sp>
    </p:spTree>
    <p:extLst>
      <p:ext uri="{BB962C8B-B14F-4D97-AF65-F5344CB8AC3E}">
        <p14:creationId xmlns:p14="http://schemas.microsoft.com/office/powerpoint/2010/main" val="19784522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care?  Again,</a:t>
            </a:r>
            <a:r>
              <a:rPr lang="en-US" baseline="0" dirty="0" smtClean="0"/>
              <a:t> crypto.   Try these examples the obvious way, where we find the prime factors of the two numbers.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75</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Point out that we need a third</a:t>
            </a:r>
            <a:r>
              <a:rPr lang="en-US" baseline="0" smtClean="0"/>
              <a:t> location.</a:t>
            </a:r>
            <a:endParaRPr lang="en-US"/>
          </a:p>
        </p:txBody>
      </p:sp>
      <p:sp>
        <p:nvSpPr>
          <p:cNvPr id="4" name="Slide Number Placeholder 3"/>
          <p:cNvSpPr>
            <a:spLocks noGrp="1"/>
          </p:cNvSpPr>
          <p:nvPr>
            <p:ph type="sldNum" sz="quarter" idx="10"/>
          </p:nvPr>
        </p:nvSpPr>
        <p:spPr/>
        <p:txBody>
          <a:bodyPr/>
          <a:lstStyle/>
          <a:p>
            <a:fld id="{FED2F0B7-B00F-402D-89E4-66EAF4A97343}" type="slidenum">
              <a:rPr lang="en-US" smtClean="0"/>
              <a:t>10</a:t>
            </a:fld>
            <a:endParaRPr lang="en-US"/>
          </a:p>
        </p:txBody>
      </p:sp>
    </p:spTree>
    <p:extLst>
      <p:ext uri="{BB962C8B-B14F-4D97-AF65-F5344CB8AC3E}">
        <p14:creationId xmlns:p14="http://schemas.microsoft.com/office/powerpoint/2010/main" val="37707207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care?  Again,</a:t>
            </a:r>
            <a:r>
              <a:rPr lang="en-US" baseline="0" dirty="0" smtClean="0"/>
              <a:t> crypto.   Try these examples the obvious way, where we find the prime factors of the two numbers.</a:t>
            </a:r>
          </a:p>
          <a:p>
            <a:r>
              <a:rPr lang="en-US" dirty="0" smtClean="0"/>
              <a:t>Bag image: http://history.arizona.edu/events/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76</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care?  Again,</a:t>
            </a:r>
            <a:r>
              <a:rPr lang="en-US" baseline="0" dirty="0" smtClean="0"/>
              <a:t> crypto.   Try these examples the obvious way, where we find the prime factors of the two numbers.</a:t>
            </a:r>
          </a:p>
          <a:p>
            <a:r>
              <a:rPr lang="en-US" dirty="0" smtClean="0"/>
              <a:t>Bag image: http://history.arizona.edu/events/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77</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care?  Again,</a:t>
            </a:r>
            <a:r>
              <a:rPr lang="en-US" baseline="0" dirty="0" smtClean="0"/>
              <a:t> crypto.   Try these examples the obvious way, where we find the prime factors of the two numbers.</a:t>
            </a:r>
          </a:p>
          <a:p>
            <a:r>
              <a:rPr lang="en-US" dirty="0" smtClean="0"/>
              <a:t>Bag image: http://history.arizona.edu/events/ </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78</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care?  Again,</a:t>
            </a:r>
            <a:r>
              <a:rPr lang="en-US" baseline="0" dirty="0" smtClean="0"/>
              <a:t> crypto.   Try these examples the obvious way, where we find the prime factors of the two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Load my module gcd.py.  It’s got Euclid’s method, but we can simulate this code and see what happens.  Gcd_euclid just prints the answer (no tracing)</a:t>
            </a:r>
            <a:endParaRPr lang="en-US" dirty="0" smtClean="0"/>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79</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care?  Again,</a:t>
            </a:r>
            <a:r>
              <a:rPr lang="en-US" baseline="0" dirty="0" smtClean="0"/>
              <a:t> crypto.   Try these examples the obvious way, where we find the prime factors of the two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Load my module gcd.py.  It’s got Euclid’s method, but we can type in this example and see what happens.  Gcd_euclid just prints the answer (no tracing)</a:t>
            </a:r>
            <a:endParaRPr lang="en-US" dirty="0" smtClean="0"/>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80</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care?  Again,</a:t>
            </a:r>
            <a:r>
              <a:rPr lang="en-US" baseline="0" dirty="0" smtClean="0"/>
              <a:t> crypto.   Try these examples the obvious way, where we find the prime factors of the two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Load my module gcd.py.  It’s got Euclid’s method, but we can type in this example and see what happens.  Gcd_euclid just prints the answer (no tracing)</a:t>
            </a:r>
            <a:endParaRPr lang="en-US" dirty="0" smtClean="0"/>
          </a:p>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81</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http://en.wikipedia.org/wiki/Integer_factorization</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82</a:t>
            </a:fld>
            <a:endParaRPr lang="en-US"/>
          </a:p>
        </p:txBody>
      </p:sp>
    </p:spTree>
    <p:extLst>
      <p:ext uri="{BB962C8B-B14F-4D97-AF65-F5344CB8AC3E}">
        <p14:creationId xmlns:p14="http://schemas.microsoft.com/office/powerpoint/2010/main" val="5911849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http://en.wikipedia.org/wiki/Integer_factorization</a:t>
            </a:r>
            <a:endParaRPr lang="en-US"/>
          </a:p>
        </p:txBody>
      </p:sp>
      <p:sp>
        <p:nvSpPr>
          <p:cNvPr id="4" name="Slide Number Placeholder 3"/>
          <p:cNvSpPr>
            <a:spLocks noGrp="1"/>
          </p:cNvSpPr>
          <p:nvPr>
            <p:ph type="sldNum" sz="quarter" idx="10"/>
          </p:nvPr>
        </p:nvSpPr>
        <p:spPr/>
        <p:txBody>
          <a:bodyPr/>
          <a:lstStyle/>
          <a:p>
            <a:fld id="{FED2F0B7-B00F-402D-89E4-66EAF4A97343}" type="slidenum">
              <a:rPr lang="en-US" smtClean="0"/>
              <a:t>83</a:t>
            </a:fld>
            <a:endParaRPr lang="en-US"/>
          </a:p>
        </p:txBody>
      </p:sp>
    </p:spTree>
    <p:extLst>
      <p:ext uri="{BB962C8B-B14F-4D97-AF65-F5344CB8AC3E}">
        <p14:creationId xmlns:p14="http://schemas.microsoft.com/office/powerpoint/2010/main" val="591184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Load my module gcd.py.  It’s got Euclid’s method, but we can type in this example and see what happens.  gcd_euclid_trace traces the process.</a:t>
            </a:r>
          </a:p>
          <a:p>
            <a:r>
              <a:rPr lang="en-US" baseline="0" dirty="0" smtClean="0"/>
              <a:t>Try 784,8746450 where the answer is 2.</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84</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must since m gets smaller every time (except possibly the first) and can’t ever go negative.</a:t>
            </a:r>
          </a:p>
          <a:p>
            <a:r>
              <a:rPr lang="en-US" dirty="0" smtClean="0"/>
              <a:t>In particular,</a:t>
            </a:r>
            <a:r>
              <a:rPr lang="en-US" baseline="0" dirty="0" smtClean="0"/>
              <a:t> </a:t>
            </a:r>
            <a:r>
              <a:rPr lang="en-US" baseline="0" dirty="0" smtClean="0"/>
              <a:t>if m &gt; 0, then </a:t>
            </a:r>
            <a:r>
              <a:rPr lang="en-US" baseline="0" dirty="0" err="1" smtClean="0"/>
              <a:t>n%m</a:t>
            </a:r>
            <a:r>
              <a:rPr lang="en-US" baseline="0" dirty="0" smtClean="0"/>
              <a:t> </a:t>
            </a:r>
            <a:r>
              <a:rPr lang="en-US" baseline="0" dirty="0" smtClean="0"/>
              <a:t>&lt; m.  N will be greater than m every time except possibly the first time for this reason.</a:t>
            </a:r>
          </a:p>
          <a:p>
            <a:r>
              <a:rPr lang="en-US" baseline="0" dirty="0" smtClean="0"/>
              <a:t>Must halt in no more than 5 times the number of decimal digits steps.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85</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skip this.</a:t>
            </a:r>
          </a:p>
          <a:p>
            <a:r>
              <a:rPr lang="en-US" dirty="0" smtClean="0"/>
              <a:t>Show it.   Talk about when cleverness might be a good idea.</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11</a:t>
            </a:fld>
            <a:endParaRPr lang="en-US"/>
          </a:p>
        </p:txBody>
      </p:sp>
    </p:spTree>
    <p:extLst>
      <p:ext uri="{BB962C8B-B14F-4D97-AF65-F5344CB8AC3E}">
        <p14:creationId xmlns:p14="http://schemas.microsoft.com/office/powerpoint/2010/main" val="37707207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must since m gets smaller every time (except possibly the first) and can’t ever go negative.</a:t>
            </a:r>
          </a:p>
          <a:p>
            <a:r>
              <a:rPr lang="en-US" dirty="0" smtClean="0"/>
              <a:t>In particular,</a:t>
            </a:r>
            <a:r>
              <a:rPr lang="en-US" baseline="0" dirty="0" smtClean="0"/>
              <a:t> if n &gt; m, then n%m &lt; m.  N will be greater than m every time except possibly the first time for this reason.</a:t>
            </a:r>
          </a:p>
          <a:p>
            <a:r>
              <a:rPr lang="en-US" baseline="0" dirty="0" smtClean="0"/>
              <a:t>Must halt in no more than 5 times the number of decimal digits steps.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86</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87</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k must divide</a:t>
            </a:r>
            <a:r>
              <a:rPr lang="en-US" baseline="0" dirty="0" smtClean="0"/>
              <a:t> n%m.  Use k = 5 as an example.  The key is that by trying smaller numbers we never throw any factors away.</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88</a:t>
            </a:fld>
            <a:endParaRPr lang="en-US"/>
          </a:p>
        </p:txBody>
      </p:sp>
    </p:spTree>
    <p:extLst>
      <p:ext uri="{BB962C8B-B14F-4D97-AF65-F5344CB8AC3E}">
        <p14:creationId xmlns:p14="http://schemas.microsoft.com/office/powerpoint/2010/main" val="2310302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this one.  We broke it apart into its major pieces.</a:t>
            </a:r>
            <a:endParaRPr lang="en-US" dirty="0"/>
          </a:p>
        </p:txBody>
      </p:sp>
      <p:sp>
        <p:nvSpPr>
          <p:cNvPr id="4" name="Slide Number Placeholder 3"/>
          <p:cNvSpPr>
            <a:spLocks noGrp="1"/>
          </p:cNvSpPr>
          <p:nvPr>
            <p:ph type="sldNum" sz="quarter" idx="10"/>
          </p:nvPr>
        </p:nvSpPr>
        <p:spPr/>
        <p:txBody>
          <a:bodyPr/>
          <a:lstStyle/>
          <a:p>
            <a:fld id="{FED2F0B7-B00F-402D-89E4-66EAF4A97343}" type="slidenum">
              <a:rPr lang="en-US" smtClean="0"/>
              <a:t>12</a:t>
            </a:fld>
            <a:endParaRPr lang="en-US"/>
          </a:p>
        </p:txBody>
      </p:sp>
    </p:spTree>
    <p:extLst>
      <p:ext uri="{BB962C8B-B14F-4D97-AF65-F5344CB8AC3E}">
        <p14:creationId xmlns:p14="http://schemas.microsoft.com/office/powerpoint/2010/main" val="246706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CA2E8-4ED2-41EE-892D-921A51257864}"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9778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CA2E8-4ED2-41EE-892D-921A51257864}"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4394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CA2E8-4ED2-41EE-892D-921A51257864}"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506420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CA2E8-4ED2-41EE-892D-921A51257864}"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76514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CA2E8-4ED2-41EE-892D-921A51257864}"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416524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CA2E8-4ED2-41EE-892D-921A51257864}"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373715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CA2E8-4ED2-41EE-892D-921A51257864}" type="datetimeFigureOut">
              <a:rPr lang="en-US" smtClean="0"/>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359293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CA2E8-4ED2-41EE-892D-921A51257864}" type="datetimeFigureOut">
              <a:rPr lang="en-US" smtClean="0"/>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313396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CA2E8-4ED2-41EE-892D-921A51257864}" type="datetimeFigureOut">
              <a:rPr lang="en-US" smtClean="0"/>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5516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CA2E8-4ED2-41EE-892D-921A51257864}"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225356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CA2E8-4ED2-41EE-892D-921A51257864}" type="datetimeFigureOut">
              <a:rPr lang="en-US" smtClean="0"/>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45CC8-E61D-4ACF-B031-3530AF57EFFD}" type="slidenum">
              <a:rPr lang="en-US" smtClean="0"/>
              <a:t>‹#›</a:t>
            </a:fld>
            <a:endParaRPr lang="en-US"/>
          </a:p>
        </p:txBody>
      </p:sp>
    </p:spTree>
    <p:extLst>
      <p:ext uri="{BB962C8B-B14F-4D97-AF65-F5344CB8AC3E}">
        <p14:creationId xmlns:p14="http://schemas.microsoft.com/office/powerpoint/2010/main" val="391112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CA2E8-4ED2-41EE-892D-921A51257864}" type="datetimeFigureOut">
              <a:rPr lang="en-US" smtClean="0"/>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45CC8-E61D-4ACF-B031-3530AF57EFFD}" type="slidenum">
              <a:rPr lang="en-US" smtClean="0"/>
              <a:t>‹#›</a:t>
            </a:fld>
            <a:endParaRPr lang="en-US"/>
          </a:p>
        </p:txBody>
      </p:sp>
    </p:spTree>
    <p:extLst>
      <p:ext uri="{BB962C8B-B14F-4D97-AF65-F5344CB8AC3E}">
        <p14:creationId xmlns:p14="http://schemas.microsoft.com/office/powerpoint/2010/main" val="346425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en.wikipedia.org/wiki/%C3%89douard_Luca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mazeworks.com/hanoi/index.ht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Algorithms and Software</a:t>
            </a:r>
            <a:endParaRPr lang="en-US" b="1" dirty="0"/>
          </a:p>
        </p:txBody>
      </p:sp>
      <p:sp>
        <p:nvSpPr>
          <p:cNvPr id="3" name="Subtitle 2"/>
          <p:cNvSpPr>
            <a:spLocks noGrp="1"/>
          </p:cNvSpPr>
          <p:nvPr>
            <p:ph type="subTitle" idx="1"/>
          </p:nvPr>
        </p:nvSpPr>
        <p:spPr/>
        <p:txBody>
          <a:bodyPr/>
          <a:lstStyle/>
          <a:p>
            <a:r>
              <a:rPr lang="en-US" dirty="0" smtClean="0"/>
              <a:t>Chapter 7</a:t>
            </a:r>
          </a:p>
          <a:p>
            <a:r>
              <a:rPr lang="en-US" dirty="0" smtClean="0"/>
              <a:t>Some of Chapter 8</a:t>
            </a:r>
          </a:p>
          <a:p>
            <a:r>
              <a:rPr lang="en-US" dirty="0" smtClean="0"/>
              <a:t>Sections 17.2, 17.3</a:t>
            </a:r>
            <a:endParaRPr lang="en-US" dirty="0"/>
          </a:p>
        </p:txBody>
      </p:sp>
    </p:spTree>
    <p:extLst>
      <p:ext uri="{BB962C8B-B14F-4D97-AF65-F5344CB8AC3E}">
        <p14:creationId xmlns:p14="http://schemas.microsoft.com/office/powerpoint/2010/main" val="114835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Swapping Two Values</a:t>
            </a:r>
            <a:endParaRPr lang="en-US" sz="3600" b="1" dirty="0"/>
          </a:p>
        </p:txBody>
      </p:sp>
      <p:sp>
        <p:nvSpPr>
          <p:cNvPr id="4" name="TextBox 3"/>
          <p:cNvSpPr txBox="1"/>
          <p:nvPr/>
        </p:nvSpPr>
        <p:spPr>
          <a:xfrm>
            <a:off x="2514600" y="1676400"/>
            <a:ext cx="1219200" cy="523220"/>
          </a:xfrm>
          <a:prstGeom prst="rect">
            <a:avLst/>
          </a:prstGeom>
          <a:noFill/>
        </p:spPr>
        <p:txBody>
          <a:bodyPr wrap="square" rtlCol="0">
            <a:spAutoFit/>
          </a:bodyPr>
          <a:lstStyle/>
          <a:p>
            <a:r>
              <a:rPr lang="en-US" sz="2800" dirty="0" smtClean="0"/>
              <a:t>35</a:t>
            </a:r>
            <a:endParaRPr lang="en-US" sz="2800" dirty="0"/>
          </a:p>
        </p:txBody>
      </p:sp>
      <p:sp>
        <p:nvSpPr>
          <p:cNvPr id="5" name="TextBox 4"/>
          <p:cNvSpPr txBox="1"/>
          <p:nvPr/>
        </p:nvSpPr>
        <p:spPr>
          <a:xfrm>
            <a:off x="2514600" y="2895600"/>
            <a:ext cx="1219200" cy="523220"/>
          </a:xfrm>
          <a:prstGeom prst="rect">
            <a:avLst/>
          </a:prstGeom>
          <a:noFill/>
        </p:spPr>
        <p:txBody>
          <a:bodyPr wrap="square" rtlCol="0">
            <a:spAutoFit/>
          </a:bodyPr>
          <a:lstStyle/>
          <a:p>
            <a:r>
              <a:rPr lang="en-US" sz="2800" dirty="0" smtClean="0"/>
              <a:t>12</a:t>
            </a:r>
            <a:endParaRPr lang="en-US" sz="2800" dirty="0"/>
          </a:p>
        </p:txBody>
      </p:sp>
      <p:sp>
        <p:nvSpPr>
          <p:cNvPr id="6" name="Rectangle 5"/>
          <p:cNvSpPr/>
          <p:nvPr/>
        </p:nvSpPr>
        <p:spPr>
          <a:xfrm>
            <a:off x="2362200" y="1676400"/>
            <a:ext cx="8382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74900" y="2895600"/>
            <a:ext cx="8382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4114800"/>
            <a:ext cx="7391400" cy="461665"/>
          </a:xfrm>
          <a:prstGeom prst="rect">
            <a:avLst/>
          </a:prstGeom>
          <a:noFill/>
        </p:spPr>
        <p:txBody>
          <a:bodyPr wrap="square" rtlCol="0">
            <a:spAutoFit/>
          </a:bodyPr>
          <a:lstStyle/>
          <a:p>
            <a:r>
              <a:rPr lang="en-US" sz="2400" dirty="0" smtClean="0"/>
              <a:t>An algorithm to swap the values:</a:t>
            </a:r>
            <a:endParaRPr lang="en-US" sz="2400" dirty="0"/>
          </a:p>
        </p:txBody>
      </p:sp>
      <p:sp>
        <p:nvSpPr>
          <p:cNvPr id="3" name="TextBox 2"/>
          <p:cNvSpPr txBox="1"/>
          <p:nvPr/>
        </p:nvSpPr>
        <p:spPr>
          <a:xfrm>
            <a:off x="1295400" y="1676400"/>
            <a:ext cx="609600" cy="461665"/>
          </a:xfrm>
          <a:prstGeom prst="rect">
            <a:avLst/>
          </a:prstGeom>
          <a:noFill/>
        </p:spPr>
        <p:txBody>
          <a:bodyPr wrap="square" rtlCol="0">
            <a:spAutoFit/>
          </a:bodyPr>
          <a:lstStyle/>
          <a:p>
            <a:r>
              <a:rPr lang="en-US" sz="2400" dirty="0" smtClean="0"/>
              <a:t>X:</a:t>
            </a:r>
            <a:endParaRPr lang="en-US" sz="2400" dirty="0"/>
          </a:p>
        </p:txBody>
      </p:sp>
      <p:sp>
        <p:nvSpPr>
          <p:cNvPr id="9" name="TextBox 8"/>
          <p:cNvSpPr txBox="1"/>
          <p:nvPr/>
        </p:nvSpPr>
        <p:spPr>
          <a:xfrm>
            <a:off x="1308100" y="2906354"/>
            <a:ext cx="609600" cy="461665"/>
          </a:xfrm>
          <a:prstGeom prst="rect">
            <a:avLst/>
          </a:prstGeom>
          <a:noFill/>
        </p:spPr>
        <p:txBody>
          <a:bodyPr wrap="square" rtlCol="0">
            <a:spAutoFit/>
          </a:bodyPr>
          <a:lstStyle/>
          <a:p>
            <a:r>
              <a:rPr lang="en-US" sz="2400" dirty="0" smtClean="0"/>
              <a:t>Y:</a:t>
            </a:r>
            <a:endParaRPr lang="en-US" sz="2400" dirty="0"/>
          </a:p>
        </p:txBody>
      </p:sp>
      <p:sp>
        <p:nvSpPr>
          <p:cNvPr id="10" name="TextBox 9"/>
          <p:cNvSpPr txBox="1"/>
          <p:nvPr/>
        </p:nvSpPr>
        <p:spPr>
          <a:xfrm>
            <a:off x="2667000" y="4648200"/>
            <a:ext cx="3962400" cy="1200329"/>
          </a:xfrm>
          <a:prstGeom prst="rect">
            <a:avLst/>
          </a:prstGeom>
          <a:noFill/>
        </p:spPr>
        <p:txBody>
          <a:bodyPr wrap="square" rtlCol="0">
            <a:spAutoFit/>
          </a:bodyPr>
          <a:lstStyle/>
          <a:p>
            <a:r>
              <a:rPr lang="en-US" sz="2400" dirty="0">
                <a:latin typeface="Courier" pitchFamily="18" charset="0"/>
              </a:rPr>
              <a:t>z = x</a:t>
            </a:r>
          </a:p>
          <a:p>
            <a:r>
              <a:rPr lang="en-US" sz="2400" dirty="0" smtClean="0">
                <a:latin typeface="Courier" pitchFamily="18" charset="0"/>
              </a:rPr>
              <a:t>x </a:t>
            </a:r>
            <a:r>
              <a:rPr lang="en-US" sz="2400" dirty="0">
                <a:latin typeface="Courier" pitchFamily="18" charset="0"/>
              </a:rPr>
              <a:t>= y</a:t>
            </a:r>
          </a:p>
          <a:p>
            <a:r>
              <a:rPr lang="en-US" sz="2400" dirty="0" smtClean="0">
                <a:latin typeface="Courier" pitchFamily="18" charset="0"/>
              </a:rPr>
              <a:t>y </a:t>
            </a:r>
            <a:r>
              <a:rPr lang="en-US" sz="2400" dirty="0">
                <a:latin typeface="Courier" pitchFamily="18" charset="0"/>
              </a:rPr>
              <a:t>= z</a:t>
            </a:r>
          </a:p>
        </p:txBody>
      </p:sp>
      <p:sp>
        <p:nvSpPr>
          <p:cNvPr id="11" name="TextBox 10"/>
          <p:cNvSpPr txBox="1"/>
          <p:nvPr/>
        </p:nvSpPr>
        <p:spPr>
          <a:xfrm>
            <a:off x="5257800" y="2138065"/>
            <a:ext cx="609600" cy="523220"/>
          </a:xfrm>
          <a:prstGeom prst="rect">
            <a:avLst/>
          </a:prstGeom>
          <a:noFill/>
        </p:spPr>
        <p:txBody>
          <a:bodyPr wrap="square" rtlCol="0">
            <a:spAutoFit/>
          </a:bodyPr>
          <a:lstStyle/>
          <a:p>
            <a:r>
              <a:rPr lang="en-US" sz="2800" dirty="0" smtClean="0"/>
              <a:t>Z:</a:t>
            </a:r>
            <a:endParaRPr lang="en-US" sz="2800" dirty="0"/>
          </a:p>
        </p:txBody>
      </p:sp>
      <p:sp>
        <p:nvSpPr>
          <p:cNvPr id="12" name="Rectangle 11"/>
          <p:cNvSpPr/>
          <p:nvPr/>
        </p:nvSpPr>
        <p:spPr>
          <a:xfrm>
            <a:off x="5791200" y="2138065"/>
            <a:ext cx="8382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78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b="1" dirty="0" smtClean="0"/>
              <a:t>Swapping Two Values –</a:t>
            </a:r>
            <a:br>
              <a:rPr lang="en-US" sz="3600" b="1" dirty="0" smtClean="0"/>
            </a:br>
            <a:r>
              <a:rPr lang="en-US" sz="3600" b="1" dirty="0" smtClean="0"/>
              <a:t>First Example of “Cleverness”</a:t>
            </a:r>
            <a:endParaRPr lang="en-US" sz="3600" b="1" dirty="0"/>
          </a:p>
        </p:txBody>
      </p:sp>
      <p:sp>
        <p:nvSpPr>
          <p:cNvPr id="4" name="TextBox 3"/>
          <p:cNvSpPr txBox="1"/>
          <p:nvPr/>
        </p:nvSpPr>
        <p:spPr>
          <a:xfrm>
            <a:off x="2514600" y="1676400"/>
            <a:ext cx="2019300" cy="523220"/>
          </a:xfrm>
          <a:prstGeom prst="rect">
            <a:avLst/>
          </a:prstGeom>
          <a:noFill/>
        </p:spPr>
        <p:txBody>
          <a:bodyPr wrap="square" rtlCol="0">
            <a:spAutoFit/>
          </a:bodyPr>
          <a:lstStyle/>
          <a:p>
            <a:r>
              <a:rPr lang="en-US" sz="2800" dirty="0" smtClean="0"/>
              <a:t>110110</a:t>
            </a:r>
            <a:endParaRPr lang="en-US" sz="2800" dirty="0"/>
          </a:p>
        </p:txBody>
      </p:sp>
      <p:sp>
        <p:nvSpPr>
          <p:cNvPr id="5" name="TextBox 4"/>
          <p:cNvSpPr txBox="1"/>
          <p:nvPr/>
        </p:nvSpPr>
        <p:spPr>
          <a:xfrm>
            <a:off x="2514600" y="2895600"/>
            <a:ext cx="1600200" cy="523220"/>
          </a:xfrm>
          <a:prstGeom prst="rect">
            <a:avLst/>
          </a:prstGeom>
          <a:noFill/>
        </p:spPr>
        <p:txBody>
          <a:bodyPr wrap="square" rtlCol="0">
            <a:spAutoFit/>
          </a:bodyPr>
          <a:lstStyle/>
          <a:p>
            <a:r>
              <a:rPr lang="en-US" sz="2800" dirty="0" smtClean="0"/>
              <a:t>101100</a:t>
            </a:r>
            <a:endParaRPr lang="en-US" sz="2800" dirty="0"/>
          </a:p>
        </p:txBody>
      </p:sp>
      <p:sp>
        <p:nvSpPr>
          <p:cNvPr id="6" name="Rectangle 5"/>
          <p:cNvSpPr/>
          <p:nvPr/>
        </p:nvSpPr>
        <p:spPr>
          <a:xfrm>
            <a:off x="2362200" y="1676400"/>
            <a:ext cx="16764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74900" y="2895600"/>
            <a:ext cx="16637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4343400"/>
            <a:ext cx="7391400" cy="1384995"/>
          </a:xfrm>
          <a:prstGeom prst="rect">
            <a:avLst/>
          </a:prstGeom>
          <a:noFill/>
        </p:spPr>
        <p:txBody>
          <a:bodyPr wrap="square" rtlCol="0">
            <a:spAutoFit/>
          </a:bodyPr>
          <a:lstStyle/>
          <a:p>
            <a:r>
              <a:rPr lang="en-US" sz="2800" dirty="0" smtClean="0"/>
              <a:t>X = (X  XOR  Y)  XOR  X</a:t>
            </a:r>
          </a:p>
          <a:p>
            <a:endParaRPr lang="en-US" sz="2800" dirty="0"/>
          </a:p>
          <a:p>
            <a:r>
              <a:rPr lang="en-US" sz="2800" dirty="0" smtClean="0"/>
              <a:t>Y = (X  XOR  Y)  XOR  Y</a:t>
            </a:r>
            <a:endParaRPr lang="en-US" sz="2800" dirty="0"/>
          </a:p>
        </p:txBody>
      </p:sp>
      <p:sp>
        <p:nvSpPr>
          <p:cNvPr id="3" name="TextBox 2"/>
          <p:cNvSpPr txBox="1"/>
          <p:nvPr/>
        </p:nvSpPr>
        <p:spPr>
          <a:xfrm>
            <a:off x="1295400" y="1676400"/>
            <a:ext cx="609600" cy="461665"/>
          </a:xfrm>
          <a:prstGeom prst="rect">
            <a:avLst/>
          </a:prstGeom>
          <a:noFill/>
        </p:spPr>
        <p:txBody>
          <a:bodyPr wrap="square" rtlCol="0">
            <a:spAutoFit/>
          </a:bodyPr>
          <a:lstStyle/>
          <a:p>
            <a:r>
              <a:rPr lang="en-US" sz="2400" dirty="0" smtClean="0"/>
              <a:t>X:</a:t>
            </a:r>
            <a:endParaRPr lang="en-US" sz="2400" dirty="0"/>
          </a:p>
        </p:txBody>
      </p:sp>
      <p:sp>
        <p:nvSpPr>
          <p:cNvPr id="9" name="TextBox 8"/>
          <p:cNvSpPr txBox="1"/>
          <p:nvPr/>
        </p:nvSpPr>
        <p:spPr>
          <a:xfrm>
            <a:off x="1308100" y="2906354"/>
            <a:ext cx="609600" cy="461665"/>
          </a:xfrm>
          <a:prstGeom prst="rect">
            <a:avLst/>
          </a:prstGeom>
          <a:noFill/>
        </p:spPr>
        <p:txBody>
          <a:bodyPr wrap="square" rtlCol="0">
            <a:spAutoFit/>
          </a:bodyPr>
          <a:lstStyle/>
          <a:p>
            <a:r>
              <a:rPr lang="en-US" sz="2400" dirty="0" smtClean="0"/>
              <a:t>Y:</a:t>
            </a:r>
            <a:endParaRPr lang="en-US" sz="2400" dirty="0"/>
          </a:p>
        </p:txBody>
      </p:sp>
    </p:spTree>
    <p:extLst>
      <p:ext uri="{BB962C8B-B14F-4D97-AF65-F5344CB8AC3E}">
        <p14:creationId xmlns:p14="http://schemas.microsoft.com/office/powerpoint/2010/main" val="72416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Divide and Conquer</a:t>
            </a:r>
            <a:endParaRPr lang="en-US" sz="3600" b="1" dirty="0"/>
          </a:p>
        </p:txBody>
      </p:sp>
      <p:sp>
        <p:nvSpPr>
          <p:cNvPr id="3" name="Text Box 6"/>
          <p:cNvSpPr txBox="1">
            <a:spLocks noChangeArrowheads="1"/>
          </p:cNvSpPr>
          <p:nvPr/>
        </p:nvSpPr>
        <p:spPr bwMode="auto">
          <a:xfrm>
            <a:off x="228600" y="2159673"/>
            <a:ext cx="8153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latin typeface="Courier New" pitchFamily="49" charset="0"/>
              </a:rPr>
              <a:t>def </a:t>
            </a:r>
            <a:r>
              <a:rPr lang="en-US" dirty="0" smtClean="0">
                <a:latin typeface="Courier New" pitchFamily="49" charset="0"/>
              </a:rPr>
              <a:t>chess(board):</a:t>
            </a:r>
            <a:endParaRPr lang="en-US" dirty="0">
              <a:latin typeface="Courier New" pitchFamily="49" charset="0"/>
            </a:endParaRPr>
          </a:p>
          <a:p>
            <a:r>
              <a:rPr lang="en-US" dirty="0" smtClean="0">
                <a:latin typeface="Courier New" pitchFamily="49" charset="0"/>
              </a:rPr>
              <a:t>    while game_on:</a:t>
            </a:r>
          </a:p>
          <a:p>
            <a:r>
              <a:rPr lang="en-US" dirty="0">
                <a:latin typeface="Courier New" pitchFamily="49" charset="0"/>
              </a:rPr>
              <a:t> </a:t>
            </a:r>
            <a:r>
              <a:rPr lang="en-US" dirty="0" smtClean="0">
                <a:latin typeface="Courier New" pitchFamily="49" charset="0"/>
              </a:rPr>
              <a:t>       internal_board = scan(board) </a:t>
            </a:r>
            <a:endParaRPr lang="en-US" dirty="0">
              <a:latin typeface="Courier New" pitchFamily="49" charset="0"/>
            </a:endParaRPr>
          </a:p>
          <a:p>
            <a:r>
              <a:rPr lang="en-US" dirty="0">
                <a:latin typeface="Courier New" pitchFamily="49" charset="0"/>
              </a:rPr>
              <a:t>        </a:t>
            </a:r>
            <a:r>
              <a:rPr lang="en-US" dirty="0" smtClean="0">
                <a:latin typeface="Courier New" pitchFamily="49" charset="0"/>
              </a:rPr>
              <a:t>move = choose(internal_board)</a:t>
            </a:r>
          </a:p>
          <a:p>
            <a:r>
              <a:rPr lang="en-US" dirty="0">
                <a:latin typeface="Courier New" pitchFamily="49" charset="0"/>
              </a:rPr>
              <a:t> </a:t>
            </a:r>
            <a:r>
              <a:rPr lang="en-US" dirty="0" smtClean="0">
                <a:latin typeface="Courier New" pitchFamily="49" charset="0"/>
              </a:rPr>
              <a:t>       play(move, board)</a:t>
            </a:r>
            <a:endParaRPr lang="en-US" dirty="0">
              <a:latin typeface="Courier New" pitchFamily="49" charset="0"/>
            </a:endParaRPr>
          </a:p>
          <a:p>
            <a:endParaRPr lang="en-US" dirty="0">
              <a:latin typeface="Courier New" pitchFamily="49" charset="0"/>
            </a:endParaRPr>
          </a:p>
          <a:p>
            <a:r>
              <a:rPr lang="en-US" dirty="0">
                <a:latin typeface="Courier New" pitchFamily="49" charset="0"/>
              </a:rPr>
              <a:t>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1447800"/>
            <a:ext cx="307450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4953000"/>
            <a:ext cx="4572000" cy="830997"/>
          </a:xfrm>
          <a:prstGeom prst="rect">
            <a:avLst/>
          </a:prstGeom>
          <a:noFill/>
        </p:spPr>
        <p:txBody>
          <a:bodyPr wrap="square" rtlCol="0">
            <a:spAutoFit/>
          </a:bodyPr>
          <a:lstStyle/>
          <a:p>
            <a:r>
              <a:rPr lang="en-US" sz="2400" dirty="0" smtClean="0"/>
              <a:t>Recall the idea:  decompose into pieces that make sense.</a:t>
            </a:r>
            <a:endParaRPr lang="en-US" sz="2400" dirty="0"/>
          </a:p>
        </p:txBody>
      </p:sp>
    </p:spTree>
    <p:extLst>
      <p:ext uri="{BB962C8B-B14F-4D97-AF65-F5344CB8AC3E}">
        <p14:creationId xmlns:p14="http://schemas.microsoft.com/office/powerpoint/2010/main" val="84148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Divide and Conquer</a:t>
            </a:r>
            <a:endParaRPr lang="en-US" sz="3600" b="1" dirty="0"/>
          </a:p>
        </p:txBody>
      </p:sp>
      <p:sp>
        <p:nvSpPr>
          <p:cNvPr id="6" name="TextBox 5"/>
          <p:cNvSpPr txBox="1"/>
          <p:nvPr/>
        </p:nvSpPr>
        <p:spPr>
          <a:xfrm>
            <a:off x="914400" y="1447800"/>
            <a:ext cx="2590800" cy="4093428"/>
          </a:xfrm>
          <a:prstGeom prst="rect">
            <a:avLst/>
          </a:prstGeom>
          <a:noFill/>
        </p:spPr>
        <p:txBody>
          <a:bodyPr wrap="square" rtlCol="0">
            <a:spAutoFit/>
          </a:bodyPr>
          <a:lstStyle/>
          <a:p>
            <a:pPr algn="ctr">
              <a:spcAft>
                <a:spcPts val="1200"/>
              </a:spcAft>
            </a:pPr>
            <a:r>
              <a:rPr lang="en-US" sz="2000" dirty="0" smtClean="0">
                <a:solidFill>
                  <a:srgbClr val="7030A0"/>
                </a:solidFill>
              </a:rPr>
              <a:t>Guacamole</a:t>
            </a:r>
          </a:p>
          <a:p>
            <a:pPr algn="ctr">
              <a:spcAft>
                <a:spcPts val="1200"/>
              </a:spcAft>
            </a:pPr>
            <a:r>
              <a:rPr lang="en-US" sz="2000" dirty="0" smtClean="0">
                <a:solidFill>
                  <a:srgbClr val="7030A0"/>
                </a:solidFill>
              </a:rPr>
              <a:t>Salsa </a:t>
            </a:r>
          </a:p>
          <a:p>
            <a:pPr algn="ctr">
              <a:spcAft>
                <a:spcPts val="1200"/>
              </a:spcAft>
            </a:pPr>
            <a:r>
              <a:rPr lang="en-US" sz="2000" dirty="0" smtClean="0">
                <a:solidFill>
                  <a:srgbClr val="7030A0"/>
                </a:solidFill>
              </a:rPr>
              <a:t>Chips</a:t>
            </a:r>
          </a:p>
          <a:p>
            <a:pPr algn="ctr">
              <a:spcAft>
                <a:spcPts val="1200"/>
              </a:spcAft>
            </a:pPr>
            <a:r>
              <a:rPr lang="en-US" sz="2000" dirty="0" smtClean="0">
                <a:solidFill>
                  <a:srgbClr val="7030A0"/>
                </a:solidFill>
              </a:rPr>
              <a:t>Smoked brisket</a:t>
            </a:r>
          </a:p>
          <a:p>
            <a:pPr algn="ctr">
              <a:spcAft>
                <a:spcPts val="1200"/>
              </a:spcAft>
            </a:pPr>
            <a:r>
              <a:rPr lang="en-US" sz="2000" dirty="0" smtClean="0">
                <a:solidFill>
                  <a:srgbClr val="7030A0"/>
                </a:solidFill>
              </a:rPr>
              <a:t>Cole slaw</a:t>
            </a:r>
          </a:p>
          <a:p>
            <a:pPr algn="ctr">
              <a:spcAft>
                <a:spcPts val="1200"/>
              </a:spcAft>
            </a:pPr>
            <a:r>
              <a:rPr lang="en-US" sz="2000" dirty="0" smtClean="0">
                <a:solidFill>
                  <a:srgbClr val="7030A0"/>
                </a:solidFill>
              </a:rPr>
              <a:t>Potato salad</a:t>
            </a:r>
          </a:p>
          <a:p>
            <a:pPr algn="ctr">
              <a:spcAft>
                <a:spcPts val="1200"/>
              </a:spcAft>
            </a:pPr>
            <a:r>
              <a:rPr lang="en-US" sz="2000" dirty="0" smtClean="0">
                <a:solidFill>
                  <a:srgbClr val="7030A0"/>
                </a:solidFill>
              </a:rPr>
              <a:t>Chocolate cake</a:t>
            </a:r>
          </a:p>
          <a:p>
            <a:pPr algn="ctr">
              <a:spcAft>
                <a:spcPts val="1200"/>
              </a:spcAft>
            </a:pPr>
            <a:r>
              <a:rPr lang="en-US" sz="2000" dirty="0" smtClean="0">
                <a:solidFill>
                  <a:srgbClr val="7030A0"/>
                </a:solidFill>
              </a:rPr>
              <a:t>Apple pie</a:t>
            </a:r>
          </a:p>
          <a:p>
            <a:pPr algn="ctr"/>
            <a:r>
              <a:rPr lang="en-US" sz="2000" dirty="0" smtClean="0">
                <a:solidFill>
                  <a:srgbClr val="7030A0"/>
                </a:solidFill>
              </a:rPr>
              <a:t>Moolenium crunch</a:t>
            </a:r>
            <a:endParaRPr lang="en-US" sz="2000" dirty="0">
              <a:solidFill>
                <a:srgbClr val="7030A0"/>
              </a:solidFill>
            </a:endParaRPr>
          </a:p>
        </p:txBody>
      </p:sp>
      <p:sp>
        <p:nvSpPr>
          <p:cNvPr id="7" name="Rectangle 6"/>
          <p:cNvSpPr/>
          <p:nvPr/>
        </p:nvSpPr>
        <p:spPr>
          <a:xfrm>
            <a:off x="914400" y="1371600"/>
            <a:ext cx="2590800" cy="4267200"/>
          </a:xfrm>
          <a:prstGeom prst="rect">
            <a:avLst/>
          </a:prstGeom>
          <a:noFill/>
          <a:ln w="28575"/>
          <a:effectLst>
            <a:glow rad="139700">
              <a:schemeClr val="accent4">
                <a:satMod val="175000"/>
                <a:alpha val="40000"/>
              </a:schemeClr>
            </a:glow>
            <a:innerShdw blurRad="114300">
              <a:prstClr val="black"/>
            </a:innerShd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64544" y="1971645"/>
            <a:ext cx="529312" cy="400110"/>
          </a:xfrm>
          <a:prstGeom prst="rect">
            <a:avLst/>
          </a:prstGeom>
          <a:noFill/>
        </p:spPr>
        <p:txBody>
          <a:bodyPr wrap="none" rtlCol="0">
            <a:spAutoFit/>
          </a:bodyPr>
          <a:lstStyle/>
          <a:p>
            <a:r>
              <a:rPr lang="en-US" sz="2000" dirty="0" smtClean="0"/>
              <a:t>Joe</a:t>
            </a:r>
            <a:endParaRPr lang="en-US" sz="2000" dirty="0"/>
          </a:p>
        </p:txBody>
      </p:sp>
      <p:sp>
        <p:nvSpPr>
          <p:cNvPr id="9" name="Explosion 1 8"/>
          <p:cNvSpPr/>
          <p:nvPr/>
        </p:nvSpPr>
        <p:spPr>
          <a:xfrm>
            <a:off x="4495800" y="1828800"/>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p:cNvSpPr/>
          <p:nvPr/>
        </p:nvSpPr>
        <p:spPr>
          <a:xfrm>
            <a:off x="3733800" y="1447800"/>
            <a:ext cx="2286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p:cNvCxnSpPr/>
          <p:nvPr/>
        </p:nvCxnSpPr>
        <p:spPr>
          <a:xfrm>
            <a:off x="3733800" y="3048000"/>
            <a:ext cx="1828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63778" y="2863334"/>
            <a:ext cx="468398" cy="369332"/>
          </a:xfrm>
          <a:prstGeom prst="rect">
            <a:avLst/>
          </a:prstGeom>
          <a:noFill/>
        </p:spPr>
        <p:txBody>
          <a:bodyPr wrap="none" rtlCol="0">
            <a:spAutoFit/>
          </a:bodyPr>
          <a:lstStyle/>
          <a:p>
            <a:r>
              <a:rPr lang="en-US" dirty="0" smtClean="0"/>
              <a:t>Bill</a:t>
            </a:r>
            <a:endParaRPr lang="en-US" dirty="0"/>
          </a:p>
        </p:txBody>
      </p:sp>
      <p:sp>
        <p:nvSpPr>
          <p:cNvPr id="14" name="Explosion 1 13"/>
          <p:cNvSpPr/>
          <p:nvPr/>
        </p:nvSpPr>
        <p:spPr>
          <a:xfrm>
            <a:off x="5664577" y="2705100"/>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e 14"/>
          <p:cNvSpPr/>
          <p:nvPr/>
        </p:nvSpPr>
        <p:spPr>
          <a:xfrm>
            <a:off x="3830171" y="3379694"/>
            <a:ext cx="228600" cy="8113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546223" y="3535686"/>
            <a:ext cx="1016377" cy="369332"/>
          </a:xfrm>
          <a:prstGeom prst="rect">
            <a:avLst/>
          </a:prstGeom>
          <a:noFill/>
        </p:spPr>
        <p:txBody>
          <a:bodyPr wrap="square" rtlCol="0">
            <a:spAutoFit/>
          </a:bodyPr>
          <a:lstStyle/>
          <a:p>
            <a:r>
              <a:rPr lang="en-US" dirty="0" smtClean="0"/>
              <a:t>Sarah</a:t>
            </a:r>
            <a:endParaRPr lang="en-US" dirty="0"/>
          </a:p>
        </p:txBody>
      </p:sp>
      <p:sp>
        <p:nvSpPr>
          <p:cNvPr id="17" name="Explosion 1 16"/>
          <p:cNvSpPr/>
          <p:nvPr/>
        </p:nvSpPr>
        <p:spPr>
          <a:xfrm>
            <a:off x="4343400" y="3406588"/>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64576" y="4173071"/>
            <a:ext cx="888623" cy="369332"/>
          </a:xfrm>
          <a:prstGeom prst="rect">
            <a:avLst/>
          </a:prstGeom>
          <a:noFill/>
        </p:spPr>
        <p:txBody>
          <a:bodyPr wrap="square" rtlCol="0">
            <a:spAutoFit/>
          </a:bodyPr>
          <a:lstStyle/>
          <a:p>
            <a:r>
              <a:rPr lang="en-US" dirty="0" smtClean="0"/>
              <a:t>Jim</a:t>
            </a:r>
            <a:endParaRPr lang="en-US" dirty="0"/>
          </a:p>
        </p:txBody>
      </p:sp>
      <p:sp>
        <p:nvSpPr>
          <p:cNvPr id="19" name="TextBox 18"/>
          <p:cNvSpPr txBox="1"/>
          <p:nvPr/>
        </p:nvSpPr>
        <p:spPr>
          <a:xfrm>
            <a:off x="4495800" y="4700637"/>
            <a:ext cx="762000" cy="369332"/>
          </a:xfrm>
          <a:prstGeom prst="rect">
            <a:avLst/>
          </a:prstGeom>
          <a:noFill/>
        </p:spPr>
        <p:txBody>
          <a:bodyPr wrap="square" rtlCol="0">
            <a:spAutoFit/>
          </a:bodyPr>
          <a:lstStyle/>
          <a:p>
            <a:r>
              <a:rPr lang="en-US" dirty="0" smtClean="0"/>
              <a:t>Casey</a:t>
            </a:r>
            <a:endParaRPr lang="en-US" dirty="0"/>
          </a:p>
        </p:txBody>
      </p:sp>
      <p:sp>
        <p:nvSpPr>
          <p:cNvPr id="20" name="TextBox 19"/>
          <p:cNvSpPr txBox="1"/>
          <p:nvPr/>
        </p:nvSpPr>
        <p:spPr>
          <a:xfrm>
            <a:off x="4191000" y="5541228"/>
            <a:ext cx="1600200" cy="369332"/>
          </a:xfrm>
          <a:prstGeom prst="rect">
            <a:avLst/>
          </a:prstGeom>
          <a:noFill/>
        </p:spPr>
        <p:txBody>
          <a:bodyPr wrap="square" rtlCol="0">
            <a:spAutoFit/>
          </a:bodyPr>
          <a:lstStyle/>
          <a:p>
            <a:r>
              <a:rPr lang="en-US" dirty="0" smtClean="0"/>
              <a:t>Allison</a:t>
            </a:r>
            <a:endParaRPr lang="en-US" dirty="0"/>
          </a:p>
        </p:txBody>
      </p:sp>
      <p:sp>
        <p:nvSpPr>
          <p:cNvPr id="21" name="Explosion 1 20"/>
          <p:cNvSpPr/>
          <p:nvPr/>
        </p:nvSpPr>
        <p:spPr>
          <a:xfrm>
            <a:off x="4343400" y="4542403"/>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xplosion 1 21"/>
          <p:cNvSpPr/>
          <p:nvPr/>
        </p:nvSpPr>
        <p:spPr>
          <a:xfrm>
            <a:off x="5450540" y="4014837"/>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xplosion 1 22"/>
          <p:cNvSpPr/>
          <p:nvPr/>
        </p:nvSpPr>
        <p:spPr>
          <a:xfrm>
            <a:off x="4094630" y="5382994"/>
            <a:ext cx="1066800" cy="6858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3695701" y="4815929"/>
            <a:ext cx="495299" cy="500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00183" y="4357737"/>
            <a:ext cx="159367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733800" y="5378512"/>
            <a:ext cx="304800" cy="1627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0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Rolling Dice</a:t>
            </a:r>
            <a:endParaRPr lang="en-US" sz="36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764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95800" y="3276600"/>
            <a:ext cx="3733800" cy="830997"/>
          </a:xfrm>
          <a:prstGeom prst="rect">
            <a:avLst/>
          </a:prstGeom>
          <a:noFill/>
        </p:spPr>
        <p:txBody>
          <a:bodyPr wrap="square" rtlCol="0">
            <a:spAutoFit/>
          </a:bodyPr>
          <a:lstStyle/>
          <a:p>
            <a:r>
              <a:rPr lang="en-US" sz="2400" dirty="0" smtClean="0"/>
              <a:t>What is the frequency of each total?</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945626375"/>
              </p:ext>
            </p:extLst>
          </p:nvPr>
        </p:nvGraphicFramePr>
        <p:xfrm>
          <a:off x="1600200" y="5334000"/>
          <a:ext cx="6095999" cy="741680"/>
        </p:xfrm>
        <a:graphic>
          <a:graphicData uri="http://schemas.openxmlformats.org/drawingml/2006/table">
            <a:tbl>
              <a:tblPr firstRow="1" bandRow="1">
                <a:tableStyleId>{5C22544A-7EE6-4342-B048-85BDC9FD1C3A}</a:tableStyleId>
              </a:tblPr>
              <a:tblGrid>
                <a:gridCol w="468923"/>
                <a:gridCol w="468923"/>
                <a:gridCol w="468923"/>
                <a:gridCol w="468923"/>
                <a:gridCol w="468923"/>
                <a:gridCol w="468923"/>
                <a:gridCol w="468923"/>
                <a:gridCol w="468923"/>
                <a:gridCol w="468923"/>
                <a:gridCol w="468923"/>
                <a:gridCol w="468923"/>
                <a:gridCol w="468923"/>
                <a:gridCol w="468923"/>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6432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Rolling Dice</a:t>
            </a:r>
            <a:endParaRPr lang="en-US" sz="36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764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79710" y="4122003"/>
            <a:ext cx="3733800" cy="830997"/>
          </a:xfrm>
          <a:prstGeom prst="rect">
            <a:avLst/>
          </a:prstGeom>
          <a:noFill/>
        </p:spPr>
        <p:txBody>
          <a:bodyPr wrap="square" rtlCol="0">
            <a:spAutoFit/>
          </a:bodyPr>
          <a:lstStyle/>
          <a:p>
            <a:r>
              <a:rPr lang="en-US" sz="2400" dirty="0" smtClean="0"/>
              <a:t>How can we fill in the table with the totals?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598530938"/>
              </p:ext>
            </p:extLst>
          </p:nvPr>
        </p:nvGraphicFramePr>
        <p:xfrm>
          <a:off x="4648200" y="1219200"/>
          <a:ext cx="3200400" cy="2717799"/>
        </p:xfrm>
        <a:graphic>
          <a:graphicData uri="http://schemas.openxmlformats.org/drawingml/2006/table">
            <a:tbl>
              <a:tblPr firstRow="1" firstCol="1" bandRow="1">
                <a:tableStyleId>{5C22544A-7EE6-4342-B048-85BDC9FD1C3A}</a:tableStyleId>
              </a:tblPr>
              <a:tblGrid>
                <a:gridCol w="457200"/>
                <a:gridCol w="457200"/>
                <a:gridCol w="457200"/>
                <a:gridCol w="457200"/>
                <a:gridCol w="457200"/>
                <a:gridCol w="457200"/>
                <a:gridCol w="457200"/>
              </a:tblGrid>
              <a:tr h="388257">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88257">
                <a:tc>
                  <a:txBody>
                    <a:bodyPr/>
                    <a:lstStyle/>
                    <a:p>
                      <a:r>
                        <a:rPr lang="en-US" dirty="0" smtClean="0"/>
                        <a:t>1</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8257">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8257">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8257">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88257">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88257">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68418838"/>
              </p:ext>
            </p:extLst>
          </p:nvPr>
        </p:nvGraphicFramePr>
        <p:xfrm>
          <a:off x="1600200" y="5334000"/>
          <a:ext cx="6095999" cy="741680"/>
        </p:xfrm>
        <a:graphic>
          <a:graphicData uri="http://schemas.openxmlformats.org/drawingml/2006/table">
            <a:tbl>
              <a:tblPr firstRow="1" bandRow="1">
                <a:tableStyleId>{5C22544A-7EE6-4342-B048-85BDC9FD1C3A}</a:tableStyleId>
              </a:tblPr>
              <a:tblGrid>
                <a:gridCol w="468923"/>
                <a:gridCol w="468923"/>
                <a:gridCol w="468923"/>
                <a:gridCol w="468923"/>
                <a:gridCol w="468923"/>
                <a:gridCol w="468923"/>
                <a:gridCol w="468923"/>
                <a:gridCol w="468923"/>
                <a:gridCol w="468923"/>
                <a:gridCol w="468923"/>
                <a:gridCol w="468923"/>
                <a:gridCol w="468923"/>
                <a:gridCol w="468923"/>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33362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Rolling Dice</a:t>
            </a:r>
            <a:endParaRPr lang="en-US" sz="36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764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489761623"/>
              </p:ext>
            </p:extLst>
          </p:nvPr>
        </p:nvGraphicFramePr>
        <p:xfrm>
          <a:off x="4648200" y="1219200"/>
          <a:ext cx="3200400" cy="2717799"/>
        </p:xfrm>
        <a:graphic>
          <a:graphicData uri="http://schemas.openxmlformats.org/drawingml/2006/table">
            <a:tbl>
              <a:tblPr firstRow="1" firstCol="1" bandRow="1">
                <a:tableStyleId>{5C22544A-7EE6-4342-B048-85BDC9FD1C3A}</a:tableStyleId>
              </a:tblPr>
              <a:tblGrid>
                <a:gridCol w="457200"/>
                <a:gridCol w="457200"/>
                <a:gridCol w="457200"/>
                <a:gridCol w="457200"/>
                <a:gridCol w="457200"/>
                <a:gridCol w="457200"/>
                <a:gridCol w="457200"/>
              </a:tblGrid>
              <a:tr h="388257">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88257">
                <a:tc>
                  <a:txBody>
                    <a:bodyPr/>
                    <a:lstStyle/>
                    <a:p>
                      <a:r>
                        <a:rPr lang="en-US" dirty="0" smtClean="0"/>
                        <a:t>1</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8257">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8257">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8257">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88257">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88257">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 name="TextBox 7"/>
          <p:cNvSpPr txBox="1"/>
          <p:nvPr/>
        </p:nvSpPr>
        <p:spPr>
          <a:xfrm>
            <a:off x="1066800" y="4495800"/>
            <a:ext cx="7645400" cy="1477328"/>
          </a:xfrm>
          <a:prstGeom prst="rect">
            <a:avLst/>
          </a:prstGeom>
          <a:noFill/>
        </p:spPr>
        <p:txBody>
          <a:bodyPr wrap="square" rtlCol="0">
            <a:spAutoFit/>
          </a:bodyPr>
          <a:lstStyle/>
          <a:p>
            <a:r>
              <a:rPr lang="en-US" dirty="0" smtClean="0">
                <a:latin typeface="Courier" pitchFamily="18" charset="0"/>
              </a:rPr>
              <a:t>dice = </a:t>
            </a:r>
            <a:r>
              <a:rPr lang="en-US" dirty="0">
                <a:latin typeface="Courier" pitchFamily="18" charset="0"/>
              </a:rPr>
              <a:t>[ [ 0 for i in range(6) ] for j in range(6) </a:t>
            </a:r>
            <a:r>
              <a:rPr lang="en-US" dirty="0" smtClean="0">
                <a:latin typeface="Courier" pitchFamily="18" charset="0"/>
              </a:rPr>
              <a:t>]</a:t>
            </a:r>
          </a:p>
          <a:p>
            <a:endParaRPr lang="en-US" dirty="0" smtClean="0">
              <a:latin typeface="Courier" pitchFamily="18" charset="0"/>
            </a:endParaRPr>
          </a:p>
          <a:p>
            <a:r>
              <a:rPr lang="en-US" dirty="0" smtClean="0">
                <a:latin typeface="Courier" pitchFamily="18" charset="0"/>
              </a:rPr>
              <a:t>for </a:t>
            </a:r>
            <a:r>
              <a:rPr lang="en-US" dirty="0">
                <a:latin typeface="Courier" pitchFamily="18" charset="0"/>
              </a:rPr>
              <a:t>i in range(6):</a:t>
            </a:r>
          </a:p>
          <a:p>
            <a:r>
              <a:rPr lang="en-US" dirty="0">
                <a:latin typeface="Courier" pitchFamily="18" charset="0"/>
              </a:rPr>
              <a:t>    for j in range(6):</a:t>
            </a:r>
          </a:p>
          <a:p>
            <a:r>
              <a:rPr lang="en-US" dirty="0">
                <a:latin typeface="Courier" pitchFamily="18" charset="0"/>
              </a:rPr>
              <a:t>        dice[i][j] = i + j + 2</a:t>
            </a:r>
          </a:p>
        </p:txBody>
      </p:sp>
    </p:spTree>
    <p:extLst>
      <p:ext uri="{BB962C8B-B14F-4D97-AF65-F5344CB8AC3E}">
        <p14:creationId xmlns:p14="http://schemas.microsoft.com/office/powerpoint/2010/main" val="269400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Rolling Dice</a:t>
            </a:r>
            <a:endParaRPr lang="en-US" sz="36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764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759008306"/>
              </p:ext>
            </p:extLst>
          </p:nvPr>
        </p:nvGraphicFramePr>
        <p:xfrm>
          <a:off x="4648200" y="1219200"/>
          <a:ext cx="3200400" cy="2717799"/>
        </p:xfrm>
        <a:graphic>
          <a:graphicData uri="http://schemas.openxmlformats.org/drawingml/2006/table">
            <a:tbl>
              <a:tblPr firstRow="1" firstCol="1" bandRow="1">
                <a:tableStyleId>{5C22544A-7EE6-4342-B048-85BDC9FD1C3A}</a:tableStyleId>
              </a:tblPr>
              <a:tblGrid>
                <a:gridCol w="457200"/>
                <a:gridCol w="457200"/>
                <a:gridCol w="457200"/>
                <a:gridCol w="457200"/>
                <a:gridCol w="457200"/>
                <a:gridCol w="457200"/>
                <a:gridCol w="457200"/>
              </a:tblGrid>
              <a:tr h="388257">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88257">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r>
              <a:tr h="388257">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r>
              <a:tr h="388257">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88257">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r>
              <a:tr h="388257">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r>
              <a:tr h="388257">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bl>
          </a:graphicData>
        </a:graphic>
      </p:graphicFrame>
      <p:sp>
        <p:nvSpPr>
          <p:cNvPr id="7" name="TextBox 6"/>
          <p:cNvSpPr txBox="1"/>
          <p:nvPr/>
        </p:nvSpPr>
        <p:spPr>
          <a:xfrm>
            <a:off x="4419600" y="4190999"/>
            <a:ext cx="3733800" cy="830997"/>
          </a:xfrm>
          <a:prstGeom prst="rect">
            <a:avLst/>
          </a:prstGeom>
          <a:noFill/>
        </p:spPr>
        <p:txBody>
          <a:bodyPr wrap="square" rtlCol="0">
            <a:spAutoFit/>
          </a:bodyPr>
          <a:lstStyle/>
          <a:p>
            <a:r>
              <a:rPr lang="en-US" sz="2400" dirty="0" smtClean="0"/>
              <a:t>What is the frequency of each total?</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706487858"/>
              </p:ext>
            </p:extLst>
          </p:nvPr>
        </p:nvGraphicFramePr>
        <p:xfrm>
          <a:off x="1676400" y="5257800"/>
          <a:ext cx="6095999" cy="741680"/>
        </p:xfrm>
        <a:graphic>
          <a:graphicData uri="http://schemas.openxmlformats.org/drawingml/2006/table">
            <a:tbl>
              <a:tblPr firstRow="1" bandRow="1">
                <a:tableStyleId>{5C22544A-7EE6-4342-B048-85BDC9FD1C3A}</a:tableStyleId>
              </a:tblPr>
              <a:tblGrid>
                <a:gridCol w="468923"/>
                <a:gridCol w="468923"/>
                <a:gridCol w="468923"/>
                <a:gridCol w="468923"/>
                <a:gridCol w="468923"/>
                <a:gridCol w="468923"/>
                <a:gridCol w="468923"/>
                <a:gridCol w="468923"/>
                <a:gridCol w="468923"/>
                <a:gridCol w="468923"/>
                <a:gridCol w="468923"/>
                <a:gridCol w="468923"/>
                <a:gridCol w="468923"/>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945494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Rolling Dice</a:t>
            </a:r>
            <a:endParaRPr lang="en-US" sz="36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764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982629702"/>
              </p:ext>
            </p:extLst>
          </p:nvPr>
        </p:nvGraphicFramePr>
        <p:xfrm>
          <a:off x="4648200" y="1219200"/>
          <a:ext cx="3200400" cy="2717799"/>
        </p:xfrm>
        <a:graphic>
          <a:graphicData uri="http://schemas.openxmlformats.org/drawingml/2006/table">
            <a:tbl>
              <a:tblPr firstRow="1" firstCol="1" bandRow="1">
                <a:tableStyleId>{5C22544A-7EE6-4342-B048-85BDC9FD1C3A}</a:tableStyleId>
              </a:tblPr>
              <a:tblGrid>
                <a:gridCol w="457200"/>
                <a:gridCol w="457200"/>
                <a:gridCol w="457200"/>
                <a:gridCol w="457200"/>
                <a:gridCol w="457200"/>
                <a:gridCol w="457200"/>
                <a:gridCol w="457200"/>
              </a:tblGrid>
              <a:tr h="388257">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88257">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r>
              <a:tr h="388257">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r>
              <a:tr h="388257">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88257">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r>
              <a:tr h="388257">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r>
              <a:tr h="388257">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bl>
          </a:graphicData>
        </a:graphic>
      </p:graphicFrame>
      <p:sp>
        <p:nvSpPr>
          <p:cNvPr id="8" name="TextBox 7"/>
          <p:cNvSpPr txBox="1"/>
          <p:nvPr/>
        </p:nvSpPr>
        <p:spPr>
          <a:xfrm>
            <a:off x="304800" y="4876800"/>
            <a:ext cx="7645400" cy="1754326"/>
          </a:xfrm>
          <a:prstGeom prst="rect">
            <a:avLst/>
          </a:prstGeom>
          <a:noFill/>
        </p:spPr>
        <p:txBody>
          <a:bodyPr wrap="square" rtlCol="0">
            <a:spAutoFit/>
          </a:bodyPr>
          <a:lstStyle/>
          <a:p>
            <a:r>
              <a:rPr lang="en-US" dirty="0">
                <a:latin typeface="Courier" pitchFamily="18" charset="0"/>
              </a:rPr>
              <a:t>freqs = [0] * </a:t>
            </a:r>
            <a:r>
              <a:rPr lang="en-US" dirty="0" smtClean="0">
                <a:latin typeface="Courier" pitchFamily="18" charset="0"/>
              </a:rPr>
              <a:t>13</a:t>
            </a:r>
          </a:p>
          <a:p>
            <a:endParaRPr lang="en-US" dirty="0">
              <a:latin typeface="Courier" pitchFamily="18" charset="0"/>
            </a:endParaRPr>
          </a:p>
          <a:p>
            <a:r>
              <a:rPr lang="en-US" dirty="0">
                <a:latin typeface="Courier" pitchFamily="18" charset="0"/>
              </a:rPr>
              <a:t>for i in range(6):</a:t>
            </a:r>
          </a:p>
          <a:p>
            <a:r>
              <a:rPr lang="en-US" dirty="0">
                <a:latin typeface="Courier" pitchFamily="18" charset="0"/>
              </a:rPr>
              <a:t>    for j in range(6):</a:t>
            </a:r>
          </a:p>
          <a:p>
            <a:r>
              <a:rPr lang="en-US" dirty="0">
                <a:latin typeface="Courier" pitchFamily="18" charset="0"/>
              </a:rPr>
              <a:t>        tot = dice[i][j]</a:t>
            </a:r>
          </a:p>
          <a:p>
            <a:r>
              <a:rPr lang="en-US" dirty="0">
                <a:latin typeface="Courier" pitchFamily="18" charset="0"/>
              </a:rPr>
              <a:t>        freqs[tot] += 1</a:t>
            </a:r>
          </a:p>
        </p:txBody>
      </p:sp>
      <p:graphicFrame>
        <p:nvGraphicFramePr>
          <p:cNvPr id="7" name="Table 6"/>
          <p:cNvGraphicFramePr>
            <a:graphicFrameLocks noGrp="1"/>
          </p:cNvGraphicFramePr>
          <p:nvPr>
            <p:extLst>
              <p:ext uri="{D42A27DB-BD31-4B8C-83A1-F6EECF244321}">
                <p14:modId xmlns:p14="http://schemas.microsoft.com/office/powerpoint/2010/main" val="857751474"/>
              </p:ext>
            </p:extLst>
          </p:nvPr>
        </p:nvGraphicFramePr>
        <p:xfrm>
          <a:off x="2819400" y="4109720"/>
          <a:ext cx="6095999" cy="741680"/>
        </p:xfrm>
        <a:graphic>
          <a:graphicData uri="http://schemas.openxmlformats.org/drawingml/2006/table">
            <a:tbl>
              <a:tblPr firstRow="1" bandRow="1">
                <a:tableStyleId>{5C22544A-7EE6-4342-B048-85BDC9FD1C3A}</a:tableStyleId>
              </a:tblPr>
              <a:tblGrid>
                <a:gridCol w="468923"/>
                <a:gridCol w="468923"/>
                <a:gridCol w="468923"/>
                <a:gridCol w="468923"/>
                <a:gridCol w="468923"/>
                <a:gridCol w="468923"/>
                <a:gridCol w="468923"/>
                <a:gridCol w="468923"/>
                <a:gridCol w="468923"/>
                <a:gridCol w="468923"/>
                <a:gridCol w="468923"/>
                <a:gridCol w="468923"/>
                <a:gridCol w="468923"/>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370840">
                <a:tc>
                  <a:txBody>
                    <a:bodyPr/>
                    <a:lstStyle/>
                    <a:p>
                      <a:r>
                        <a:rPr lang="en-US" baseline="0" dirty="0" smtClean="0"/>
                        <a:t> 0      </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1498274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Rolling Dice</a:t>
            </a:r>
            <a:endParaRPr lang="en-US" sz="36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764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749681267"/>
              </p:ext>
            </p:extLst>
          </p:nvPr>
        </p:nvGraphicFramePr>
        <p:xfrm>
          <a:off x="4648200" y="1219200"/>
          <a:ext cx="3200400" cy="2717799"/>
        </p:xfrm>
        <a:graphic>
          <a:graphicData uri="http://schemas.openxmlformats.org/drawingml/2006/table">
            <a:tbl>
              <a:tblPr firstRow="1" firstCol="1" bandRow="1">
                <a:tableStyleId>{5C22544A-7EE6-4342-B048-85BDC9FD1C3A}</a:tableStyleId>
              </a:tblPr>
              <a:tblGrid>
                <a:gridCol w="457200"/>
                <a:gridCol w="457200"/>
                <a:gridCol w="457200"/>
                <a:gridCol w="457200"/>
                <a:gridCol w="457200"/>
                <a:gridCol w="457200"/>
                <a:gridCol w="457200"/>
              </a:tblGrid>
              <a:tr h="388257">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88257">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r>
              <a:tr h="388257">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r>
              <a:tr h="388257">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88257">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r>
              <a:tr h="388257">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r>
              <a:tr h="388257">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bl>
          </a:graphicData>
        </a:graphic>
      </p:graphicFrame>
      <p:sp>
        <p:nvSpPr>
          <p:cNvPr id="8" name="TextBox 7"/>
          <p:cNvSpPr txBox="1"/>
          <p:nvPr/>
        </p:nvSpPr>
        <p:spPr>
          <a:xfrm>
            <a:off x="304800" y="4876800"/>
            <a:ext cx="7645400" cy="1754326"/>
          </a:xfrm>
          <a:prstGeom prst="rect">
            <a:avLst/>
          </a:prstGeom>
          <a:noFill/>
        </p:spPr>
        <p:txBody>
          <a:bodyPr wrap="square" rtlCol="0">
            <a:spAutoFit/>
          </a:bodyPr>
          <a:lstStyle/>
          <a:p>
            <a:r>
              <a:rPr lang="en-US" dirty="0">
                <a:latin typeface="Courier" pitchFamily="18" charset="0"/>
              </a:rPr>
              <a:t>freqs = [0] * </a:t>
            </a:r>
            <a:r>
              <a:rPr lang="en-US" dirty="0" smtClean="0">
                <a:latin typeface="Courier" pitchFamily="18" charset="0"/>
              </a:rPr>
              <a:t>13</a:t>
            </a:r>
          </a:p>
          <a:p>
            <a:endParaRPr lang="en-US" dirty="0">
              <a:latin typeface="Courier" pitchFamily="18" charset="0"/>
            </a:endParaRPr>
          </a:p>
          <a:p>
            <a:r>
              <a:rPr lang="en-US" dirty="0">
                <a:latin typeface="Courier" pitchFamily="18" charset="0"/>
              </a:rPr>
              <a:t>for i in range(6):</a:t>
            </a:r>
          </a:p>
          <a:p>
            <a:r>
              <a:rPr lang="en-US" dirty="0">
                <a:latin typeface="Courier" pitchFamily="18" charset="0"/>
              </a:rPr>
              <a:t>    for j in range(6):</a:t>
            </a:r>
          </a:p>
          <a:p>
            <a:r>
              <a:rPr lang="en-US" dirty="0">
                <a:latin typeface="Courier" pitchFamily="18" charset="0"/>
              </a:rPr>
              <a:t>        tot = dice[i][j]</a:t>
            </a:r>
          </a:p>
          <a:p>
            <a:r>
              <a:rPr lang="en-US" dirty="0">
                <a:latin typeface="Courier" pitchFamily="18" charset="0"/>
              </a:rPr>
              <a:t>        freqs[tot] += 1</a:t>
            </a:r>
          </a:p>
        </p:txBody>
      </p:sp>
      <p:graphicFrame>
        <p:nvGraphicFramePr>
          <p:cNvPr id="7" name="Table 6"/>
          <p:cNvGraphicFramePr>
            <a:graphicFrameLocks noGrp="1"/>
          </p:cNvGraphicFramePr>
          <p:nvPr>
            <p:extLst>
              <p:ext uri="{D42A27DB-BD31-4B8C-83A1-F6EECF244321}">
                <p14:modId xmlns:p14="http://schemas.microsoft.com/office/powerpoint/2010/main" val="2081228225"/>
              </p:ext>
            </p:extLst>
          </p:nvPr>
        </p:nvGraphicFramePr>
        <p:xfrm>
          <a:off x="2819400" y="4109720"/>
          <a:ext cx="6095999" cy="741680"/>
        </p:xfrm>
        <a:graphic>
          <a:graphicData uri="http://schemas.openxmlformats.org/drawingml/2006/table">
            <a:tbl>
              <a:tblPr firstRow="1" bandRow="1">
                <a:tableStyleId>{5C22544A-7EE6-4342-B048-85BDC9FD1C3A}</a:tableStyleId>
              </a:tblPr>
              <a:tblGrid>
                <a:gridCol w="468923"/>
                <a:gridCol w="468923"/>
                <a:gridCol w="468923"/>
                <a:gridCol w="468923"/>
                <a:gridCol w="468923"/>
                <a:gridCol w="468923"/>
                <a:gridCol w="468923"/>
                <a:gridCol w="468923"/>
                <a:gridCol w="468923"/>
                <a:gridCol w="468923"/>
                <a:gridCol w="468923"/>
                <a:gridCol w="468923"/>
                <a:gridCol w="468923"/>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370840">
                <a:tc>
                  <a:txBody>
                    <a:bodyPr/>
                    <a:lstStyle/>
                    <a:p>
                      <a:r>
                        <a:rPr lang="en-US" baseline="0" dirty="0" smtClean="0"/>
                        <a:t> 0      </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59869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cs typeface="Arial" pitchFamily="34" charset="0"/>
              </a:rPr>
              <a:t>What is an Algorithm?</a:t>
            </a:r>
            <a:endParaRPr lang="en-US" sz="3600" b="1" dirty="0">
              <a:cs typeface="Arial" pitchFamily="34" charset="0"/>
            </a:endParaRPr>
          </a:p>
        </p:txBody>
      </p:sp>
      <p:sp>
        <p:nvSpPr>
          <p:cNvPr id="4" name="TextBox 3"/>
          <p:cNvSpPr txBox="1"/>
          <p:nvPr/>
        </p:nvSpPr>
        <p:spPr>
          <a:xfrm>
            <a:off x="762000" y="1447800"/>
            <a:ext cx="7620000" cy="2677656"/>
          </a:xfrm>
          <a:prstGeom prst="rect">
            <a:avLst/>
          </a:prstGeom>
          <a:noFill/>
        </p:spPr>
        <p:txBody>
          <a:bodyPr wrap="square" rtlCol="0">
            <a:spAutoFit/>
          </a:bodyPr>
          <a:lstStyle/>
          <a:p>
            <a:r>
              <a:rPr lang="en-US" sz="2400" dirty="0" smtClean="0"/>
              <a:t>An algorithm for solving a problem is:</a:t>
            </a:r>
          </a:p>
          <a:p>
            <a:endParaRPr lang="en-US" sz="2400" dirty="0" smtClean="0"/>
          </a:p>
          <a:p>
            <a:pPr marL="342900" indent="-342900">
              <a:buFont typeface="Arial" pitchFamily="34" charset="0"/>
              <a:buChar char="•"/>
            </a:pPr>
            <a:r>
              <a:rPr lang="en-US" sz="2400" dirty="0" smtClean="0"/>
              <a:t>an unambiguous set of instructions </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that can be executed in a finite amount of time and </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that, when finished, has solved the problem.</a:t>
            </a:r>
            <a:endParaRPr lang="en-US" sz="2400" dirty="0"/>
          </a:p>
        </p:txBody>
      </p:sp>
    </p:spTree>
    <p:extLst>
      <p:ext uri="{BB962C8B-B14F-4D97-AF65-F5344CB8AC3E}">
        <p14:creationId xmlns:p14="http://schemas.microsoft.com/office/powerpoint/2010/main" val="2143703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Rolling Dice</a:t>
            </a:r>
            <a:endParaRPr lang="en-US" sz="36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764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48784109"/>
              </p:ext>
            </p:extLst>
          </p:nvPr>
        </p:nvGraphicFramePr>
        <p:xfrm>
          <a:off x="4648200" y="1219200"/>
          <a:ext cx="3200400" cy="2717799"/>
        </p:xfrm>
        <a:graphic>
          <a:graphicData uri="http://schemas.openxmlformats.org/drawingml/2006/table">
            <a:tbl>
              <a:tblPr firstRow="1" firstCol="1" bandRow="1">
                <a:tableStyleId>{5C22544A-7EE6-4342-B048-85BDC9FD1C3A}</a:tableStyleId>
              </a:tblPr>
              <a:tblGrid>
                <a:gridCol w="457200"/>
                <a:gridCol w="457200"/>
                <a:gridCol w="457200"/>
                <a:gridCol w="457200"/>
                <a:gridCol w="457200"/>
                <a:gridCol w="457200"/>
                <a:gridCol w="457200"/>
              </a:tblGrid>
              <a:tr h="388257">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88257">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r>
              <a:tr h="388257">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r>
              <a:tr h="388257">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88257">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r>
              <a:tr h="388257">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r>
              <a:tr h="388257">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bl>
          </a:graphicData>
        </a:graphic>
      </p:graphicFrame>
      <p:sp>
        <p:nvSpPr>
          <p:cNvPr id="8" name="TextBox 7"/>
          <p:cNvSpPr txBox="1"/>
          <p:nvPr/>
        </p:nvSpPr>
        <p:spPr>
          <a:xfrm>
            <a:off x="304800" y="5061466"/>
            <a:ext cx="7645400" cy="461665"/>
          </a:xfrm>
          <a:prstGeom prst="rect">
            <a:avLst/>
          </a:prstGeom>
          <a:noFill/>
        </p:spPr>
        <p:txBody>
          <a:bodyPr wrap="square" rtlCol="0">
            <a:spAutoFit/>
          </a:bodyPr>
          <a:lstStyle/>
          <a:p>
            <a:r>
              <a:rPr lang="en-US" sz="2400" dirty="0" smtClean="0">
                <a:cs typeface="Arial" pitchFamily="34" charset="0"/>
              </a:rPr>
              <a:t>Do we believe this answer?</a:t>
            </a:r>
            <a:endParaRPr lang="en-US" sz="2400" dirty="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84649710"/>
              </p:ext>
            </p:extLst>
          </p:nvPr>
        </p:nvGraphicFramePr>
        <p:xfrm>
          <a:off x="2819400" y="4109720"/>
          <a:ext cx="6095999" cy="741680"/>
        </p:xfrm>
        <a:graphic>
          <a:graphicData uri="http://schemas.openxmlformats.org/drawingml/2006/table">
            <a:tbl>
              <a:tblPr firstRow="1" bandRow="1">
                <a:tableStyleId>{5C22544A-7EE6-4342-B048-85BDC9FD1C3A}</a:tableStyleId>
              </a:tblPr>
              <a:tblGrid>
                <a:gridCol w="468923"/>
                <a:gridCol w="468923"/>
                <a:gridCol w="468923"/>
                <a:gridCol w="468923"/>
                <a:gridCol w="468923"/>
                <a:gridCol w="468923"/>
                <a:gridCol w="468923"/>
                <a:gridCol w="468923"/>
                <a:gridCol w="468923"/>
                <a:gridCol w="468923"/>
                <a:gridCol w="468923"/>
                <a:gridCol w="468923"/>
                <a:gridCol w="468923"/>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370840">
                <a:tc>
                  <a:txBody>
                    <a:bodyPr/>
                    <a:lstStyle/>
                    <a:p>
                      <a:r>
                        <a:rPr lang="en-US" baseline="0" dirty="0" smtClean="0"/>
                        <a:t> 0      </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r>
            </a:tbl>
          </a:graphicData>
        </a:graphic>
      </p:graphicFrame>
      <p:sp>
        <p:nvSpPr>
          <p:cNvPr id="3" name="TextBox 2"/>
          <p:cNvSpPr txBox="1"/>
          <p:nvPr/>
        </p:nvSpPr>
        <p:spPr>
          <a:xfrm>
            <a:off x="1447800" y="5543034"/>
            <a:ext cx="6502400" cy="461665"/>
          </a:xfrm>
          <a:prstGeom prst="rect">
            <a:avLst/>
          </a:prstGeom>
          <a:noFill/>
        </p:spPr>
        <p:txBody>
          <a:bodyPr wrap="square" rtlCol="0">
            <a:spAutoFit/>
          </a:bodyPr>
          <a:lstStyle/>
          <a:p>
            <a:pPr marL="342900" indent="-342900">
              <a:buFont typeface="Arial" pitchFamily="34" charset="0"/>
              <a:buChar char="•"/>
            </a:pPr>
            <a:r>
              <a:rPr lang="en-US" sz="2400" dirty="0" smtClean="0"/>
              <a:t>Count the totals.</a:t>
            </a:r>
          </a:p>
        </p:txBody>
      </p:sp>
    </p:spTree>
    <p:extLst>
      <p:ext uri="{BB962C8B-B14F-4D97-AF65-F5344CB8AC3E}">
        <p14:creationId xmlns:p14="http://schemas.microsoft.com/office/powerpoint/2010/main" val="308317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Rolling Dice</a:t>
            </a:r>
            <a:endParaRPr lang="en-US" sz="3600"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76400"/>
            <a:ext cx="27432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5064732"/>
              </p:ext>
            </p:extLst>
          </p:nvPr>
        </p:nvGraphicFramePr>
        <p:xfrm>
          <a:off x="4648200" y="1219200"/>
          <a:ext cx="3200400" cy="2717799"/>
        </p:xfrm>
        <a:graphic>
          <a:graphicData uri="http://schemas.openxmlformats.org/drawingml/2006/table">
            <a:tbl>
              <a:tblPr firstRow="1" firstCol="1" bandRow="1">
                <a:tableStyleId>{5C22544A-7EE6-4342-B048-85BDC9FD1C3A}</a:tableStyleId>
              </a:tblPr>
              <a:tblGrid>
                <a:gridCol w="457200"/>
                <a:gridCol w="457200"/>
                <a:gridCol w="457200"/>
                <a:gridCol w="457200"/>
                <a:gridCol w="457200"/>
                <a:gridCol w="457200"/>
                <a:gridCol w="457200"/>
              </a:tblGrid>
              <a:tr h="388257">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88257">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r>
              <a:tr h="388257">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r>
              <a:tr h="388257">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88257">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r>
              <a:tr h="388257">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r>
              <a:tr h="388257">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bl>
          </a:graphicData>
        </a:graphic>
      </p:graphicFrame>
      <p:sp>
        <p:nvSpPr>
          <p:cNvPr id="8" name="TextBox 7"/>
          <p:cNvSpPr txBox="1"/>
          <p:nvPr/>
        </p:nvSpPr>
        <p:spPr>
          <a:xfrm>
            <a:off x="304800" y="5061466"/>
            <a:ext cx="7645400" cy="461665"/>
          </a:xfrm>
          <a:prstGeom prst="rect">
            <a:avLst/>
          </a:prstGeom>
          <a:noFill/>
        </p:spPr>
        <p:txBody>
          <a:bodyPr wrap="square" rtlCol="0">
            <a:spAutoFit/>
          </a:bodyPr>
          <a:lstStyle/>
          <a:p>
            <a:r>
              <a:rPr lang="en-US" sz="2400" dirty="0" smtClean="0">
                <a:cs typeface="Arial" pitchFamily="34" charset="0"/>
              </a:rPr>
              <a:t>Do we believe this answer?</a:t>
            </a:r>
            <a:endParaRPr lang="en-US" sz="2400" dirty="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66491405"/>
              </p:ext>
            </p:extLst>
          </p:nvPr>
        </p:nvGraphicFramePr>
        <p:xfrm>
          <a:off x="2819400" y="4109720"/>
          <a:ext cx="6095999" cy="741680"/>
        </p:xfrm>
        <a:graphic>
          <a:graphicData uri="http://schemas.openxmlformats.org/drawingml/2006/table">
            <a:tbl>
              <a:tblPr firstRow="1" bandRow="1">
                <a:tableStyleId>{5C22544A-7EE6-4342-B048-85BDC9FD1C3A}</a:tableStyleId>
              </a:tblPr>
              <a:tblGrid>
                <a:gridCol w="468923"/>
                <a:gridCol w="468923"/>
                <a:gridCol w="468923"/>
                <a:gridCol w="468923"/>
                <a:gridCol w="468923"/>
                <a:gridCol w="468923"/>
                <a:gridCol w="468923"/>
                <a:gridCol w="468923"/>
                <a:gridCol w="468923"/>
                <a:gridCol w="468923"/>
                <a:gridCol w="468923"/>
                <a:gridCol w="468923"/>
                <a:gridCol w="468923"/>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370840">
                <a:tc>
                  <a:txBody>
                    <a:bodyPr/>
                    <a:lstStyle/>
                    <a:p>
                      <a:r>
                        <a:rPr lang="en-US" baseline="0" dirty="0" smtClean="0"/>
                        <a:t> 0      </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r>
            </a:tbl>
          </a:graphicData>
        </a:graphic>
      </p:graphicFrame>
      <p:sp>
        <p:nvSpPr>
          <p:cNvPr id="3" name="TextBox 2"/>
          <p:cNvSpPr txBox="1"/>
          <p:nvPr/>
        </p:nvSpPr>
        <p:spPr>
          <a:xfrm>
            <a:off x="1447800" y="5543034"/>
            <a:ext cx="6502400" cy="830997"/>
          </a:xfrm>
          <a:prstGeom prst="rect">
            <a:avLst/>
          </a:prstGeom>
          <a:noFill/>
        </p:spPr>
        <p:txBody>
          <a:bodyPr wrap="square" rtlCol="0">
            <a:spAutoFit/>
          </a:bodyPr>
          <a:lstStyle/>
          <a:p>
            <a:pPr marL="342900" indent="-342900">
              <a:buFont typeface="Arial" pitchFamily="34" charset="0"/>
              <a:buChar char="•"/>
            </a:pPr>
            <a:r>
              <a:rPr lang="en-US" sz="2400" dirty="0" smtClean="0"/>
              <a:t>Count the totals.</a:t>
            </a:r>
          </a:p>
          <a:p>
            <a:pPr marL="342900" indent="-342900">
              <a:buFont typeface="Arial" pitchFamily="34" charset="0"/>
              <a:buChar char="•"/>
            </a:pPr>
            <a:r>
              <a:rPr lang="en-US" sz="2400" dirty="0" smtClean="0"/>
              <a:t>Simulate throwing a lot of dice.</a:t>
            </a:r>
            <a:endParaRPr lang="en-US" sz="2400" dirty="0"/>
          </a:p>
        </p:txBody>
      </p:sp>
    </p:spTree>
    <p:extLst>
      <p:ext uri="{BB962C8B-B14F-4D97-AF65-F5344CB8AC3E}">
        <p14:creationId xmlns:p14="http://schemas.microsoft.com/office/powerpoint/2010/main" val="276752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Monte Carlo Methods</a:t>
            </a:r>
            <a:endParaRPr lang="en-US" sz="3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71600"/>
            <a:ext cx="52387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72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Monte Carlo Methods</a:t>
            </a:r>
            <a:endParaRPr lang="en-US"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2857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95600"/>
            <a:ext cx="35718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94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the Maximum</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2616927098"/>
              </p:ext>
            </p:extLst>
          </p:nvPr>
        </p:nvGraphicFramePr>
        <p:xfrm>
          <a:off x="609600" y="1219200"/>
          <a:ext cx="685800" cy="50901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685800"/>
              </a:tblGrid>
              <a:tr h="223052">
                <a:tc>
                  <a:txBody>
                    <a:bodyPr/>
                    <a:lstStyle/>
                    <a:p>
                      <a:r>
                        <a:rPr lang="en-US" sz="1600" dirty="0" smtClean="0"/>
                        <a:t>45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67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3939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the Maximum</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1367513507"/>
              </p:ext>
            </p:extLst>
          </p:nvPr>
        </p:nvGraphicFramePr>
        <p:xfrm>
          <a:off x="609600" y="1219200"/>
          <a:ext cx="685800" cy="50901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685800"/>
              </a:tblGrid>
              <a:tr h="223052">
                <a:tc>
                  <a:txBody>
                    <a:bodyPr/>
                    <a:lstStyle/>
                    <a:p>
                      <a:r>
                        <a:rPr lang="en-US" sz="1600" dirty="0" smtClean="0"/>
                        <a:t>45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67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981200" y="1371600"/>
            <a:ext cx="6705600" cy="2585323"/>
          </a:xfrm>
          <a:prstGeom prst="rect">
            <a:avLst/>
          </a:prstGeom>
          <a:noFill/>
        </p:spPr>
        <p:txBody>
          <a:bodyPr wrap="square" rtlCol="0">
            <a:spAutoFit/>
          </a:bodyPr>
          <a:lstStyle/>
          <a:p>
            <a:r>
              <a:rPr lang="en-US" dirty="0">
                <a:latin typeface="Courier" pitchFamily="18" charset="0"/>
              </a:rPr>
              <a:t>def find_max(seq):</a:t>
            </a:r>
          </a:p>
          <a:p>
            <a:r>
              <a:rPr lang="en-US" dirty="0">
                <a:latin typeface="Courier" pitchFamily="18" charset="0"/>
              </a:rPr>
              <a:t>    "Find the </a:t>
            </a:r>
            <a:r>
              <a:rPr lang="en-US" dirty="0" smtClean="0">
                <a:latin typeface="Courier" pitchFamily="18" charset="0"/>
              </a:rPr>
              <a:t>largest </a:t>
            </a:r>
            <a:r>
              <a:rPr lang="en-US" dirty="0">
                <a:latin typeface="Courier" pitchFamily="18" charset="0"/>
              </a:rPr>
              <a:t>number in the sequence"</a:t>
            </a:r>
          </a:p>
          <a:p>
            <a:r>
              <a:rPr lang="en-US" dirty="0">
                <a:latin typeface="Courier" pitchFamily="18" charset="0"/>
              </a:rPr>
              <a:t>    max = ""        # </a:t>
            </a:r>
            <a:r>
              <a:rPr lang="en-US" dirty="0" smtClean="0">
                <a:latin typeface="Courier" pitchFamily="18" charset="0"/>
              </a:rPr>
              <a:t>This </a:t>
            </a:r>
            <a:r>
              <a:rPr lang="en-US" dirty="0">
                <a:latin typeface="Courier" pitchFamily="18" charset="0"/>
              </a:rPr>
              <a:t>means empty.</a:t>
            </a:r>
          </a:p>
          <a:p>
            <a:r>
              <a:rPr lang="en-US" dirty="0">
                <a:latin typeface="Courier" pitchFamily="18" charset="0"/>
              </a:rPr>
              <a:t>    for i in range(len(seq)):</a:t>
            </a:r>
          </a:p>
          <a:p>
            <a:r>
              <a:rPr lang="en-US" dirty="0">
                <a:latin typeface="Courier" pitchFamily="18" charset="0"/>
              </a:rPr>
              <a:t>        if max == </a:t>
            </a:r>
            <a:r>
              <a:rPr lang="en-US" dirty="0" smtClean="0">
                <a:latin typeface="Courier" pitchFamily="18" charset="0"/>
              </a:rPr>
              <a:t>"":	# First time.</a:t>
            </a:r>
            <a:endParaRPr lang="en-US" dirty="0">
              <a:latin typeface="Courier" pitchFamily="18" charset="0"/>
            </a:endParaRPr>
          </a:p>
          <a:p>
            <a:r>
              <a:rPr lang="en-US" dirty="0">
                <a:latin typeface="Courier" pitchFamily="18" charset="0"/>
              </a:rPr>
              <a:t>            max = seq[i]</a:t>
            </a:r>
          </a:p>
          <a:p>
            <a:r>
              <a:rPr lang="en-US" dirty="0">
                <a:latin typeface="Courier" pitchFamily="18" charset="0"/>
              </a:rPr>
              <a:t>        elif seq[i] &gt; max:</a:t>
            </a:r>
          </a:p>
          <a:p>
            <a:r>
              <a:rPr lang="en-US" dirty="0">
                <a:latin typeface="Courier" pitchFamily="18" charset="0"/>
              </a:rPr>
              <a:t>            max = seq[i]</a:t>
            </a:r>
          </a:p>
          <a:p>
            <a:r>
              <a:rPr lang="en-US" dirty="0">
                <a:latin typeface="Courier" pitchFamily="18" charset="0"/>
              </a:rPr>
              <a:t>    return(max)</a:t>
            </a:r>
          </a:p>
        </p:txBody>
      </p:sp>
    </p:spTree>
    <p:extLst>
      <p:ext uri="{BB962C8B-B14F-4D97-AF65-F5344CB8AC3E}">
        <p14:creationId xmlns:p14="http://schemas.microsoft.com/office/powerpoint/2010/main" val="1391410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the Maximum</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308494766"/>
              </p:ext>
            </p:extLst>
          </p:nvPr>
        </p:nvGraphicFramePr>
        <p:xfrm>
          <a:off x="609600" y="1219200"/>
          <a:ext cx="685800" cy="50901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685800"/>
              </a:tblGrid>
              <a:tr h="223052">
                <a:tc>
                  <a:txBody>
                    <a:bodyPr/>
                    <a:lstStyle/>
                    <a:p>
                      <a:r>
                        <a:rPr lang="en-US" sz="1600" dirty="0" smtClean="0"/>
                        <a:t>45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67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981200" y="1371600"/>
            <a:ext cx="6705600" cy="2585323"/>
          </a:xfrm>
          <a:prstGeom prst="rect">
            <a:avLst/>
          </a:prstGeom>
          <a:noFill/>
        </p:spPr>
        <p:txBody>
          <a:bodyPr wrap="square" rtlCol="0">
            <a:spAutoFit/>
          </a:bodyPr>
          <a:lstStyle/>
          <a:p>
            <a:r>
              <a:rPr lang="en-US" dirty="0">
                <a:latin typeface="Courier" pitchFamily="18" charset="0"/>
              </a:rPr>
              <a:t>def find_max(seq):</a:t>
            </a:r>
          </a:p>
          <a:p>
            <a:r>
              <a:rPr lang="en-US" dirty="0">
                <a:latin typeface="Courier" pitchFamily="18" charset="0"/>
              </a:rPr>
              <a:t>    "Find the </a:t>
            </a:r>
            <a:r>
              <a:rPr lang="en-US" dirty="0" smtClean="0">
                <a:latin typeface="Courier" pitchFamily="18" charset="0"/>
              </a:rPr>
              <a:t>largest </a:t>
            </a:r>
            <a:r>
              <a:rPr lang="en-US" dirty="0">
                <a:latin typeface="Courier" pitchFamily="18" charset="0"/>
              </a:rPr>
              <a:t>number in the sequence"</a:t>
            </a:r>
          </a:p>
          <a:p>
            <a:r>
              <a:rPr lang="en-US" dirty="0">
                <a:latin typeface="Courier" pitchFamily="18" charset="0"/>
              </a:rPr>
              <a:t>    max = ""        # </a:t>
            </a:r>
            <a:r>
              <a:rPr lang="en-US" dirty="0" smtClean="0">
                <a:latin typeface="Courier" pitchFamily="18" charset="0"/>
              </a:rPr>
              <a:t>This </a:t>
            </a:r>
            <a:r>
              <a:rPr lang="en-US" dirty="0">
                <a:latin typeface="Courier" pitchFamily="18" charset="0"/>
              </a:rPr>
              <a:t>means empty.</a:t>
            </a:r>
          </a:p>
          <a:p>
            <a:r>
              <a:rPr lang="en-US" dirty="0">
                <a:latin typeface="Courier" pitchFamily="18" charset="0"/>
              </a:rPr>
              <a:t>    for i in range(len(seq)):</a:t>
            </a:r>
          </a:p>
          <a:p>
            <a:r>
              <a:rPr lang="en-US" dirty="0">
                <a:latin typeface="Courier" pitchFamily="18" charset="0"/>
              </a:rPr>
              <a:t>        if max == </a:t>
            </a:r>
            <a:r>
              <a:rPr lang="en-US" dirty="0" smtClean="0">
                <a:latin typeface="Courier" pitchFamily="18" charset="0"/>
              </a:rPr>
              <a:t>"":	# First time.</a:t>
            </a:r>
            <a:endParaRPr lang="en-US" dirty="0">
              <a:latin typeface="Courier" pitchFamily="18" charset="0"/>
            </a:endParaRPr>
          </a:p>
          <a:p>
            <a:r>
              <a:rPr lang="en-US" dirty="0">
                <a:latin typeface="Courier" pitchFamily="18" charset="0"/>
              </a:rPr>
              <a:t>            max = seq[i]</a:t>
            </a:r>
          </a:p>
          <a:p>
            <a:r>
              <a:rPr lang="en-US" dirty="0">
                <a:latin typeface="Courier" pitchFamily="18" charset="0"/>
              </a:rPr>
              <a:t>        elif seq[i] &gt; max:</a:t>
            </a:r>
          </a:p>
          <a:p>
            <a:r>
              <a:rPr lang="en-US" dirty="0">
                <a:latin typeface="Courier" pitchFamily="18" charset="0"/>
              </a:rPr>
              <a:t>            max = seq[i]</a:t>
            </a:r>
          </a:p>
          <a:p>
            <a:r>
              <a:rPr lang="en-US" dirty="0">
                <a:latin typeface="Courier" pitchFamily="18" charset="0"/>
              </a:rPr>
              <a:t>    return(max)</a:t>
            </a:r>
          </a:p>
        </p:txBody>
      </p:sp>
      <p:sp>
        <p:nvSpPr>
          <p:cNvPr id="4" name="TextBox 3"/>
          <p:cNvSpPr txBox="1"/>
          <p:nvPr/>
        </p:nvSpPr>
        <p:spPr>
          <a:xfrm>
            <a:off x="2590800" y="5029200"/>
            <a:ext cx="5867400" cy="461665"/>
          </a:xfrm>
          <a:prstGeom prst="rect">
            <a:avLst/>
          </a:prstGeom>
          <a:noFill/>
        </p:spPr>
        <p:txBody>
          <a:bodyPr wrap="square" rtlCol="0">
            <a:spAutoFit/>
          </a:bodyPr>
          <a:lstStyle/>
          <a:p>
            <a:r>
              <a:rPr lang="en-US" sz="2400" dirty="0" smtClean="0"/>
              <a:t>Search, keeping track of best so far.</a:t>
            </a:r>
            <a:endParaRPr lang="en-US" sz="2400" dirty="0"/>
          </a:p>
        </p:txBody>
      </p:sp>
    </p:spTree>
    <p:extLst>
      <p:ext uri="{BB962C8B-B14F-4D97-AF65-F5344CB8AC3E}">
        <p14:creationId xmlns:p14="http://schemas.microsoft.com/office/powerpoint/2010/main" val="3660775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the Maximum</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1709392146"/>
              </p:ext>
            </p:extLst>
          </p:nvPr>
        </p:nvGraphicFramePr>
        <p:xfrm>
          <a:off x="609600" y="1219200"/>
          <a:ext cx="685800" cy="50901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685800"/>
              </a:tblGrid>
              <a:tr h="223052">
                <a:tc>
                  <a:txBody>
                    <a:bodyPr/>
                    <a:lstStyle/>
                    <a:p>
                      <a:r>
                        <a:rPr lang="en-US" sz="1600" dirty="0" smtClean="0"/>
                        <a:t>45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67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981200" y="1371600"/>
            <a:ext cx="6705600" cy="2585323"/>
          </a:xfrm>
          <a:prstGeom prst="rect">
            <a:avLst/>
          </a:prstGeom>
          <a:noFill/>
        </p:spPr>
        <p:txBody>
          <a:bodyPr wrap="square" rtlCol="0">
            <a:spAutoFit/>
          </a:bodyPr>
          <a:lstStyle/>
          <a:p>
            <a:r>
              <a:rPr lang="en-US" dirty="0">
                <a:latin typeface="Courier" pitchFamily="18" charset="0"/>
              </a:rPr>
              <a:t>def find_max(seq):</a:t>
            </a:r>
          </a:p>
          <a:p>
            <a:r>
              <a:rPr lang="en-US" dirty="0">
                <a:latin typeface="Courier" pitchFamily="18" charset="0"/>
              </a:rPr>
              <a:t>    "Find the </a:t>
            </a:r>
            <a:r>
              <a:rPr lang="en-US" dirty="0" smtClean="0">
                <a:latin typeface="Courier" pitchFamily="18" charset="0"/>
              </a:rPr>
              <a:t>largest </a:t>
            </a:r>
            <a:r>
              <a:rPr lang="en-US" dirty="0">
                <a:latin typeface="Courier" pitchFamily="18" charset="0"/>
              </a:rPr>
              <a:t>number in the sequence"</a:t>
            </a:r>
          </a:p>
          <a:p>
            <a:r>
              <a:rPr lang="en-US" dirty="0">
                <a:latin typeface="Courier" pitchFamily="18" charset="0"/>
              </a:rPr>
              <a:t>    max = ""        # </a:t>
            </a:r>
            <a:r>
              <a:rPr lang="en-US" dirty="0" smtClean="0">
                <a:latin typeface="Courier" pitchFamily="18" charset="0"/>
              </a:rPr>
              <a:t>This </a:t>
            </a:r>
            <a:r>
              <a:rPr lang="en-US" dirty="0">
                <a:latin typeface="Courier" pitchFamily="18" charset="0"/>
              </a:rPr>
              <a:t>means empty.</a:t>
            </a:r>
          </a:p>
          <a:p>
            <a:r>
              <a:rPr lang="en-US" dirty="0">
                <a:latin typeface="Courier" pitchFamily="18" charset="0"/>
              </a:rPr>
              <a:t>    for i in range(len(seq)):</a:t>
            </a:r>
          </a:p>
          <a:p>
            <a:r>
              <a:rPr lang="en-US" dirty="0">
                <a:latin typeface="Courier" pitchFamily="18" charset="0"/>
              </a:rPr>
              <a:t>        if max == </a:t>
            </a:r>
            <a:r>
              <a:rPr lang="en-US" dirty="0" smtClean="0">
                <a:latin typeface="Courier" pitchFamily="18" charset="0"/>
              </a:rPr>
              <a:t>"":	# First time.</a:t>
            </a:r>
            <a:endParaRPr lang="en-US" dirty="0">
              <a:latin typeface="Courier" pitchFamily="18" charset="0"/>
            </a:endParaRPr>
          </a:p>
          <a:p>
            <a:r>
              <a:rPr lang="en-US" dirty="0">
                <a:latin typeface="Courier" pitchFamily="18" charset="0"/>
              </a:rPr>
              <a:t>            max = seq[i]</a:t>
            </a:r>
          </a:p>
          <a:p>
            <a:r>
              <a:rPr lang="en-US" dirty="0">
                <a:latin typeface="Courier" pitchFamily="18" charset="0"/>
              </a:rPr>
              <a:t>        elif seq[i] &gt; max:</a:t>
            </a:r>
          </a:p>
          <a:p>
            <a:r>
              <a:rPr lang="en-US" dirty="0">
                <a:latin typeface="Courier" pitchFamily="18" charset="0"/>
              </a:rPr>
              <a:t>            max = seq[i]</a:t>
            </a:r>
          </a:p>
          <a:p>
            <a:r>
              <a:rPr lang="en-US" dirty="0">
                <a:latin typeface="Courier" pitchFamily="18" charset="0"/>
              </a:rPr>
              <a:t>    return(max)</a:t>
            </a:r>
          </a:p>
        </p:txBody>
      </p:sp>
      <p:sp>
        <p:nvSpPr>
          <p:cNvPr id="4" name="TextBox 3"/>
          <p:cNvSpPr txBox="1"/>
          <p:nvPr/>
        </p:nvSpPr>
        <p:spPr>
          <a:xfrm>
            <a:off x="1981200" y="4572000"/>
            <a:ext cx="6248400" cy="830997"/>
          </a:xfrm>
          <a:prstGeom prst="rect">
            <a:avLst/>
          </a:prstGeom>
          <a:noFill/>
        </p:spPr>
        <p:txBody>
          <a:bodyPr wrap="square" rtlCol="0">
            <a:spAutoFit/>
          </a:bodyPr>
          <a:lstStyle/>
          <a:p>
            <a:r>
              <a:rPr lang="en-US" sz="2400" dirty="0" smtClean="0"/>
              <a:t>Why not just set max to the first item and then compare from there?</a:t>
            </a:r>
            <a:endParaRPr lang="en-US" sz="2400" dirty="0"/>
          </a:p>
        </p:txBody>
      </p:sp>
    </p:spTree>
    <p:extLst>
      <p:ext uri="{BB962C8B-B14F-4D97-AF65-F5344CB8AC3E}">
        <p14:creationId xmlns:p14="http://schemas.microsoft.com/office/powerpoint/2010/main" val="3882812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the Two Biggest</a:t>
            </a:r>
            <a:endParaRPr lang="en-US" sz="3600" b="1" dirty="0"/>
          </a:p>
        </p:txBody>
      </p:sp>
      <p:graphicFrame>
        <p:nvGraphicFramePr>
          <p:cNvPr id="5" name="Table 4"/>
          <p:cNvGraphicFramePr>
            <a:graphicFrameLocks noGrp="1"/>
          </p:cNvGraphicFramePr>
          <p:nvPr>
            <p:extLst>
              <p:ext uri="{D42A27DB-BD31-4B8C-83A1-F6EECF244321}">
                <p14:modId xmlns:p14="http://schemas.microsoft.com/office/powerpoint/2010/main" val="950670475"/>
              </p:ext>
            </p:extLst>
          </p:nvPr>
        </p:nvGraphicFramePr>
        <p:xfrm>
          <a:off x="609600" y="1219200"/>
          <a:ext cx="685800" cy="50901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685800"/>
              </a:tblGrid>
              <a:tr h="223052">
                <a:tc>
                  <a:txBody>
                    <a:bodyPr/>
                    <a:lstStyle/>
                    <a:p>
                      <a:r>
                        <a:rPr lang="en-US" sz="1600" dirty="0" smtClean="0"/>
                        <a:t>45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67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96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33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1981200" y="1219200"/>
            <a:ext cx="6705600" cy="5078313"/>
          </a:xfrm>
          <a:prstGeom prst="rect">
            <a:avLst/>
          </a:prstGeom>
          <a:noFill/>
        </p:spPr>
        <p:txBody>
          <a:bodyPr wrap="square" rtlCol="0">
            <a:spAutoFit/>
          </a:bodyPr>
          <a:lstStyle/>
          <a:p>
            <a:r>
              <a:rPr lang="en-US" dirty="0">
                <a:latin typeface="Courier" pitchFamily="18" charset="0"/>
              </a:rPr>
              <a:t>def find_max_2(seq):</a:t>
            </a:r>
          </a:p>
          <a:p>
            <a:r>
              <a:rPr lang="en-US" dirty="0">
                <a:latin typeface="Courier" pitchFamily="18" charset="0"/>
              </a:rPr>
              <a:t>    "Find the two largest </a:t>
            </a:r>
            <a:r>
              <a:rPr lang="en-US" dirty="0" smtClean="0">
                <a:latin typeface="Courier" pitchFamily="18" charset="0"/>
              </a:rPr>
              <a:t>numbers"</a:t>
            </a:r>
            <a:endParaRPr lang="en-US" dirty="0">
              <a:latin typeface="Courier" pitchFamily="18" charset="0"/>
            </a:endParaRPr>
          </a:p>
          <a:p>
            <a:r>
              <a:rPr lang="en-US" dirty="0">
                <a:latin typeface="Courier" pitchFamily="18" charset="0"/>
              </a:rPr>
              <a:t>    max1 = ""</a:t>
            </a:r>
          </a:p>
          <a:p>
            <a:r>
              <a:rPr lang="en-US" dirty="0">
                <a:latin typeface="Courier" pitchFamily="18" charset="0"/>
              </a:rPr>
              <a:t>    max2 = ""</a:t>
            </a:r>
          </a:p>
          <a:p>
            <a:r>
              <a:rPr lang="en-US" dirty="0">
                <a:latin typeface="Courier" pitchFamily="18" charset="0"/>
              </a:rPr>
              <a:t>    for i in range(len(seq)):</a:t>
            </a:r>
          </a:p>
          <a:p>
            <a:r>
              <a:rPr lang="en-US" dirty="0">
                <a:latin typeface="Courier" pitchFamily="18" charset="0"/>
              </a:rPr>
              <a:t>        if max1 == "":</a:t>
            </a:r>
          </a:p>
          <a:p>
            <a:r>
              <a:rPr lang="en-US" dirty="0">
                <a:latin typeface="Courier" pitchFamily="18" charset="0"/>
              </a:rPr>
              <a:t>            max1 = seq[i]</a:t>
            </a:r>
          </a:p>
          <a:p>
            <a:r>
              <a:rPr lang="en-US" dirty="0">
                <a:latin typeface="Courier" pitchFamily="18" charset="0"/>
              </a:rPr>
              <a:t>            continue</a:t>
            </a:r>
          </a:p>
          <a:p>
            <a:r>
              <a:rPr lang="en-US" dirty="0">
                <a:latin typeface="Courier" pitchFamily="18" charset="0"/>
              </a:rPr>
              <a:t>        elif max2 == "":</a:t>
            </a:r>
          </a:p>
          <a:p>
            <a:r>
              <a:rPr lang="en-US" dirty="0">
                <a:latin typeface="Courier" pitchFamily="18" charset="0"/>
              </a:rPr>
              <a:t>            max2 = seq[i]</a:t>
            </a:r>
          </a:p>
          <a:p>
            <a:r>
              <a:rPr lang="en-US" dirty="0">
                <a:latin typeface="Courier" pitchFamily="18" charset="0"/>
              </a:rPr>
              <a:t>        elif seq[i] &gt; max2:</a:t>
            </a:r>
          </a:p>
          <a:p>
            <a:r>
              <a:rPr lang="en-US" dirty="0">
                <a:latin typeface="Courier" pitchFamily="18" charset="0"/>
              </a:rPr>
              <a:t>            max2 = seq[i]</a:t>
            </a:r>
          </a:p>
          <a:p>
            <a:r>
              <a:rPr lang="en-US" dirty="0">
                <a:latin typeface="Courier" pitchFamily="18" charset="0"/>
              </a:rPr>
              <a:t>        if max2 &gt; max1:     #Swap them</a:t>
            </a:r>
          </a:p>
          <a:p>
            <a:r>
              <a:rPr lang="en-US" dirty="0">
                <a:latin typeface="Courier" pitchFamily="18" charset="0"/>
              </a:rPr>
              <a:t>            z = max1</a:t>
            </a:r>
          </a:p>
          <a:p>
            <a:r>
              <a:rPr lang="en-US" dirty="0">
                <a:latin typeface="Courier" pitchFamily="18" charset="0"/>
              </a:rPr>
              <a:t>            max1 = max2</a:t>
            </a:r>
          </a:p>
          <a:p>
            <a:r>
              <a:rPr lang="en-US" dirty="0">
                <a:latin typeface="Courier" pitchFamily="18" charset="0"/>
              </a:rPr>
              <a:t>            max2 = z</a:t>
            </a:r>
          </a:p>
          <a:p>
            <a:r>
              <a:rPr lang="en-US" dirty="0">
                <a:latin typeface="Courier" pitchFamily="18" charset="0"/>
              </a:rPr>
              <a:t>    return((max1, max2))</a:t>
            </a:r>
          </a:p>
          <a:p>
            <a:endParaRPr lang="en-US" dirty="0">
              <a:latin typeface="Courier" pitchFamily="18" charset="0"/>
            </a:endParaRPr>
          </a:p>
        </p:txBody>
      </p:sp>
    </p:spTree>
    <p:extLst>
      <p:ext uri="{BB962C8B-B14F-4D97-AF65-F5344CB8AC3E}">
        <p14:creationId xmlns:p14="http://schemas.microsoft.com/office/powerpoint/2010/main" val="1693283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the Oldest</a:t>
            </a:r>
            <a:endParaRPr lang="en-US" sz="3600" b="1" dirty="0"/>
          </a:p>
        </p:txBody>
      </p:sp>
      <p:sp>
        <p:nvSpPr>
          <p:cNvPr id="4" name="TextBox 3"/>
          <p:cNvSpPr txBox="1"/>
          <p:nvPr/>
        </p:nvSpPr>
        <p:spPr>
          <a:xfrm>
            <a:off x="533400" y="1295400"/>
            <a:ext cx="8382000" cy="461665"/>
          </a:xfrm>
          <a:prstGeom prst="rect">
            <a:avLst/>
          </a:prstGeom>
          <a:noFill/>
        </p:spPr>
        <p:txBody>
          <a:bodyPr wrap="square" rtlCol="0">
            <a:spAutoFit/>
          </a:bodyPr>
          <a:lstStyle/>
          <a:p>
            <a:r>
              <a:rPr lang="en-US" sz="2400" dirty="0" smtClean="0"/>
              <a:t>Let’s find the oldest person in a group.</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685"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715" y="19812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299"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984" y="20066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76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What a Strange Word</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1066800"/>
            <a:ext cx="28479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5181600"/>
            <a:ext cx="7924800" cy="1200329"/>
          </a:xfrm>
          <a:prstGeom prst="rect">
            <a:avLst/>
          </a:prstGeom>
          <a:noFill/>
        </p:spPr>
        <p:txBody>
          <a:bodyPr wrap="square" rtlCol="0">
            <a:spAutoFit/>
          </a:bodyPr>
          <a:lstStyle/>
          <a:p>
            <a:r>
              <a:rPr lang="en-US" dirty="0"/>
              <a:t>Abū ʿAbdallāh Muḥammad ibn Mūsā </a:t>
            </a:r>
            <a:r>
              <a:rPr lang="en-US" dirty="0" smtClean="0"/>
              <a:t>al-Khwārizmī </a:t>
            </a:r>
            <a:r>
              <a:rPr lang="en-US" dirty="0"/>
              <a:t>was born around 780 </a:t>
            </a:r>
            <a:r>
              <a:rPr lang="en-US" dirty="0" smtClean="0"/>
              <a:t>and </a:t>
            </a:r>
            <a:r>
              <a:rPr lang="en-US"/>
              <a:t>died </a:t>
            </a:r>
            <a:r>
              <a:rPr lang="en-US" smtClean="0"/>
              <a:t>around </a:t>
            </a:r>
            <a:r>
              <a:rPr lang="en-US" dirty="0" smtClean="0"/>
              <a:t>850.  </a:t>
            </a:r>
            <a:r>
              <a:rPr lang="en-US" dirty="0"/>
              <a:t>His name comes from the fact that he he belonged to Khwârazm (modern Khiwa) situated in Turkistan but he carried on his scientific career in Baghdad and all his works are in Arabic language.  </a:t>
            </a:r>
          </a:p>
        </p:txBody>
      </p:sp>
    </p:spTree>
    <p:extLst>
      <p:ext uri="{BB962C8B-B14F-4D97-AF65-F5344CB8AC3E}">
        <p14:creationId xmlns:p14="http://schemas.microsoft.com/office/powerpoint/2010/main" val="2931332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the Oldest</a:t>
            </a:r>
            <a:endParaRPr lang="en-US" sz="3600" b="1" dirty="0"/>
          </a:p>
        </p:txBody>
      </p:sp>
      <p:sp>
        <p:nvSpPr>
          <p:cNvPr id="4" name="TextBox 3"/>
          <p:cNvSpPr txBox="1"/>
          <p:nvPr/>
        </p:nvSpPr>
        <p:spPr>
          <a:xfrm>
            <a:off x="533400" y="1295400"/>
            <a:ext cx="8382000" cy="461665"/>
          </a:xfrm>
          <a:prstGeom prst="rect">
            <a:avLst/>
          </a:prstGeom>
          <a:noFill/>
        </p:spPr>
        <p:txBody>
          <a:bodyPr wrap="square" rtlCol="0">
            <a:spAutoFit/>
          </a:bodyPr>
          <a:lstStyle/>
          <a:p>
            <a:r>
              <a:rPr lang="en-US" sz="2400" dirty="0" smtClean="0"/>
              <a:t>Let’s find the oldest person in a group.</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685"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715" y="19812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299"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984" y="20066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3962400"/>
            <a:ext cx="7848600" cy="2677656"/>
          </a:xfrm>
          <a:prstGeom prst="rect">
            <a:avLst/>
          </a:prstGeom>
          <a:noFill/>
        </p:spPr>
        <p:txBody>
          <a:bodyPr wrap="square" rtlCol="0">
            <a:spAutoFit/>
          </a:bodyPr>
          <a:lstStyle/>
          <a:p>
            <a:r>
              <a:rPr lang="en-US" sz="2400" dirty="0" smtClean="0"/>
              <a:t>First round:	</a:t>
            </a:r>
            <a:r>
              <a:rPr lang="en-US" sz="2400" dirty="0"/>
              <a:t>	16	</a:t>
            </a:r>
            <a:endParaRPr lang="en-US" sz="2400" dirty="0" smtClean="0"/>
          </a:p>
          <a:p>
            <a:r>
              <a:rPr lang="en-US" sz="2400" dirty="0" smtClean="0"/>
              <a:t>Second round:		  8</a:t>
            </a:r>
            <a:r>
              <a:rPr lang="en-US" sz="2400" dirty="0"/>
              <a:t>	</a:t>
            </a:r>
            <a:endParaRPr lang="en-US" sz="2400" dirty="0" smtClean="0"/>
          </a:p>
          <a:p>
            <a:r>
              <a:rPr lang="en-US" sz="2400" dirty="0" smtClean="0"/>
              <a:t>Third round:		  4	</a:t>
            </a:r>
          </a:p>
          <a:p>
            <a:r>
              <a:rPr lang="en-US" sz="2400" dirty="0" smtClean="0"/>
              <a:t>Fourth round:		  2	</a:t>
            </a:r>
          </a:p>
          <a:p>
            <a:r>
              <a:rPr lang="en-US" sz="2400" dirty="0" smtClean="0"/>
              <a:t>Fifth round:		  1</a:t>
            </a:r>
          </a:p>
          <a:p>
            <a:endParaRPr lang="en-US" sz="2400" dirty="0"/>
          </a:p>
          <a:p>
            <a:r>
              <a:rPr lang="en-US" sz="2400" dirty="0" smtClean="0"/>
              <a:t>			31</a:t>
            </a:r>
            <a:endParaRPr lang="en-US" sz="2400" dirty="0"/>
          </a:p>
        </p:txBody>
      </p:sp>
      <p:sp>
        <p:nvSpPr>
          <p:cNvPr id="3" name="TextBox 2"/>
          <p:cNvSpPr txBox="1"/>
          <p:nvPr/>
        </p:nvSpPr>
        <p:spPr>
          <a:xfrm>
            <a:off x="6781800" y="2701131"/>
            <a:ext cx="1828800" cy="369332"/>
          </a:xfrm>
          <a:prstGeom prst="rect">
            <a:avLst/>
          </a:prstGeom>
          <a:noFill/>
        </p:spPr>
        <p:txBody>
          <a:bodyPr wrap="square" rtlCol="0">
            <a:spAutoFit/>
          </a:bodyPr>
          <a:lstStyle/>
          <a:p>
            <a:r>
              <a:rPr lang="en-US" dirty="0" smtClean="0"/>
              <a:t>“even” look left</a:t>
            </a:r>
            <a:endParaRPr lang="en-US" dirty="0"/>
          </a:p>
        </p:txBody>
      </p:sp>
      <p:cxnSp>
        <p:nvCxnSpPr>
          <p:cNvPr id="12" name="Straight Connector 11"/>
          <p:cNvCxnSpPr/>
          <p:nvPr/>
        </p:nvCxnSpPr>
        <p:spPr>
          <a:xfrm>
            <a:off x="2604484" y="6019800"/>
            <a:ext cx="13717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30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the Oldest</a:t>
            </a:r>
            <a:endParaRPr lang="en-US" sz="3600" b="1" dirty="0"/>
          </a:p>
        </p:txBody>
      </p:sp>
      <p:sp>
        <p:nvSpPr>
          <p:cNvPr id="4" name="TextBox 3"/>
          <p:cNvSpPr txBox="1"/>
          <p:nvPr/>
        </p:nvSpPr>
        <p:spPr>
          <a:xfrm>
            <a:off x="533400" y="1295400"/>
            <a:ext cx="8382000" cy="461665"/>
          </a:xfrm>
          <a:prstGeom prst="rect">
            <a:avLst/>
          </a:prstGeom>
          <a:noFill/>
        </p:spPr>
        <p:txBody>
          <a:bodyPr wrap="square" rtlCol="0">
            <a:spAutoFit/>
          </a:bodyPr>
          <a:lstStyle/>
          <a:p>
            <a:r>
              <a:rPr lang="en-US" sz="2400" dirty="0" smtClean="0"/>
              <a:t>Let’s find the oldest person in a group.</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685"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715" y="19812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299" y="19939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984" y="2006600"/>
            <a:ext cx="789599"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3962400"/>
            <a:ext cx="7848600" cy="1938992"/>
          </a:xfrm>
          <a:prstGeom prst="rect">
            <a:avLst/>
          </a:prstGeom>
          <a:noFill/>
        </p:spPr>
        <p:txBody>
          <a:bodyPr wrap="square" rtlCol="0">
            <a:spAutoFit/>
          </a:bodyPr>
          <a:lstStyle/>
          <a:p>
            <a:r>
              <a:rPr lang="en-US" sz="2400" dirty="0" smtClean="0"/>
              <a:t>First round:		16</a:t>
            </a:r>
          </a:p>
          <a:p>
            <a:r>
              <a:rPr lang="en-US" sz="2400" dirty="0" smtClean="0"/>
              <a:t>Second round:		  8</a:t>
            </a:r>
          </a:p>
          <a:p>
            <a:r>
              <a:rPr lang="en-US" sz="2400" dirty="0" smtClean="0"/>
              <a:t>Third round:		  4</a:t>
            </a:r>
          </a:p>
          <a:p>
            <a:r>
              <a:rPr lang="en-US" sz="2400" dirty="0" smtClean="0"/>
              <a:t>Fourth round:		  2</a:t>
            </a:r>
          </a:p>
          <a:p>
            <a:r>
              <a:rPr lang="en-US" sz="2400" dirty="0" smtClean="0"/>
              <a:t>Fifth round:		  1</a:t>
            </a:r>
            <a:endParaRPr lang="en-US" sz="2400" dirty="0"/>
          </a:p>
        </p:txBody>
      </p:sp>
      <p:sp>
        <p:nvSpPr>
          <p:cNvPr id="6" name="TextBox 5"/>
          <p:cNvSpPr txBox="1"/>
          <p:nvPr/>
        </p:nvSpPr>
        <p:spPr>
          <a:xfrm>
            <a:off x="533400" y="6172200"/>
            <a:ext cx="8382000" cy="461665"/>
          </a:xfrm>
          <a:prstGeom prst="rect">
            <a:avLst/>
          </a:prstGeom>
          <a:noFill/>
        </p:spPr>
        <p:txBody>
          <a:bodyPr wrap="square" rtlCol="0">
            <a:spAutoFit/>
          </a:bodyPr>
          <a:lstStyle/>
          <a:p>
            <a:r>
              <a:rPr lang="en-US" sz="2400" dirty="0" smtClean="0"/>
              <a:t>Single Instruction Stream Multiple Data Stream (SIMD) parallelism</a:t>
            </a:r>
            <a:endParaRPr lang="en-US" sz="2400" dirty="0"/>
          </a:p>
        </p:txBody>
      </p:sp>
    </p:spTree>
    <p:extLst>
      <p:ext uri="{BB962C8B-B14F-4D97-AF65-F5344CB8AC3E}">
        <p14:creationId xmlns:p14="http://schemas.microsoft.com/office/powerpoint/2010/main" val="3343302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sz="3600" b="1" dirty="0" smtClean="0"/>
              <a:t>Obvious Way</a:t>
            </a:r>
            <a:br>
              <a:rPr lang="en-US" sz="3600" b="1" dirty="0" smtClean="0"/>
            </a:br>
            <a:r>
              <a:rPr lang="en-US" sz="3600" b="1" dirty="0"/>
              <a:t/>
            </a:r>
            <a:br>
              <a:rPr lang="en-US" sz="3600" b="1" dirty="0"/>
            </a:br>
            <a:r>
              <a:rPr lang="en-US" sz="3600" b="1" dirty="0" smtClean="0"/>
              <a:t>Clever, Better Way</a:t>
            </a:r>
            <a:endParaRPr lang="en-US" sz="3600" b="1" dirty="0"/>
          </a:p>
        </p:txBody>
      </p:sp>
      <p:sp>
        <p:nvSpPr>
          <p:cNvPr id="3" name="TextBox 2"/>
          <p:cNvSpPr txBox="1"/>
          <p:nvPr/>
        </p:nvSpPr>
        <p:spPr>
          <a:xfrm>
            <a:off x="838200" y="3048000"/>
            <a:ext cx="7315200" cy="523220"/>
          </a:xfrm>
          <a:prstGeom prst="rect">
            <a:avLst/>
          </a:prstGeom>
          <a:noFill/>
        </p:spPr>
        <p:txBody>
          <a:bodyPr wrap="square" rtlCol="0">
            <a:spAutoFit/>
          </a:bodyPr>
          <a:lstStyle/>
          <a:p>
            <a:pPr algn="ctr"/>
            <a:r>
              <a:rPr lang="en-US" sz="2800" dirty="0" smtClean="0"/>
              <a:t>But, first, how do we measure “better”?</a:t>
            </a:r>
            <a:endParaRPr lang="en-US" sz="2800" dirty="0"/>
          </a:p>
        </p:txBody>
      </p:sp>
    </p:spTree>
    <p:extLst>
      <p:ext uri="{BB962C8B-B14F-4D97-AF65-F5344CB8AC3E}">
        <p14:creationId xmlns:p14="http://schemas.microsoft.com/office/powerpoint/2010/main" val="3177035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Big-O Notation</a:t>
            </a:r>
            <a:endParaRPr lang="en-US" sz="3600" b="1" dirty="0"/>
          </a:p>
        </p:txBody>
      </p:sp>
      <p:sp>
        <p:nvSpPr>
          <p:cNvPr id="4" name="TextBox 3"/>
          <p:cNvSpPr txBox="1"/>
          <p:nvPr/>
        </p:nvSpPr>
        <p:spPr>
          <a:xfrm>
            <a:off x="762000" y="1600200"/>
            <a:ext cx="7848600" cy="2677656"/>
          </a:xfrm>
          <a:prstGeom prst="rect">
            <a:avLst/>
          </a:prstGeom>
          <a:noFill/>
        </p:spPr>
        <p:txBody>
          <a:bodyPr wrap="square" rtlCol="0">
            <a:spAutoFit/>
          </a:bodyPr>
          <a:lstStyle/>
          <a:p>
            <a:r>
              <a:rPr lang="en-US" sz="2400" dirty="0"/>
              <a:t>Big-O notation is a convenient tool for describing how efficient an algorithm (or program) is.  </a:t>
            </a:r>
          </a:p>
          <a:p>
            <a:endParaRPr lang="en-US" sz="2400" dirty="0"/>
          </a:p>
          <a:p>
            <a:r>
              <a:rPr lang="en-US" sz="2400" dirty="0"/>
              <a:t>Suppose that we want to know how long it will take a program to run. The first thing we notice about most programs is that they take more time to run on bigger inputs than on smaller ones. </a:t>
            </a:r>
          </a:p>
        </p:txBody>
      </p:sp>
    </p:spTree>
    <p:extLst>
      <p:ext uri="{BB962C8B-B14F-4D97-AF65-F5344CB8AC3E}">
        <p14:creationId xmlns:p14="http://schemas.microsoft.com/office/powerpoint/2010/main" val="2548333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Big-O Notation</a:t>
            </a:r>
            <a:endParaRPr lang="en-US" sz="3600" b="1" dirty="0"/>
          </a:p>
        </p:txBody>
      </p:sp>
      <p:sp>
        <p:nvSpPr>
          <p:cNvPr id="4" name="TextBox 3"/>
          <p:cNvSpPr txBox="1"/>
          <p:nvPr/>
        </p:nvSpPr>
        <p:spPr>
          <a:xfrm>
            <a:off x="762000" y="1371600"/>
            <a:ext cx="7772400" cy="1661993"/>
          </a:xfrm>
          <a:prstGeom prst="rect">
            <a:avLst/>
          </a:prstGeom>
          <a:noFill/>
        </p:spPr>
        <p:txBody>
          <a:bodyPr wrap="square" rtlCol="0">
            <a:spAutoFit/>
          </a:bodyPr>
          <a:lstStyle/>
          <a:p>
            <a:endParaRPr lang="en-US" dirty="0"/>
          </a:p>
          <a:p>
            <a:r>
              <a:rPr lang="en-US" sz="2400" dirty="0">
                <a:latin typeface="Courier New" pitchFamily="49" charset="0"/>
                <a:cs typeface="Courier New" pitchFamily="49" charset="0"/>
              </a:rPr>
              <a:t>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 in range(n):</a:t>
            </a:r>
          </a:p>
          <a:p>
            <a:r>
              <a:rPr lang="en-US" sz="2400" dirty="0">
                <a:latin typeface="Courier New" pitchFamily="49" charset="0"/>
                <a:cs typeface="Courier New" pitchFamily="49" charset="0"/>
              </a:rPr>
              <a:t>     do something simple</a:t>
            </a:r>
          </a:p>
          <a:p>
            <a:endParaRPr lang="en-US" dirty="0"/>
          </a:p>
          <a:p>
            <a:endParaRPr lang="en-US" dirty="0"/>
          </a:p>
        </p:txBody>
      </p:sp>
      <p:sp>
        <p:nvSpPr>
          <p:cNvPr id="5" name="TextBox 4"/>
          <p:cNvSpPr txBox="1"/>
          <p:nvPr/>
        </p:nvSpPr>
        <p:spPr>
          <a:xfrm>
            <a:off x="4343400" y="3962400"/>
            <a:ext cx="3505200" cy="523220"/>
          </a:xfrm>
          <a:prstGeom prst="rect">
            <a:avLst/>
          </a:prstGeom>
          <a:noFill/>
        </p:spPr>
        <p:txBody>
          <a:bodyPr wrap="square" rtlCol="0">
            <a:spAutoFit/>
          </a:bodyPr>
          <a:lstStyle/>
          <a:p>
            <a:r>
              <a:rPr lang="en-US" sz="2800" dirty="0" smtClean="0"/>
              <a:t>O(n)</a:t>
            </a:r>
            <a:endParaRPr lang="en-US" sz="2800" dirty="0"/>
          </a:p>
        </p:txBody>
      </p:sp>
    </p:spTree>
    <p:extLst>
      <p:ext uri="{BB962C8B-B14F-4D97-AF65-F5344CB8AC3E}">
        <p14:creationId xmlns:p14="http://schemas.microsoft.com/office/powerpoint/2010/main" val="200301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Big-O Notation</a:t>
            </a:r>
            <a:endParaRPr lang="en-US" sz="3600" b="1" dirty="0"/>
          </a:p>
        </p:txBody>
      </p:sp>
      <p:sp>
        <p:nvSpPr>
          <p:cNvPr id="4" name="TextBox 3"/>
          <p:cNvSpPr txBox="1"/>
          <p:nvPr/>
        </p:nvSpPr>
        <p:spPr>
          <a:xfrm>
            <a:off x="762000" y="1371600"/>
            <a:ext cx="7772400" cy="2031325"/>
          </a:xfrm>
          <a:prstGeom prst="rect">
            <a:avLst/>
          </a:prstGeom>
          <a:noFill/>
        </p:spPr>
        <p:txBody>
          <a:bodyPr wrap="square" rtlCol="0">
            <a:spAutoFit/>
          </a:bodyPr>
          <a:lstStyle/>
          <a:p>
            <a:endParaRPr lang="en-US" dirty="0"/>
          </a:p>
          <a:p>
            <a:r>
              <a:rPr lang="en-US" sz="2400" dirty="0">
                <a:latin typeface="Courier New" pitchFamily="49" charset="0"/>
                <a:cs typeface="Courier New" pitchFamily="49" charset="0"/>
              </a:rPr>
              <a:t>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 in range(n):</a:t>
            </a:r>
          </a:p>
          <a:p>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for </a:t>
            </a: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 in range(n):</a:t>
            </a:r>
          </a:p>
          <a:p>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do </a:t>
            </a:r>
            <a:r>
              <a:rPr lang="en-US" sz="2400" dirty="0">
                <a:latin typeface="Courier New" pitchFamily="49" charset="0"/>
                <a:cs typeface="Courier New" pitchFamily="49" charset="0"/>
              </a:rPr>
              <a:t>something simple</a:t>
            </a:r>
          </a:p>
          <a:p>
            <a:endParaRPr lang="en-US" dirty="0"/>
          </a:p>
          <a:p>
            <a:endParaRPr lang="en-US" dirty="0"/>
          </a:p>
        </p:txBody>
      </p:sp>
      <p:sp>
        <p:nvSpPr>
          <p:cNvPr id="5" name="TextBox 4"/>
          <p:cNvSpPr txBox="1"/>
          <p:nvPr/>
        </p:nvSpPr>
        <p:spPr>
          <a:xfrm>
            <a:off x="4343400" y="3962400"/>
            <a:ext cx="3505200" cy="523220"/>
          </a:xfrm>
          <a:prstGeom prst="rect">
            <a:avLst/>
          </a:prstGeom>
          <a:noFill/>
        </p:spPr>
        <p:txBody>
          <a:bodyPr wrap="square" rtlCol="0">
            <a:spAutoFit/>
          </a:bodyPr>
          <a:lstStyle/>
          <a:p>
            <a:r>
              <a:rPr lang="en-US" sz="2800" dirty="0" smtClean="0"/>
              <a:t>O(n</a:t>
            </a:r>
            <a:r>
              <a:rPr lang="en-US" sz="2800" baseline="30000" dirty="0" smtClean="0"/>
              <a:t>2</a:t>
            </a:r>
            <a:r>
              <a:rPr lang="en-US" sz="2800" dirty="0" smtClean="0"/>
              <a:t>)</a:t>
            </a:r>
            <a:endParaRPr lang="en-US" sz="2800" dirty="0"/>
          </a:p>
        </p:txBody>
      </p:sp>
    </p:spTree>
    <p:extLst>
      <p:ext uri="{BB962C8B-B14F-4D97-AF65-F5344CB8AC3E}">
        <p14:creationId xmlns:p14="http://schemas.microsoft.com/office/powerpoint/2010/main" val="33097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457200"/>
            <a:ext cx="7772400" cy="533400"/>
          </a:xfrm>
        </p:spPr>
        <p:txBody>
          <a:bodyPr>
            <a:noAutofit/>
          </a:bodyPr>
          <a:lstStyle/>
          <a:p>
            <a:r>
              <a:rPr lang="en-US" sz="3600" b="1" dirty="0" smtClean="0"/>
              <a:t>Big-O Notation</a:t>
            </a:r>
            <a:endParaRPr lang="en-US" sz="3600" b="1" dirty="0"/>
          </a:p>
        </p:txBody>
      </p:sp>
      <p:sp>
        <p:nvSpPr>
          <p:cNvPr id="54275" name="Text Box 3"/>
          <p:cNvSpPr txBox="1">
            <a:spLocks noChangeArrowheads="1"/>
          </p:cNvSpPr>
          <p:nvPr/>
        </p:nvSpPr>
        <p:spPr bwMode="auto">
          <a:xfrm>
            <a:off x="762000" y="1447800"/>
            <a:ext cx="7543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latin typeface="Times New Roman" pitchFamily="18" charset="0"/>
            </a:endParaRPr>
          </a:p>
        </p:txBody>
      </p:sp>
      <p:sp>
        <p:nvSpPr>
          <p:cNvPr id="54276" name="Rectangle 4"/>
          <p:cNvSpPr>
            <a:spLocks noChangeArrowheads="1"/>
          </p:cNvSpPr>
          <p:nvPr/>
        </p:nvSpPr>
        <p:spPr bwMode="auto">
          <a:xfrm>
            <a:off x="4419600" y="1600200"/>
            <a:ext cx="38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Text Box 5"/>
          <p:cNvSpPr txBox="1">
            <a:spLocks noChangeArrowheads="1"/>
          </p:cNvSpPr>
          <p:nvPr/>
        </p:nvSpPr>
        <p:spPr bwMode="auto">
          <a:xfrm>
            <a:off x="381000" y="1524000"/>
            <a:ext cx="8458200" cy="3743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Times New Roman" pitchFamily="18" charset="0"/>
              </a:rPr>
              <a:t> 				  </a:t>
            </a:r>
            <a:r>
              <a:rPr lang="en-US" sz="2400" dirty="0" smtClean="0">
                <a:latin typeface="Times New Roman" pitchFamily="18" charset="0"/>
              </a:rPr>
              <a:t>   </a:t>
            </a:r>
            <a:r>
              <a:rPr lang="en-US" sz="2400" dirty="0">
                <a:latin typeface="Times New Roman" pitchFamily="18" charset="0"/>
              </a:rPr>
              <a:t>A</a:t>
            </a:r>
          </a:p>
          <a:p>
            <a:endParaRPr lang="en-US" sz="2400" dirty="0">
              <a:latin typeface="Times New Roman" pitchFamily="18" charset="0"/>
            </a:endParaRPr>
          </a:p>
          <a:p>
            <a:endParaRPr lang="en-US" sz="2400" dirty="0">
              <a:latin typeface="Times New Roman" pitchFamily="18" charset="0"/>
            </a:endParaRPr>
          </a:p>
          <a:p>
            <a:endParaRPr lang="en-US" sz="2400" dirty="0">
              <a:latin typeface="Times New Roman" pitchFamily="18" charset="0"/>
            </a:endParaRPr>
          </a:p>
          <a:p>
            <a:r>
              <a:rPr lang="en-US" sz="2400" dirty="0">
                <a:latin typeface="Times New Roman" pitchFamily="18" charset="0"/>
              </a:rPr>
              <a:t>	         B	  		     C  			D</a:t>
            </a:r>
          </a:p>
          <a:p>
            <a:endParaRPr lang="en-US" sz="2400" dirty="0">
              <a:latin typeface="Times New Roman" pitchFamily="18" charset="0"/>
            </a:endParaRPr>
          </a:p>
          <a:p>
            <a:endParaRPr lang="en-US" sz="2400" dirty="0">
              <a:latin typeface="Times New Roman" pitchFamily="18" charset="0"/>
            </a:endParaRPr>
          </a:p>
          <a:p>
            <a:endParaRPr lang="en-US" sz="2400" dirty="0">
              <a:latin typeface="Times New Roman" pitchFamily="18" charset="0"/>
            </a:endParaRPr>
          </a:p>
          <a:p>
            <a:r>
              <a:rPr lang="en-US" sz="2400" dirty="0">
                <a:latin typeface="Times New Roman" pitchFamily="18" charset="0"/>
              </a:rPr>
              <a:t>           E        F        G         H         I         J          K       L       M</a:t>
            </a:r>
          </a:p>
          <a:p>
            <a:r>
              <a:rPr lang="en-US" sz="2400" dirty="0">
                <a:latin typeface="Times New Roman" pitchFamily="18" charset="0"/>
              </a:rPr>
              <a:t>          (8)     (-6)     (0)        (0)      (2)       (5)      (-4)   (10)    (5)</a:t>
            </a:r>
          </a:p>
        </p:txBody>
      </p:sp>
      <p:sp>
        <p:nvSpPr>
          <p:cNvPr id="54278" name="Rectangle 6"/>
          <p:cNvSpPr>
            <a:spLocks noChangeArrowheads="1"/>
          </p:cNvSpPr>
          <p:nvPr/>
        </p:nvSpPr>
        <p:spPr bwMode="auto">
          <a:xfrm>
            <a:off x="6248400" y="44958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Rectangle 7"/>
          <p:cNvSpPr>
            <a:spLocks noChangeArrowheads="1"/>
          </p:cNvSpPr>
          <p:nvPr/>
        </p:nvSpPr>
        <p:spPr bwMode="auto">
          <a:xfrm>
            <a:off x="7010400" y="44958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Rectangle 8"/>
          <p:cNvSpPr>
            <a:spLocks noChangeArrowheads="1"/>
          </p:cNvSpPr>
          <p:nvPr/>
        </p:nvSpPr>
        <p:spPr bwMode="auto">
          <a:xfrm>
            <a:off x="4610100" y="44577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Rectangle 9"/>
          <p:cNvSpPr>
            <a:spLocks noChangeArrowheads="1"/>
          </p:cNvSpPr>
          <p:nvPr/>
        </p:nvSpPr>
        <p:spPr bwMode="auto">
          <a:xfrm>
            <a:off x="1981200" y="30480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Rectangle 10"/>
          <p:cNvSpPr>
            <a:spLocks noChangeArrowheads="1"/>
          </p:cNvSpPr>
          <p:nvPr/>
        </p:nvSpPr>
        <p:spPr bwMode="auto">
          <a:xfrm>
            <a:off x="4419600" y="30480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Rectangle 11"/>
          <p:cNvSpPr>
            <a:spLocks noChangeArrowheads="1"/>
          </p:cNvSpPr>
          <p:nvPr/>
        </p:nvSpPr>
        <p:spPr bwMode="auto">
          <a:xfrm>
            <a:off x="6781800" y="30480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Rectangle 12"/>
          <p:cNvSpPr>
            <a:spLocks noChangeArrowheads="1"/>
          </p:cNvSpPr>
          <p:nvPr/>
        </p:nvSpPr>
        <p:spPr bwMode="auto">
          <a:xfrm>
            <a:off x="3771900" y="44958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Rectangle 13"/>
          <p:cNvSpPr>
            <a:spLocks noChangeArrowheads="1"/>
          </p:cNvSpPr>
          <p:nvPr/>
        </p:nvSpPr>
        <p:spPr bwMode="auto">
          <a:xfrm>
            <a:off x="2819400" y="44958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Rectangle 14"/>
          <p:cNvSpPr>
            <a:spLocks noChangeArrowheads="1"/>
          </p:cNvSpPr>
          <p:nvPr/>
        </p:nvSpPr>
        <p:spPr bwMode="auto">
          <a:xfrm>
            <a:off x="1981200" y="44958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Rectangle 15"/>
          <p:cNvSpPr>
            <a:spLocks noChangeArrowheads="1"/>
          </p:cNvSpPr>
          <p:nvPr/>
        </p:nvSpPr>
        <p:spPr bwMode="auto">
          <a:xfrm>
            <a:off x="1219200" y="44958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Line 16"/>
          <p:cNvSpPr>
            <a:spLocks noChangeShapeType="1"/>
          </p:cNvSpPr>
          <p:nvPr/>
        </p:nvSpPr>
        <p:spPr bwMode="auto">
          <a:xfrm flipH="1">
            <a:off x="2133600" y="1981200"/>
            <a:ext cx="2438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9" name="Line 17"/>
          <p:cNvSpPr>
            <a:spLocks noChangeShapeType="1"/>
          </p:cNvSpPr>
          <p:nvPr/>
        </p:nvSpPr>
        <p:spPr bwMode="auto">
          <a:xfrm>
            <a:off x="4572000" y="19812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Line 18"/>
          <p:cNvSpPr>
            <a:spLocks noChangeShapeType="1"/>
          </p:cNvSpPr>
          <p:nvPr/>
        </p:nvSpPr>
        <p:spPr bwMode="auto">
          <a:xfrm>
            <a:off x="4572000" y="1981200"/>
            <a:ext cx="2438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1" name="Line 19"/>
          <p:cNvSpPr>
            <a:spLocks noChangeShapeType="1"/>
          </p:cNvSpPr>
          <p:nvPr/>
        </p:nvSpPr>
        <p:spPr bwMode="auto">
          <a:xfrm flipH="1">
            <a:off x="1371600" y="3429000"/>
            <a:ext cx="7620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2" name="Line 20"/>
          <p:cNvSpPr>
            <a:spLocks noChangeShapeType="1"/>
          </p:cNvSpPr>
          <p:nvPr/>
        </p:nvSpPr>
        <p:spPr bwMode="auto">
          <a:xfrm>
            <a:off x="2133600" y="34290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3" name="Line 21"/>
          <p:cNvSpPr>
            <a:spLocks noChangeShapeType="1"/>
          </p:cNvSpPr>
          <p:nvPr/>
        </p:nvSpPr>
        <p:spPr bwMode="auto">
          <a:xfrm>
            <a:off x="2133600" y="3429000"/>
            <a:ext cx="838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4" name="Line 22"/>
          <p:cNvSpPr>
            <a:spLocks noChangeShapeType="1"/>
          </p:cNvSpPr>
          <p:nvPr/>
        </p:nvSpPr>
        <p:spPr bwMode="auto">
          <a:xfrm flipH="1">
            <a:off x="3954463" y="3429000"/>
            <a:ext cx="693737"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5" name="Line 23"/>
          <p:cNvSpPr>
            <a:spLocks noChangeShapeType="1"/>
          </p:cNvSpPr>
          <p:nvPr/>
        </p:nvSpPr>
        <p:spPr bwMode="auto">
          <a:xfrm>
            <a:off x="4648200" y="3429000"/>
            <a:ext cx="15240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6" name="Line 24"/>
          <p:cNvSpPr>
            <a:spLocks noChangeShapeType="1"/>
          </p:cNvSpPr>
          <p:nvPr/>
        </p:nvSpPr>
        <p:spPr bwMode="auto">
          <a:xfrm flipH="1">
            <a:off x="6400800" y="3429000"/>
            <a:ext cx="533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7" name="Line 25"/>
          <p:cNvSpPr>
            <a:spLocks noChangeShapeType="1"/>
          </p:cNvSpPr>
          <p:nvPr/>
        </p:nvSpPr>
        <p:spPr bwMode="auto">
          <a:xfrm>
            <a:off x="7010400" y="3429000"/>
            <a:ext cx="152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9" name="Rectangle 27"/>
          <p:cNvSpPr>
            <a:spLocks noChangeArrowheads="1"/>
          </p:cNvSpPr>
          <p:nvPr/>
        </p:nvSpPr>
        <p:spPr bwMode="auto">
          <a:xfrm>
            <a:off x="7734300" y="44958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0" name="Rectangle 28"/>
          <p:cNvSpPr>
            <a:spLocks noChangeArrowheads="1"/>
          </p:cNvSpPr>
          <p:nvPr/>
        </p:nvSpPr>
        <p:spPr bwMode="auto">
          <a:xfrm>
            <a:off x="5334000" y="4457700"/>
            <a:ext cx="3810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1" name="Line 29"/>
          <p:cNvSpPr>
            <a:spLocks noChangeShapeType="1"/>
          </p:cNvSpPr>
          <p:nvPr/>
        </p:nvSpPr>
        <p:spPr bwMode="auto">
          <a:xfrm>
            <a:off x="4648200" y="3429000"/>
            <a:ext cx="873125"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2" name="Line 30"/>
          <p:cNvSpPr>
            <a:spLocks noChangeShapeType="1"/>
          </p:cNvSpPr>
          <p:nvPr/>
        </p:nvSpPr>
        <p:spPr bwMode="auto">
          <a:xfrm>
            <a:off x="7010400" y="3429000"/>
            <a:ext cx="911225"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6400800" y="5943600"/>
            <a:ext cx="1714500" cy="523220"/>
          </a:xfrm>
          <a:prstGeom prst="rect">
            <a:avLst/>
          </a:prstGeom>
          <a:noFill/>
        </p:spPr>
        <p:txBody>
          <a:bodyPr wrap="square" rtlCol="0">
            <a:spAutoFit/>
          </a:bodyPr>
          <a:lstStyle/>
          <a:p>
            <a:r>
              <a:rPr lang="en-US" sz="2800" dirty="0" smtClean="0"/>
              <a:t>O(3</a:t>
            </a:r>
            <a:r>
              <a:rPr lang="en-US" sz="2800" baseline="30000" dirty="0" smtClean="0"/>
              <a:t>n</a:t>
            </a:r>
            <a:r>
              <a:rPr lang="en-US" sz="2800" dirty="0" smtClean="0"/>
              <a:t>)</a:t>
            </a:r>
            <a:endParaRPr lang="en-US" sz="2800" dirty="0"/>
          </a:p>
        </p:txBody>
      </p:sp>
    </p:spTree>
    <p:extLst>
      <p:ext uri="{BB962C8B-B14F-4D97-AF65-F5344CB8AC3E}">
        <p14:creationId xmlns:p14="http://schemas.microsoft.com/office/powerpoint/2010/main" val="358790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74688" y="303213"/>
            <a:ext cx="7772400" cy="561975"/>
          </a:xfrm>
        </p:spPr>
        <p:txBody>
          <a:bodyPr>
            <a:noAutofit/>
          </a:bodyPr>
          <a:lstStyle/>
          <a:p>
            <a:r>
              <a:rPr lang="en-US" sz="3600" b="1" dirty="0"/>
              <a:t>Growth Rates of Functions</a:t>
            </a:r>
          </a:p>
        </p:txBody>
      </p:sp>
      <p:pic>
        <p:nvPicPr>
          <p:cNvPr id="239619" name="Picture 3" descr="Fig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49" y="1143000"/>
            <a:ext cx="8108950" cy="421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749" y="5791200"/>
            <a:ext cx="8301251" cy="830997"/>
          </a:xfrm>
          <a:prstGeom prst="rect">
            <a:avLst/>
          </a:prstGeom>
          <a:noFill/>
        </p:spPr>
        <p:txBody>
          <a:bodyPr wrap="square" rtlCol="0">
            <a:spAutoFit/>
          </a:bodyPr>
          <a:lstStyle/>
          <a:p>
            <a:r>
              <a:rPr lang="en-US" sz="2400" dirty="0" smtClean="0"/>
              <a:t>So big-O notation helps us see whether our programs will be practical to run.</a:t>
            </a:r>
            <a:endParaRPr lang="en-US" sz="2400" dirty="0"/>
          </a:p>
        </p:txBody>
      </p:sp>
    </p:spTree>
    <p:extLst>
      <p:ext uri="{BB962C8B-B14F-4D97-AF65-F5344CB8AC3E}">
        <p14:creationId xmlns:p14="http://schemas.microsoft.com/office/powerpoint/2010/main" val="514316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2677656"/>
          </a:xfrm>
          <a:prstGeom prst="rect">
            <a:avLst/>
          </a:prstGeom>
          <a:noFill/>
        </p:spPr>
        <p:txBody>
          <a:bodyPr wrap="square" rtlCol="0">
            <a:spAutoFit/>
          </a:bodyPr>
          <a:lstStyle/>
          <a:p>
            <a:r>
              <a:rPr lang="en-US" sz="2400" b="1" dirty="0" smtClean="0"/>
              <a:t>Problem:</a:t>
            </a:r>
            <a:r>
              <a:rPr lang="en-US" sz="2400" dirty="0" smtClean="0"/>
              <a:t>   What is the sum of the digits from 1 to n?</a:t>
            </a:r>
          </a:p>
          <a:p>
            <a:endParaRPr lang="en-US" sz="2400" dirty="0"/>
          </a:p>
          <a:p>
            <a:r>
              <a:rPr lang="en-US" sz="2400" b="1" dirty="0" smtClean="0"/>
              <a:t>Example:   </a:t>
            </a:r>
            <a:r>
              <a:rPr lang="en-US" sz="2400" dirty="0" smtClean="0"/>
              <a:t>Let n = 5.</a:t>
            </a:r>
          </a:p>
          <a:p>
            <a:endParaRPr lang="en-US" sz="2400" dirty="0"/>
          </a:p>
          <a:p>
            <a:endParaRPr lang="en-US" sz="2400" dirty="0" smtClean="0"/>
          </a:p>
          <a:p>
            <a:endParaRPr lang="en-US" sz="2400" dirty="0"/>
          </a:p>
          <a:p>
            <a:r>
              <a:rPr lang="en-US" sz="2400" b="1" dirty="0" smtClean="0"/>
              <a:t>How many operations?</a:t>
            </a:r>
            <a:endParaRPr lang="en-US" sz="2400" b="1" dirty="0"/>
          </a:p>
        </p:txBody>
      </p:sp>
    </p:spTree>
    <p:extLst>
      <p:ext uri="{BB962C8B-B14F-4D97-AF65-F5344CB8AC3E}">
        <p14:creationId xmlns:p14="http://schemas.microsoft.com/office/powerpoint/2010/main" val="2187738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2677656"/>
          </a:xfrm>
          <a:prstGeom prst="rect">
            <a:avLst/>
          </a:prstGeom>
          <a:noFill/>
        </p:spPr>
        <p:txBody>
          <a:bodyPr wrap="square" rtlCol="0">
            <a:spAutoFit/>
          </a:bodyPr>
          <a:lstStyle/>
          <a:p>
            <a:r>
              <a:rPr lang="en-US" sz="2400" b="1" dirty="0" smtClean="0"/>
              <a:t>Problem:</a:t>
            </a:r>
            <a:r>
              <a:rPr lang="en-US" sz="2400" dirty="0" smtClean="0"/>
              <a:t>   What is the sum of the digits from 1 to n?</a:t>
            </a:r>
          </a:p>
          <a:p>
            <a:endParaRPr lang="en-US" sz="2400" dirty="0"/>
          </a:p>
          <a:p>
            <a:r>
              <a:rPr lang="en-US" sz="2400" b="1" dirty="0" smtClean="0"/>
              <a:t>Example:   </a:t>
            </a:r>
            <a:r>
              <a:rPr lang="en-US" sz="2400" dirty="0" smtClean="0"/>
              <a:t>Let n = 45.</a:t>
            </a:r>
          </a:p>
          <a:p>
            <a:endParaRPr lang="en-US" sz="2400" dirty="0"/>
          </a:p>
          <a:p>
            <a:endParaRPr lang="en-US" sz="2400" dirty="0"/>
          </a:p>
          <a:p>
            <a:endParaRPr lang="en-US" sz="2400" dirty="0" smtClean="0"/>
          </a:p>
          <a:p>
            <a:r>
              <a:rPr lang="en-US" sz="2400" b="1" dirty="0" smtClean="0"/>
              <a:t>How many operations?</a:t>
            </a:r>
            <a:endParaRPr lang="en-US" sz="2400" b="1" dirty="0"/>
          </a:p>
        </p:txBody>
      </p:sp>
    </p:spTree>
    <p:extLst>
      <p:ext uri="{BB962C8B-B14F-4D97-AF65-F5344CB8AC3E}">
        <p14:creationId xmlns:p14="http://schemas.microsoft.com/office/powerpoint/2010/main" val="688091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Long Division</a:t>
            </a:r>
            <a:endParaRPr lang="en-US" sz="3600" b="1" dirty="0"/>
          </a:p>
        </p:txBody>
      </p:sp>
      <p:sp>
        <p:nvSpPr>
          <p:cNvPr id="4" name="TextBox 3"/>
          <p:cNvSpPr txBox="1"/>
          <p:nvPr/>
        </p:nvSpPr>
        <p:spPr>
          <a:xfrm>
            <a:off x="914400" y="1101467"/>
            <a:ext cx="6934200" cy="461665"/>
          </a:xfrm>
          <a:prstGeom prst="rect">
            <a:avLst/>
          </a:prstGeom>
          <a:noFill/>
        </p:spPr>
        <p:txBody>
          <a:bodyPr wrap="square" rtlCol="0">
            <a:spAutoFit/>
          </a:bodyPr>
          <a:lstStyle/>
          <a:p>
            <a:r>
              <a:rPr lang="en-US" sz="2400" dirty="0" smtClean="0"/>
              <a:t>24   45687</a:t>
            </a:r>
            <a:endParaRPr lang="en-US" sz="2400" dirty="0"/>
          </a:p>
        </p:txBody>
      </p:sp>
      <p:cxnSp>
        <p:nvCxnSpPr>
          <p:cNvPr id="6" name="Straight Connector 5"/>
          <p:cNvCxnSpPr/>
          <p:nvPr/>
        </p:nvCxnSpPr>
        <p:spPr>
          <a:xfrm>
            <a:off x="1447800" y="1101467"/>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0800000" flipH="1">
            <a:off x="1295400" y="644722"/>
            <a:ext cx="152400" cy="92333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51557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2677656"/>
          </a:xfrm>
          <a:prstGeom prst="rect">
            <a:avLst/>
          </a:prstGeom>
          <a:noFill/>
        </p:spPr>
        <p:txBody>
          <a:bodyPr wrap="square" rtlCol="0">
            <a:spAutoFit/>
          </a:bodyPr>
          <a:lstStyle/>
          <a:p>
            <a:r>
              <a:rPr lang="en-US" sz="2400" b="1" dirty="0" smtClean="0"/>
              <a:t>Problem:</a:t>
            </a:r>
            <a:r>
              <a:rPr lang="en-US" sz="2400" dirty="0" smtClean="0"/>
              <a:t>   What is the sum of the digits from 1 to n?</a:t>
            </a:r>
          </a:p>
          <a:p>
            <a:endParaRPr lang="en-US" sz="2400" dirty="0"/>
          </a:p>
          <a:p>
            <a:r>
              <a:rPr lang="en-US" sz="2400" b="1" dirty="0" smtClean="0"/>
              <a:t>Example:   </a:t>
            </a:r>
            <a:r>
              <a:rPr lang="en-US" sz="2400" dirty="0" smtClean="0"/>
              <a:t>Let n = 45.</a:t>
            </a:r>
          </a:p>
          <a:p>
            <a:endParaRPr lang="en-US" sz="2400" dirty="0"/>
          </a:p>
          <a:p>
            <a:endParaRPr lang="en-US" sz="2400" dirty="0"/>
          </a:p>
          <a:p>
            <a:endParaRPr lang="en-US" sz="2400" dirty="0" smtClean="0"/>
          </a:p>
          <a:p>
            <a:r>
              <a:rPr lang="en-US" sz="2400" b="1" dirty="0" smtClean="0"/>
              <a:t>How many operations?</a:t>
            </a:r>
            <a:endParaRPr lang="en-US" sz="2400" b="1" dirty="0"/>
          </a:p>
        </p:txBody>
      </p:sp>
      <p:sp>
        <p:nvSpPr>
          <p:cNvPr id="3" name="TextBox 2"/>
          <p:cNvSpPr txBox="1"/>
          <p:nvPr/>
        </p:nvSpPr>
        <p:spPr>
          <a:xfrm>
            <a:off x="5715000" y="5029200"/>
            <a:ext cx="1752600" cy="523220"/>
          </a:xfrm>
          <a:prstGeom prst="rect">
            <a:avLst/>
          </a:prstGeom>
          <a:noFill/>
        </p:spPr>
        <p:txBody>
          <a:bodyPr wrap="square" rtlCol="0">
            <a:spAutoFit/>
          </a:bodyPr>
          <a:lstStyle/>
          <a:p>
            <a:r>
              <a:rPr lang="en-US" sz="2800" dirty="0" smtClean="0"/>
              <a:t>O(n)</a:t>
            </a:r>
            <a:endParaRPr lang="en-US" sz="2800" dirty="0"/>
          </a:p>
        </p:txBody>
      </p:sp>
    </p:spTree>
    <p:extLst>
      <p:ext uri="{BB962C8B-B14F-4D97-AF65-F5344CB8AC3E}">
        <p14:creationId xmlns:p14="http://schemas.microsoft.com/office/powerpoint/2010/main" val="1657232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1200329"/>
          </a:xfrm>
          <a:prstGeom prst="rect">
            <a:avLst/>
          </a:prstGeom>
          <a:noFill/>
        </p:spPr>
        <p:txBody>
          <a:bodyPr wrap="square" rtlCol="0">
            <a:spAutoFit/>
          </a:bodyPr>
          <a:lstStyle/>
          <a:p>
            <a:r>
              <a:rPr lang="en-US" sz="2400" b="1" dirty="0" smtClean="0"/>
              <a:t>Problem:</a:t>
            </a:r>
            <a:r>
              <a:rPr lang="en-US" sz="2400" dirty="0" smtClean="0"/>
              <a:t>   What is the sum of the digits from 1 to n?</a:t>
            </a:r>
          </a:p>
          <a:p>
            <a:endParaRPr lang="en-US" sz="2400" dirty="0"/>
          </a:p>
          <a:p>
            <a:r>
              <a:rPr lang="en-US" sz="2400" b="1" dirty="0" smtClean="0"/>
              <a:t>Is there a better way?   </a:t>
            </a:r>
            <a:endParaRPr lang="en-US" sz="2400" dirty="0"/>
          </a:p>
        </p:txBody>
      </p:sp>
    </p:spTree>
    <p:extLst>
      <p:ext uri="{BB962C8B-B14F-4D97-AF65-F5344CB8AC3E}">
        <p14:creationId xmlns:p14="http://schemas.microsoft.com/office/powerpoint/2010/main" val="2924623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461665"/>
          </a:xfrm>
          <a:prstGeom prst="rect">
            <a:avLst/>
          </a:prstGeom>
          <a:noFill/>
        </p:spPr>
        <p:txBody>
          <a:bodyPr wrap="square" rtlCol="0">
            <a:spAutoFit/>
          </a:bodyPr>
          <a:lstStyle/>
          <a:p>
            <a:r>
              <a:rPr lang="en-US" sz="2400" b="1" dirty="0" smtClean="0"/>
              <a:t>Problem:</a:t>
            </a:r>
            <a:r>
              <a:rPr lang="en-US" sz="2400" dirty="0" smtClean="0"/>
              <a:t>   What is the sum of the digits from 1 to n?</a:t>
            </a:r>
          </a:p>
        </p:txBody>
      </p:sp>
      <p:sp>
        <p:nvSpPr>
          <p:cNvPr id="3" name="TextBox 2"/>
          <p:cNvSpPr txBox="1"/>
          <p:nvPr/>
        </p:nvSpPr>
        <p:spPr>
          <a:xfrm>
            <a:off x="533400" y="2286000"/>
            <a:ext cx="8229600" cy="461665"/>
          </a:xfrm>
          <a:prstGeom prst="rect">
            <a:avLst/>
          </a:prstGeom>
          <a:noFill/>
        </p:spPr>
        <p:txBody>
          <a:bodyPr wrap="square" rtlCol="0">
            <a:spAutoFit/>
          </a:bodyPr>
          <a:lstStyle/>
          <a:p>
            <a:r>
              <a:rPr lang="en-US" sz="2400" dirty="0" smtClean="0"/>
              <a:t>Let n = 10:</a:t>
            </a:r>
            <a:endParaRPr lang="en-US" sz="2400" dirty="0"/>
          </a:p>
        </p:txBody>
      </p:sp>
      <p:sp>
        <p:nvSpPr>
          <p:cNvPr id="4" name="TextBox 3"/>
          <p:cNvSpPr txBox="1"/>
          <p:nvPr/>
        </p:nvSpPr>
        <p:spPr>
          <a:xfrm>
            <a:off x="609600" y="3276600"/>
            <a:ext cx="7924800" cy="1200329"/>
          </a:xfrm>
          <a:prstGeom prst="rect">
            <a:avLst/>
          </a:prstGeom>
          <a:noFill/>
        </p:spPr>
        <p:txBody>
          <a:bodyPr wrap="square" rtlCol="0">
            <a:spAutoFit/>
          </a:bodyPr>
          <a:lstStyle/>
          <a:p>
            <a:r>
              <a:rPr lang="en-US" sz="2400" dirty="0" smtClean="0">
                <a:latin typeface="Courier" pitchFamily="18" charset="0"/>
              </a:rPr>
              <a:t> 1   2   3   4   5   6   7   8   9  10</a:t>
            </a:r>
          </a:p>
          <a:p>
            <a:r>
              <a:rPr lang="en-US" sz="2400" u="sng" dirty="0" smtClean="0">
                <a:latin typeface="Courier" pitchFamily="18" charset="0"/>
              </a:rPr>
              <a:t>10   9   8   7   6   5   4   3   2   1</a:t>
            </a:r>
          </a:p>
          <a:p>
            <a:r>
              <a:rPr lang="en-US" sz="2400" dirty="0" smtClean="0">
                <a:latin typeface="Courier" pitchFamily="18" charset="0"/>
              </a:rPr>
              <a:t>11  11  11  11  11  11  11  11  11  11</a:t>
            </a:r>
            <a:endParaRPr lang="en-US" sz="2400" dirty="0">
              <a:latin typeface="Courier" pitchFamily="18" charset="0"/>
            </a:endParaRPr>
          </a:p>
        </p:txBody>
      </p:sp>
      <p:sp>
        <p:nvSpPr>
          <p:cNvPr id="11" name="TextBox 10"/>
          <p:cNvSpPr txBox="1"/>
          <p:nvPr/>
        </p:nvSpPr>
        <p:spPr>
          <a:xfrm>
            <a:off x="1219200" y="5029198"/>
            <a:ext cx="1371600" cy="830997"/>
          </a:xfrm>
          <a:prstGeom prst="rect">
            <a:avLst/>
          </a:prstGeom>
          <a:noFill/>
        </p:spPr>
        <p:txBody>
          <a:bodyPr wrap="square" rtlCol="0">
            <a:spAutoFit/>
          </a:bodyPr>
          <a:lstStyle/>
          <a:p>
            <a:r>
              <a:rPr lang="en-US" sz="2400" u="sng" dirty="0" smtClean="0"/>
              <a:t>10 * 11</a:t>
            </a:r>
          </a:p>
          <a:p>
            <a:r>
              <a:rPr lang="en-US" sz="2400" dirty="0" smtClean="0"/>
              <a:t>      2</a:t>
            </a:r>
            <a:endParaRPr lang="en-US" sz="2400" dirty="0"/>
          </a:p>
        </p:txBody>
      </p:sp>
      <p:sp>
        <p:nvSpPr>
          <p:cNvPr id="12" name="TextBox 11"/>
          <p:cNvSpPr txBox="1"/>
          <p:nvPr/>
        </p:nvSpPr>
        <p:spPr>
          <a:xfrm>
            <a:off x="6019800" y="5029197"/>
            <a:ext cx="1981200" cy="830997"/>
          </a:xfrm>
          <a:prstGeom prst="rect">
            <a:avLst/>
          </a:prstGeom>
          <a:noFill/>
        </p:spPr>
        <p:txBody>
          <a:bodyPr wrap="square" rtlCol="0">
            <a:spAutoFit/>
          </a:bodyPr>
          <a:lstStyle/>
          <a:p>
            <a:r>
              <a:rPr lang="en-US" sz="2400" u="sng" dirty="0" smtClean="0"/>
              <a:t> n * (n + 1)</a:t>
            </a:r>
          </a:p>
          <a:p>
            <a:r>
              <a:rPr lang="en-US" sz="2400" dirty="0" smtClean="0"/>
              <a:t>      2</a:t>
            </a:r>
            <a:endParaRPr lang="en-US" sz="2400" dirty="0"/>
          </a:p>
        </p:txBody>
      </p:sp>
      <p:sp>
        <p:nvSpPr>
          <p:cNvPr id="13" name="TextBox 12"/>
          <p:cNvSpPr txBox="1"/>
          <p:nvPr/>
        </p:nvSpPr>
        <p:spPr>
          <a:xfrm>
            <a:off x="3657600" y="5029198"/>
            <a:ext cx="2362200" cy="461665"/>
          </a:xfrm>
          <a:prstGeom prst="rect">
            <a:avLst/>
          </a:prstGeom>
          <a:noFill/>
        </p:spPr>
        <p:txBody>
          <a:bodyPr wrap="square" rtlCol="0">
            <a:spAutoFit/>
          </a:bodyPr>
          <a:lstStyle/>
          <a:p>
            <a:r>
              <a:rPr lang="en-US" sz="2400" dirty="0" smtClean="0"/>
              <a:t>More generally: </a:t>
            </a:r>
            <a:endParaRPr lang="en-US" sz="2400" dirty="0"/>
          </a:p>
        </p:txBody>
      </p:sp>
    </p:spTree>
    <p:extLst>
      <p:ext uri="{BB962C8B-B14F-4D97-AF65-F5344CB8AC3E}">
        <p14:creationId xmlns:p14="http://schemas.microsoft.com/office/powerpoint/2010/main" val="3732342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461665"/>
          </a:xfrm>
          <a:prstGeom prst="rect">
            <a:avLst/>
          </a:prstGeom>
          <a:noFill/>
        </p:spPr>
        <p:txBody>
          <a:bodyPr wrap="square" rtlCol="0">
            <a:spAutoFit/>
          </a:bodyPr>
          <a:lstStyle/>
          <a:p>
            <a:r>
              <a:rPr lang="en-US" sz="2400" b="1" dirty="0" smtClean="0"/>
              <a:t>Problem:</a:t>
            </a:r>
            <a:r>
              <a:rPr lang="en-US" sz="2400" dirty="0" smtClean="0"/>
              <a:t>   What is the sum of the digits from 1 to n?</a:t>
            </a:r>
          </a:p>
        </p:txBody>
      </p:sp>
      <p:sp>
        <p:nvSpPr>
          <p:cNvPr id="3" name="TextBox 2"/>
          <p:cNvSpPr txBox="1"/>
          <p:nvPr/>
        </p:nvSpPr>
        <p:spPr>
          <a:xfrm>
            <a:off x="533400" y="2286000"/>
            <a:ext cx="8229600" cy="461665"/>
          </a:xfrm>
          <a:prstGeom prst="rect">
            <a:avLst/>
          </a:prstGeom>
          <a:noFill/>
        </p:spPr>
        <p:txBody>
          <a:bodyPr wrap="square" rtlCol="0">
            <a:spAutoFit/>
          </a:bodyPr>
          <a:lstStyle/>
          <a:p>
            <a:r>
              <a:rPr lang="en-US" sz="2400" dirty="0" smtClean="0"/>
              <a:t>Let n = 11:</a:t>
            </a:r>
            <a:endParaRPr lang="en-US" sz="2400" dirty="0"/>
          </a:p>
        </p:txBody>
      </p:sp>
      <p:sp>
        <p:nvSpPr>
          <p:cNvPr id="4" name="TextBox 3"/>
          <p:cNvSpPr txBox="1"/>
          <p:nvPr/>
        </p:nvSpPr>
        <p:spPr>
          <a:xfrm>
            <a:off x="609600" y="3276600"/>
            <a:ext cx="7924800" cy="1200329"/>
          </a:xfrm>
          <a:prstGeom prst="rect">
            <a:avLst/>
          </a:prstGeom>
          <a:noFill/>
        </p:spPr>
        <p:txBody>
          <a:bodyPr wrap="square" rtlCol="0">
            <a:spAutoFit/>
          </a:bodyPr>
          <a:lstStyle/>
          <a:p>
            <a:r>
              <a:rPr lang="en-US" sz="2400" dirty="0" smtClean="0">
                <a:latin typeface="Courier" pitchFamily="18" charset="0"/>
              </a:rPr>
              <a:t> 1   2   3   4   5   6   7   8   9  10  11</a:t>
            </a:r>
          </a:p>
          <a:p>
            <a:r>
              <a:rPr lang="en-US" sz="2400" u="sng" dirty="0" smtClean="0">
                <a:latin typeface="Courier" pitchFamily="18" charset="0"/>
              </a:rPr>
              <a:t>11  10   9   8   7   </a:t>
            </a:r>
            <a:r>
              <a:rPr lang="en-US" sz="2400" u="sng" dirty="0">
                <a:latin typeface="Courier" pitchFamily="18" charset="0"/>
              </a:rPr>
              <a:t>6</a:t>
            </a:r>
            <a:r>
              <a:rPr lang="en-US" sz="2400" u="sng" dirty="0" smtClean="0">
                <a:latin typeface="Courier" pitchFamily="18" charset="0"/>
              </a:rPr>
              <a:t>   </a:t>
            </a:r>
            <a:r>
              <a:rPr lang="en-US" sz="2400" u="sng" dirty="0">
                <a:latin typeface="Courier" pitchFamily="18" charset="0"/>
              </a:rPr>
              <a:t>5</a:t>
            </a:r>
            <a:r>
              <a:rPr lang="en-US" sz="2400" u="sng" dirty="0" smtClean="0">
                <a:latin typeface="Courier" pitchFamily="18" charset="0"/>
              </a:rPr>
              <a:t>   </a:t>
            </a:r>
            <a:r>
              <a:rPr lang="en-US" sz="2400" u="sng" dirty="0">
                <a:latin typeface="Courier" pitchFamily="18" charset="0"/>
              </a:rPr>
              <a:t>4</a:t>
            </a:r>
            <a:r>
              <a:rPr lang="en-US" sz="2400" u="sng" dirty="0" smtClean="0">
                <a:latin typeface="Courier" pitchFamily="18" charset="0"/>
              </a:rPr>
              <a:t>   </a:t>
            </a:r>
            <a:r>
              <a:rPr lang="en-US" sz="2400" u="sng" dirty="0">
                <a:latin typeface="Courier" pitchFamily="18" charset="0"/>
              </a:rPr>
              <a:t>3</a:t>
            </a:r>
            <a:r>
              <a:rPr lang="en-US" sz="2400" u="sng" dirty="0" smtClean="0">
                <a:latin typeface="Courier" pitchFamily="18" charset="0"/>
              </a:rPr>
              <a:t>   2   1</a:t>
            </a:r>
          </a:p>
          <a:p>
            <a:r>
              <a:rPr lang="en-US" sz="2400" dirty="0" smtClean="0">
                <a:latin typeface="Courier" pitchFamily="18" charset="0"/>
              </a:rPr>
              <a:t>12  12  12  12  12  12  12  12  12  12  12</a:t>
            </a:r>
            <a:endParaRPr lang="en-US" sz="2400" dirty="0">
              <a:latin typeface="Courier"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698500" y="4844531"/>
                <a:ext cx="2959100" cy="631070"/>
              </a:xfrm>
              <a:prstGeom prst="rect">
                <a:avLst/>
              </a:prstGeom>
              <a:noFill/>
            </p:spPr>
            <p:txBody>
              <a:bodyPr wrap="square" rtlCol="0">
                <a:spAutoFit/>
              </a:bodyPr>
              <a:lstStyle/>
              <a:p>
                <a14:m>
                  <m:oMath xmlns:m="http://schemas.openxmlformats.org/officeDocument/2006/math">
                    <m:f>
                      <m:fPr>
                        <m:ctrlPr>
                          <a:rPr lang="en-US" sz="2400" i="1" smtClean="0">
                            <a:latin typeface="Cambria Math"/>
                          </a:rPr>
                        </m:ctrlPr>
                      </m:fPr>
                      <m:num>
                        <m:r>
                          <a:rPr lang="en-US" sz="2400" b="0" i="1" smtClean="0">
                            <a:latin typeface="Cambria Math"/>
                          </a:rPr>
                          <m:t>(</m:t>
                        </m:r>
                        <m:r>
                          <a:rPr lang="en-US" sz="2400" b="0" i="1" smtClean="0">
                            <a:latin typeface="Cambria Math"/>
                          </a:rPr>
                          <m:t>𝑛</m:t>
                        </m:r>
                        <m:r>
                          <a:rPr lang="en-US" sz="2400" b="0" i="1" smtClean="0">
                            <a:latin typeface="Cambria Math"/>
                          </a:rPr>
                          <m:t>+1)(</m:t>
                        </m:r>
                        <m:r>
                          <a:rPr lang="en-US" sz="2400" b="0" i="1" smtClean="0">
                            <a:latin typeface="Cambria Math"/>
                          </a:rPr>
                          <m:t>𝑛</m:t>
                        </m:r>
                        <m:r>
                          <a:rPr lang="en-US" sz="2400" b="0" i="1" smtClean="0">
                            <a:latin typeface="Cambria Math"/>
                          </a:rPr>
                          <m:t>−1)</m:t>
                        </m:r>
                      </m:num>
                      <m:den>
                        <m:r>
                          <a:rPr lang="en-US" sz="2400" b="0" i="1" smtClean="0">
                            <a:latin typeface="Cambria Math"/>
                          </a:rPr>
                          <m:t>2</m:t>
                        </m:r>
                      </m:den>
                    </m:f>
                  </m:oMath>
                </a14:m>
                <a:r>
                  <a:rPr lang="en-US" sz="2400" dirty="0" smtClean="0"/>
                  <a:t> + </a:t>
                </a:r>
                <a14:m>
                  <m:oMath xmlns:m="http://schemas.openxmlformats.org/officeDocument/2006/math">
                    <m:f>
                      <m:fPr>
                        <m:ctrlPr>
                          <a:rPr lang="en-US" sz="2400" i="1" smtClean="0">
                            <a:latin typeface="Cambria Math"/>
                          </a:rPr>
                        </m:ctrlPr>
                      </m:fPr>
                      <m:num>
                        <m:r>
                          <a:rPr lang="en-US" sz="2400" b="0" i="1" smtClean="0">
                            <a:latin typeface="Cambria Math"/>
                          </a:rPr>
                          <m:t>(</m:t>
                        </m:r>
                        <m:r>
                          <a:rPr lang="en-US" sz="2400" b="0" i="1" smtClean="0">
                            <a:latin typeface="Cambria Math"/>
                          </a:rPr>
                          <m:t>𝑛</m:t>
                        </m:r>
                        <m:r>
                          <a:rPr lang="en-US" sz="2400" b="0" i="1" smtClean="0">
                            <a:latin typeface="Cambria Math"/>
                          </a:rPr>
                          <m:t>+1)</m:t>
                        </m:r>
                      </m:num>
                      <m:den>
                        <m:r>
                          <a:rPr lang="en-US" sz="2400" b="0" i="1" smtClean="0">
                            <a:latin typeface="Cambria Math"/>
                          </a:rPr>
                          <m:t>2</m:t>
                        </m:r>
                      </m:den>
                    </m:f>
                  </m:oMath>
                </a14:m>
                <a:r>
                  <a:rPr lang="en-US" sz="2400" dirty="0" smtClean="0"/>
                  <a:t> = </a:t>
                </a: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8500" y="4844531"/>
                <a:ext cx="2959100" cy="631070"/>
              </a:xfrm>
              <a:prstGeom prst="rect">
                <a:avLst/>
              </a:prstGeom>
              <a:blipFill rotWithShape="1">
                <a:blip r:embed="rId3"/>
                <a:stretch>
                  <a:fillRect b="-9709"/>
                </a:stretch>
              </a:blipFill>
            </p:spPr>
            <p:txBody>
              <a:bodyPr/>
              <a:lstStyle/>
              <a:p>
                <a:r>
                  <a:rPr lang="en-US">
                    <a:noFill/>
                  </a:rPr>
                  <a:t> </a:t>
                </a:r>
              </a:p>
            </p:txBody>
          </p:sp>
        </mc:Fallback>
      </mc:AlternateContent>
      <p:sp>
        <p:nvSpPr>
          <p:cNvPr id="6" name="Rectangle 5"/>
          <p:cNvSpPr/>
          <p:nvPr/>
        </p:nvSpPr>
        <p:spPr>
          <a:xfrm>
            <a:off x="609600" y="4114800"/>
            <a:ext cx="3429000" cy="362129"/>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05300" y="3352800"/>
            <a:ext cx="533400" cy="362129"/>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p:cNvSpPr txBox="1"/>
              <p:nvPr/>
            </p:nvSpPr>
            <p:spPr>
              <a:xfrm>
                <a:off x="720270" y="5624457"/>
                <a:ext cx="4918530" cy="640753"/>
              </a:xfrm>
              <a:prstGeom prst="rect">
                <a:avLst/>
              </a:prstGeom>
              <a:noFill/>
            </p:spPr>
            <p:txBody>
              <a:bodyPr wrap="square" rtlCol="0">
                <a:spAutoFit/>
              </a:bodyPr>
              <a:lstStyle/>
              <a:p>
                <a14:m>
                  <m:oMath xmlns:m="http://schemas.openxmlformats.org/officeDocument/2006/math">
                    <m:f>
                      <m:fPr>
                        <m:ctrlPr>
                          <a:rPr lang="en-US" sz="2400" i="1" smtClean="0">
                            <a:latin typeface="Cambria Math"/>
                          </a:rPr>
                        </m:ctrlPr>
                      </m:fPr>
                      <m:num>
                        <m:d>
                          <m:dPr>
                            <m:ctrlPr>
                              <a:rPr lang="en-US" sz="2400" b="0" i="1" smtClean="0">
                                <a:latin typeface="Cambria Math"/>
                              </a:rPr>
                            </m:ctrlPr>
                          </m:dPr>
                          <m:e>
                            <m:r>
                              <a:rPr lang="en-US" sz="2400" b="0" i="1" smtClean="0">
                                <a:latin typeface="Cambria Math"/>
                              </a:rPr>
                              <m:t>𝑛</m:t>
                            </m:r>
                            <m:r>
                              <a:rPr lang="en-US" sz="2400" b="0" i="1" smtClean="0">
                                <a:latin typeface="Cambria Math"/>
                              </a:rPr>
                              <m:t>+1</m:t>
                            </m:r>
                          </m:e>
                        </m:d>
                        <m:d>
                          <m:dPr>
                            <m:ctrlPr>
                              <a:rPr lang="en-US" sz="2400" b="0" i="1" smtClean="0">
                                <a:latin typeface="Cambria Math"/>
                              </a:rPr>
                            </m:ctrlPr>
                          </m:dPr>
                          <m:e>
                            <m:r>
                              <a:rPr lang="en-US" sz="2400" b="0" i="1" smtClean="0">
                                <a:latin typeface="Cambria Math"/>
                              </a:rPr>
                              <m:t>𝑛</m:t>
                            </m:r>
                            <m:r>
                              <a:rPr lang="en-US" sz="2400" b="0" i="1" smtClean="0">
                                <a:latin typeface="Cambria Math"/>
                              </a:rPr>
                              <m:t>−1</m:t>
                            </m:r>
                          </m:e>
                        </m:d>
                        <m:r>
                          <a:rPr lang="en-US" sz="2400" b="0" i="1" smtClean="0">
                            <a:latin typeface="Cambria Math"/>
                          </a:rPr>
                          <m:t>+1</m:t>
                        </m:r>
                      </m:num>
                      <m:den>
                        <m:r>
                          <a:rPr lang="en-US" sz="2400" b="0" i="1" smtClean="0">
                            <a:latin typeface="Cambria Math"/>
                          </a:rPr>
                          <m:t>2</m:t>
                        </m:r>
                      </m:den>
                    </m:f>
                    <m:r>
                      <a:rPr lang="en-US" sz="2400" b="0" i="1" smtClean="0">
                        <a:latin typeface="Cambria Math"/>
                      </a:rPr>
                      <m:t>         =</m:t>
                    </m:r>
                  </m:oMath>
                </a14:m>
                <a:r>
                  <a:rPr lang="en-US" sz="2400" dirty="0" smtClean="0"/>
                  <a:t>     </a:t>
                </a:r>
                <a14:m>
                  <m:oMath xmlns:m="http://schemas.openxmlformats.org/officeDocument/2006/math">
                    <m:f>
                      <m:fPr>
                        <m:ctrlPr>
                          <a:rPr lang="en-US" sz="2400" b="0" i="1" smtClean="0">
                            <a:latin typeface="Cambria Math"/>
                          </a:rPr>
                        </m:ctrlPr>
                      </m:fPr>
                      <m:num>
                        <m:r>
                          <a:rPr lang="en-US" sz="2400" b="0" i="1" smtClean="0">
                            <a:latin typeface="Cambria Math"/>
                          </a:rPr>
                          <m:t>𝑛</m:t>
                        </m:r>
                        <m:r>
                          <a:rPr lang="en-US" sz="2400" b="0" i="1" smtClean="0">
                            <a:latin typeface="Cambria Math"/>
                          </a:rPr>
                          <m:t> (</m:t>
                        </m:r>
                        <m:r>
                          <a:rPr lang="en-US" sz="2400" b="0" i="1" smtClean="0">
                            <a:latin typeface="Cambria Math"/>
                          </a:rPr>
                          <m:t>𝑛</m:t>
                        </m:r>
                        <m:r>
                          <a:rPr lang="en-US" sz="2400" b="0" i="1" smtClean="0">
                            <a:latin typeface="Cambria Math"/>
                          </a:rPr>
                          <m:t>+1)</m:t>
                        </m:r>
                      </m:num>
                      <m:den>
                        <m:r>
                          <a:rPr lang="en-US" sz="2400" b="0" i="1" smtClean="0">
                            <a:latin typeface="Cambria Math"/>
                          </a:rPr>
                          <m:t>2</m:t>
                        </m:r>
                      </m:den>
                    </m:f>
                    <m:r>
                      <a:rPr lang="en-US" sz="2400" b="0" i="1" smtClean="0">
                        <a:latin typeface="Cambria Math"/>
                      </a:rPr>
                      <m:t>  </m:t>
                    </m:r>
                  </m:oMath>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20270" y="5624457"/>
                <a:ext cx="4918530" cy="640753"/>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24023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461665"/>
          </a:xfrm>
          <a:prstGeom prst="rect">
            <a:avLst/>
          </a:prstGeom>
          <a:noFill/>
        </p:spPr>
        <p:txBody>
          <a:bodyPr wrap="square" rtlCol="0">
            <a:spAutoFit/>
          </a:bodyPr>
          <a:lstStyle/>
          <a:p>
            <a:r>
              <a:rPr lang="en-US" sz="2400" b="1" dirty="0" smtClean="0"/>
              <a:t>Problem:</a:t>
            </a:r>
            <a:r>
              <a:rPr lang="en-US" sz="2400" dirty="0" smtClean="0"/>
              <a:t>   What is the sum of the digits from 1 to n?</a:t>
            </a:r>
          </a:p>
        </p:txBody>
      </p:sp>
      <p:sp>
        <p:nvSpPr>
          <p:cNvPr id="6" name="TextBox 5"/>
          <p:cNvSpPr txBox="1"/>
          <p:nvPr/>
        </p:nvSpPr>
        <p:spPr>
          <a:xfrm>
            <a:off x="1066800" y="2514600"/>
            <a:ext cx="6553200" cy="830997"/>
          </a:xfrm>
          <a:prstGeom prst="rect">
            <a:avLst/>
          </a:prstGeom>
          <a:noFill/>
        </p:spPr>
        <p:txBody>
          <a:bodyPr wrap="square" rtlCol="0">
            <a:spAutoFit/>
          </a:bodyPr>
          <a:lstStyle/>
          <a:p>
            <a:r>
              <a:rPr lang="pt-BR" sz="2400" dirty="0">
                <a:latin typeface="Courier" pitchFamily="18" charset="0"/>
              </a:rPr>
              <a:t>def gauss_sum(n):</a:t>
            </a:r>
          </a:p>
          <a:p>
            <a:r>
              <a:rPr lang="pt-BR" sz="2400" dirty="0">
                <a:latin typeface="Courier" pitchFamily="18" charset="0"/>
              </a:rPr>
              <a:t>    return(n * (n+1) // 2)</a:t>
            </a:r>
            <a:endParaRPr lang="en-US" sz="2400" dirty="0">
              <a:latin typeface="Courier" pitchFamily="18" charset="0"/>
            </a:endParaRPr>
          </a:p>
        </p:txBody>
      </p:sp>
    </p:spTree>
    <p:extLst>
      <p:ext uri="{BB962C8B-B14F-4D97-AF65-F5344CB8AC3E}">
        <p14:creationId xmlns:p14="http://schemas.microsoft.com/office/powerpoint/2010/main" val="1281125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461665"/>
          </a:xfrm>
          <a:prstGeom prst="rect">
            <a:avLst/>
          </a:prstGeom>
          <a:noFill/>
        </p:spPr>
        <p:txBody>
          <a:bodyPr wrap="square" rtlCol="0">
            <a:spAutoFit/>
          </a:bodyPr>
          <a:lstStyle/>
          <a:p>
            <a:r>
              <a:rPr lang="en-US" sz="2400" b="1" dirty="0" smtClean="0"/>
              <a:t>Problem:</a:t>
            </a:r>
            <a:r>
              <a:rPr lang="en-US" sz="2400" dirty="0" smtClean="0"/>
              <a:t>   What is the sum of the digits from 1 to n?</a:t>
            </a:r>
          </a:p>
        </p:txBody>
      </p:sp>
      <p:sp>
        <p:nvSpPr>
          <p:cNvPr id="6" name="TextBox 5"/>
          <p:cNvSpPr txBox="1"/>
          <p:nvPr/>
        </p:nvSpPr>
        <p:spPr>
          <a:xfrm>
            <a:off x="1041400" y="4419600"/>
            <a:ext cx="6553200" cy="830997"/>
          </a:xfrm>
          <a:prstGeom prst="rect">
            <a:avLst/>
          </a:prstGeom>
          <a:noFill/>
        </p:spPr>
        <p:txBody>
          <a:bodyPr wrap="square" rtlCol="0">
            <a:spAutoFit/>
          </a:bodyPr>
          <a:lstStyle/>
          <a:p>
            <a:r>
              <a:rPr lang="pt-BR" sz="2400" dirty="0">
                <a:latin typeface="Courier" pitchFamily="18" charset="0"/>
              </a:rPr>
              <a:t>def gauss_sum(n):</a:t>
            </a:r>
          </a:p>
          <a:p>
            <a:r>
              <a:rPr lang="pt-BR" sz="2400" dirty="0">
                <a:latin typeface="Courier" pitchFamily="18" charset="0"/>
              </a:rPr>
              <a:t>    return(n * (n+1) // 2)</a:t>
            </a:r>
            <a:endParaRPr lang="en-US" sz="2400" dirty="0">
              <a:latin typeface="Courier" pitchFamily="18" charset="0"/>
            </a:endParaRPr>
          </a:p>
        </p:txBody>
      </p:sp>
      <p:sp>
        <p:nvSpPr>
          <p:cNvPr id="3" name="TextBox 2"/>
          <p:cNvSpPr txBox="1"/>
          <p:nvPr/>
        </p:nvSpPr>
        <p:spPr>
          <a:xfrm>
            <a:off x="1092200" y="2057400"/>
            <a:ext cx="6324600" cy="1938992"/>
          </a:xfrm>
          <a:prstGeom prst="rect">
            <a:avLst/>
          </a:prstGeom>
          <a:noFill/>
        </p:spPr>
        <p:txBody>
          <a:bodyPr wrap="square" rtlCol="0">
            <a:spAutoFit/>
          </a:bodyPr>
          <a:lstStyle/>
          <a:p>
            <a:r>
              <a:rPr lang="en-US" sz="2400" dirty="0">
                <a:latin typeface="Courier" pitchFamily="18" charset="0"/>
              </a:rPr>
              <a:t>def easy_sum(n):</a:t>
            </a:r>
          </a:p>
          <a:p>
            <a:r>
              <a:rPr lang="en-US" sz="2400" dirty="0">
                <a:latin typeface="Courier" pitchFamily="18" charset="0"/>
              </a:rPr>
              <a:t>    sum = 0</a:t>
            </a:r>
          </a:p>
          <a:p>
            <a:r>
              <a:rPr lang="en-US" sz="2400" dirty="0">
                <a:latin typeface="Courier" pitchFamily="18" charset="0"/>
              </a:rPr>
              <a:t>    for i in range(1,n+1):</a:t>
            </a:r>
          </a:p>
          <a:p>
            <a:r>
              <a:rPr lang="en-US" sz="2400" dirty="0">
                <a:latin typeface="Courier" pitchFamily="18" charset="0"/>
              </a:rPr>
              <a:t>        sum += i</a:t>
            </a:r>
          </a:p>
          <a:p>
            <a:r>
              <a:rPr lang="en-US" sz="2400" dirty="0">
                <a:latin typeface="Courier" pitchFamily="18" charset="0"/>
              </a:rPr>
              <a:t>    return(sum)</a:t>
            </a:r>
          </a:p>
        </p:txBody>
      </p:sp>
      <p:sp>
        <p:nvSpPr>
          <p:cNvPr id="4" name="TextBox 3"/>
          <p:cNvSpPr txBox="1"/>
          <p:nvPr/>
        </p:nvSpPr>
        <p:spPr>
          <a:xfrm>
            <a:off x="914400" y="5823466"/>
            <a:ext cx="7239000" cy="461665"/>
          </a:xfrm>
          <a:prstGeom prst="rect">
            <a:avLst/>
          </a:prstGeom>
          <a:noFill/>
        </p:spPr>
        <p:txBody>
          <a:bodyPr wrap="square" rtlCol="0">
            <a:spAutoFit/>
          </a:bodyPr>
          <a:lstStyle/>
          <a:p>
            <a:r>
              <a:rPr lang="en-US" sz="2400" dirty="0" smtClean="0"/>
              <a:t>How many operations does each execute?</a:t>
            </a:r>
            <a:endParaRPr lang="en-US" sz="2400" dirty="0"/>
          </a:p>
        </p:txBody>
      </p:sp>
    </p:spTree>
    <p:extLst>
      <p:ext uri="{BB962C8B-B14F-4D97-AF65-F5344CB8AC3E}">
        <p14:creationId xmlns:p14="http://schemas.microsoft.com/office/powerpoint/2010/main" val="2053333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Sum of Digits</a:t>
            </a:r>
            <a:endParaRPr lang="en-US" sz="3600" b="1" dirty="0"/>
          </a:p>
        </p:txBody>
      </p:sp>
      <p:sp>
        <p:nvSpPr>
          <p:cNvPr id="5" name="TextBox 4"/>
          <p:cNvSpPr txBox="1"/>
          <p:nvPr/>
        </p:nvSpPr>
        <p:spPr>
          <a:xfrm>
            <a:off x="533400" y="1371600"/>
            <a:ext cx="8001000" cy="461665"/>
          </a:xfrm>
          <a:prstGeom prst="rect">
            <a:avLst/>
          </a:prstGeom>
          <a:noFill/>
        </p:spPr>
        <p:txBody>
          <a:bodyPr wrap="square" rtlCol="0">
            <a:spAutoFit/>
          </a:bodyPr>
          <a:lstStyle/>
          <a:p>
            <a:r>
              <a:rPr lang="en-US" sz="2400" b="1" dirty="0" smtClean="0"/>
              <a:t>Problem:</a:t>
            </a:r>
            <a:r>
              <a:rPr lang="en-US" sz="2400" dirty="0" smtClean="0"/>
              <a:t>   What is the sum of the digits from 1 to n?</a:t>
            </a:r>
          </a:p>
        </p:txBody>
      </p:sp>
      <p:sp>
        <p:nvSpPr>
          <p:cNvPr id="6" name="TextBox 5"/>
          <p:cNvSpPr txBox="1"/>
          <p:nvPr/>
        </p:nvSpPr>
        <p:spPr>
          <a:xfrm>
            <a:off x="1041400" y="4419600"/>
            <a:ext cx="6553200" cy="830997"/>
          </a:xfrm>
          <a:prstGeom prst="rect">
            <a:avLst/>
          </a:prstGeom>
          <a:noFill/>
        </p:spPr>
        <p:txBody>
          <a:bodyPr wrap="square" rtlCol="0">
            <a:spAutoFit/>
          </a:bodyPr>
          <a:lstStyle/>
          <a:p>
            <a:r>
              <a:rPr lang="pt-BR" sz="2400" dirty="0">
                <a:latin typeface="Courier" pitchFamily="18" charset="0"/>
              </a:rPr>
              <a:t>def gauss_sum(n):</a:t>
            </a:r>
          </a:p>
          <a:p>
            <a:r>
              <a:rPr lang="pt-BR" sz="2400" dirty="0">
                <a:latin typeface="Courier" pitchFamily="18" charset="0"/>
              </a:rPr>
              <a:t>    return(n * (n+1) // 2)</a:t>
            </a:r>
            <a:endParaRPr lang="en-US" sz="2400" dirty="0">
              <a:latin typeface="Courier" pitchFamily="18" charset="0"/>
            </a:endParaRPr>
          </a:p>
        </p:txBody>
      </p:sp>
      <p:sp>
        <p:nvSpPr>
          <p:cNvPr id="3" name="TextBox 2"/>
          <p:cNvSpPr txBox="1"/>
          <p:nvPr/>
        </p:nvSpPr>
        <p:spPr>
          <a:xfrm>
            <a:off x="1092200" y="2057400"/>
            <a:ext cx="6324600" cy="1938992"/>
          </a:xfrm>
          <a:prstGeom prst="rect">
            <a:avLst/>
          </a:prstGeom>
          <a:noFill/>
        </p:spPr>
        <p:txBody>
          <a:bodyPr wrap="square" rtlCol="0">
            <a:spAutoFit/>
          </a:bodyPr>
          <a:lstStyle/>
          <a:p>
            <a:r>
              <a:rPr lang="en-US" sz="2400" dirty="0">
                <a:latin typeface="Courier" pitchFamily="18" charset="0"/>
              </a:rPr>
              <a:t>def easy_sum(n):</a:t>
            </a:r>
          </a:p>
          <a:p>
            <a:r>
              <a:rPr lang="en-US" sz="2400" dirty="0">
                <a:latin typeface="Courier" pitchFamily="18" charset="0"/>
              </a:rPr>
              <a:t>    sum = 0</a:t>
            </a:r>
          </a:p>
          <a:p>
            <a:r>
              <a:rPr lang="en-US" sz="2400" dirty="0">
                <a:latin typeface="Courier" pitchFamily="18" charset="0"/>
              </a:rPr>
              <a:t>    for i in range(1,n+1):</a:t>
            </a:r>
          </a:p>
          <a:p>
            <a:r>
              <a:rPr lang="en-US" sz="2400" dirty="0">
                <a:latin typeface="Courier" pitchFamily="18" charset="0"/>
              </a:rPr>
              <a:t>        sum += i</a:t>
            </a:r>
          </a:p>
          <a:p>
            <a:r>
              <a:rPr lang="en-US" sz="2400" dirty="0">
                <a:latin typeface="Courier" pitchFamily="18" charset="0"/>
              </a:rPr>
              <a:t>    return(sum)</a:t>
            </a:r>
          </a:p>
        </p:txBody>
      </p:sp>
      <p:sp>
        <p:nvSpPr>
          <p:cNvPr id="4" name="TextBox 3"/>
          <p:cNvSpPr txBox="1"/>
          <p:nvPr/>
        </p:nvSpPr>
        <p:spPr>
          <a:xfrm>
            <a:off x="914400" y="5823466"/>
            <a:ext cx="7239000" cy="461665"/>
          </a:xfrm>
          <a:prstGeom prst="rect">
            <a:avLst/>
          </a:prstGeom>
          <a:noFill/>
        </p:spPr>
        <p:txBody>
          <a:bodyPr wrap="square" rtlCol="0">
            <a:spAutoFit/>
          </a:bodyPr>
          <a:lstStyle/>
          <a:p>
            <a:r>
              <a:rPr lang="en-US" sz="2400" dirty="0" smtClean="0"/>
              <a:t>How many operations does each execute?</a:t>
            </a:r>
            <a:endParaRPr lang="en-US" sz="2400" dirty="0"/>
          </a:p>
        </p:txBody>
      </p:sp>
      <p:sp>
        <p:nvSpPr>
          <p:cNvPr id="7" name="TextBox 6"/>
          <p:cNvSpPr txBox="1"/>
          <p:nvPr/>
        </p:nvSpPr>
        <p:spPr>
          <a:xfrm>
            <a:off x="7315200" y="2765286"/>
            <a:ext cx="1016000" cy="523220"/>
          </a:xfrm>
          <a:prstGeom prst="rect">
            <a:avLst/>
          </a:prstGeom>
          <a:noFill/>
        </p:spPr>
        <p:txBody>
          <a:bodyPr wrap="square" rtlCol="0">
            <a:spAutoFit/>
          </a:bodyPr>
          <a:lstStyle/>
          <a:p>
            <a:r>
              <a:rPr lang="en-US" sz="2800" dirty="0" smtClean="0"/>
              <a:t>O(n)</a:t>
            </a:r>
            <a:endParaRPr lang="en-US" sz="2800" dirty="0"/>
          </a:p>
        </p:txBody>
      </p:sp>
      <p:sp>
        <p:nvSpPr>
          <p:cNvPr id="8" name="TextBox 7"/>
          <p:cNvSpPr txBox="1"/>
          <p:nvPr/>
        </p:nvSpPr>
        <p:spPr>
          <a:xfrm>
            <a:off x="7315200" y="4727377"/>
            <a:ext cx="1016000" cy="523220"/>
          </a:xfrm>
          <a:prstGeom prst="rect">
            <a:avLst/>
          </a:prstGeom>
          <a:noFill/>
        </p:spPr>
        <p:txBody>
          <a:bodyPr wrap="square" rtlCol="0">
            <a:spAutoFit/>
          </a:bodyPr>
          <a:lstStyle/>
          <a:p>
            <a:r>
              <a:rPr lang="en-US" sz="2800" dirty="0" smtClean="0"/>
              <a:t>O(3)</a:t>
            </a:r>
            <a:endParaRPr lang="en-US" sz="2800" dirty="0"/>
          </a:p>
        </p:txBody>
      </p:sp>
    </p:spTree>
    <p:extLst>
      <p:ext uri="{BB962C8B-B14F-4D97-AF65-F5344CB8AC3E}">
        <p14:creationId xmlns:p14="http://schemas.microsoft.com/office/powerpoint/2010/main" val="1396667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a:t>
            </a:r>
            <a:endParaRPr lang="en-US" sz="3600" b="1" dirty="0"/>
          </a:p>
        </p:txBody>
      </p:sp>
      <p:sp>
        <p:nvSpPr>
          <p:cNvPr id="4" name="TextBox 3"/>
          <p:cNvSpPr txBox="1"/>
          <p:nvPr/>
        </p:nvSpPr>
        <p:spPr>
          <a:xfrm>
            <a:off x="990600" y="1297632"/>
            <a:ext cx="5562600" cy="461665"/>
          </a:xfrm>
          <a:prstGeom prst="rect">
            <a:avLst/>
          </a:prstGeom>
          <a:noFill/>
        </p:spPr>
        <p:txBody>
          <a:bodyPr wrap="square" rtlCol="0">
            <a:spAutoFit/>
          </a:bodyPr>
          <a:lstStyle/>
          <a:p>
            <a:r>
              <a:rPr lang="en-US" sz="2400" dirty="0" smtClean="0"/>
              <a:t>Why do we care:</a:t>
            </a:r>
            <a:endParaRPr lang="en-US" sz="2400" dirty="0"/>
          </a:p>
        </p:txBody>
      </p:sp>
    </p:spTree>
    <p:extLst>
      <p:ext uri="{BB962C8B-B14F-4D97-AF65-F5344CB8AC3E}">
        <p14:creationId xmlns:p14="http://schemas.microsoft.com/office/powerpoint/2010/main" val="1355257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0"/>
            <a:ext cx="54578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1297632"/>
            <a:ext cx="5562600" cy="461665"/>
          </a:xfrm>
          <a:prstGeom prst="rect">
            <a:avLst/>
          </a:prstGeom>
          <a:noFill/>
        </p:spPr>
        <p:txBody>
          <a:bodyPr wrap="square" rtlCol="0">
            <a:spAutoFit/>
          </a:bodyPr>
          <a:lstStyle/>
          <a:p>
            <a:r>
              <a:rPr lang="en-US" sz="2400" dirty="0" smtClean="0"/>
              <a:t>Why do we care:</a:t>
            </a:r>
            <a:endParaRPr lang="en-US" sz="2400" dirty="0"/>
          </a:p>
        </p:txBody>
      </p:sp>
    </p:spTree>
    <p:extLst>
      <p:ext uri="{BB962C8B-B14F-4D97-AF65-F5344CB8AC3E}">
        <p14:creationId xmlns:p14="http://schemas.microsoft.com/office/powerpoint/2010/main" val="588679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a:t>
            </a:r>
            <a:endParaRPr lang="en-US" sz="3600" b="1" dirty="0"/>
          </a:p>
        </p:txBody>
      </p:sp>
      <p:sp>
        <p:nvSpPr>
          <p:cNvPr id="4" name="TextBox 3"/>
          <p:cNvSpPr txBox="1"/>
          <p:nvPr/>
        </p:nvSpPr>
        <p:spPr>
          <a:xfrm>
            <a:off x="990600" y="1297632"/>
            <a:ext cx="7467600" cy="461665"/>
          </a:xfrm>
          <a:prstGeom prst="rect">
            <a:avLst/>
          </a:prstGeom>
          <a:noFill/>
        </p:spPr>
        <p:txBody>
          <a:bodyPr wrap="square" rtlCol="0">
            <a:spAutoFit/>
          </a:bodyPr>
          <a:lstStyle/>
          <a:p>
            <a:r>
              <a:rPr lang="en-US" sz="2400" dirty="0" smtClean="0"/>
              <a:t>The obvious way to find which of these are prime:</a:t>
            </a:r>
            <a:endParaRPr lang="en-US" sz="2400" dirty="0"/>
          </a:p>
        </p:txBody>
      </p:sp>
      <p:sp>
        <p:nvSpPr>
          <p:cNvPr id="3" name="TextBox 2"/>
          <p:cNvSpPr txBox="1"/>
          <p:nvPr/>
        </p:nvSpPr>
        <p:spPr>
          <a:xfrm>
            <a:off x="381000" y="2362200"/>
            <a:ext cx="8229600" cy="400110"/>
          </a:xfrm>
          <a:prstGeom prst="rect">
            <a:avLst/>
          </a:prstGeom>
          <a:noFill/>
        </p:spPr>
        <p:txBody>
          <a:bodyPr wrap="square" rtlCol="0">
            <a:spAutoFit/>
          </a:bodyPr>
          <a:lstStyle/>
          <a:p>
            <a:r>
              <a:rPr lang="en-US" sz="2000" dirty="0" smtClean="0"/>
              <a:t>1  2  3  4  5  6  7  8  9  10  11  12  13  14  15  16  17  18  19  20  21  22  23  24  25</a:t>
            </a:r>
            <a:endParaRPr lang="en-US" sz="2000" dirty="0"/>
          </a:p>
        </p:txBody>
      </p:sp>
    </p:spTree>
    <p:extLst>
      <p:ext uri="{BB962C8B-B14F-4D97-AF65-F5344CB8AC3E}">
        <p14:creationId xmlns:p14="http://schemas.microsoft.com/office/powerpoint/2010/main" val="303001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Long Division</a:t>
            </a:r>
            <a:endParaRPr lang="en-US" sz="3600" b="1" dirty="0"/>
          </a:p>
        </p:txBody>
      </p:sp>
      <p:sp>
        <p:nvSpPr>
          <p:cNvPr id="4" name="TextBox 3"/>
          <p:cNvSpPr txBox="1"/>
          <p:nvPr/>
        </p:nvSpPr>
        <p:spPr>
          <a:xfrm>
            <a:off x="914400" y="1101467"/>
            <a:ext cx="1905000" cy="461665"/>
          </a:xfrm>
          <a:prstGeom prst="rect">
            <a:avLst/>
          </a:prstGeom>
          <a:noFill/>
        </p:spPr>
        <p:txBody>
          <a:bodyPr wrap="square" rtlCol="0">
            <a:spAutoFit/>
          </a:bodyPr>
          <a:lstStyle/>
          <a:p>
            <a:r>
              <a:rPr lang="en-US" sz="2400" dirty="0" smtClean="0"/>
              <a:t>24   45687</a:t>
            </a:r>
            <a:endParaRPr lang="en-US" sz="2400" dirty="0"/>
          </a:p>
        </p:txBody>
      </p:sp>
      <p:cxnSp>
        <p:nvCxnSpPr>
          <p:cNvPr id="6" name="Straight Connector 5"/>
          <p:cNvCxnSpPr/>
          <p:nvPr/>
        </p:nvCxnSpPr>
        <p:spPr>
          <a:xfrm>
            <a:off x="1447800" y="1101467"/>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0800000" flipH="1">
            <a:off x="1295400" y="644722"/>
            <a:ext cx="152400" cy="92333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889000" y="1687354"/>
            <a:ext cx="8255000" cy="5170646"/>
          </a:xfrm>
          <a:prstGeom prst="rect">
            <a:avLst/>
          </a:prstGeom>
          <a:noFill/>
        </p:spPr>
        <p:txBody>
          <a:bodyPr wrap="square" rtlCol="0">
            <a:spAutoFit/>
          </a:bodyPr>
          <a:lstStyle/>
          <a:p>
            <a:r>
              <a:rPr lang="en-US" sz="2200" dirty="0" smtClean="0"/>
              <a:t>quotient(n, m, desired digits):</a:t>
            </a:r>
          </a:p>
          <a:p>
            <a:r>
              <a:rPr lang="en-US" sz="2200" dirty="0" smtClean="0"/>
              <a:t>   place decimal point in correct place in answer</a:t>
            </a:r>
          </a:p>
          <a:p>
            <a:r>
              <a:rPr lang="en-US" sz="2200" dirty="0"/>
              <a:t> </a:t>
            </a:r>
            <a:r>
              <a:rPr lang="en-US" sz="2200" dirty="0" smtClean="0"/>
              <a:t>  while n != 0 and number of iterations &lt; desired digits:</a:t>
            </a:r>
          </a:p>
          <a:p>
            <a:r>
              <a:rPr lang="en-US" sz="2200" dirty="0" smtClean="0"/>
              <a:t>        # find the shortest prefix of n into which m goes.</a:t>
            </a:r>
          </a:p>
          <a:p>
            <a:endParaRPr lang="en-US" sz="2200" dirty="0" smtClean="0"/>
          </a:p>
          <a:p>
            <a:r>
              <a:rPr lang="en-US" sz="2200" dirty="0"/>
              <a:t> </a:t>
            </a:r>
            <a:r>
              <a:rPr lang="en-US" sz="2200" dirty="0" smtClean="0"/>
              <a:t>               </a:t>
            </a:r>
          </a:p>
          <a:p>
            <a:r>
              <a:rPr lang="en-US" sz="2200" dirty="0"/>
              <a:t> </a:t>
            </a:r>
            <a:r>
              <a:rPr lang="en-US" sz="2200" dirty="0" smtClean="0"/>
              <a:t>               </a:t>
            </a:r>
          </a:p>
          <a:p>
            <a:r>
              <a:rPr lang="en-US" sz="2200" dirty="0"/>
              <a:t> </a:t>
            </a:r>
            <a:r>
              <a:rPr lang="en-US" sz="2200" dirty="0" smtClean="0"/>
              <a:t>               </a:t>
            </a:r>
          </a:p>
          <a:p>
            <a:r>
              <a:rPr lang="en-US" sz="2200" dirty="0"/>
              <a:t> </a:t>
            </a:r>
            <a:r>
              <a:rPr lang="en-US" sz="2200" dirty="0" smtClean="0"/>
              <a:t>       # divide m into it.</a:t>
            </a:r>
          </a:p>
          <a:p>
            <a:endParaRPr lang="en-US" sz="2200" dirty="0" smtClean="0"/>
          </a:p>
          <a:p>
            <a:r>
              <a:rPr lang="en-US" sz="2200" dirty="0" smtClean="0"/>
              <a:t>   </a:t>
            </a:r>
          </a:p>
          <a:p>
            <a:r>
              <a:rPr lang="en-US" sz="2200" dirty="0" smtClean="0"/>
              <a:t>                    </a:t>
            </a:r>
          </a:p>
          <a:p>
            <a:r>
              <a:rPr lang="en-US" sz="2200" dirty="0"/>
              <a:t> </a:t>
            </a:r>
            <a:r>
              <a:rPr lang="en-US" sz="2200" dirty="0" smtClean="0"/>
              <a:t>       write the result as the next digit of answer</a:t>
            </a:r>
          </a:p>
          <a:p>
            <a:r>
              <a:rPr lang="en-US" sz="2200" dirty="0"/>
              <a:t> </a:t>
            </a:r>
            <a:r>
              <a:rPr lang="en-US" sz="2200" dirty="0" smtClean="0"/>
              <a:t>       n = remainder concatenated with  remaining part of m</a:t>
            </a:r>
          </a:p>
          <a:p>
            <a:r>
              <a:rPr lang="en-US" sz="2200" dirty="0"/>
              <a:t> </a:t>
            </a:r>
            <a:r>
              <a:rPr lang="en-US" sz="2200" dirty="0" smtClean="0"/>
              <a:t>   return(answer)</a:t>
            </a:r>
            <a:endParaRPr lang="en-US" sz="2200" dirty="0"/>
          </a:p>
        </p:txBody>
      </p:sp>
      <p:sp>
        <p:nvSpPr>
          <p:cNvPr id="7" name="TextBox 6"/>
          <p:cNvSpPr txBox="1"/>
          <p:nvPr/>
        </p:nvSpPr>
        <p:spPr>
          <a:xfrm>
            <a:off x="7924800" y="1101467"/>
            <a:ext cx="457200" cy="954107"/>
          </a:xfrm>
          <a:prstGeom prst="rect">
            <a:avLst/>
          </a:prstGeom>
          <a:noFill/>
        </p:spPr>
        <p:txBody>
          <a:bodyPr wrap="square" rtlCol="0">
            <a:spAutoFit/>
          </a:bodyPr>
          <a:lstStyle/>
          <a:p>
            <a:r>
              <a:rPr lang="en-US" sz="2800" dirty="0"/>
              <a:t>n</a:t>
            </a:r>
            <a:endParaRPr lang="en-US" sz="2800" dirty="0" smtClean="0"/>
          </a:p>
          <a:p>
            <a:r>
              <a:rPr lang="en-US" sz="2800" dirty="0"/>
              <a:t>m</a:t>
            </a:r>
          </a:p>
        </p:txBody>
      </p:sp>
      <p:cxnSp>
        <p:nvCxnSpPr>
          <p:cNvPr id="9" name="Straight Connector 8"/>
          <p:cNvCxnSpPr/>
          <p:nvPr/>
        </p:nvCxnSpPr>
        <p:spPr>
          <a:xfrm flipV="1">
            <a:off x="8001000" y="1510759"/>
            <a:ext cx="304800" cy="135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924800" y="1101467"/>
            <a:ext cx="457200" cy="1027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29000" y="1091230"/>
            <a:ext cx="1905000" cy="461665"/>
          </a:xfrm>
          <a:prstGeom prst="rect">
            <a:avLst/>
          </a:prstGeom>
          <a:noFill/>
        </p:spPr>
        <p:txBody>
          <a:bodyPr wrap="square" rtlCol="0">
            <a:spAutoFit/>
          </a:bodyPr>
          <a:lstStyle/>
          <a:p>
            <a:r>
              <a:rPr lang="en-US" sz="2400" dirty="0" smtClean="0"/>
              <a:t>24   12687</a:t>
            </a:r>
            <a:endParaRPr lang="en-US" sz="2400" dirty="0"/>
          </a:p>
        </p:txBody>
      </p:sp>
      <p:sp>
        <p:nvSpPr>
          <p:cNvPr id="12" name="Arc 11"/>
          <p:cNvSpPr/>
          <p:nvPr/>
        </p:nvSpPr>
        <p:spPr>
          <a:xfrm rot="10800000" flipH="1">
            <a:off x="3810000" y="655190"/>
            <a:ext cx="152400" cy="92333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a:off x="3962400" y="1123882"/>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053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a:t>
            </a:r>
            <a:endParaRPr lang="en-US" sz="3600" b="1" dirty="0"/>
          </a:p>
        </p:txBody>
      </p:sp>
      <p:sp>
        <p:nvSpPr>
          <p:cNvPr id="4" name="TextBox 3"/>
          <p:cNvSpPr txBox="1"/>
          <p:nvPr/>
        </p:nvSpPr>
        <p:spPr>
          <a:xfrm>
            <a:off x="990600" y="1297632"/>
            <a:ext cx="7467600" cy="461665"/>
          </a:xfrm>
          <a:prstGeom prst="rect">
            <a:avLst/>
          </a:prstGeom>
          <a:noFill/>
        </p:spPr>
        <p:txBody>
          <a:bodyPr wrap="square" rtlCol="0">
            <a:spAutoFit/>
          </a:bodyPr>
          <a:lstStyle/>
          <a:p>
            <a:r>
              <a:rPr lang="en-US" sz="2400" dirty="0" smtClean="0"/>
              <a:t>The obvious way to find which of these are prime:</a:t>
            </a:r>
            <a:endParaRPr lang="en-US" sz="2400" dirty="0"/>
          </a:p>
        </p:txBody>
      </p:sp>
      <p:sp>
        <p:nvSpPr>
          <p:cNvPr id="3" name="TextBox 2"/>
          <p:cNvSpPr txBox="1"/>
          <p:nvPr/>
        </p:nvSpPr>
        <p:spPr>
          <a:xfrm>
            <a:off x="381000" y="2362200"/>
            <a:ext cx="8229600" cy="400110"/>
          </a:xfrm>
          <a:prstGeom prst="rect">
            <a:avLst/>
          </a:prstGeom>
          <a:noFill/>
        </p:spPr>
        <p:txBody>
          <a:bodyPr wrap="square" rtlCol="0">
            <a:spAutoFit/>
          </a:bodyPr>
          <a:lstStyle/>
          <a:p>
            <a:r>
              <a:rPr lang="en-US" sz="2000" dirty="0" smtClean="0"/>
              <a:t>1  2  3  4  5  6  7  8  9  10  11  12  13  14  15  16  17  18  19  20  21  22  23  24  25</a:t>
            </a:r>
            <a:endParaRPr lang="en-US" sz="2000" dirty="0"/>
          </a:p>
        </p:txBody>
      </p:sp>
      <p:sp>
        <p:nvSpPr>
          <p:cNvPr id="5" name="TextBox 4"/>
          <p:cNvSpPr txBox="1"/>
          <p:nvPr/>
        </p:nvSpPr>
        <p:spPr>
          <a:xfrm>
            <a:off x="1295400" y="3429000"/>
            <a:ext cx="7315200" cy="1938992"/>
          </a:xfrm>
          <a:prstGeom prst="rect">
            <a:avLst/>
          </a:prstGeom>
          <a:noFill/>
        </p:spPr>
        <p:txBody>
          <a:bodyPr wrap="square" rtlCol="0">
            <a:spAutoFit/>
          </a:bodyPr>
          <a:lstStyle/>
          <a:p>
            <a:r>
              <a:rPr lang="en-US" sz="2400" dirty="0" smtClean="0"/>
              <a:t>Check each of them, one at a time.</a:t>
            </a:r>
          </a:p>
          <a:p>
            <a:endParaRPr lang="en-US" sz="2400" dirty="0" smtClean="0"/>
          </a:p>
          <a:p>
            <a:endParaRPr lang="en-US" sz="2400" dirty="0"/>
          </a:p>
          <a:p>
            <a:r>
              <a:rPr lang="en-US" sz="2400" dirty="0" smtClean="0"/>
              <a:t>To check one:</a:t>
            </a:r>
          </a:p>
          <a:p>
            <a:r>
              <a:rPr lang="en-US" sz="2400" dirty="0" smtClean="0"/>
              <a:t>	Try its possible factors, one at a time.</a:t>
            </a:r>
            <a:endParaRPr lang="en-US" sz="2400" dirty="0"/>
          </a:p>
        </p:txBody>
      </p:sp>
    </p:spTree>
    <p:extLst>
      <p:ext uri="{BB962C8B-B14F-4D97-AF65-F5344CB8AC3E}">
        <p14:creationId xmlns:p14="http://schemas.microsoft.com/office/powerpoint/2010/main" val="403169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a:t>
            </a:r>
            <a:endParaRPr lang="en-US" sz="3600" b="1" dirty="0"/>
          </a:p>
        </p:txBody>
      </p:sp>
      <p:sp>
        <p:nvSpPr>
          <p:cNvPr id="3" name="TextBox 2"/>
          <p:cNvSpPr txBox="1"/>
          <p:nvPr/>
        </p:nvSpPr>
        <p:spPr>
          <a:xfrm>
            <a:off x="914400" y="1143000"/>
            <a:ext cx="7620000" cy="4801314"/>
          </a:xfrm>
          <a:prstGeom prst="rect">
            <a:avLst/>
          </a:prstGeom>
          <a:noFill/>
        </p:spPr>
        <p:txBody>
          <a:bodyPr wrap="square" rtlCol="0">
            <a:spAutoFit/>
          </a:bodyPr>
          <a:lstStyle/>
          <a:p>
            <a:r>
              <a:rPr lang="en-US" dirty="0">
                <a:latin typeface="Courier" pitchFamily="18" charset="0"/>
              </a:rPr>
              <a:t>import math</a:t>
            </a:r>
          </a:p>
          <a:p>
            <a:endParaRPr lang="en-US" dirty="0">
              <a:latin typeface="Courier" pitchFamily="18" charset="0"/>
            </a:endParaRPr>
          </a:p>
          <a:p>
            <a:r>
              <a:rPr lang="en-US" dirty="0">
                <a:latin typeface="Courier" pitchFamily="18" charset="0"/>
              </a:rPr>
              <a:t>def primes_elaine(n):</a:t>
            </a:r>
          </a:p>
          <a:p>
            <a:r>
              <a:rPr lang="en-US" dirty="0">
                <a:latin typeface="Courier" pitchFamily="18" charset="0"/>
              </a:rPr>
              <a:t>    primes = []</a:t>
            </a:r>
          </a:p>
          <a:p>
            <a:r>
              <a:rPr lang="en-US" dirty="0">
                <a:latin typeface="Courier" pitchFamily="18" charset="0"/>
              </a:rPr>
              <a:t>    for i in range(2, n+1):</a:t>
            </a:r>
          </a:p>
          <a:p>
            <a:r>
              <a:rPr lang="en-US" dirty="0">
                <a:latin typeface="Courier" pitchFamily="18" charset="0"/>
              </a:rPr>
              <a:t>        if </a:t>
            </a:r>
            <a:r>
              <a:rPr lang="en-US" b="1" dirty="0">
                <a:latin typeface="Courier" pitchFamily="18" charset="0"/>
              </a:rPr>
              <a:t>prime</a:t>
            </a:r>
            <a:r>
              <a:rPr lang="en-US" dirty="0">
                <a:latin typeface="Courier" pitchFamily="18" charset="0"/>
              </a:rPr>
              <a:t>(i):</a:t>
            </a:r>
          </a:p>
          <a:p>
            <a:r>
              <a:rPr lang="en-US" dirty="0">
                <a:latin typeface="Courier" pitchFamily="18" charset="0"/>
              </a:rPr>
              <a:t>            primes = primes + [i]</a:t>
            </a:r>
          </a:p>
          <a:p>
            <a:r>
              <a:rPr lang="en-US" dirty="0">
                <a:latin typeface="Courier" pitchFamily="18" charset="0"/>
              </a:rPr>
              <a:t>    return(primes</a:t>
            </a:r>
            <a:r>
              <a:rPr lang="en-US" dirty="0" smtClean="0">
                <a:latin typeface="Courier" pitchFamily="18" charset="0"/>
              </a:rPr>
              <a:t>)</a:t>
            </a:r>
          </a:p>
          <a:p>
            <a:endParaRPr lang="en-US" dirty="0" smtClean="0">
              <a:latin typeface="Courier" pitchFamily="18" charset="0"/>
            </a:endParaRPr>
          </a:p>
          <a:p>
            <a:endParaRPr lang="en-US" dirty="0">
              <a:latin typeface="Courier" pitchFamily="18" charset="0"/>
            </a:endParaRPr>
          </a:p>
          <a:p>
            <a:r>
              <a:rPr lang="en-US" dirty="0">
                <a:latin typeface="Courier" pitchFamily="18" charset="0"/>
              </a:rPr>
              <a:t>def </a:t>
            </a:r>
            <a:r>
              <a:rPr lang="en-US" b="1" dirty="0">
                <a:latin typeface="Courier" pitchFamily="18" charset="0"/>
              </a:rPr>
              <a:t>prime</a:t>
            </a:r>
            <a:r>
              <a:rPr lang="en-US" dirty="0">
                <a:latin typeface="Courier" pitchFamily="18" charset="0"/>
              </a:rPr>
              <a:t>(n):</a:t>
            </a:r>
          </a:p>
          <a:p>
            <a:r>
              <a:rPr lang="en-US" dirty="0">
                <a:latin typeface="Courier" pitchFamily="18" charset="0"/>
              </a:rPr>
              <a:t>    for i in range(2, int(math.sqrt(n) + 1)):</a:t>
            </a:r>
          </a:p>
          <a:p>
            <a:r>
              <a:rPr lang="en-US" dirty="0">
                <a:latin typeface="Courier" pitchFamily="18" charset="0"/>
              </a:rPr>
              <a:t>        if n % i == 0:</a:t>
            </a:r>
          </a:p>
          <a:p>
            <a:r>
              <a:rPr lang="en-US" dirty="0">
                <a:latin typeface="Courier" pitchFamily="18" charset="0"/>
              </a:rPr>
              <a:t>            return(False)</a:t>
            </a:r>
          </a:p>
          <a:p>
            <a:r>
              <a:rPr lang="en-US" dirty="0">
                <a:latin typeface="Courier" pitchFamily="18" charset="0"/>
              </a:rPr>
              <a:t>    return(True)</a:t>
            </a:r>
          </a:p>
          <a:p>
            <a:endParaRPr lang="en-US" dirty="0">
              <a:latin typeface="Courier" pitchFamily="18" charset="0"/>
            </a:endParaRPr>
          </a:p>
          <a:p>
            <a:endParaRPr lang="en-US" dirty="0">
              <a:latin typeface="Courier" pitchFamily="18" charset="0"/>
            </a:endParaRPr>
          </a:p>
        </p:txBody>
      </p:sp>
    </p:spTree>
    <p:extLst>
      <p:ext uri="{BB962C8B-B14F-4D97-AF65-F5344CB8AC3E}">
        <p14:creationId xmlns:p14="http://schemas.microsoft.com/office/powerpoint/2010/main" val="887052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a:t>
            </a:r>
            <a:endParaRPr lang="en-US" sz="3600" b="1" dirty="0"/>
          </a:p>
        </p:txBody>
      </p:sp>
      <p:sp>
        <p:nvSpPr>
          <p:cNvPr id="3" name="TextBox 2"/>
          <p:cNvSpPr txBox="1"/>
          <p:nvPr/>
        </p:nvSpPr>
        <p:spPr>
          <a:xfrm>
            <a:off x="914400" y="1143000"/>
            <a:ext cx="7620000" cy="4801314"/>
          </a:xfrm>
          <a:prstGeom prst="rect">
            <a:avLst/>
          </a:prstGeom>
          <a:noFill/>
        </p:spPr>
        <p:txBody>
          <a:bodyPr wrap="square" rtlCol="0">
            <a:spAutoFit/>
          </a:bodyPr>
          <a:lstStyle/>
          <a:p>
            <a:r>
              <a:rPr lang="en-US" dirty="0">
                <a:latin typeface="Courier" pitchFamily="18" charset="0"/>
              </a:rPr>
              <a:t>import math</a:t>
            </a:r>
          </a:p>
          <a:p>
            <a:endParaRPr lang="en-US" dirty="0">
              <a:latin typeface="Courier" pitchFamily="18" charset="0"/>
            </a:endParaRPr>
          </a:p>
          <a:p>
            <a:r>
              <a:rPr lang="en-US" dirty="0">
                <a:latin typeface="Courier" pitchFamily="18" charset="0"/>
              </a:rPr>
              <a:t>def primes_elaine(n):</a:t>
            </a:r>
          </a:p>
          <a:p>
            <a:r>
              <a:rPr lang="en-US" dirty="0">
                <a:latin typeface="Courier" pitchFamily="18" charset="0"/>
              </a:rPr>
              <a:t>    primes = []</a:t>
            </a:r>
          </a:p>
          <a:p>
            <a:r>
              <a:rPr lang="en-US" dirty="0">
                <a:latin typeface="Courier" pitchFamily="18" charset="0"/>
              </a:rPr>
              <a:t>    for i in range(2, n+1):</a:t>
            </a:r>
          </a:p>
          <a:p>
            <a:r>
              <a:rPr lang="en-US" dirty="0">
                <a:latin typeface="Courier" pitchFamily="18" charset="0"/>
              </a:rPr>
              <a:t>        if </a:t>
            </a:r>
            <a:r>
              <a:rPr lang="en-US" b="1" dirty="0">
                <a:latin typeface="Courier" pitchFamily="18" charset="0"/>
              </a:rPr>
              <a:t>prime</a:t>
            </a:r>
            <a:r>
              <a:rPr lang="en-US" dirty="0">
                <a:latin typeface="Courier" pitchFamily="18" charset="0"/>
              </a:rPr>
              <a:t>(i):</a:t>
            </a:r>
          </a:p>
          <a:p>
            <a:r>
              <a:rPr lang="en-US" dirty="0">
                <a:latin typeface="Courier" pitchFamily="18" charset="0"/>
              </a:rPr>
              <a:t>            primes = primes + [i]</a:t>
            </a:r>
          </a:p>
          <a:p>
            <a:r>
              <a:rPr lang="en-US" dirty="0">
                <a:latin typeface="Courier" pitchFamily="18" charset="0"/>
              </a:rPr>
              <a:t>    return(primes</a:t>
            </a:r>
            <a:r>
              <a:rPr lang="en-US" dirty="0" smtClean="0">
                <a:latin typeface="Courier" pitchFamily="18" charset="0"/>
              </a:rPr>
              <a:t>)</a:t>
            </a:r>
          </a:p>
          <a:p>
            <a:endParaRPr lang="en-US" dirty="0" smtClean="0">
              <a:latin typeface="Courier" pitchFamily="18" charset="0"/>
            </a:endParaRPr>
          </a:p>
          <a:p>
            <a:endParaRPr lang="en-US" dirty="0">
              <a:latin typeface="Courier" pitchFamily="18" charset="0"/>
            </a:endParaRPr>
          </a:p>
          <a:p>
            <a:r>
              <a:rPr lang="en-US" dirty="0">
                <a:latin typeface="Courier" pitchFamily="18" charset="0"/>
              </a:rPr>
              <a:t>def </a:t>
            </a:r>
            <a:r>
              <a:rPr lang="en-US" b="1" dirty="0">
                <a:latin typeface="Courier" pitchFamily="18" charset="0"/>
              </a:rPr>
              <a:t>prime</a:t>
            </a:r>
            <a:r>
              <a:rPr lang="en-US" dirty="0">
                <a:latin typeface="Courier" pitchFamily="18" charset="0"/>
              </a:rPr>
              <a:t>(n):</a:t>
            </a:r>
          </a:p>
          <a:p>
            <a:r>
              <a:rPr lang="en-US" dirty="0">
                <a:latin typeface="Courier" pitchFamily="18" charset="0"/>
              </a:rPr>
              <a:t>    for i in range(2, int(math.sqrt(n) + 1)):</a:t>
            </a:r>
          </a:p>
          <a:p>
            <a:r>
              <a:rPr lang="en-US" dirty="0">
                <a:latin typeface="Courier" pitchFamily="18" charset="0"/>
              </a:rPr>
              <a:t>        if n % i == 0:</a:t>
            </a:r>
          </a:p>
          <a:p>
            <a:r>
              <a:rPr lang="en-US" dirty="0">
                <a:latin typeface="Courier" pitchFamily="18" charset="0"/>
              </a:rPr>
              <a:t>            return(False)</a:t>
            </a:r>
          </a:p>
          <a:p>
            <a:r>
              <a:rPr lang="en-US" dirty="0">
                <a:latin typeface="Courier" pitchFamily="18" charset="0"/>
              </a:rPr>
              <a:t>    return(True)</a:t>
            </a:r>
          </a:p>
          <a:p>
            <a:endParaRPr lang="en-US" dirty="0">
              <a:latin typeface="Courier" pitchFamily="18" charset="0"/>
            </a:endParaRPr>
          </a:p>
          <a:p>
            <a:endParaRPr lang="en-US" dirty="0">
              <a:latin typeface="Courier" pitchFamily="18" charset="0"/>
            </a:endParaRPr>
          </a:p>
        </p:txBody>
      </p:sp>
      <p:sp>
        <p:nvSpPr>
          <p:cNvPr id="4" name="TextBox 3"/>
          <p:cNvSpPr txBox="1"/>
          <p:nvPr/>
        </p:nvSpPr>
        <p:spPr>
          <a:xfrm>
            <a:off x="6553200" y="5410200"/>
            <a:ext cx="2362200" cy="523220"/>
          </a:xfrm>
          <a:prstGeom prst="rect">
            <a:avLst/>
          </a:prstGeom>
          <a:noFill/>
        </p:spPr>
        <p:txBody>
          <a:bodyPr wrap="square" rtlCol="0">
            <a:spAutoFit/>
          </a:bodyPr>
          <a:lstStyle/>
          <a:p>
            <a:r>
              <a:rPr lang="en-US" sz="2800" dirty="0" smtClean="0"/>
              <a:t>O(n </a:t>
            </a:r>
            <a:r>
              <a:rPr lang="en-US" sz="2800" dirty="0" smtClean="0">
                <a:sym typeface="Symbol"/>
              </a:rPr>
              <a:t> sqrt(n))</a:t>
            </a:r>
            <a:endParaRPr lang="en-US" sz="2800" dirty="0"/>
          </a:p>
        </p:txBody>
      </p:sp>
    </p:spTree>
    <p:extLst>
      <p:ext uri="{BB962C8B-B14F-4D97-AF65-F5344CB8AC3E}">
        <p14:creationId xmlns:p14="http://schemas.microsoft.com/office/powerpoint/2010/main" val="3655390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a:t>
            </a:r>
            <a:endParaRPr lang="en-US" sz="3600" b="1" dirty="0"/>
          </a:p>
        </p:txBody>
      </p:sp>
      <p:sp>
        <p:nvSpPr>
          <p:cNvPr id="3" name="TextBox 2"/>
          <p:cNvSpPr txBox="1"/>
          <p:nvPr/>
        </p:nvSpPr>
        <p:spPr>
          <a:xfrm>
            <a:off x="914400" y="1143000"/>
            <a:ext cx="7620000" cy="4801314"/>
          </a:xfrm>
          <a:prstGeom prst="rect">
            <a:avLst/>
          </a:prstGeom>
          <a:noFill/>
        </p:spPr>
        <p:txBody>
          <a:bodyPr wrap="square" rtlCol="0">
            <a:spAutoFit/>
          </a:bodyPr>
          <a:lstStyle/>
          <a:p>
            <a:r>
              <a:rPr lang="en-US" dirty="0">
                <a:latin typeface="Courier" pitchFamily="18" charset="0"/>
              </a:rPr>
              <a:t>import math</a:t>
            </a:r>
          </a:p>
          <a:p>
            <a:endParaRPr lang="en-US" dirty="0">
              <a:latin typeface="Courier" pitchFamily="18" charset="0"/>
            </a:endParaRPr>
          </a:p>
          <a:p>
            <a:r>
              <a:rPr lang="en-US" dirty="0">
                <a:latin typeface="Courier" pitchFamily="18" charset="0"/>
              </a:rPr>
              <a:t>def primes_elaine(n):</a:t>
            </a:r>
          </a:p>
          <a:p>
            <a:r>
              <a:rPr lang="en-US" dirty="0">
                <a:latin typeface="Courier" pitchFamily="18" charset="0"/>
              </a:rPr>
              <a:t>    primes = []</a:t>
            </a:r>
          </a:p>
          <a:p>
            <a:r>
              <a:rPr lang="en-US" dirty="0">
                <a:latin typeface="Courier" pitchFamily="18" charset="0"/>
              </a:rPr>
              <a:t>    for i in range(2, n+1):</a:t>
            </a:r>
          </a:p>
          <a:p>
            <a:r>
              <a:rPr lang="en-US" dirty="0">
                <a:latin typeface="Courier" pitchFamily="18" charset="0"/>
              </a:rPr>
              <a:t>        if </a:t>
            </a:r>
            <a:r>
              <a:rPr lang="en-US" b="1" dirty="0">
                <a:latin typeface="Courier" pitchFamily="18" charset="0"/>
              </a:rPr>
              <a:t>prime</a:t>
            </a:r>
            <a:r>
              <a:rPr lang="en-US" dirty="0">
                <a:latin typeface="Courier" pitchFamily="18" charset="0"/>
              </a:rPr>
              <a:t>(i):</a:t>
            </a:r>
          </a:p>
          <a:p>
            <a:r>
              <a:rPr lang="en-US" dirty="0">
                <a:latin typeface="Courier" pitchFamily="18" charset="0"/>
              </a:rPr>
              <a:t>            primes = primes + [i]</a:t>
            </a:r>
          </a:p>
          <a:p>
            <a:r>
              <a:rPr lang="en-US" dirty="0">
                <a:latin typeface="Courier" pitchFamily="18" charset="0"/>
              </a:rPr>
              <a:t>    return(primes</a:t>
            </a:r>
            <a:r>
              <a:rPr lang="en-US" dirty="0" smtClean="0">
                <a:latin typeface="Courier" pitchFamily="18" charset="0"/>
              </a:rPr>
              <a:t>)</a:t>
            </a:r>
          </a:p>
          <a:p>
            <a:endParaRPr lang="en-US" dirty="0" smtClean="0">
              <a:latin typeface="Courier" pitchFamily="18" charset="0"/>
            </a:endParaRPr>
          </a:p>
          <a:p>
            <a:endParaRPr lang="en-US" dirty="0">
              <a:latin typeface="Courier" pitchFamily="18" charset="0"/>
            </a:endParaRPr>
          </a:p>
          <a:p>
            <a:r>
              <a:rPr lang="en-US" dirty="0">
                <a:latin typeface="Courier" pitchFamily="18" charset="0"/>
              </a:rPr>
              <a:t>def </a:t>
            </a:r>
            <a:r>
              <a:rPr lang="en-US" b="1" dirty="0">
                <a:latin typeface="Courier" pitchFamily="18" charset="0"/>
              </a:rPr>
              <a:t>prime</a:t>
            </a:r>
            <a:r>
              <a:rPr lang="en-US" dirty="0">
                <a:latin typeface="Courier" pitchFamily="18" charset="0"/>
              </a:rPr>
              <a:t>(n):</a:t>
            </a:r>
          </a:p>
          <a:p>
            <a:r>
              <a:rPr lang="en-US" dirty="0">
                <a:latin typeface="Courier" pitchFamily="18" charset="0"/>
              </a:rPr>
              <a:t>    for i in range(2, int(math.sqrt(n) + 1)):</a:t>
            </a:r>
          </a:p>
          <a:p>
            <a:r>
              <a:rPr lang="en-US" dirty="0">
                <a:latin typeface="Courier" pitchFamily="18" charset="0"/>
              </a:rPr>
              <a:t>        if n % i == 0:</a:t>
            </a:r>
          </a:p>
          <a:p>
            <a:r>
              <a:rPr lang="en-US" dirty="0">
                <a:latin typeface="Courier" pitchFamily="18" charset="0"/>
              </a:rPr>
              <a:t>            return(False)</a:t>
            </a:r>
          </a:p>
          <a:p>
            <a:r>
              <a:rPr lang="en-US" dirty="0">
                <a:latin typeface="Courier" pitchFamily="18" charset="0"/>
              </a:rPr>
              <a:t>    return(True)</a:t>
            </a:r>
          </a:p>
          <a:p>
            <a:endParaRPr lang="en-US" dirty="0">
              <a:latin typeface="Courier" pitchFamily="18" charset="0"/>
            </a:endParaRPr>
          </a:p>
          <a:p>
            <a:endParaRPr lang="en-US" dirty="0">
              <a:latin typeface="Courier" pitchFamily="18" charset="0"/>
            </a:endParaRPr>
          </a:p>
        </p:txBody>
      </p:sp>
      <p:sp>
        <p:nvSpPr>
          <p:cNvPr id="4" name="TextBox 3"/>
          <p:cNvSpPr txBox="1"/>
          <p:nvPr/>
        </p:nvSpPr>
        <p:spPr>
          <a:xfrm>
            <a:off x="533400" y="5638800"/>
            <a:ext cx="8229600" cy="830997"/>
          </a:xfrm>
          <a:prstGeom prst="rect">
            <a:avLst/>
          </a:prstGeom>
          <a:noFill/>
        </p:spPr>
        <p:txBody>
          <a:bodyPr wrap="square" rtlCol="0">
            <a:spAutoFit/>
          </a:bodyPr>
          <a:lstStyle/>
          <a:p>
            <a:r>
              <a:rPr lang="en-US" sz="2400" dirty="0" smtClean="0"/>
              <a:t>Do we need the precondition that n be positive?</a:t>
            </a:r>
          </a:p>
          <a:p>
            <a:r>
              <a:rPr lang="en-US" sz="2400" dirty="0" smtClean="0"/>
              <a:t>What about that n be a number?</a:t>
            </a:r>
            <a:endParaRPr lang="en-US" sz="2400" dirty="0"/>
          </a:p>
        </p:txBody>
      </p:sp>
    </p:spTree>
    <p:extLst>
      <p:ext uri="{BB962C8B-B14F-4D97-AF65-F5344CB8AC3E}">
        <p14:creationId xmlns:p14="http://schemas.microsoft.com/office/powerpoint/2010/main" val="3998289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 - Better Way</a:t>
            </a:r>
            <a:endParaRPr lang="en-US" sz="3600" b="1" dirty="0"/>
          </a:p>
        </p:txBody>
      </p:sp>
      <p:sp>
        <p:nvSpPr>
          <p:cNvPr id="4" name="TextBox 3"/>
          <p:cNvSpPr txBox="1"/>
          <p:nvPr/>
        </p:nvSpPr>
        <p:spPr>
          <a:xfrm>
            <a:off x="762000" y="1081731"/>
            <a:ext cx="7848600" cy="461665"/>
          </a:xfrm>
          <a:prstGeom prst="rect">
            <a:avLst/>
          </a:prstGeom>
          <a:noFill/>
        </p:spPr>
        <p:txBody>
          <a:bodyPr wrap="square" rtlCol="0">
            <a:spAutoFit/>
          </a:bodyPr>
          <a:lstStyle/>
          <a:p>
            <a:r>
              <a:rPr lang="en-US" sz="2400" dirty="0" smtClean="0"/>
              <a:t>The Sieve of Eratosthenes  (c. 276-196 BCE, Alexandria):</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607647171"/>
              </p:ext>
            </p:extLst>
          </p:nvPr>
        </p:nvGraphicFramePr>
        <p:xfrm>
          <a:off x="152400" y="2057400"/>
          <a:ext cx="8991600" cy="370840"/>
        </p:xfrm>
        <a:graphic>
          <a:graphicData uri="http://schemas.openxmlformats.org/drawingml/2006/table">
            <a:tbl>
              <a:tblPr bandRow="1">
                <a:tableStyleId>{5C22544A-7EE6-4342-B048-85BDC9FD1C3A}</a:tableStyleId>
              </a:tblPr>
              <a:tblGrid>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c>
                  <a:txBody>
                    <a:bodyPr/>
                    <a:lstStyle/>
                    <a:p>
                      <a:r>
                        <a:rPr lang="en-US" dirty="0" smtClean="0"/>
                        <a:t>13</a:t>
                      </a:r>
                      <a:endParaRPr lang="en-US" dirty="0"/>
                    </a:p>
                  </a:txBody>
                  <a:tcPr/>
                </a:tc>
                <a:tc>
                  <a:txBody>
                    <a:bodyPr/>
                    <a:lstStyle/>
                    <a:p>
                      <a:r>
                        <a:rPr lang="en-US" dirty="0" smtClean="0"/>
                        <a:t>14</a:t>
                      </a:r>
                      <a:endParaRPr lang="en-US" dirty="0"/>
                    </a:p>
                  </a:txBody>
                  <a:tcPr/>
                </a:tc>
                <a:tc>
                  <a:txBody>
                    <a:bodyPr/>
                    <a:lstStyle/>
                    <a:p>
                      <a:r>
                        <a:rPr lang="en-US" dirty="0" smtClean="0"/>
                        <a:t>15</a:t>
                      </a:r>
                      <a:endParaRPr lang="en-US" dirty="0"/>
                    </a:p>
                  </a:txBody>
                  <a:tcPr/>
                </a:tc>
                <a:tc>
                  <a:txBody>
                    <a:bodyPr/>
                    <a:lstStyle/>
                    <a:p>
                      <a:r>
                        <a:rPr lang="en-US" dirty="0" smtClean="0"/>
                        <a:t>16</a:t>
                      </a:r>
                      <a:endParaRPr lang="en-US" dirty="0"/>
                    </a:p>
                  </a:txBody>
                  <a:tcPr/>
                </a:tc>
                <a:tc>
                  <a:txBody>
                    <a:bodyPr/>
                    <a:lstStyle/>
                    <a:p>
                      <a:r>
                        <a:rPr lang="en-US" dirty="0" smtClean="0"/>
                        <a:t>17</a:t>
                      </a:r>
                      <a:endParaRPr lang="en-US" dirty="0"/>
                    </a:p>
                  </a:txBody>
                  <a:tcPr/>
                </a:tc>
                <a:tc>
                  <a:txBody>
                    <a:bodyPr/>
                    <a:lstStyle/>
                    <a:p>
                      <a:r>
                        <a:rPr lang="en-US" dirty="0" smtClean="0"/>
                        <a:t>18</a:t>
                      </a:r>
                      <a:endParaRPr lang="en-US" dirty="0"/>
                    </a:p>
                  </a:txBody>
                  <a:tcPr/>
                </a:tc>
                <a:tc>
                  <a:txBody>
                    <a:bodyPr/>
                    <a:lstStyle/>
                    <a:p>
                      <a:r>
                        <a:rPr lang="en-US" dirty="0" smtClean="0"/>
                        <a:t>19</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3572621"/>
              </p:ext>
            </p:extLst>
          </p:nvPr>
        </p:nvGraphicFramePr>
        <p:xfrm>
          <a:off x="152400" y="2743200"/>
          <a:ext cx="8991600" cy="370840"/>
        </p:xfrm>
        <a:graphic>
          <a:graphicData uri="http://schemas.openxmlformats.org/drawingml/2006/table">
            <a:tbl>
              <a:tblPr bandRow="1">
                <a:tableStyleId>{5C22544A-7EE6-4342-B048-85BDC9FD1C3A}</a:tableStyleId>
              </a:tblPr>
              <a:tblGrid>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tblGrid>
              <a:tr h="370840">
                <a:tc>
                  <a:txBody>
                    <a:bodyPr/>
                    <a:lstStyle/>
                    <a:p>
                      <a:r>
                        <a:rPr lang="en-US" dirty="0" smtClean="0"/>
                        <a:t>0</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c>
                  <a:txBody>
                    <a:bodyPr/>
                    <a:lstStyle/>
                    <a:p>
                      <a:r>
                        <a:rPr lang="en-US" dirty="0" smtClean="0"/>
                        <a:t>13</a:t>
                      </a:r>
                      <a:endParaRPr lang="en-US" dirty="0"/>
                    </a:p>
                  </a:txBody>
                  <a:tcPr/>
                </a:tc>
                <a:tc>
                  <a:txBody>
                    <a:bodyPr/>
                    <a:lstStyle/>
                    <a:p>
                      <a:r>
                        <a:rPr lang="en-US" dirty="0" smtClean="0"/>
                        <a:t>14</a:t>
                      </a:r>
                      <a:endParaRPr lang="en-US" dirty="0"/>
                    </a:p>
                  </a:txBody>
                  <a:tcPr/>
                </a:tc>
                <a:tc>
                  <a:txBody>
                    <a:bodyPr/>
                    <a:lstStyle/>
                    <a:p>
                      <a:r>
                        <a:rPr lang="en-US" dirty="0" smtClean="0"/>
                        <a:t>15</a:t>
                      </a:r>
                      <a:endParaRPr lang="en-US" dirty="0"/>
                    </a:p>
                  </a:txBody>
                  <a:tcPr/>
                </a:tc>
                <a:tc>
                  <a:txBody>
                    <a:bodyPr/>
                    <a:lstStyle/>
                    <a:p>
                      <a:r>
                        <a:rPr lang="en-US" dirty="0" smtClean="0"/>
                        <a:t>16</a:t>
                      </a:r>
                      <a:endParaRPr lang="en-US" dirty="0"/>
                    </a:p>
                  </a:txBody>
                  <a:tcPr/>
                </a:tc>
                <a:tc>
                  <a:txBody>
                    <a:bodyPr/>
                    <a:lstStyle/>
                    <a:p>
                      <a:r>
                        <a:rPr lang="en-US" dirty="0" smtClean="0"/>
                        <a:t>17</a:t>
                      </a:r>
                      <a:endParaRPr lang="en-US" dirty="0"/>
                    </a:p>
                  </a:txBody>
                  <a:tcPr/>
                </a:tc>
                <a:tc>
                  <a:txBody>
                    <a:bodyPr/>
                    <a:lstStyle/>
                    <a:p>
                      <a:r>
                        <a:rPr lang="en-US" dirty="0" smtClean="0"/>
                        <a:t>18</a:t>
                      </a:r>
                      <a:endParaRPr lang="en-US" dirty="0"/>
                    </a:p>
                  </a:txBody>
                  <a:tcPr/>
                </a:tc>
                <a:tc>
                  <a:txBody>
                    <a:bodyPr/>
                    <a:lstStyle/>
                    <a:p>
                      <a:r>
                        <a:rPr lang="en-US" dirty="0" smtClean="0"/>
                        <a:t>19</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97766214"/>
              </p:ext>
            </p:extLst>
          </p:nvPr>
        </p:nvGraphicFramePr>
        <p:xfrm>
          <a:off x="152400" y="3429000"/>
          <a:ext cx="8991600" cy="370840"/>
        </p:xfrm>
        <a:graphic>
          <a:graphicData uri="http://schemas.openxmlformats.org/drawingml/2006/table">
            <a:tbl>
              <a:tblPr bandRow="1">
                <a:tableStyleId>{5C22544A-7EE6-4342-B048-85BDC9FD1C3A}</a:tableStyleId>
              </a:tblPr>
              <a:tblGrid>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tblGrid>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b="1" u="sng" dirty="0" smtClean="0"/>
                        <a:t>2</a:t>
                      </a:r>
                      <a:endParaRPr lang="en-US" b="1" u="sng" dirty="0"/>
                    </a:p>
                  </a:txBody>
                  <a:tcPr/>
                </a:tc>
                <a:tc>
                  <a:txBody>
                    <a:bodyPr/>
                    <a:lstStyle/>
                    <a:p>
                      <a:r>
                        <a:rPr lang="en-US" dirty="0" smtClean="0"/>
                        <a:t>3</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5</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7</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9</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11</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13</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15</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17</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19</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50124001"/>
              </p:ext>
            </p:extLst>
          </p:nvPr>
        </p:nvGraphicFramePr>
        <p:xfrm>
          <a:off x="152400" y="4114800"/>
          <a:ext cx="8991600" cy="370840"/>
        </p:xfrm>
        <a:graphic>
          <a:graphicData uri="http://schemas.openxmlformats.org/drawingml/2006/table">
            <a:tbl>
              <a:tblPr bandRow="1">
                <a:tableStyleId>{5C22544A-7EE6-4342-B048-85BDC9FD1C3A}</a:tableStyleId>
              </a:tblPr>
              <a:tblGrid>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tblGrid>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b="1" u="sng" dirty="0" smtClean="0"/>
                        <a:t>3</a:t>
                      </a:r>
                      <a:endParaRPr lang="en-US" b="1" u="sng"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0</a:t>
                      </a:r>
                      <a:endParaRPr lang="en-US" dirty="0"/>
                    </a:p>
                  </a:txBody>
                  <a:tcPr/>
                </a:tc>
                <a:tc>
                  <a:txBody>
                    <a:bodyPr/>
                    <a:lstStyle/>
                    <a:p>
                      <a:r>
                        <a:rPr lang="en-US" dirty="0" smtClean="0"/>
                        <a:t>11</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13</a:t>
                      </a:r>
                      <a:endParaRPr lang="en-US" dirty="0"/>
                    </a:p>
                  </a:txBody>
                  <a:tcPr/>
                </a:tc>
                <a:tc>
                  <a:txBody>
                    <a:bodyPr/>
                    <a:lstStyle/>
                    <a:p>
                      <a:r>
                        <a:rPr lang="en-US" dirty="0" smtClean="0"/>
                        <a:t>0</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0</a:t>
                      </a:r>
                      <a:endParaRPr lang="en-US" dirty="0"/>
                    </a:p>
                  </a:txBody>
                  <a:tcPr/>
                </a:tc>
                <a:tc>
                  <a:txBody>
                    <a:bodyPr/>
                    <a:lstStyle/>
                    <a:p>
                      <a:r>
                        <a:rPr lang="en-US" dirty="0" smtClean="0"/>
                        <a:t>17</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19</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92783681"/>
              </p:ext>
            </p:extLst>
          </p:nvPr>
        </p:nvGraphicFramePr>
        <p:xfrm>
          <a:off x="152400" y="4800600"/>
          <a:ext cx="8991600" cy="370840"/>
        </p:xfrm>
        <a:graphic>
          <a:graphicData uri="http://schemas.openxmlformats.org/drawingml/2006/table">
            <a:tbl>
              <a:tblPr bandRow="1">
                <a:tableStyleId>{5C22544A-7EE6-4342-B048-85BDC9FD1C3A}</a:tableStyleId>
              </a:tblPr>
              <a:tblGrid>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gridCol w="449580"/>
              </a:tblGrid>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2</a:t>
                      </a:r>
                      <a:endParaRPr lang="en-US" dirty="0"/>
                    </a:p>
                  </a:txBody>
                  <a:tcPr/>
                </a:tc>
                <a:tc>
                  <a:txBody>
                    <a:bodyPr/>
                    <a:lstStyle/>
                    <a:p>
                      <a:r>
                        <a:rPr lang="en-US" b="0" u="none" dirty="0" smtClean="0"/>
                        <a:t>3</a:t>
                      </a:r>
                      <a:endParaRPr lang="en-US" b="0" u="none" dirty="0"/>
                    </a:p>
                  </a:txBody>
                  <a:tcPr/>
                </a:tc>
                <a:tc>
                  <a:txBody>
                    <a:bodyPr/>
                    <a:lstStyle/>
                    <a:p>
                      <a:r>
                        <a:rPr lang="en-US" dirty="0" smtClean="0"/>
                        <a:t>0</a:t>
                      </a:r>
                      <a:endParaRPr lang="en-US" dirty="0"/>
                    </a:p>
                  </a:txBody>
                  <a:tcPr/>
                </a:tc>
                <a:tc>
                  <a:txBody>
                    <a:bodyPr/>
                    <a:lstStyle/>
                    <a:p>
                      <a:r>
                        <a:rPr lang="en-US" b="1" u="sng" dirty="0" smtClean="0"/>
                        <a:t>5</a:t>
                      </a:r>
                      <a:endParaRPr lang="en-US" b="1" u="sng" dirty="0"/>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t>7</a:t>
                      </a:r>
                      <a:endParaRPr lang="en-US" dirty="0"/>
                    </a:p>
                  </a:txBody>
                  <a:tcPr/>
                </a:tc>
                <a:tc>
                  <a:txBody>
                    <a:bodyPr/>
                    <a:lstStyle/>
                    <a:p>
                      <a:r>
                        <a:rPr lang="en-US" dirty="0" smtClean="0"/>
                        <a:t>0</a:t>
                      </a:r>
                      <a:endParaRPr lang="en-US" dirty="0"/>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11</a:t>
                      </a:r>
                      <a:endParaRPr lang="en-US" dirty="0"/>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t>13</a:t>
                      </a:r>
                      <a:endParaRPr lang="en-US" dirty="0"/>
                    </a:p>
                  </a:txBody>
                  <a:tcPr/>
                </a:tc>
                <a:tc>
                  <a:txBody>
                    <a:bodyPr/>
                    <a:lstStyle/>
                    <a:p>
                      <a:r>
                        <a:rPr lang="en-US" dirty="0" smtClean="0"/>
                        <a:t>0</a:t>
                      </a:r>
                      <a:endParaRPr lang="en-US" dirty="0"/>
                    </a:p>
                  </a:txBody>
                  <a:tcPr/>
                </a:tc>
                <a:tc>
                  <a:txBody>
                    <a:bodyPr/>
                    <a:lstStyle/>
                    <a:p>
                      <a:r>
                        <a:rPr lang="en-US" dirty="0" smtClean="0">
                          <a:solidFill>
                            <a:srgbClr val="FF0000"/>
                          </a:solidFill>
                        </a:rPr>
                        <a:t>0</a:t>
                      </a:r>
                      <a:endParaRPr lang="en-US" dirty="0">
                        <a:solidFill>
                          <a:srgbClr val="FF0000"/>
                        </a:solidFill>
                      </a:endParaRPr>
                    </a:p>
                  </a:txBody>
                  <a:tcPr/>
                </a:tc>
                <a:tc>
                  <a:txBody>
                    <a:bodyPr/>
                    <a:lstStyle/>
                    <a:p>
                      <a:r>
                        <a:rPr lang="en-US" dirty="0" smtClean="0"/>
                        <a:t>0</a:t>
                      </a:r>
                      <a:endParaRPr lang="en-US" dirty="0"/>
                    </a:p>
                  </a:txBody>
                  <a:tcPr/>
                </a:tc>
                <a:tc>
                  <a:txBody>
                    <a:bodyPr/>
                    <a:lstStyle/>
                    <a:p>
                      <a:r>
                        <a:rPr lang="en-US" dirty="0" smtClean="0"/>
                        <a:t>17</a:t>
                      </a:r>
                      <a:endParaRPr lang="en-US" dirty="0"/>
                    </a:p>
                  </a:txBody>
                  <a:tcPr/>
                </a:tc>
                <a:tc>
                  <a:txBody>
                    <a:bodyPr/>
                    <a:lstStyle/>
                    <a:p>
                      <a:r>
                        <a:rPr lang="en-US" dirty="0" smtClean="0">
                          <a:solidFill>
                            <a:schemeClr val="tx1"/>
                          </a:solidFill>
                        </a:rPr>
                        <a:t>0</a:t>
                      </a:r>
                      <a:endParaRPr lang="en-US" dirty="0">
                        <a:solidFill>
                          <a:schemeClr val="tx1"/>
                        </a:solidFill>
                      </a:endParaRPr>
                    </a:p>
                  </a:txBody>
                  <a:tcPr/>
                </a:tc>
                <a:tc>
                  <a:txBody>
                    <a:bodyPr/>
                    <a:lstStyle/>
                    <a:p>
                      <a:r>
                        <a:rPr lang="en-US" dirty="0" smtClean="0"/>
                        <a:t>19</a:t>
                      </a:r>
                      <a:endParaRPr lang="en-US" dirty="0"/>
                    </a:p>
                  </a:txBody>
                  <a:tcPr/>
                </a:tc>
              </a:tr>
            </a:tbl>
          </a:graphicData>
        </a:graphic>
      </p:graphicFrame>
    </p:spTree>
    <p:extLst>
      <p:ext uri="{BB962C8B-B14F-4D97-AF65-F5344CB8AC3E}">
        <p14:creationId xmlns:p14="http://schemas.microsoft.com/office/powerpoint/2010/main" val="2642559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 – Better Way</a:t>
            </a:r>
            <a:endParaRPr lang="en-US" sz="3600" b="1" dirty="0"/>
          </a:p>
        </p:txBody>
      </p:sp>
      <p:sp>
        <p:nvSpPr>
          <p:cNvPr id="4" name="TextBox 3"/>
          <p:cNvSpPr txBox="1"/>
          <p:nvPr/>
        </p:nvSpPr>
        <p:spPr>
          <a:xfrm>
            <a:off x="762000" y="1081731"/>
            <a:ext cx="7848600" cy="461665"/>
          </a:xfrm>
          <a:prstGeom prst="rect">
            <a:avLst/>
          </a:prstGeom>
          <a:noFill/>
        </p:spPr>
        <p:txBody>
          <a:bodyPr wrap="square" rtlCol="0">
            <a:spAutoFit/>
          </a:bodyPr>
          <a:lstStyle/>
          <a:p>
            <a:r>
              <a:rPr lang="en-US" sz="2400" dirty="0" smtClean="0"/>
              <a:t>The Sieve of Eratosthenes  (c. 276-196 BCE, Alexandria):</a:t>
            </a:r>
            <a:endParaRPr lang="en-US" sz="2400" dirty="0"/>
          </a:p>
        </p:txBody>
      </p:sp>
      <p:sp>
        <p:nvSpPr>
          <p:cNvPr id="11" name="TextBox 10"/>
          <p:cNvSpPr txBox="1"/>
          <p:nvPr/>
        </p:nvSpPr>
        <p:spPr>
          <a:xfrm>
            <a:off x="762000" y="1905000"/>
            <a:ext cx="8153400" cy="3416320"/>
          </a:xfrm>
          <a:prstGeom prst="rect">
            <a:avLst/>
          </a:prstGeom>
          <a:noFill/>
        </p:spPr>
        <p:txBody>
          <a:bodyPr wrap="square" rtlCol="0">
            <a:spAutoFit/>
          </a:bodyPr>
          <a:lstStyle/>
          <a:p>
            <a:r>
              <a:rPr lang="en-US" dirty="0">
                <a:latin typeface="Courier" pitchFamily="18" charset="0"/>
              </a:rPr>
              <a:t>def primes_Greek(n):</a:t>
            </a:r>
          </a:p>
          <a:p>
            <a:r>
              <a:rPr lang="en-US" dirty="0">
                <a:latin typeface="Courier" pitchFamily="18" charset="0"/>
              </a:rPr>
              <a:t>    primes = [i for i in range(n+1)] </a:t>
            </a:r>
            <a:r>
              <a:rPr lang="en-US" dirty="0" smtClean="0">
                <a:latin typeface="Courier" pitchFamily="18" charset="0"/>
              </a:rPr>
              <a:t> # Initial list.</a:t>
            </a:r>
          </a:p>
          <a:p>
            <a:r>
              <a:rPr lang="en-US" dirty="0" smtClean="0">
                <a:latin typeface="Courier" pitchFamily="18" charset="0"/>
              </a:rPr>
              <a:t>    primes[1] = 0            # By definition, 1 not prime.</a:t>
            </a:r>
          </a:p>
          <a:p>
            <a:r>
              <a:rPr lang="en-US" dirty="0" smtClean="0">
                <a:latin typeface="Courier" pitchFamily="18" charset="0"/>
              </a:rPr>
              <a:t>    </a:t>
            </a:r>
          </a:p>
          <a:p>
            <a:r>
              <a:rPr lang="en-US" dirty="0">
                <a:latin typeface="Courier" pitchFamily="18" charset="0"/>
              </a:rPr>
              <a:t> </a:t>
            </a:r>
            <a:r>
              <a:rPr lang="en-US" dirty="0" smtClean="0">
                <a:latin typeface="Courier" pitchFamily="18" charset="0"/>
              </a:rPr>
              <a:t>   for </a:t>
            </a:r>
            <a:r>
              <a:rPr lang="en-US" dirty="0">
                <a:latin typeface="Courier" pitchFamily="18" charset="0"/>
              </a:rPr>
              <a:t>i in range(2, int(math.sqrt(n) + 1)):</a:t>
            </a:r>
          </a:p>
          <a:p>
            <a:r>
              <a:rPr lang="en-US" dirty="0">
                <a:latin typeface="Courier" pitchFamily="18" charset="0"/>
              </a:rPr>
              <a:t>        if primes[i] !=0:   </a:t>
            </a:r>
            <a:r>
              <a:rPr lang="en-US" dirty="0" smtClean="0">
                <a:latin typeface="Courier" pitchFamily="18" charset="0"/>
              </a:rPr>
              <a:t> </a:t>
            </a:r>
            <a:r>
              <a:rPr lang="en-US" dirty="0">
                <a:latin typeface="Courier" pitchFamily="18" charset="0"/>
              </a:rPr>
              <a:t># No need </a:t>
            </a:r>
            <a:r>
              <a:rPr lang="en-US" dirty="0" smtClean="0">
                <a:latin typeface="Courier" pitchFamily="18" charset="0"/>
              </a:rPr>
              <a:t>for </a:t>
            </a:r>
            <a:r>
              <a:rPr lang="en-US" dirty="0">
                <a:latin typeface="Courier" pitchFamily="18" charset="0"/>
              </a:rPr>
              <a:t>4, </a:t>
            </a:r>
            <a:r>
              <a:rPr lang="en-US" dirty="0" smtClean="0">
                <a:latin typeface="Courier" pitchFamily="18" charset="0"/>
              </a:rPr>
              <a:t>9, …</a:t>
            </a:r>
            <a:endParaRPr lang="en-US" dirty="0">
              <a:latin typeface="Courier" pitchFamily="18" charset="0"/>
            </a:endParaRPr>
          </a:p>
          <a:p>
            <a:r>
              <a:rPr lang="en-US" dirty="0">
                <a:latin typeface="Courier" pitchFamily="18" charset="0"/>
              </a:rPr>
              <a:t>            for j in range(2*i,n+1,i):</a:t>
            </a:r>
          </a:p>
          <a:p>
            <a:r>
              <a:rPr lang="en-US" dirty="0" smtClean="0">
                <a:latin typeface="Courier" pitchFamily="18" charset="0"/>
              </a:rPr>
              <a:t>                primes[j</a:t>
            </a:r>
            <a:r>
              <a:rPr lang="en-US" dirty="0">
                <a:latin typeface="Courier" pitchFamily="18" charset="0"/>
              </a:rPr>
              <a:t>] = 0</a:t>
            </a:r>
          </a:p>
          <a:p>
            <a:r>
              <a:rPr lang="en-US" dirty="0">
                <a:latin typeface="Courier" pitchFamily="18" charset="0"/>
              </a:rPr>
              <a:t>    </a:t>
            </a:r>
            <a:endParaRPr lang="en-US" dirty="0" smtClean="0">
              <a:latin typeface="Courier" pitchFamily="18" charset="0"/>
            </a:endParaRPr>
          </a:p>
          <a:p>
            <a:r>
              <a:rPr lang="en-US" dirty="0">
                <a:latin typeface="Courier" pitchFamily="18" charset="0"/>
              </a:rPr>
              <a:t> </a:t>
            </a:r>
            <a:r>
              <a:rPr lang="en-US" dirty="0" smtClean="0">
                <a:latin typeface="Courier" pitchFamily="18" charset="0"/>
              </a:rPr>
              <a:t>   result </a:t>
            </a:r>
            <a:r>
              <a:rPr lang="en-US" dirty="0">
                <a:latin typeface="Courier" pitchFamily="18" charset="0"/>
              </a:rPr>
              <a:t>= [i for i in range(n+1) if primes[i] != 0]</a:t>
            </a:r>
          </a:p>
          <a:p>
            <a:r>
              <a:rPr lang="en-US" dirty="0">
                <a:latin typeface="Courier" pitchFamily="18" charset="0"/>
              </a:rPr>
              <a:t>    return(result)</a:t>
            </a:r>
          </a:p>
          <a:p>
            <a:endParaRPr lang="en-US" dirty="0">
              <a:latin typeface="Courier" pitchFamily="18" charset="0"/>
            </a:endParaRPr>
          </a:p>
        </p:txBody>
      </p:sp>
    </p:spTree>
    <p:extLst>
      <p:ext uri="{BB962C8B-B14F-4D97-AF65-F5344CB8AC3E}">
        <p14:creationId xmlns:p14="http://schemas.microsoft.com/office/powerpoint/2010/main" val="2347071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 – Better Way</a:t>
            </a:r>
            <a:endParaRPr lang="en-US" sz="3600" b="1" dirty="0"/>
          </a:p>
        </p:txBody>
      </p:sp>
      <p:sp>
        <p:nvSpPr>
          <p:cNvPr id="4" name="TextBox 3"/>
          <p:cNvSpPr txBox="1"/>
          <p:nvPr/>
        </p:nvSpPr>
        <p:spPr>
          <a:xfrm>
            <a:off x="762000" y="1081731"/>
            <a:ext cx="7848600" cy="461665"/>
          </a:xfrm>
          <a:prstGeom prst="rect">
            <a:avLst/>
          </a:prstGeom>
          <a:noFill/>
        </p:spPr>
        <p:txBody>
          <a:bodyPr wrap="square" rtlCol="0">
            <a:spAutoFit/>
          </a:bodyPr>
          <a:lstStyle/>
          <a:p>
            <a:r>
              <a:rPr lang="en-US" sz="2400" dirty="0" smtClean="0"/>
              <a:t>The Sieve of Eratosthenes  (c. 276-196 BCE, Alexandria):</a:t>
            </a:r>
            <a:endParaRPr lang="en-US" sz="2400" dirty="0"/>
          </a:p>
        </p:txBody>
      </p:sp>
      <p:sp>
        <p:nvSpPr>
          <p:cNvPr id="11" name="TextBox 10"/>
          <p:cNvSpPr txBox="1"/>
          <p:nvPr/>
        </p:nvSpPr>
        <p:spPr>
          <a:xfrm>
            <a:off x="762000" y="1905000"/>
            <a:ext cx="8153400" cy="3416320"/>
          </a:xfrm>
          <a:prstGeom prst="rect">
            <a:avLst/>
          </a:prstGeom>
          <a:noFill/>
        </p:spPr>
        <p:txBody>
          <a:bodyPr wrap="square" rtlCol="0">
            <a:spAutoFit/>
          </a:bodyPr>
          <a:lstStyle/>
          <a:p>
            <a:r>
              <a:rPr lang="en-US" dirty="0">
                <a:latin typeface="Courier" pitchFamily="18" charset="0"/>
              </a:rPr>
              <a:t>def primes_Greek(n):</a:t>
            </a:r>
          </a:p>
          <a:p>
            <a:r>
              <a:rPr lang="en-US" dirty="0">
                <a:latin typeface="Courier" pitchFamily="18" charset="0"/>
              </a:rPr>
              <a:t>    primes = [i for i in range(n+1)] </a:t>
            </a:r>
            <a:r>
              <a:rPr lang="en-US" dirty="0" smtClean="0">
                <a:latin typeface="Courier" pitchFamily="18" charset="0"/>
              </a:rPr>
              <a:t> # Initial list.</a:t>
            </a:r>
          </a:p>
          <a:p>
            <a:r>
              <a:rPr lang="en-US" dirty="0" smtClean="0">
                <a:latin typeface="Courier" pitchFamily="18" charset="0"/>
              </a:rPr>
              <a:t>    primes[1] = 0            # By definition, 1 not prime.</a:t>
            </a:r>
          </a:p>
          <a:p>
            <a:r>
              <a:rPr lang="en-US" dirty="0" smtClean="0">
                <a:latin typeface="Courier" pitchFamily="18" charset="0"/>
              </a:rPr>
              <a:t>    </a:t>
            </a:r>
          </a:p>
          <a:p>
            <a:r>
              <a:rPr lang="en-US" dirty="0">
                <a:latin typeface="Courier" pitchFamily="18" charset="0"/>
              </a:rPr>
              <a:t> </a:t>
            </a:r>
            <a:r>
              <a:rPr lang="en-US" dirty="0" smtClean="0">
                <a:latin typeface="Courier" pitchFamily="18" charset="0"/>
              </a:rPr>
              <a:t>   for </a:t>
            </a:r>
            <a:r>
              <a:rPr lang="en-US" dirty="0">
                <a:latin typeface="Courier" pitchFamily="18" charset="0"/>
              </a:rPr>
              <a:t>i in range(2, int(math.sqrt(n) + 1)):</a:t>
            </a:r>
          </a:p>
          <a:p>
            <a:r>
              <a:rPr lang="en-US" dirty="0">
                <a:latin typeface="Courier" pitchFamily="18" charset="0"/>
              </a:rPr>
              <a:t>        if primes[i] !=0:   </a:t>
            </a:r>
            <a:r>
              <a:rPr lang="en-US" dirty="0" smtClean="0">
                <a:latin typeface="Courier" pitchFamily="18" charset="0"/>
              </a:rPr>
              <a:t> </a:t>
            </a:r>
            <a:r>
              <a:rPr lang="en-US" dirty="0">
                <a:latin typeface="Courier" pitchFamily="18" charset="0"/>
              </a:rPr>
              <a:t># No need </a:t>
            </a:r>
            <a:r>
              <a:rPr lang="en-US" dirty="0" smtClean="0">
                <a:latin typeface="Courier" pitchFamily="18" charset="0"/>
              </a:rPr>
              <a:t>for </a:t>
            </a:r>
            <a:r>
              <a:rPr lang="en-US" dirty="0">
                <a:latin typeface="Courier" pitchFamily="18" charset="0"/>
              </a:rPr>
              <a:t>4, </a:t>
            </a:r>
            <a:r>
              <a:rPr lang="en-US" dirty="0" smtClean="0">
                <a:latin typeface="Courier" pitchFamily="18" charset="0"/>
              </a:rPr>
              <a:t>9, …</a:t>
            </a:r>
            <a:endParaRPr lang="en-US" dirty="0">
              <a:latin typeface="Courier" pitchFamily="18" charset="0"/>
            </a:endParaRPr>
          </a:p>
          <a:p>
            <a:r>
              <a:rPr lang="en-US" dirty="0">
                <a:latin typeface="Courier" pitchFamily="18" charset="0"/>
              </a:rPr>
              <a:t>            for j in range(2*i,n+1,i):</a:t>
            </a:r>
          </a:p>
          <a:p>
            <a:r>
              <a:rPr lang="en-US" dirty="0" smtClean="0">
                <a:latin typeface="Courier" pitchFamily="18" charset="0"/>
              </a:rPr>
              <a:t>                primes[j</a:t>
            </a:r>
            <a:r>
              <a:rPr lang="en-US" dirty="0">
                <a:latin typeface="Courier" pitchFamily="18" charset="0"/>
              </a:rPr>
              <a:t>] = 0</a:t>
            </a:r>
          </a:p>
          <a:p>
            <a:r>
              <a:rPr lang="en-US" dirty="0">
                <a:latin typeface="Courier" pitchFamily="18" charset="0"/>
              </a:rPr>
              <a:t>    </a:t>
            </a:r>
            <a:endParaRPr lang="en-US" dirty="0" smtClean="0">
              <a:latin typeface="Courier" pitchFamily="18" charset="0"/>
            </a:endParaRPr>
          </a:p>
          <a:p>
            <a:r>
              <a:rPr lang="en-US" dirty="0">
                <a:latin typeface="Courier" pitchFamily="18" charset="0"/>
              </a:rPr>
              <a:t> </a:t>
            </a:r>
            <a:r>
              <a:rPr lang="en-US" dirty="0" smtClean="0">
                <a:latin typeface="Courier" pitchFamily="18" charset="0"/>
              </a:rPr>
              <a:t>   result </a:t>
            </a:r>
            <a:r>
              <a:rPr lang="en-US" dirty="0">
                <a:latin typeface="Courier" pitchFamily="18" charset="0"/>
              </a:rPr>
              <a:t>= [i for i in range(n+1) if primes[i] != 0]</a:t>
            </a:r>
          </a:p>
          <a:p>
            <a:r>
              <a:rPr lang="en-US" dirty="0">
                <a:latin typeface="Courier" pitchFamily="18" charset="0"/>
              </a:rPr>
              <a:t>    return(result)</a:t>
            </a:r>
          </a:p>
          <a:p>
            <a:endParaRPr lang="en-US" dirty="0">
              <a:latin typeface="Courier" pitchFamily="18" charset="0"/>
            </a:endParaRPr>
          </a:p>
        </p:txBody>
      </p:sp>
      <p:sp>
        <p:nvSpPr>
          <p:cNvPr id="5" name="TextBox 4"/>
          <p:cNvSpPr txBox="1"/>
          <p:nvPr/>
        </p:nvSpPr>
        <p:spPr>
          <a:xfrm>
            <a:off x="6553200" y="4948535"/>
            <a:ext cx="2362200" cy="523220"/>
          </a:xfrm>
          <a:prstGeom prst="rect">
            <a:avLst/>
          </a:prstGeom>
          <a:noFill/>
        </p:spPr>
        <p:txBody>
          <a:bodyPr wrap="square" rtlCol="0">
            <a:spAutoFit/>
          </a:bodyPr>
          <a:lstStyle/>
          <a:p>
            <a:r>
              <a:rPr lang="en-US" sz="2800" dirty="0" smtClean="0"/>
              <a:t>O(n </a:t>
            </a:r>
            <a:r>
              <a:rPr lang="en-US" sz="2800" dirty="0" smtClean="0">
                <a:sym typeface="Symbol"/>
              </a:rPr>
              <a:t> sqrt(n))</a:t>
            </a:r>
            <a:endParaRPr lang="en-US" sz="2800" dirty="0"/>
          </a:p>
        </p:txBody>
      </p:sp>
      <p:sp>
        <p:nvSpPr>
          <p:cNvPr id="3" name="TextBox 2"/>
          <p:cNvSpPr txBox="1"/>
          <p:nvPr/>
        </p:nvSpPr>
        <p:spPr>
          <a:xfrm>
            <a:off x="914400" y="5715000"/>
            <a:ext cx="7010400" cy="461665"/>
          </a:xfrm>
          <a:prstGeom prst="rect">
            <a:avLst/>
          </a:prstGeom>
          <a:noFill/>
        </p:spPr>
        <p:txBody>
          <a:bodyPr wrap="square" rtlCol="0">
            <a:spAutoFit/>
          </a:bodyPr>
          <a:lstStyle/>
          <a:p>
            <a:r>
              <a:rPr lang="en-US" sz="2400" dirty="0" smtClean="0"/>
              <a:t>So why is it better?</a:t>
            </a:r>
            <a:endParaRPr lang="en-US" sz="2400" dirty="0"/>
          </a:p>
        </p:txBody>
      </p:sp>
    </p:spTree>
    <p:extLst>
      <p:ext uri="{BB962C8B-B14F-4D97-AF65-F5344CB8AC3E}">
        <p14:creationId xmlns:p14="http://schemas.microsoft.com/office/powerpoint/2010/main" val="3405060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Finding Prime Numbers – Better Way</a:t>
            </a:r>
            <a:endParaRPr lang="en-US" sz="3600" b="1" dirty="0"/>
          </a:p>
        </p:txBody>
      </p:sp>
      <p:sp>
        <p:nvSpPr>
          <p:cNvPr id="4" name="TextBox 3"/>
          <p:cNvSpPr txBox="1"/>
          <p:nvPr/>
        </p:nvSpPr>
        <p:spPr>
          <a:xfrm>
            <a:off x="762000" y="1081731"/>
            <a:ext cx="7848600" cy="461665"/>
          </a:xfrm>
          <a:prstGeom prst="rect">
            <a:avLst/>
          </a:prstGeom>
          <a:noFill/>
        </p:spPr>
        <p:txBody>
          <a:bodyPr wrap="square" rtlCol="0">
            <a:spAutoFit/>
          </a:bodyPr>
          <a:lstStyle/>
          <a:p>
            <a:r>
              <a:rPr lang="en-US" sz="2400" dirty="0" smtClean="0"/>
              <a:t>The Sieve of Eratosthenes  (c. 276-196 BCE, Alexandria):</a:t>
            </a:r>
            <a:endParaRPr lang="en-US" sz="2400" dirty="0"/>
          </a:p>
        </p:txBody>
      </p:sp>
      <p:graphicFrame>
        <p:nvGraphicFramePr>
          <p:cNvPr id="6" name="Table 5"/>
          <p:cNvGraphicFramePr>
            <a:graphicFrameLocks noGrp="1"/>
          </p:cNvGraphicFramePr>
          <p:nvPr/>
        </p:nvGraphicFramePr>
        <p:xfrm>
          <a:off x="457200" y="1958831"/>
          <a:ext cx="8229600" cy="3808700"/>
        </p:xfrm>
        <a:graphic>
          <a:graphicData uri="http://schemas.openxmlformats.org/drawingml/2006/table">
            <a:tbl>
              <a:tblPr bandRow="1">
                <a:tableStyleId>{5C22544A-7EE6-4342-B048-85BDC9FD1C3A}</a:tableStyleId>
              </a:tblPr>
              <a:tblGrid>
                <a:gridCol w="411480"/>
                <a:gridCol w="411480"/>
                <a:gridCol w="411480"/>
                <a:gridCol w="411480"/>
                <a:gridCol w="411480"/>
                <a:gridCol w="411480"/>
                <a:gridCol w="411480"/>
                <a:gridCol w="411480"/>
                <a:gridCol w="411480"/>
                <a:gridCol w="411480"/>
                <a:gridCol w="411480"/>
                <a:gridCol w="411480"/>
                <a:gridCol w="411480"/>
                <a:gridCol w="411480"/>
                <a:gridCol w="411480"/>
                <a:gridCol w="411480"/>
                <a:gridCol w="411480"/>
                <a:gridCol w="411480"/>
                <a:gridCol w="411480"/>
                <a:gridCol w="411480"/>
              </a:tblGrid>
              <a:tr h="278969">
                <a:tc>
                  <a:txBody>
                    <a:bodyPr/>
                    <a:lstStyle/>
                    <a:p>
                      <a:pPr marL="0" marR="0" algn="ctr">
                        <a:spcBef>
                          <a:spcPts val="0"/>
                        </a:spcBef>
                        <a:spcAft>
                          <a:spcPts val="0"/>
                        </a:spcAft>
                      </a:pPr>
                      <a:r>
                        <a:rPr lang="en-US" sz="1300">
                          <a:effectLst/>
                        </a:rPr>
                        <a:t>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20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29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39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40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49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59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60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69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76</a:t>
                      </a:r>
                      <a:endParaRPr lang="en-US" sz="1100">
                        <a:effectLst/>
                        <a:latin typeface="Times New Roman"/>
                        <a:ea typeface="Times New Roman"/>
                      </a:endParaRPr>
                    </a:p>
                  </a:txBody>
                  <a:tcPr marL="83691" marR="83691" marT="41845" marB="41845"/>
                </a:tc>
                <a:tc>
                  <a:txBody>
                    <a:bodyPr/>
                    <a:lstStyle/>
                    <a:p>
                      <a:pPr marL="0" marR="0">
                        <a:spcBef>
                          <a:spcPts val="0"/>
                        </a:spcBef>
                        <a:spcAft>
                          <a:spcPts val="0"/>
                        </a:spcAft>
                      </a:pPr>
                      <a:r>
                        <a:rPr lang="en-US" sz="1300">
                          <a:effectLst/>
                        </a:rPr>
                        <a:t>77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79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80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89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99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100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109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119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120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129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139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140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149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159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160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169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179</a:t>
                      </a:r>
                      <a:endParaRPr lang="en-US" sz="1100">
                        <a:effectLst/>
                        <a:latin typeface="Times New Roman"/>
                        <a:ea typeface="Times New Roman"/>
                      </a:endParaRPr>
                    </a:p>
                  </a:txBody>
                  <a:tcPr marL="83691" marR="83691" marT="41845" marB="41845"/>
                </a:tc>
              </a:tr>
              <a:tr h="278969">
                <a:tc>
                  <a:txBody>
                    <a:bodyPr/>
                    <a:lstStyle/>
                    <a:p>
                      <a:pPr marL="0" marR="0" algn="ctr">
                        <a:spcBef>
                          <a:spcPts val="0"/>
                        </a:spcBef>
                        <a:spcAft>
                          <a:spcPts val="0"/>
                        </a:spcAft>
                      </a:pPr>
                      <a:r>
                        <a:rPr lang="en-US" sz="1300">
                          <a:effectLst/>
                        </a:rPr>
                        <a:t>180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189</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190</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191</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192</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193</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194</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195</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196</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197</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a:effectLst/>
                        </a:rPr>
                        <a:t>198</a:t>
                      </a:r>
                      <a:endParaRPr lang="en-US" sz="1100">
                        <a:effectLst/>
                        <a:latin typeface="Times New Roman"/>
                        <a:ea typeface="Times New Roman"/>
                      </a:endParaRPr>
                    </a:p>
                  </a:txBody>
                  <a:tcPr marL="83691" marR="83691" marT="41845" marB="41845"/>
                </a:tc>
                <a:tc>
                  <a:txBody>
                    <a:bodyPr/>
                    <a:lstStyle/>
                    <a:p>
                      <a:pPr marL="0" marR="0" algn="ctr">
                        <a:spcBef>
                          <a:spcPts val="0"/>
                        </a:spcBef>
                        <a:spcAft>
                          <a:spcPts val="0"/>
                        </a:spcAft>
                      </a:pPr>
                      <a:r>
                        <a:rPr lang="en-US" sz="1300" dirty="0">
                          <a:effectLst/>
                        </a:rPr>
                        <a:t>199</a:t>
                      </a:r>
                      <a:endParaRPr lang="en-US" sz="1100" dirty="0">
                        <a:effectLst/>
                        <a:latin typeface="Times New Roman"/>
                        <a:ea typeface="Times New Roman"/>
                      </a:endParaRPr>
                    </a:p>
                  </a:txBody>
                  <a:tcPr marL="83691" marR="83691" marT="41845" marB="41845"/>
                </a:tc>
              </a:tr>
            </a:tbl>
          </a:graphicData>
        </a:graphic>
      </p:graphicFrame>
    </p:spTree>
    <p:extLst>
      <p:ext uri="{BB962C8B-B14F-4D97-AF65-F5344CB8AC3E}">
        <p14:creationId xmlns:p14="http://schemas.microsoft.com/office/powerpoint/2010/main" val="3328804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Correctness</a:t>
            </a:r>
            <a:endParaRPr lang="en-US" sz="3600" b="1" dirty="0"/>
          </a:p>
        </p:txBody>
      </p:sp>
      <p:sp>
        <p:nvSpPr>
          <p:cNvPr id="4" name="TextBox 3"/>
          <p:cNvSpPr txBox="1"/>
          <p:nvPr/>
        </p:nvSpPr>
        <p:spPr>
          <a:xfrm>
            <a:off x="381000" y="1371600"/>
            <a:ext cx="8077200" cy="461665"/>
          </a:xfrm>
          <a:prstGeom prst="rect">
            <a:avLst/>
          </a:prstGeom>
          <a:noFill/>
        </p:spPr>
        <p:txBody>
          <a:bodyPr wrap="square" rtlCol="0">
            <a:spAutoFit/>
          </a:bodyPr>
          <a:lstStyle/>
          <a:p>
            <a:r>
              <a:rPr lang="en-US" sz="2400" dirty="0" smtClean="0"/>
              <a:t>How do we know that our loops will halt?</a:t>
            </a:r>
            <a:endParaRPr lang="en-US" sz="2400" dirty="0"/>
          </a:p>
        </p:txBody>
      </p:sp>
      <p:sp>
        <p:nvSpPr>
          <p:cNvPr id="7" name="TextBox 6"/>
          <p:cNvSpPr txBox="1"/>
          <p:nvPr/>
        </p:nvSpPr>
        <p:spPr>
          <a:xfrm>
            <a:off x="381000" y="2209800"/>
            <a:ext cx="8153400" cy="2862322"/>
          </a:xfrm>
          <a:prstGeom prst="rect">
            <a:avLst/>
          </a:prstGeom>
          <a:noFill/>
        </p:spPr>
        <p:txBody>
          <a:bodyPr wrap="square" rtlCol="0">
            <a:spAutoFit/>
          </a:bodyPr>
          <a:lstStyle/>
          <a:p>
            <a:r>
              <a:rPr lang="en-US" dirty="0">
                <a:latin typeface="Courier" pitchFamily="18" charset="0"/>
              </a:rPr>
              <a:t>def primes_Greek(n):</a:t>
            </a:r>
          </a:p>
          <a:p>
            <a:r>
              <a:rPr lang="en-US" dirty="0">
                <a:latin typeface="Courier" pitchFamily="18" charset="0"/>
              </a:rPr>
              <a:t>    primes = [i for i in range(n+1)] </a:t>
            </a:r>
            <a:r>
              <a:rPr lang="en-US" dirty="0" smtClean="0">
                <a:latin typeface="Courier" pitchFamily="18" charset="0"/>
              </a:rPr>
              <a:t> </a:t>
            </a:r>
          </a:p>
          <a:p>
            <a:r>
              <a:rPr lang="en-US" dirty="0" smtClean="0">
                <a:latin typeface="Courier" pitchFamily="18" charset="0"/>
              </a:rPr>
              <a:t>    primes[1] = 0            # By definition, 1 not prime.</a:t>
            </a:r>
          </a:p>
          <a:p>
            <a:r>
              <a:rPr lang="en-US" dirty="0" smtClean="0">
                <a:latin typeface="Courier" pitchFamily="18" charset="0"/>
              </a:rPr>
              <a:t>    for </a:t>
            </a:r>
            <a:r>
              <a:rPr lang="en-US" dirty="0">
                <a:latin typeface="Courier" pitchFamily="18" charset="0"/>
              </a:rPr>
              <a:t>i in range(2, int(math.sqrt(n) + 1)):</a:t>
            </a:r>
          </a:p>
          <a:p>
            <a:r>
              <a:rPr lang="en-US" dirty="0">
                <a:latin typeface="Courier" pitchFamily="18" charset="0"/>
              </a:rPr>
              <a:t>        if primes[i] !=0:   </a:t>
            </a:r>
            <a:r>
              <a:rPr lang="en-US" dirty="0" smtClean="0">
                <a:latin typeface="Courier" pitchFamily="18" charset="0"/>
              </a:rPr>
              <a:t> </a:t>
            </a:r>
            <a:r>
              <a:rPr lang="en-US" dirty="0">
                <a:latin typeface="Courier" pitchFamily="18" charset="0"/>
              </a:rPr>
              <a:t># No need </a:t>
            </a:r>
            <a:r>
              <a:rPr lang="en-US" dirty="0" smtClean="0">
                <a:latin typeface="Courier" pitchFamily="18" charset="0"/>
              </a:rPr>
              <a:t>for </a:t>
            </a:r>
            <a:r>
              <a:rPr lang="en-US" dirty="0">
                <a:latin typeface="Courier" pitchFamily="18" charset="0"/>
              </a:rPr>
              <a:t>4, </a:t>
            </a:r>
            <a:r>
              <a:rPr lang="en-US" dirty="0" smtClean="0">
                <a:latin typeface="Courier" pitchFamily="18" charset="0"/>
              </a:rPr>
              <a:t>9, …</a:t>
            </a:r>
            <a:endParaRPr lang="en-US" dirty="0">
              <a:latin typeface="Courier" pitchFamily="18" charset="0"/>
            </a:endParaRPr>
          </a:p>
          <a:p>
            <a:r>
              <a:rPr lang="en-US" dirty="0">
                <a:latin typeface="Courier" pitchFamily="18" charset="0"/>
              </a:rPr>
              <a:t>            for j in range(2*i,n+1,i):</a:t>
            </a:r>
          </a:p>
          <a:p>
            <a:r>
              <a:rPr lang="en-US" dirty="0" smtClean="0">
                <a:latin typeface="Courier" pitchFamily="18" charset="0"/>
              </a:rPr>
              <a:t>                primes[j</a:t>
            </a:r>
            <a:r>
              <a:rPr lang="en-US" dirty="0">
                <a:latin typeface="Courier" pitchFamily="18" charset="0"/>
              </a:rPr>
              <a:t>] = 0</a:t>
            </a:r>
          </a:p>
          <a:p>
            <a:r>
              <a:rPr lang="en-US" dirty="0">
                <a:latin typeface="Courier" pitchFamily="18" charset="0"/>
              </a:rPr>
              <a:t>    </a:t>
            </a:r>
            <a:r>
              <a:rPr lang="en-US" dirty="0" smtClean="0">
                <a:latin typeface="Courier" pitchFamily="18" charset="0"/>
              </a:rPr>
              <a:t>result </a:t>
            </a:r>
            <a:r>
              <a:rPr lang="en-US" dirty="0">
                <a:latin typeface="Courier" pitchFamily="18" charset="0"/>
              </a:rPr>
              <a:t>= [i for i in range(n+1) if primes[i] != 0]</a:t>
            </a:r>
          </a:p>
          <a:p>
            <a:r>
              <a:rPr lang="en-US" dirty="0">
                <a:latin typeface="Courier" pitchFamily="18" charset="0"/>
              </a:rPr>
              <a:t>    return(result)</a:t>
            </a:r>
          </a:p>
          <a:p>
            <a:endParaRPr lang="en-US" dirty="0">
              <a:latin typeface="Courier" pitchFamily="18" charset="0"/>
            </a:endParaRPr>
          </a:p>
        </p:txBody>
      </p:sp>
    </p:spTree>
    <p:extLst>
      <p:ext uri="{BB962C8B-B14F-4D97-AF65-F5344CB8AC3E}">
        <p14:creationId xmlns:p14="http://schemas.microsoft.com/office/powerpoint/2010/main" val="31001900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Recursion</a:t>
            </a:r>
            <a:endParaRPr lang="en-US" sz="3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120774"/>
            <a:ext cx="4471988" cy="513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6311900"/>
            <a:ext cx="8153400" cy="381000"/>
          </a:xfrm>
          <a:prstGeom prst="rect">
            <a:avLst/>
          </a:prstGeom>
          <a:noFill/>
        </p:spPr>
        <p:txBody>
          <a:bodyPr wrap="square" rtlCol="0">
            <a:spAutoFit/>
          </a:bodyPr>
          <a:lstStyle/>
          <a:p>
            <a:r>
              <a:rPr lang="en-US" dirty="0">
                <a:hlinkClick r:id="rId4"/>
              </a:rPr>
              <a:t>Édouard </a:t>
            </a:r>
            <a:r>
              <a:rPr lang="en-US" dirty="0" smtClean="0">
                <a:hlinkClick r:id="rId4"/>
              </a:rPr>
              <a:t>Lucas</a:t>
            </a:r>
            <a:r>
              <a:rPr lang="en-US" dirty="0" smtClean="0"/>
              <a:t>, 1883</a:t>
            </a:r>
            <a:r>
              <a:rPr lang="en-US" dirty="0"/>
              <a:t>. </a:t>
            </a:r>
          </a:p>
        </p:txBody>
      </p:sp>
    </p:spTree>
    <p:extLst>
      <p:ext uri="{BB962C8B-B14F-4D97-AF65-F5344CB8AC3E}">
        <p14:creationId xmlns:p14="http://schemas.microsoft.com/office/powerpoint/2010/main" val="416552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Long Division</a:t>
            </a:r>
            <a:endParaRPr lang="en-US" sz="3600" b="1" dirty="0"/>
          </a:p>
        </p:txBody>
      </p:sp>
      <p:sp>
        <p:nvSpPr>
          <p:cNvPr id="4" name="TextBox 3"/>
          <p:cNvSpPr txBox="1"/>
          <p:nvPr/>
        </p:nvSpPr>
        <p:spPr>
          <a:xfrm>
            <a:off x="914400" y="1101467"/>
            <a:ext cx="2133600" cy="461665"/>
          </a:xfrm>
          <a:prstGeom prst="rect">
            <a:avLst/>
          </a:prstGeom>
          <a:noFill/>
        </p:spPr>
        <p:txBody>
          <a:bodyPr wrap="square" rtlCol="0">
            <a:spAutoFit/>
          </a:bodyPr>
          <a:lstStyle/>
          <a:p>
            <a:r>
              <a:rPr lang="en-US" sz="2400" dirty="0" smtClean="0"/>
              <a:t>24   45687</a:t>
            </a:r>
            <a:endParaRPr lang="en-US" sz="2400" dirty="0"/>
          </a:p>
        </p:txBody>
      </p:sp>
      <p:cxnSp>
        <p:nvCxnSpPr>
          <p:cNvPr id="6" name="Straight Connector 5"/>
          <p:cNvCxnSpPr/>
          <p:nvPr/>
        </p:nvCxnSpPr>
        <p:spPr>
          <a:xfrm>
            <a:off x="1447800" y="1101467"/>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0800000" flipH="1">
            <a:off x="1295400" y="644722"/>
            <a:ext cx="152400" cy="92333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914400" y="1641560"/>
            <a:ext cx="7467600" cy="5262979"/>
          </a:xfrm>
          <a:prstGeom prst="rect">
            <a:avLst/>
          </a:prstGeom>
          <a:noFill/>
        </p:spPr>
        <p:txBody>
          <a:bodyPr wrap="square" rtlCol="0">
            <a:spAutoFit/>
          </a:bodyPr>
          <a:lstStyle/>
          <a:p>
            <a:r>
              <a:rPr lang="en-US" sz="1600" dirty="0" smtClean="0"/>
              <a:t>quotient(n, m, desired digits):</a:t>
            </a:r>
          </a:p>
          <a:p>
            <a:r>
              <a:rPr lang="en-US" sz="1600" dirty="0" smtClean="0"/>
              <a:t>   place decimal point in correct place in answer</a:t>
            </a:r>
          </a:p>
          <a:p>
            <a:r>
              <a:rPr lang="en-US" sz="1600" dirty="0"/>
              <a:t> </a:t>
            </a:r>
            <a:r>
              <a:rPr lang="en-US" sz="1600" dirty="0" smtClean="0"/>
              <a:t>  </a:t>
            </a:r>
            <a:r>
              <a:rPr lang="en-US" sz="1600" dirty="0"/>
              <a:t> # find the shortest prefix of n into which m goes.</a:t>
            </a:r>
          </a:p>
          <a:p>
            <a:r>
              <a:rPr lang="en-US" sz="1600" dirty="0"/>
              <a:t>            for i in range(1, desired digits):</a:t>
            </a:r>
          </a:p>
          <a:p>
            <a:r>
              <a:rPr lang="en-US" sz="1600" dirty="0"/>
              <a:t>                first chunk = the first i digits of n padded with 0 if necessary</a:t>
            </a:r>
          </a:p>
          <a:p>
            <a:r>
              <a:rPr lang="en-US" sz="1600" dirty="0"/>
              <a:t>                if first chunk &gt;= m:  break</a:t>
            </a:r>
          </a:p>
          <a:p>
            <a:r>
              <a:rPr lang="en-US" sz="1600" dirty="0"/>
              <a:t>               write 0 as the next digit of </a:t>
            </a:r>
            <a:r>
              <a:rPr lang="en-US" sz="1600" dirty="0" smtClean="0"/>
              <a:t>answer if after decimal point</a:t>
            </a:r>
          </a:p>
          <a:p>
            <a:r>
              <a:rPr lang="en-US" sz="1600" dirty="0" smtClean="0"/>
              <a:t>    while n != 0 and number of iterations &lt; desired digits:</a:t>
            </a:r>
          </a:p>
          <a:p>
            <a:r>
              <a:rPr lang="en-US" sz="1600" dirty="0" smtClean="0"/>
              <a:t>        # divide m into it.</a:t>
            </a:r>
          </a:p>
          <a:p>
            <a:r>
              <a:rPr lang="en-US" sz="1600" dirty="0"/>
              <a:t> </a:t>
            </a:r>
            <a:r>
              <a:rPr lang="en-US" sz="1600" dirty="0" smtClean="0"/>
              <a:t>       for i in range(10):</a:t>
            </a:r>
          </a:p>
          <a:p>
            <a:r>
              <a:rPr lang="en-US" sz="1600" dirty="0"/>
              <a:t> </a:t>
            </a:r>
            <a:r>
              <a:rPr lang="en-US" sz="1600" dirty="0" smtClean="0"/>
              <a:t>           if (i+1)*m &gt; first chunk:   </a:t>
            </a:r>
          </a:p>
          <a:p>
            <a:r>
              <a:rPr lang="en-US" sz="1600" dirty="0" smtClean="0"/>
              <a:t>                i is the result  	break</a:t>
            </a:r>
          </a:p>
          <a:p>
            <a:r>
              <a:rPr lang="en-US" sz="1600" dirty="0"/>
              <a:t> </a:t>
            </a:r>
            <a:r>
              <a:rPr lang="en-US" sz="1600" dirty="0" smtClean="0"/>
              <a:t>       write the result as the next digit of answer</a:t>
            </a:r>
          </a:p>
          <a:p>
            <a:r>
              <a:rPr lang="en-US" sz="1600" dirty="0"/>
              <a:t> </a:t>
            </a:r>
            <a:r>
              <a:rPr lang="en-US" sz="1600" dirty="0" smtClean="0"/>
              <a:t>       digits </a:t>
            </a:r>
            <a:r>
              <a:rPr lang="en-US" sz="1600" dirty="0"/>
              <a:t>= number of digits in remainder (or 0 if remainder is 0</a:t>
            </a:r>
            <a:r>
              <a:rPr lang="en-US" sz="1600" dirty="0" smtClean="0"/>
              <a:t>)</a:t>
            </a:r>
          </a:p>
          <a:p>
            <a:r>
              <a:rPr lang="en-US" sz="1600" dirty="0" smtClean="0"/>
              <a:t>        n = remainder (if not 0) concatenated with remaining part of m</a:t>
            </a:r>
          </a:p>
          <a:p>
            <a:r>
              <a:rPr lang="en-US" sz="1600" dirty="0" smtClean="0"/>
              <a:t>        # </a:t>
            </a:r>
            <a:r>
              <a:rPr lang="en-US" sz="1600" dirty="0"/>
              <a:t>find the shortest prefix of n into which m goes.</a:t>
            </a:r>
          </a:p>
          <a:p>
            <a:r>
              <a:rPr lang="en-US" sz="1600" dirty="0"/>
              <a:t>            for i in </a:t>
            </a:r>
            <a:r>
              <a:rPr lang="en-US" sz="1600" dirty="0" smtClean="0"/>
              <a:t>range(digits+1, </a:t>
            </a:r>
            <a:r>
              <a:rPr lang="en-US" sz="1600" dirty="0"/>
              <a:t>desired digits):</a:t>
            </a:r>
          </a:p>
          <a:p>
            <a:r>
              <a:rPr lang="en-US" sz="1600" dirty="0"/>
              <a:t>                first chunk = the first i digits of n padded with 0 if necessary</a:t>
            </a:r>
          </a:p>
          <a:p>
            <a:r>
              <a:rPr lang="en-US" sz="1600" dirty="0"/>
              <a:t>                if first chunk &gt;= m:  break</a:t>
            </a:r>
          </a:p>
          <a:p>
            <a:r>
              <a:rPr lang="en-US" sz="1600" dirty="0"/>
              <a:t>               write 0 as the next digit of </a:t>
            </a:r>
            <a:r>
              <a:rPr lang="en-US" sz="1600" dirty="0" smtClean="0"/>
              <a:t>answer</a:t>
            </a:r>
            <a:endParaRPr lang="en-US" sz="1600" dirty="0"/>
          </a:p>
          <a:p>
            <a:r>
              <a:rPr lang="en-US" sz="1600" dirty="0" smtClean="0"/>
              <a:t>    return(answer)</a:t>
            </a:r>
            <a:endParaRPr lang="en-US" sz="1600" dirty="0"/>
          </a:p>
        </p:txBody>
      </p:sp>
      <p:sp>
        <p:nvSpPr>
          <p:cNvPr id="7" name="TextBox 6"/>
          <p:cNvSpPr txBox="1"/>
          <p:nvPr/>
        </p:nvSpPr>
        <p:spPr>
          <a:xfrm>
            <a:off x="7924800" y="1101467"/>
            <a:ext cx="457200" cy="954107"/>
          </a:xfrm>
          <a:prstGeom prst="rect">
            <a:avLst/>
          </a:prstGeom>
          <a:noFill/>
        </p:spPr>
        <p:txBody>
          <a:bodyPr wrap="square" rtlCol="0">
            <a:spAutoFit/>
          </a:bodyPr>
          <a:lstStyle/>
          <a:p>
            <a:r>
              <a:rPr lang="en-US" sz="2800" dirty="0"/>
              <a:t>n</a:t>
            </a:r>
            <a:endParaRPr lang="en-US" sz="2800" dirty="0" smtClean="0"/>
          </a:p>
          <a:p>
            <a:r>
              <a:rPr lang="en-US" sz="2800" dirty="0"/>
              <a:t>m</a:t>
            </a:r>
          </a:p>
        </p:txBody>
      </p:sp>
      <p:cxnSp>
        <p:nvCxnSpPr>
          <p:cNvPr id="9" name="Straight Connector 8"/>
          <p:cNvCxnSpPr/>
          <p:nvPr/>
        </p:nvCxnSpPr>
        <p:spPr>
          <a:xfrm flipV="1">
            <a:off x="8001000" y="1510759"/>
            <a:ext cx="304800" cy="135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924800" y="1101467"/>
            <a:ext cx="457200" cy="1027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29000" y="1091230"/>
            <a:ext cx="1905000" cy="461665"/>
          </a:xfrm>
          <a:prstGeom prst="rect">
            <a:avLst/>
          </a:prstGeom>
          <a:noFill/>
        </p:spPr>
        <p:txBody>
          <a:bodyPr wrap="square" rtlCol="0">
            <a:spAutoFit/>
          </a:bodyPr>
          <a:lstStyle/>
          <a:p>
            <a:r>
              <a:rPr lang="en-US" sz="2400" dirty="0" smtClean="0"/>
              <a:t>24   12687</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7" y="1087112"/>
            <a:ext cx="100012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05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Towers of Hanoi</a:t>
            </a:r>
            <a:endParaRPr lang="en-US"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715000"/>
            <a:ext cx="7924800" cy="369332"/>
          </a:xfrm>
          <a:prstGeom prst="rect">
            <a:avLst/>
          </a:prstGeom>
          <a:noFill/>
        </p:spPr>
        <p:txBody>
          <a:bodyPr wrap="square" rtlCol="0">
            <a:spAutoFit/>
          </a:bodyPr>
          <a:lstStyle/>
          <a:p>
            <a:r>
              <a:rPr lang="en-US" u="sng" dirty="0">
                <a:hlinkClick r:id="rId4"/>
              </a:rPr>
              <a:t>http://www.mazeworks.com/hanoi/index.htm</a:t>
            </a:r>
            <a:r>
              <a:rPr lang="en-US" dirty="0"/>
              <a:t>  </a:t>
            </a:r>
            <a:r>
              <a:rPr lang="en-US" dirty="0" smtClean="0"/>
              <a:t> </a:t>
            </a:r>
            <a:endParaRPr lang="en-US" dirty="0"/>
          </a:p>
        </p:txBody>
      </p:sp>
    </p:spTree>
    <p:extLst>
      <p:ext uri="{BB962C8B-B14F-4D97-AF65-F5344CB8AC3E}">
        <p14:creationId xmlns:p14="http://schemas.microsoft.com/office/powerpoint/2010/main" val="298055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3587"/>
          </a:xfrm>
        </p:spPr>
        <p:txBody>
          <a:bodyPr>
            <a:normAutofit/>
          </a:bodyPr>
          <a:lstStyle/>
          <a:p>
            <a:r>
              <a:rPr lang="en-US" sz="3600" b="1" dirty="0" smtClean="0"/>
              <a:t>Towers of Hanoi</a:t>
            </a:r>
            <a:endParaRPr lang="en-US" sz="3600" b="1" dirty="0"/>
          </a:p>
        </p:txBody>
      </p:sp>
      <p:sp>
        <p:nvSpPr>
          <p:cNvPr id="5" name="Oval 4"/>
          <p:cNvSpPr/>
          <p:nvPr/>
        </p:nvSpPr>
        <p:spPr>
          <a:xfrm>
            <a:off x="457200" y="1038225"/>
            <a:ext cx="666750" cy="666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715962" y="3400425"/>
            <a:ext cx="1257300" cy="1257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5172075" y="1871662"/>
            <a:ext cx="976313" cy="97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2524442" y="3724592"/>
            <a:ext cx="2723515" cy="2723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1973262" y="1362075"/>
            <a:ext cx="1828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Oval 9"/>
          <p:cNvSpPr/>
          <p:nvPr/>
        </p:nvSpPr>
        <p:spPr>
          <a:xfrm>
            <a:off x="6229350" y="2971800"/>
            <a:ext cx="2114550" cy="211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7696200" y="1614487"/>
            <a:ext cx="51435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5660231" y="5791200"/>
            <a:ext cx="2874169" cy="461665"/>
          </a:xfrm>
          <a:prstGeom prst="rect">
            <a:avLst/>
          </a:prstGeom>
          <a:noFill/>
        </p:spPr>
        <p:txBody>
          <a:bodyPr wrap="square" rtlCol="0">
            <a:spAutoFit/>
          </a:bodyPr>
          <a:lstStyle/>
          <a:p>
            <a:r>
              <a:rPr lang="en-US" sz="2400" dirty="0" smtClean="0"/>
              <a:t>Let’s play.</a:t>
            </a:r>
            <a:endParaRPr lang="en-US" sz="2400" dirty="0"/>
          </a:p>
        </p:txBody>
      </p:sp>
    </p:spTree>
    <p:extLst>
      <p:ext uri="{BB962C8B-B14F-4D97-AF65-F5344CB8AC3E}">
        <p14:creationId xmlns:p14="http://schemas.microsoft.com/office/powerpoint/2010/main" val="2744906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A Simple Recursive Algorithm</a:t>
            </a:r>
            <a:endParaRPr lang="en-US" sz="3600" b="1" dirty="0"/>
          </a:p>
        </p:txBody>
      </p:sp>
      <p:sp>
        <p:nvSpPr>
          <p:cNvPr id="4" name="TextBox 3"/>
          <p:cNvSpPr txBox="1"/>
          <p:nvPr/>
        </p:nvSpPr>
        <p:spPr>
          <a:xfrm>
            <a:off x="762000" y="3505200"/>
            <a:ext cx="7772400" cy="2862322"/>
          </a:xfrm>
          <a:prstGeom prst="rect">
            <a:avLst/>
          </a:prstGeom>
          <a:noFill/>
        </p:spPr>
        <p:txBody>
          <a:bodyPr wrap="square" rtlCol="0">
            <a:spAutoFit/>
          </a:bodyPr>
          <a:lstStyle/>
          <a:p>
            <a:r>
              <a:rPr lang="en-US" dirty="0">
                <a:latin typeface="Courier" pitchFamily="18" charset="0"/>
              </a:rPr>
              <a:t>def towers(n, post1, post2, indent=0):</a:t>
            </a:r>
          </a:p>
          <a:p>
            <a:r>
              <a:rPr lang="en-US" dirty="0">
                <a:latin typeface="Courier" pitchFamily="18" charset="0"/>
              </a:rPr>
              <a:t>    if n == 1:</a:t>
            </a:r>
          </a:p>
          <a:p>
            <a:r>
              <a:rPr lang="en-US" dirty="0">
                <a:latin typeface="Courier" pitchFamily="18" charset="0"/>
              </a:rPr>
              <a:t>        print(indent*"     ", "Moving disk ", n, " </a:t>
            </a:r>
            <a:r>
              <a:rPr lang="en-US" dirty="0" smtClean="0">
                <a:latin typeface="Courier" pitchFamily="18" charset="0"/>
              </a:rPr>
              <a:t>from</a:t>
            </a:r>
          </a:p>
          <a:p>
            <a:r>
              <a:rPr lang="en-US" dirty="0">
                <a:latin typeface="Courier" pitchFamily="18" charset="0"/>
              </a:rPr>
              <a:t>	</a:t>
            </a:r>
            <a:r>
              <a:rPr lang="en-US" dirty="0" smtClean="0">
                <a:latin typeface="Courier" pitchFamily="18" charset="0"/>
              </a:rPr>
              <a:t>			 </a:t>
            </a:r>
            <a:r>
              <a:rPr lang="en-US" dirty="0">
                <a:latin typeface="Courier" pitchFamily="18" charset="0"/>
              </a:rPr>
              <a:t>", post1, "to ", post2)</a:t>
            </a:r>
          </a:p>
          <a:p>
            <a:r>
              <a:rPr lang="en-US" dirty="0">
                <a:latin typeface="Courier" pitchFamily="18" charset="0"/>
              </a:rPr>
              <a:t>    else:</a:t>
            </a:r>
          </a:p>
          <a:p>
            <a:r>
              <a:rPr lang="en-US" dirty="0">
                <a:latin typeface="Courier" pitchFamily="18" charset="0"/>
              </a:rPr>
              <a:t>        postmiddle = free(post1, post2)</a:t>
            </a:r>
          </a:p>
          <a:p>
            <a:r>
              <a:rPr lang="en-US" dirty="0">
                <a:latin typeface="Courier" pitchFamily="18" charset="0"/>
              </a:rPr>
              <a:t>        towers(n-1, post1, postmiddle, indent+1)</a:t>
            </a:r>
          </a:p>
          <a:p>
            <a:r>
              <a:rPr lang="en-US" dirty="0">
                <a:latin typeface="Courier" pitchFamily="18" charset="0"/>
              </a:rPr>
              <a:t>        print(indent*"     ", "Moving disk ", n, " </a:t>
            </a:r>
            <a:r>
              <a:rPr lang="en-US" dirty="0" smtClean="0">
                <a:latin typeface="Courier" pitchFamily="18" charset="0"/>
              </a:rPr>
              <a:t>from</a:t>
            </a:r>
          </a:p>
          <a:p>
            <a:r>
              <a:rPr lang="en-US" dirty="0">
                <a:latin typeface="Courier" pitchFamily="18" charset="0"/>
              </a:rPr>
              <a:t> </a:t>
            </a:r>
            <a:r>
              <a:rPr lang="en-US" dirty="0" smtClean="0">
                <a:latin typeface="Courier" pitchFamily="18" charset="0"/>
              </a:rPr>
              <a:t>               	        </a:t>
            </a:r>
            <a:r>
              <a:rPr lang="en-US" dirty="0">
                <a:latin typeface="Courier" pitchFamily="18" charset="0"/>
              </a:rPr>
              <a:t>", post1, "to ", post2)</a:t>
            </a:r>
          </a:p>
          <a:p>
            <a:r>
              <a:rPr lang="en-US" dirty="0">
                <a:latin typeface="Courier" pitchFamily="18" charset="0"/>
              </a:rPr>
              <a:t>        towers(n-1, postmiddle, post2, indent+1)</a:t>
            </a:r>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spTree>
    <p:extLst>
      <p:ext uri="{BB962C8B-B14F-4D97-AF65-F5344CB8AC3E}">
        <p14:creationId xmlns:p14="http://schemas.microsoft.com/office/powerpoint/2010/main" val="1215735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95400"/>
            <a:ext cx="0" cy="4953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95400"/>
            <a:ext cx="0" cy="49619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143000" cy="923330"/>
          </a:xfrm>
          <a:prstGeom prst="rect">
            <a:avLst/>
          </a:prstGeom>
          <a:noFill/>
        </p:spPr>
        <p:txBody>
          <a:bodyPr wrap="square" rtlCol="0">
            <a:spAutoFit/>
          </a:bodyPr>
          <a:lstStyle/>
          <a:p>
            <a:r>
              <a:rPr lang="en-US" dirty="0" smtClean="0"/>
              <a:t>   towers</a:t>
            </a:r>
          </a:p>
          <a:p>
            <a:r>
              <a:rPr lang="en-US" dirty="0" smtClean="0"/>
              <a:t>   move</a:t>
            </a:r>
          </a:p>
          <a:p>
            <a:r>
              <a:rPr lang="en-US" dirty="0" smtClean="0"/>
              <a:t>   towers</a:t>
            </a:r>
            <a:endParaRPr lang="en-US" dirty="0"/>
          </a:p>
        </p:txBody>
      </p:sp>
    </p:spTree>
    <p:extLst>
      <p:ext uri="{BB962C8B-B14F-4D97-AF65-F5344CB8AC3E}">
        <p14:creationId xmlns:p14="http://schemas.microsoft.com/office/powerpoint/2010/main" val="671919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19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19200"/>
            <a:ext cx="0" cy="50381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11" name="TextBox 10"/>
          <p:cNvSpPr txBox="1"/>
          <p:nvPr/>
        </p:nvSpPr>
        <p:spPr>
          <a:xfrm>
            <a:off x="5791200" y="4580928"/>
            <a:ext cx="1447800" cy="461665"/>
          </a:xfrm>
          <a:prstGeom prst="rect">
            <a:avLst/>
          </a:prstGeom>
          <a:noFill/>
        </p:spPr>
        <p:txBody>
          <a:bodyPr wrap="square" rtlCol="0">
            <a:spAutoFit/>
          </a:bodyPr>
          <a:lstStyle/>
          <a:p>
            <a:pPr algn="ctr"/>
            <a:r>
              <a:rPr lang="en-US" sz="2400" dirty="0" smtClean="0"/>
              <a:t>4, 1, 2</a:t>
            </a:r>
            <a:endParaRPr lang="en-US" sz="2400" dirty="0"/>
          </a:p>
        </p:txBody>
      </p:sp>
      <p:sp>
        <p:nvSpPr>
          <p:cNvPr id="14" name="TextBox 13"/>
          <p:cNvSpPr txBox="1"/>
          <p:nvPr/>
        </p:nvSpPr>
        <p:spPr>
          <a:xfrm>
            <a:off x="7404100" y="4410670"/>
            <a:ext cx="1295400" cy="923330"/>
          </a:xfrm>
          <a:prstGeom prst="rect">
            <a:avLst/>
          </a:prstGeom>
          <a:noFill/>
        </p:spPr>
        <p:txBody>
          <a:bodyPr wrap="square" rtlCol="0">
            <a:spAutoFit/>
          </a:bodyPr>
          <a:lstStyle/>
          <a:p>
            <a:r>
              <a:rPr lang="en-US" dirty="0" smtClean="0"/>
              <a:t>   towers</a:t>
            </a:r>
          </a:p>
          <a:p>
            <a:r>
              <a:rPr lang="en-US" dirty="0" smtClean="0"/>
              <a:t>   move</a:t>
            </a:r>
          </a:p>
          <a:p>
            <a:r>
              <a:rPr lang="en-US" dirty="0" smtClean="0"/>
              <a:t>   towers</a:t>
            </a:r>
            <a:endParaRPr lang="en-US" dirty="0"/>
          </a:p>
        </p:txBody>
      </p:sp>
      <p:cxnSp>
        <p:nvCxnSpPr>
          <p:cNvPr id="17" name="Straight Connector 16"/>
          <p:cNvCxnSpPr/>
          <p:nvPr/>
        </p:nvCxnSpPr>
        <p:spPr>
          <a:xfrm>
            <a:off x="5791200" y="441067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91200" y="35052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5800" y="25908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648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19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19200"/>
            <a:ext cx="0" cy="50381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11" name="TextBox 10"/>
          <p:cNvSpPr txBox="1"/>
          <p:nvPr/>
        </p:nvSpPr>
        <p:spPr>
          <a:xfrm>
            <a:off x="5791200" y="4580928"/>
            <a:ext cx="1447800" cy="461665"/>
          </a:xfrm>
          <a:prstGeom prst="rect">
            <a:avLst/>
          </a:prstGeom>
          <a:noFill/>
        </p:spPr>
        <p:txBody>
          <a:bodyPr wrap="square" rtlCol="0">
            <a:spAutoFit/>
          </a:bodyPr>
          <a:lstStyle/>
          <a:p>
            <a:pPr algn="ctr"/>
            <a:r>
              <a:rPr lang="en-US" sz="2400" dirty="0" smtClean="0"/>
              <a:t>4, 1, 2</a:t>
            </a:r>
            <a:endParaRPr lang="en-US" sz="2400" dirty="0"/>
          </a:p>
        </p:txBody>
      </p:sp>
      <p:sp>
        <p:nvSpPr>
          <p:cNvPr id="14" name="TextBox 13"/>
          <p:cNvSpPr txBox="1"/>
          <p:nvPr/>
        </p:nvSpPr>
        <p:spPr>
          <a:xfrm>
            <a:off x="7404100" y="44106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cxnSp>
        <p:nvCxnSpPr>
          <p:cNvPr id="17" name="Straight Connector 16"/>
          <p:cNvCxnSpPr/>
          <p:nvPr/>
        </p:nvCxnSpPr>
        <p:spPr>
          <a:xfrm>
            <a:off x="5791200" y="441067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733800"/>
            <a:ext cx="1447800" cy="461665"/>
          </a:xfrm>
          <a:prstGeom prst="rect">
            <a:avLst/>
          </a:prstGeom>
          <a:noFill/>
        </p:spPr>
        <p:txBody>
          <a:bodyPr wrap="square" rtlCol="0">
            <a:spAutoFit/>
          </a:bodyPr>
          <a:lstStyle/>
          <a:p>
            <a:pPr algn="ctr"/>
            <a:r>
              <a:rPr lang="en-US" sz="2400" dirty="0" smtClean="0"/>
              <a:t>3, 1, 3</a:t>
            </a:r>
            <a:endParaRPr lang="en-US" sz="2400" dirty="0"/>
          </a:p>
        </p:txBody>
      </p:sp>
      <p:cxnSp>
        <p:nvCxnSpPr>
          <p:cNvPr id="19" name="Straight Connector 18"/>
          <p:cNvCxnSpPr/>
          <p:nvPr/>
        </p:nvCxnSpPr>
        <p:spPr>
          <a:xfrm>
            <a:off x="5791200" y="35052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5800" y="25908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04100" y="3505200"/>
            <a:ext cx="1295400" cy="923330"/>
          </a:xfrm>
          <a:prstGeom prst="rect">
            <a:avLst/>
          </a:prstGeom>
          <a:noFill/>
        </p:spPr>
        <p:txBody>
          <a:bodyPr wrap="square" rtlCol="0">
            <a:spAutoFit/>
          </a:bodyPr>
          <a:lstStyle/>
          <a:p>
            <a:r>
              <a:rPr lang="en-US" dirty="0">
                <a:sym typeface="Wingdings"/>
              </a:rPr>
              <a:t> </a:t>
            </a:r>
            <a:r>
              <a:rPr lang="en-US" dirty="0" smtClean="0">
                <a:sym typeface="Wingdings"/>
              </a:rPr>
              <a:t>  </a:t>
            </a:r>
            <a:r>
              <a:rPr lang="en-US" dirty="0" smtClean="0"/>
              <a:t>towers</a:t>
            </a:r>
          </a:p>
          <a:p>
            <a:r>
              <a:rPr lang="en-US" dirty="0" smtClean="0"/>
              <a:t>   move</a:t>
            </a:r>
          </a:p>
          <a:p>
            <a:r>
              <a:rPr lang="en-US" dirty="0" smtClean="0"/>
              <a:t>   towers</a:t>
            </a:r>
            <a:endParaRPr lang="en-US" dirty="0"/>
          </a:p>
        </p:txBody>
      </p:sp>
    </p:spTree>
    <p:extLst>
      <p:ext uri="{BB962C8B-B14F-4D97-AF65-F5344CB8AC3E}">
        <p14:creationId xmlns:p14="http://schemas.microsoft.com/office/powerpoint/2010/main" val="1353901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19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19200"/>
            <a:ext cx="0" cy="50381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11" name="TextBox 10"/>
          <p:cNvSpPr txBox="1"/>
          <p:nvPr/>
        </p:nvSpPr>
        <p:spPr>
          <a:xfrm>
            <a:off x="5791200" y="4580928"/>
            <a:ext cx="1447800" cy="461665"/>
          </a:xfrm>
          <a:prstGeom prst="rect">
            <a:avLst/>
          </a:prstGeom>
          <a:noFill/>
        </p:spPr>
        <p:txBody>
          <a:bodyPr wrap="square" rtlCol="0">
            <a:spAutoFit/>
          </a:bodyPr>
          <a:lstStyle/>
          <a:p>
            <a:pPr algn="ctr"/>
            <a:r>
              <a:rPr lang="en-US" sz="2400" dirty="0" smtClean="0"/>
              <a:t>4, 1, 2</a:t>
            </a:r>
            <a:endParaRPr lang="en-US" sz="2400" dirty="0"/>
          </a:p>
        </p:txBody>
      </p:sp>
      <p:sp>
        <p:nvSpPr>
          <p:cNvPr id="14" name="TextBox 13"/>
          <p:cNvSpPr txBox="1"/>
          <p:nvPr/>
        </p:nvSpPr>
        <p:spPr>
          <a:xfrm>
            <a:off x="7404100" y="44106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cxnSp>
        <p:nvCxnSpPr>
          <p:cNvPr id="17" name="Straight Connector 16"/>
          <p:cNvCxnSpPr/>
          <p:nvPr/>
        </p:nvCxnSpPr>
        <p:spPr>
          <a:xfrm>
            <a:off x="5791200" y="441067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733800"/>
            <a:ext cx="1447800" cy="461665"/>
          </a:xfrm>
          <a:prstGeom prst="rect">
            <a:avLst/>
          </a:prstGeom>
          <a:noFill/>
        </p:spPr>
        <p:txBody>
          <a:bodyPr wrap="square" rtlCol="0">
            <a:spAutoFit/>
          </a:bodyPr>
          <a:lstStyle/>
          <a:p>
            <a:pPr algn="ctr"/>
            <a:r>
              <a:rPr lang="en-US" sz="2400" dirty="0" smtClean="0"/>
              <a:t>3, 1, 3</a:t>
            </a:r>
            <a:endParaRPr lang="en-US" sz="2400" dirty="0"/>
          </a:p>
        </p:txBody>
      </p:sp>
      <p:cxnSp>
        <p:nvCxnSpPr>
          <p:cNvPr id="19" name="Straight Connector 18"/>
          <p:cNvCxnSpPr/>
          <p:nvPr/>
        </p:nvCxnSpPr>
        <p:spPr>
          <a:xfrm>
            <a:off x="5791200" y="35052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5800" y="25908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2819400"/>
            <a:ext cx="1447800" cy="461665"/>
          </a:xfrm>
          <a:prstGeom prst="rect">
            <a:avLst/>
          </a:prstGeom>
          <a:noFill/>
        </p:spPr>
        <p:txBody>
          <a:bodyPr wrap="square" rtlCol="0">
            <a:spAutoFit/>
          </a:bodyPr>
          <a:lstStyle/>
          <a:p>
            <a:pPr algn="ctr"/>
            <a:r>
              <a:rPr lang="en-US" sz="2400" dirty="0"/>
              <a:t>2</a:t>
            </a:r>
            <a:r>
              <a:rPr lang="en-US" sz="2400" dirty="0" smtClean="0"/>
              <a:t>, 1, 2</a:t>
            </a:r>
            <a:endParaRPr lang="en-US" sz="2400" dirty="0"/>
          </a:p>
        </p:txBody>
      </p:sp>
      <p:sp>
        <p:nvSpPr>
          <p:cNvPr id="24" name="TextBox 23"/>
          <p:cNvSpPr txBox="1"/>
          <p:nvPr/>
        </p:nvSpPr>
        <p:spPr>
          <a:xfrm>
            <a:off x="7404100" y="35052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25" name="TextBox 24"/>
          <p:cNvSpPr txBox="1"/>
          <p:nvPr/>
        </p:nvSpPr>
        <p:spPr>
          <a:xfrm>
            <a:off x="7404100" y="2581870"/>
            <a:ext cx="1295400" cy="923330"/>
          </a:xfrm>
          <a:prstGeom prst="rect">
            <a:avLst/>
          </a:prstGeom>
          <a:noFill/>
        </p:spPr>
        <p:txBody>
          <a:bodyPr wrap="square" rtlCol="0">
            <a:spAutoFit/>
          </a:bodyPr>
          <a:lstStyle/>
          <a:p>
            <a:r>
              <a:rPr lang="en-US" dirty="0" smtClean="0"/>
              <a:t>   towers</a:t>
            </a:r>
          </a:p>
          <a:p>
            <a:r>
              <a:rPr lang="en-US" dirty="0" smtClean="0"/>
              <a:t>   move</a:t>
            </a:r>
          </a:p>
          <a:p>
            <a:r>
              <a:rPr lang="en-US" dirty="0" smtClean="0"/>
              <a:t>   towers</a:t>
            </a:r>
            <a:endParaRPr lang="en-US" dirty="0"/>
          </a:p>
        </p:txBody>
      </p:sp>
    </p:spTree>
    <p:extLst>
      <p:ext uri="{BB962C8B-B14F-4D97-AF65-F5344CB8AC3E}">
        <p14:creationId xmlns:p14="http://schemas.microsoft.com/office/powerpoint/2010/main" val="13539016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19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19200"/>
            <a:ext cx="0" cy="50381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11" name="TextBox 10"/>
          <p:cNvSpPr txBox="1"/>
          <p:nvPr/>
        </p:nvSpPr>
        <p:spPr>
          <a:xfrm>
            <a:off x="5791200" y="4580928"/>
            <a:ext cx="1447800" cy="461665"/>
          </a:xfrm>
          <a:prstGeom prst="rect">
            <a:avLst/>
          </a:prstGeom>
          <a:noFill/>
        </p:spPr>
        <p:txBody>
          <a:bodyPr wrap="square" rtlCol="0">
            <a:spAutoFit/>
          </a:bodyPr>
          <a:lstStyle/>
          <a:p>
            <a:pPr algn="ctr"/>
            <a:r>
              <a:rPr lang="en-US" sz="2400" dirty="0" smtClean="0"/>
              <a:t>4, 1, 2</a:t>
            </a:r>
            <a:endParaRPr lang="en-US" sz="2400" dirty="0"/>
          </a:p>
        </p:txBody>
      </p:sp>
      <p:sp>
        <p:nvSpPr>
          <p:cNvPr id="14" name="TextBox 13"/>
          <p:cNvSpPr txBox="1"/>
          <p:nvPr/>
        </p:nvSpPr>
        <p:spPr>
          <a:xfrm>
            <a:off x="7404100" y="44106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cxnSp>
        <p:nvCxnSpPr>
          <p:cNvPr id="17" name="Straight Connector 16"/>
          <p:cNvCxnSpPr/>
          <p:nvPr/>
        </p:nvCxnSpPr>
        <p:spPr>
          <a:xfrm>
            <a:off x="5791200" y="441067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733800"/>
            <a:ext cx="1447800" cy="461665"/>
          </a:xfrm>
          <a:prstGeom prst="rect">
            <a:avLst/>
          </a:prstGeom>
          <a:noFill/>
        </p:spPr>
        <p:txBody>
          <a:bodyPr wrap="square" rtlCol="0">
            <a:spAutoFit/>
          </a:bodyPr>
          <a:lstStyle/>
          <a:p>
            <a:pPr algn="ctr"/>
            <a:r>
              <a:rPr lang="en-US" sz="2400" dirty="0" smtClean="0"/>
              <a:t>3, 1, 3</a:t>
            </a:r>
            <a:endParaRPr lang="en-US" sz="2400" dirty="0"/>
          </a:p>
        </p:txBody>
      </p:sp>
      <p:cxnSp>
        <p:nvCxnSpPr>
          <p:cNvPr id="19" name="Straight Connector 18"/>
          <p:cNvCxnSpPr/>
          <p:nvPr/>
        </p:nvCxnSpPr>
        <p:spPr>
          <a:xfrm>
            <a:off x="5791200" y="35052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5800" y="25908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2819400"/>
            <a:ext cx="1447800" cy="461665"/>
          </a:xfrm>
          <a:prstGeom prst="rect">
            <a:avLst/>
          </a:prstGeom>
          <a:noFill/>
        </p:spPr>
        <p:txBody>
          <a:bodyPr wrap="square" rtlCol="0">
            <a:spAutoFit/>
          </a:bodyPr>
          <a:lstStyle/>
          <a:p>
            <a:pPr algn="ctr"/>
            <a:r>
              <a:rPr lang="en-US" sz="2400" dirty="0"/>
              <a:t>2</a:t>
            </a:r>
            <a:r>
              <a:rPr lang="en-US" sz="2400" dirty="0" smtClean="0"/>
              <a:t>, 1, 2</a:t>
            </a:r>
            <a:endParaRPr lang="en-US" sz="2400" dirty="0"/>
          </a:p>
        </p:txBody>
      </p:sp>
      <p:sp>
        <p:nvSpPr>
          <p:cNvPr id="22" name="TextBox 21"/>
          <p:cNvSpPr txBox="1"/>
          <p:nvPr/>
        </p:nvSpPr>
        <p:spPr>
          <a:xfrm>
            <a:off x="5791200" y="1905000"/>
            <a:ext cx="1447800" cy="461665"/>
          </a:xfrm>
          <a:prstGeom prst="rect">
            <a:avLst/>
          </a:prstGeom>
          <a:noFill/>
        </p:spPr>
        <p:txBody>
          <a:bodyPr wrap="square" rtlCol="0">
            <a:spAutoFit/>
          </a:bodyPr>
          <a:lstStyle/>
          <a:p>
            <a:pPr algn="ctr"/>
            <a:r>
              <a:rPr lang="en-US" sz="2400" dirty="0" smtClean="0"/>
              <a:t>1, 1, 3</a:t>
            </a:r>
            <a:endParaRPr lang="en-US" sz="2400" dirty="0"/>
          </a:p>
        </p:txBody>
      </p:sp>
      <p:sp>
        <p:nvSpPr>
          <p:cNvPr id="24" name="TextBox 23"/>
          <p:cNvSpPr txBox="1"/>
          <p:nvPr/>
        </p:nvSpPr>
        <p:spPr>
          <a:xfrm>
            <a:off x="7404100" y="35052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25" name="TextBox 24"/>
          <p:cNvSpPr txBox="1"/>
          <p:nvPr/>
        </p:nvSpPr>
        <p:spPr>
          <a:xfrm>
            <a:off x="7404100" y="25818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Tree>
    <p:extLst>
      <p:ext uri="{BB962C8B-B14F-4D97-AF65-F5344CB8AC3E}">
        <p14:creationId xmlns:p14="http://schemas.microsoft.com/office/powerpoint/2010/main" val="1353901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19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19200"/>
            <a:ext cx="0" cy="50381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11" name="TextBox 10"/>
          <p:cNvSpPr txBox="1"/>
          <p:nvPr/>
        </p:nvSpPr>
        <p:spPr>
          <a:xfrm>
            <a:off x="5791200" y="4580928"/>
            <a:ext cx="1447800" cy="461665"/>
          </a:xfrm>
          <a:prstGeom prst="rect">
            <a:avLst/>
          </a:prstGeom>
          <a:noFill/>
        </p:spPr>
        <p:txBody>
          <a:bodyPr wrap="square" rtlCol="0">
            <a:spAutoFit/>
          </a:bodyPr>
          <a:lstStyle/>
          <a:p>
            <a:pPr algn="ctr"/>
            <a:r>
              <a:rPr lang="en-US" sz="2400" dirty="0" smtClean="0"/>
              <a:t>4, 1, 2</a:t>
            </a:r>
            <a:endParaRPr lang="en-US" sz="2400" dirty="0"/>
          </a:p>
        </p:txBody>
      </p:sp>
      <p:sp>
        <p:nvSpPr>
          <p:cNvPr id="14" name="TextBox 13"/>
          <p:cNvSpPr txBox="1"/>
          <p:nvPr/>
        </p:nvSpPr>
        <p:spPr>
          <a:xfrm>
            <a:off x="7404100" y="44106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cxnSp>
        <p:nvCxnSpPr>
          <p:cNvPr id="17" name="Straight Connector 16"/>
          <p:cNvCxnSpPr/>
          <p:nvPr/>
        </p:nvCxnSpPr>
        <p:spPr>
          <a:xfrm>
            <a:off x="5791200" y="441067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733800"/>
            <a:ext cx="1447800" cy="461665"/>
          </a:xfrm>
          <a:prstGeom prst="rect">
            <a:avLst/>
          </a:prstGeom>
          <a:noFill/>
        </p:spPr>
        <p:txBody>
          <a:bodyPr wrap="square" rtlCol="0">
            <a:spAutoFit/>
          </a:bodyPr>
          <a:lstStyle/>
          <a:p>
            <a:pPr algn="ctr"/>
            <a:r>
              <a:rPr lang="en-US" sz="2400" dirty="0" smtClean="0"/>
              <a:t>3, 1, 3</a:t>
            </a:r>
            <a:endParaRPr lang="en-US" sz="2400" dirty="0"/>
          </a:p>
        </p:txBody>
      </p:sp>
      <p:cxnSp>
        <p:nvCxnSpPr>
          <p:cNvPr id="19" name="Straight Connector 18"/>
          <p:cNvCxnSpPr/>
          <p:nvPr/>
        </p:nvCxnSpPr>
        <p:spPr>
          <a:xfrm>
            <a:off x="5791200" y="35052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5800" y="25908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2819400"/>
            <a:ext cx="1447800" cy="461665"/>
          </a:xfrm>
          <a:prstGeom prst="rect">
            <a:avLst/>
          </a:prstGeom>
          <a:noFill/>
        </p:spPr>
        <p:txBody>
          <a:bodyPr wrap="square" rtlCol="0">
            <a:spAutoFit/>
          </a:bodyPr>
          <a:lstStyle/>
          <a:p>
            <a:pPr algn="ctr"/>
            <a:r>
              <a:rPr lang="en-US" sz="2400" dirty="0"/>
              <a:t>2</a:t>
            </a:r>
            <a:r>
              <a:rPr lang="en-US" sz="2400" dirty="0" smtClean="0"/>
              <a:t>, 1, 2</a:t>
            </a:r>
            <a:endParaRPr lang="en-US" sz="2400" dirty="0"/>
          </a:p>
        </p:txBody>
      </p:sp>
      <p:sp>
        <p:nvSpPr>
          <p:cNvPr id="24" name="TextBox 23"/>
          <p:cNvSpPr txBox="1"/>
          <p:nvPr/>
        </p:nvSpPr>
        <p:spPr>
          <a:xfrm>
            <a:off x="7404100" y="35052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25" name="TextBox 24"/>
          <p:cNvSpPr txBox="1"/>
          <p:nvPr/>
        </p:nvSpPr>
        <p:spPr>
          <a:xfrm>
            <a:off x="7404100" y="25818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sym typeface="Wingdings"/>
              </a:rPr>
              <a:t></a:t>
            </a:r>
            <a:r>
              <a:rPr lang="en-US" dirty="0" smtClean="0"/>
              <a:t>move</a:t>
            </a:r>
          </a:p>
          <a:p>
            <a:r>
              <a:rPr lang="en-US" dirty="0" smtClean="0"/>
              <a:t>   towers</a:t>
            </a:r>
            <a:endParaRPr lang="en-US" dirty="0"/>
          </a:p>
        </p:txBody>
      </p:sp>
    </p:spTree>
    <p:extLst>
      <p:ext uri="{BB962C8B-B14F-4D97-AF65-F5344CB8AC3E}">
        <p14:creationId xmlns:p14="http://schemas.microsoft.com/office/powerpoint/2010/main" val="18658326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19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19200"/>
            <a:ext cx="0" cy="50381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11" name="TextBox 10"/>
          <p:cNvSpPr txBox="1"/>
          <p:nvPr/>
        </p:nvSpPr>
        <p:spPr>
          <a:xfrm>
            <a:off x="5791200" y="4580928"/>
            <a:ext cx="1447800" cy="461665"/>
          </a:xfrm>
          <a:prstGeom prst="rect">
            <a:avLst/>
          </a:prstGeom>
          <a:noFill/>
        </p:spPr>
        <p:txBody>
          <a:bodyPr wrap="square" rtlCol="0">
            <a:spAutoFit/>
          </a:bodyPr>
          <a:lstStyle/>
          <a:p>
            <a:pPr algn="ctr"/>
            <a:r>
              <a:rPr lang="en-US" sz="2400" dirty="0" smtClean="0"/>
              <a:t>4, 1, 2</a:t>
            </a:r>
            <a:endParaRPr lang="en-US" sz="2400" dirty="0"/>
          </a:p>
        </p:txBody>
      </p:sp>
      <p:sp>
        <p:nvSpPr>
          <p:cNvPr id="14" name="TextBox 13"/>
          <p:cNvSpPr txBox="1"/>
          <p:nvPr/>
        </p:nvSpPr>
        <p:spPr>
          <a:xfrm>
            <a:off x="7404100" y="44106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cxnSp>
        <p:nvCxnSpPr>
          <p:cNvPr id="17" name="Straight Connector 16"/>
          <p:cNvCxnSpPr/>
          <p:nvPr/>
        </p:nvCxnSpPr>
        <p:spPr>
          <a:xfrm>
            <a:off x="5791200" y="441067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733800"/>
            <a:ext cx="1447800" cy="461665"/>
          </a:xfrm>
          <a:prstGeom prst="rect">
            <a:avLst/>
          </a:prstGeom>
          <a:noFill/>
        </p:spPr>
        <p:txBody>
          <a:bodyPr wrap="square" rtlCol="0">
            <a:spAutoFit/>
          </a:bodyPr>
          <a:lstStyle/>
          <a:p>
            <a:pPr algn="ctr"/>
            <a:r>
              <a:rPr lang="en-US" sz="2400" dirty="0" smtClean="0"/>
              <a:t>3, 1, 3</a:t>
            </a:r>
            <a:endParaRPr lang="en-US" sz="2400" dirty="0"/>
          </a:p>
        </p:txBody>
      </p:sp>
      <p:cxnSp>
        <p:nvCxnSpPr>
          <p:cNvPr id="19" name="Straight Connector 18"/>
          <p:cNvCxnSpPr/>
          <p:nvPr/>
        </p:nvCxnSpPr>
        <p:spPr>
          <a:xfrm>
            <a:off x="5791200" y="35052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5800" y="25908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2819400"/>
            <a:ext cx="1447800" cy="461665"/>
          </a:xfrm>
          <a:prstGeom prst="rect">
            <a:avLst/>
          </a:prstGeom>
          <a:noFill/>
        </p:spPr>
        <p:txBody>
          <a:bodyPr wrap="square" rtlCol="0">
            <a:spAutoFit/>
          </a:bodyPr>
          <a:lstStyle/>
          <a:p>
            <a:pPr algn="ctr"/>
            <a:r>
              <a:rPr lang="en-US" sz="2400" dirty="0"/>
              <a:t>2</a:t>
            </a:r>
            <a:r>
              <a:rPr lang="en-US" sz="2400" dirty="0" smtClean="0"/>
              <a:t>, 1, 2</a:t>
            </a:r>
            <a:endParaRPr lang="en-US" sz="2400" dirty="0"/>
          </a:p>
        </p:txBody>
      </p:sp>
      <p:sp>
        <p:nvSpPr>
          <p:cNvPr id="22" name="TextBox 21"/>
          <p:cNvSpPr txBox="1"/>
          <p:nvPr/>
        </p:nvSpPr>
        <p:spPr>
          <a:xfrm>
            <a:off x="5791200" y="1905000"/>
            <a:ext cx="1447800" cy="461665"/>
          </a:xfrm>
          <a:prstGeom prst="rect">
            <a:avLst/>
          </a:prstGeom>
          <a:noFill/>
        </p:spPr>
        <p:txBody>
          <a:bodyPr wrap="square" rtlCol="0">
            <a:spAutoFit/>
          </a:bodyPr>
          <a:lstStyle/>
          <a:p>
            <a:pPr algn="ctr"/>
            <a:r>
              <a:rPr lang="en-US" sz="2400" dirty="0" smtClean="0"/>
              <a:t>1, 3, 2</a:t>
            </a:r>
            <a:endParaRPr lang="en-US" sz="2400" dirty="0"/>
          </a:p>
        </p:txBody>
      </p:sp>
      <p:sp>
        <p:nvSpPr>
          <p:cNvPr id="24" name="TextBox 23"/>
          <p:cNvSpPr txBox="1"/>
          <p:nvPr/>
        </p:nvSpPr>
        <p:spPr>
          <a:xfrm>
            <a:off x="7404100" y="35052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25" name="TextBox 24"/>
          <p:cNvSpPr txBox="1"/>
          <p:nvPr/>
        </p:nvSpPr>
        <p:spPr>
          <a:xfrm>
            <a:off x="7404100" y="25818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sym typeface="Wingdings"/>
              </a:rPr>
              <a:t></a:t>
            </a:r>
            <a:r>
              <a:rPr lang="en-US" dirty="0" smtClean="0"/>
              <a:t> move</a:t>
            </a:r>
          </a:p>
          <a:p>
            <a:r>
              <a:rPr lang="en-US" dirty="0" smtClean="0">
                <a:sym typeface="Wingdings"/>
              </a:rPr>
              <a:t></a:t>
            </a:r>
            <a:r>
              <a:rPr lang="en-US" dirty="0" smtClean="0"/>
              <a:t> towers</a:t>
            </a:r>
            <a:endParaRPr lang="en-US" dirty="0"/>
          </a:p>
        </p:txBody>
      </p:sp>
    </p:spTree>
    <p:extLst>
      <p:ext uri="{BB962C8B-B14F-4D97-AF65-F5344CB8AC3E}">
        <p14:creationId xmlns:p14="http://schemas.microsoft.com/office/powerpoint/2010/main" val="39972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Preconditions</a:t>
            </a:r>
            <a:endParaRPr lang="en-US" sz="3600" b="1" dirty="0"/>
          </a:p>
        </p:txBody>
      </p:sp>
      <p:sp>
        <p:nvSpPr>
          <p:cNvPr id="4" name="TextBox 3"/>
          <p:cNvSpPr txBox="1"/>
          <p:nvPr/>
        </p:nvSpPr>
        <p:spPr>
          <a:xfrm>
            <a:off x="685800" y="1032808"/>
            <a:ext cx="7696200" cy="1938992"/>
          </a:xfrm>
          <a:prstGeom prst="rect">
            <a:avLst/>
          </a:prstGeom>
          <a:noFill/>
        </p:spPr>
        <p:txBody>
          <a:bodyPr wrap="square" rtlCol="0">
            <a:spAutoFit/>
          </a:bodyPr>
          <a:lstStyle/>
          <a:p>
            <a:r>
              <a:rPr lang="en-US" sz="2400" dirty="0" smtClean="0"/>
              <a:t>When we specify a problem, we specify conditions that the programmer may assume hold at the time that the program begins.</a:t>
            </a:r>
          </a:p>
          <a:p>
            <a:endParaRPr lang="en-US" sz="2400" dirty="0"/>
          </a:p>
          <a:p>
            <a:r>
              <a:rPr lang="en-US" sz="2400" dirty="0" smtClean="0"/>
              <a:t>Preconditions for our division program:</a:t>
            </a:r>
            <a:endParaRPr lang="en-US" sz="2400" dirty="0"/>
          </a:p>
        </p:txBody>
      </p:sp>
      <p:sp>
        <p:nvSpPr>
          <p:cNvPr id="5" name="TextBox 4"/>
          <p:cNvSpPr txBox="1"/>
          <p:nvPr/>
        </p:nvSpPr>
        <p:spPr>
          <a:xfrm>
            <a:off x="2133600" y="3200400"/>
            <a:ext cx="6781800" cy="2862322"/>
          </a:xfrm>
          <a:prstGeom prst="rect">
            <a:avLst/>
          </a:prstGeom>
          <a:noFill/>
        </p:spPr>
        <p:txBody>
          <a:bodyPr wrap="square" rtlCol="0">
            <a:spAutoFit/>
          </a:bodyPr>
          <a:lstStyle/>
          <a:p>
            <a:r>
              <a:rPr lang="en-US" sz="2000" dirty="0" smtClean="0"/>
              <a:t>quotient(n, m):</a:t>
            </a:r>
          </a:p>
          <a:p>
            <a:r>
              <a:rPr lang="en-US" sz="2000" dirty="0"/>
              <a:t> </a:t>
            </a:r>
            <a:r>
              <a:rPr lang="en-US" sz="2000" dirty="0" smtClean="0"/>
              <a:t>   while n != 0:</a:t>
            </a:r>
          </a:p>
          <a:p>
            <a:r>
              <a:rPr lang="en-US" sz="2000" dirty="0" smtClean="0"/>
              <a:t>        divide m into the shortest prefix of n into which it goes:</a:t>
            </a:r>
          </a:p>
          <a:p>
            <a:r>
              <a:rPr lang="en-US" sz="2000" dirty="0"/>
              <a:t> </a:t>
            </a:r>
            <a:r>
              <a:rPr lang="en-US" sz="2000" dirty="0" smtClean="0"/>
              <a:t>           for i in range(10):</a:t>
            </a:r>
          </a:p>
          <a:p>
            <a:r>
              <a:rPr lang="en-US" sz="2000" dirty="0"/>
              <a:t> </a:t>
            </a:r>
            <a:r>
              <a:rPr lang="en-US" sz="2000" dirty="0" smtClean="0"/>
              <a:t>               if (i+1)*m &gt; first chunk:   </a:t>
            </a:r>
          </a:p>
          <a:p>
            <a:r>
              <a:rPr lang="en-US" sz="2000" dirty="0" smtClean="0"/>
              <a:t>                    i is the result  		break</a:t>
            </a:r>
          </a:p>
          <a:p>
            <a:r>
              <a:rPr lang="en-US" sz="2000" dirty="0"/>
              <a:t> </a:t>
            </a:r>
            <a:r>
              <a:rPr lang="en-US" sz="2000" dirty="0" smtClean="0"/>
              <a:t>       write the result as the next digit of answer</a:t>
            </a:r>
          </a:p>
          <a:p>
            <a:r>
              <a:rPr lang="en-US" sz="2000" dirty="0"/>
              <a:t> </a:t>
            </a:r>
            <a:r>
              <a:rPr lang="en-US" sz="2000" dirty="0" smtClean="0"/>
              <a:t>       n = remainder</a:t>
            </a:r>
          </a:p>
          <a:p>
            <a:r>
              <a:rPr lang="en-US" sz="2000" dirty="0"/>
              <a:t> </a:t>
            </a:r>
            <a:r>
              <a:rPr lang="en-US" sz="2000" dirty="0" smtClean="0"/>
              <a:t>   return(answer)</a:t>
            </a:r>
            <a:endParaRPr lang="en-US" sz="2000" dirty="0"/>
          </a:p>
        </p:txBody>
      </p:sp>
      <p:sp>
        <p:nvSpPr>
          <p:cNvPr id="7" name="TextBox 6"/>
          <p:cNvSpPr txBox="1"/>
          <p:nvPr/>
        </p:nvSpPr>
        <p:spPr>
          <a:xfrm>
            <a:off x="8155675" y="2458134"/>
            <a:ext cx="457200" cy="954107"/>
          </a:xfrm>
          <a:prstGeom prst="rect">
            <a:avLst/>
          </a:prstGeom>
          <a:noFill/>
        </p:spPr>
        <p:txBody>
          <a:bodyPr wrap="square" rtlCol="0">
            <a:spAutoFit/>
          </a:bodyPr>
          <a:lstStyle/>
          <a:p>
            <a:r>
              <a:rPr lang="en-US" sz="2800" dirty="0"/>
              <a:t>n</a:t>
            </a:r>
            <a:endParaRPr lang="en-US" sz="2800" dirty="0" smtClean="0"/>
          </a:p>
          <a:p>
            <a:r>
              <a:rPr lang="en-US" sz="2800" dirty="0"/>
              <a:t>m</a:t>
            </a:r>
          </a:p>
        </p:txBody>
      </p:sp>
      <p:cxnSp>
        <p:nvCxnSpPr>
          <p:cNvPr id="8" name="Straight Connector 7"/>
          <p:cNvCxnSpPr/>
          <p:nvPr/>
        </p:nvCxnSpPr>
        <p:spPr>
          <a:xfrm flipV="1">
            <a:off x="8231875" y="2867426"/>
            <a:ext cx="304800" cy="135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155675" y="2458134"/>
            <a:ext cx="457200" cy="1027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6941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19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19200"/>
            <a:ext cx="0" cy="50381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11" name="TextBox 10"/>
          <p:cNvSpPr txBox="1"/>
          <p:nvPr/>
        </p:nvSpPr>
        <p:spPr>
          <a:xfrm>
            <a:off x="5791200" y="4580928"/>
            <a:ext cx="1447800" cy="461665"/>
          </a:xfrm>
          <a:prstGeom prst="rect">
            <a:avLst/>
          </a:prstGeom>
          <a:noFill/>
        </p:spPr>
        <p:txBody>
          <a:bodyPr wrap="square" rtlCol="0">
            <a:spAutoFit/>
          </a:bodyPr>
          <a:lstStyle/>
          <a:p>
            <a:pPr algn="ctr"/>
            <a:r>
              <a:rPr lang="en-US" sz="2400" dirty="0" smtClean="0"/>
              <a:t>4, 1, 2</a:t>
            </a:r>
            <a:endParaRPr lang="en-US" sz="2400" dirty="0"/>
          </a:p>
        </p:txBody>
      </p:sp>
      <p:sp>
        <p:nvSpPr>
          <p:cNvPr id="14" name="TextBox 13"/>
          <p:cNvSpPr txBox="1"/>
          <p:nvPr/>
        </p:nvSpPr>
        <p:spPr>
          <a:xfrm>
            <a:off x="7404100" y="44106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cxnSp>
        <p:nvCxnSpPr>
          <p:cNvPr id="17" name="Straight Connector 16"/>
          <p:cNvCxnSpPr/>
          <p:nvPr/>
        </p:nvCxnSpPr>
        <p:spPr>
          <a:xfrm>
            <a:off x="5791200" y="441067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733800"/>
            <a:ext cx="1447800" cy="461665"/>
          </a:xfrm>
          <a:prstGeom prst="rect">
            <a:avLst/>
          </a:prstGeom>
          <a:noFill/>
        </p:spPr>
        <p:txBody>
          <a:bodyPr wrap="square" rtlCol="0">
            <a:spAutoFit/>
          </a:bodyPr>
          <a:lstStyle/>
          <a:p>
            <a:pPr algn="ctr"/>
            <a:r>
              <a:rPr lang="en-US" sz="2400" dirty="0" smtClean="0"/>
              <a:t>3, 1, 3</a:t>
            </a:r>
            <a:endParaRPr lang="en-US" sz="2400" dirty="0"/>
          </a:p>
        </p:txBody>
      </p:sp>
      <p:cxnSp>
        <p:nvCxnSpPr>
          <p:cNvPr id="19" name="Straight Connector 18"/>
          <p:cNvCxnSpPr/>
          <p:nvPr/>
        </p:nvCxnSpPr>
        <p:spPr>
          <a:xfrm>
            <a:off x="5791200" y="35052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5800" y="25908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91200" y="2819400"/>
            <a:ext cx="1447800" cy="461665"/>
          </a:xfrm>
          <a:prstGeom prst="rect">
            <a:avLst/>
          </a:prstGeom>
          <a:noFill/>
        </p:spPr>
        <p:txBody>
          <a:bodyPr wrap="square" rtlCol="0">
            <a:spAutoFit/>
          </a:bodyPr>
          <a:lstStyle/>
          <a:p>
            <a:pPr algn="ctr"/>
            <a:r>
              <a:rPr lang="en-US" sz="2400" dirty="0"/>
              <a:t>2</a:t>
            </a:r>
            <a:r>
              <a:rPr lang="en-US" sz="2400" dirty="0" smtClean="0"/>
              <a:t>, 1, 2</a:t>
            </a:r>
            <a:endParaRPr lang="en-US" sz="2400" dirty="0"/>
          </a:p>
        </p:txBody>
      </p:sp>
      <p:sp>
        <p:nvSpPr>
          <p:cNvPr id="24" name="TextBox 23"/>
          <p:cNvSpPr txBox="1"/>
          <p:nvPr/>
        </p:nvSpPr>
        <p:spPr>
          <a:xfrm>
            <a:off x="7404100" y="35052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25" name="TextBox 24"/>
          <p:cNvSpPr txBox="1"/>
          <p:nvPr/>
        </p:nvSpPr>
        <p:spPr>
          <a:xfrm>
            <a:off x="7404100" y="25818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sym typeface="Wingdings"/>
              </a:rPr>
              <a:t></a:t>
            </a:r>
            <a:r>
              <a:rPr lang="en-US" dirty="0" smtClean="0"/>
              <a:t> move</a:t>
            </a:r>
          </a:p>
          <a:p>
            <a:r>
              <a:rPr lang="en-US" dirty="0" smtClean="0">
                <a:sym typeface="Wingdings"/>
              </a:rPr>
              <a:t></a:t>
            </a:r>
            <a:r>
              <a:rPr lang="en-US" dirty="0" smtClean="0"/>
              <a:t> towers</a:t>
            </a:r>
            <a:endParaRPr lang="en-US" dirty="0"/>
          </a:p>
        </p:txBody>
      </p:sp>
    </p:spTree>
    <p:extLst>
      <p:ext uri="{BB962C8B-B14F-4D97-AF65-F5344CB8AC3E}">
        <p14:creationId xmlns:p14="http://schemas.microsoft.com/office/powerpoint/2010/main" val="3480575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Using a Stack to Keep Track</a:t>
            </a:r>
            <a:endParaRPr lang="en-US" sz="3600" b="1" dirty="0"/>
          </a:p>
        </p:txBody>
      </p:sp>
      <p:sp>
        <p:nvSpPr>
          <p:cNvPr id="6" name="TextBox 5"/>
          <p:cNvSpPr txBox="1"/>
          <p:nvPr/>
        </p:nvSpPr>
        <p:spPr>
          <a:xfrm>
            <a:off x="914400" y="1066800"/>
            <a:ext cx="7772400" cy="2308324"/>
          </a:xfrm>
          <a:prstGeom prst="rect">
            <a:avLst/>
          </a:prstGeom>
          <a:noFill/>
        </p:spPr>
        <p:txBody>
          <a:bodyPr wrap="square" rtlCol="0">
            <a:spAutoFit/>
          </a:bodyPr>
          <a:lstStyle/>
          <a:p>
            <a:r>
              <a:rPr lang="en-US" dirty="0"/>
              <a:t>def towers(n, post1, </a:t>
            </a:r>
            <a:r>
              <a:rPr lang="en-US" dirty="0" smtClean="0"/>
              <a:t>post2):</a:t>
            </a:r>
            <a:endParaRPr lang="en-US" dirty="0"/>
          </a:p>
          <a:p>
            <a:r>
              <a:rPr lang="en-US" dirty="0"/>
              <a:t>    if n == 1:</a:t>
            </a:r>
          </a:p>
          <a:p>
            <a:r>
              <a:rPr lang="en-US" dirty="0" smtClean="0"/>
              <a:t>        move disk n </a:t>
            </a:r>
            <a:r>
              <a:rPr lang="en-US" dirty="0"/>
              <a:t>from </a:t>
            </a:r>
            <a:r>
              <a:rPr lang="en-US" dirty="0" smtClean="0"/>
              <a:t>post1 to post2</a:t>
            </a:r>
            <a:endParaRPr lang="en-US" dirty="0"/>
          </a:p>
          <a:p>
            <a:r>
              <a:rPr lang="en-US" dirty="0"/>
              <a:t>    else:</a:t>
            </a:r>
          </a:p>
          <a:p>
            <a:r>
              <a:rPr lang="en-US" dirty="0"/>
              <a:t>        postmiddle = free(post1, post2)</a:t>
            </a:r>
          </a:p>
          <a:p>
            <a:r>
              <a:rPr lang="en-US" dirty="0"/>
              <a:t>        towers(n-1, post1, </a:t>
            </a:r>
            <a:r>
              <a:rPr lang="en-US" dirty="0" smtClean="0"/>
              <a:t>postmiddle)</a:t>
            </a:r>
            <a:endParaRPr lang="en-US" dirty="0"/>
          </a:p>
          <a:p>
            <a:r>
              <a:rPr lang="en-US" dirty="0" smtClean="0"/>
              <a:t>        move </a:t>
            </a:r>
            <a:r>
              <a:rPr lang="en-US" dirty="0"/>
              <a:t>disk </a:t>
            </a:r>
            <a:r>
              <a:rPr lang="en-US" dirty="0" smtClean="0"/>
              <a:t>n </a:t>
            </a:r>
            <a:r>
              <a:rPr lang="en-US" dirty="0"/>
              <a:t>from </a:t>
            </a:r>
            <a:r>
              <a:rPr lang="en-US" dirty="0" smtClean="0"/>
              <a:t> post1 to post2</a:t>
            </a:r>
            <a:r>
              <a:rPr lang="en-US" dirty="0"/>
              <a:t>)</a:t>
            </a:r>
          </a:p>
          <a:p>
            <a:r>
              <a:rPr lang="en-US" dirty="0"/>
              <a:t>        towers(n-1, postmiddle, </a:t>
            </a:r>
            <a:r>
              <a:rPr lang="en-US" dirty="0" smtClean="0"/>
              <a:t>post2)</a:t>
            </a:r>
            <a:endParaRPr lang="en-US" dirty="0"/>
          </a:p>
        </p:txBody>
      </p:sp>
      <p:cxnSp>
        <p:nvCxnSpPr>
          <p:cNvPr id="8" name="Straight Connector 7"/>
          <p:cNvCxnSpPr/>
          <p:nvPr/>
        </p:nvCxnSpPr>
        <p:spPr>
          <a:xfrm>
            <a:off x="5791200" y="1219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1200" y="6248400"/>
            <a:ext cx="2667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458200" y="1219200"/>
            <a:ext cx="0" cy="50381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1200" y="5564832"/>
            <a:ext cx="1447800" cy="461665"/>
          </a:xfrm>
          <a:prstGeom prst="rect">
            <a:avLst/>
          </a:prstGeom>
          <a:noFill/>
        </p:spPr>
        <p:txBody>
          <a:bodyPr wrap="square" rtlCol="0">
            <a:spAutoFit/>
          </a:bodyPr>
          <a:lstStyle/>
          <a:p>
            <a:pPr algn="ctr"/>
            <a:r>
              <a:rPr lang="en-US" sz="2400" dirty="0" smtClean="0"/>
              <a:t>5, 1, 3</a:t>
            </a:r>
            <a:endParaRPr lang="en-US" sz="2400" dirty="0"/>
          </a:p>
        </p:txBody>
      </p:sp>
      <p:cxnSp>
        <p:nvCxnSpPr>
          <p:cNvPr id="15" name="Straight Connector 14"/>
          <p:cNvCxnSpPr/>
          <p:nvPr/>
        </p:nvCxnSpPr>
        <p:spPr>
          <a:xfrm>
            <a:off x="5791200" y="53340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1400" y="53340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sp>
        <p:nvSpPr>
          <p:cNvPr id="11" name="TextBox 10"/>
          <p:cNvSpPr txBox="1"/>
          <p:nvPr/>
        </p:nvSpPr>
        <p:spPr>
          <a:xfrm>
            <a:off x="5791200" y="4580928"/>
            <a:ext cx="1447800" cy="461665"/>
          </a:xfrm>
          <a:prstGeom prst="rect">
            <a:avLst/>
          </a:prstGeom>
          <a:noFill/>
        </p:spPr>
        <p:txBody>
          <a:bodyPr wrap="square" rtlCol="0">
            <a:spAutoFit/>
          </a:bodyPr>
          <a:lstStyle/>
          <a:p>
            <a:pPr algn="ctr"/>
            <a:r>
              <a:rPr lang="en-US" sz="2400" dirty="0" smtClean="0"/>
              <a:t>4, 1, 2</a:t>
            </a:r>
            <a:endParaRPr lang="en-US" sz="2400" dirty="0"/>
          </a:p>
        </p:txBody>
      </p:sp>
      <p:sp>
        <p:nvSpPr>
          <p:cNvPr id="14" name="TextBox 13"/>
          <p:cNvSpPr txBox="1"/>
          <p:nvPr/>
        </p:nvSpPr>
        <p:spPr>
          <a:xfrm>
            <a:off x="7404100" y="441067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t>   move</a:t>
            </a:r>
          </a:p>
          <a:p>
            <a:r>
              <a:rPr lang="en-US" dirty="0" smtClean="0"/>
              <a:t>   towers</a:t>
            </a:r>
            <a:endParaRPr lang="en-US" dirty="0"/>
          </a:p>
        </p:txBody>
      </p:sp>
      <p:cxnSp>
        <p:nvCxnSpPr>
          <p:cNvPr id="17" name="Straight Connector 16"/>
          <p:cNvCxnSpPr/>
          <p:nvPr/>
        </p:nvCxnSpPr>
        <p:spPr>
          <a:xfrm>
            <a:off x="5791200" y="441067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733800"/>
            <a:ext cx="1447800" cy="461665"/>
          </a:xfrm>
          <a:prstGeom prst="rect">
            <a:avLst/>
          </a:prstGeom>
          <a:noFill/>
        </p:spPr>
        <p:txBody>
          <a:bodyPr wrap="square" rtlCol="0">
            <a:spAutoFit/>
          </a:bodyPr>
          <a:lstStyle/>
          <a:p>
            <a:pPr algn="ctr"/>
            <a:r>
              <a:rPr lang="en-US" sz="2400" dirty="0" smtClean="0"/>
              <a:t>3, 1, 3</a:t>
            </a:r>
            <a:endParaRPr lang="en-US" sz="2400" dirty="0"/>
          </a:p>
        </p:txBody>
      </p:sp>
      <p:cxnSp>
        <p:nvCxnSpPr>
          <p:cNvPr id="19" name="Straight Connector 18"/>
          <p:cNvCxnSpPr/>
          <p:nvPr/>
        </p:nvCxnSpPr>
        <p:spPr>
          <a:xfrm>
            <a:off x="5791200" y="35052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65800" y="2590800"/>
            <a:ext cx="2667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404100" y="3505200"/>
            <a:ext cx="1295400" cy="923330"/>
          </a:xfrm>
          <a:prstGeom prst="rect">
            <a:avLst/>
          </a:prstGeom>
          <a:noFill/>
        </p:spPr>
        <p:txBody>
          <a:bodyPr wrap="square" rtlCol="0">
            <a:spAutoFit/>
          </a:bodyPr>
          <a:lstStyle/>
          <a:p>
            <a:r>
              <a:rPr lang="en-US" dirty="0" smtClean="0">
                <a:sym typeface="Wingdings"/>
              </a:rPr>
              <a:t></a:t>
            </a:r>
            <a:r>
              <a:rPr lang="en-US" dirty="0" smtClean="0"/>
              <a:t>towers</a:t>
            </a:r>
          </a:p>
          <a:p>
            <a:r>
              <a:rPr lang="en-US" dirty="0" smtClean="0">
                <a:sym typeface="Wingdings"/>
              </a:rPr>
              <a:t></a:t>
            </a:r>
            <a:r>
              <a:rPr lang="en-US" dirty="0" smtClean="0"/>
              <a:t>move</a:t>
            </a:r>
          </a:p>
          <a:p>
            <a:r>
              <a:rPr lang="en-US" dirty="0" smtClean="0"/>
              <a:t>   towers</a:t>
            </a:r>
            <a:endParaRPr lang="en-US" dirty="0"/>
          </a:p>
        </p:txBody>
      </p:sp>
      <p:sp>
        <p:nvSpPr>
          <p:cNvPr id="23" name="TextBox 22"/>
          <p:cNvSpPr txBox="1"/>
          <p:nvPr/>
        </p:nvSpPr>
        <p:spPr>
          <a:xfrm>
            <a:off x="600635" y="4439690"/>
            <a:ext cx="4038600" cy="1631216"/>
          </a:xfrm>
          <a:prstGeom prst="rect">
            <a:avLst/>
          </a:prstGeom>
          <a:noFill/>
        </p:spPr>
        <p:txBody>
          <a:bodyPr wrap="square" rtlCol="0">
            <a:spAutoFit/>
          </a:bodyPr>
          <a:lstStyle/>
          <a:p>
            <a:r>
              <a:rPr lang="en-US" sz="2400" dirty="0" smtClean="0"/>
              <a:t>Total number of moves in the shortest sequence:  </a:t>
            </a:r>
          </a:p>
          <a:p>
            <a:endParaRPr lang="en-US" sz="2400" dirty="0"/>
          </a:p>
          <a:p>
            <a:r>
              <a:rPr lang="en-US" sz="2400" dirty="0" smtClean="0"/>
              <a:t>		 </a:t>
            </a:r>
            <a:r>
              <a:rPr lang="en-US" sz="2800" dirty="0" smtClean="0"/>
              <a:t>2</a:t>
            </a:r>
            <a:r>
              <a:rPr lang="en-US" sz="2800" baseline="30000" dirty="0" smtClean="0"/>
              <a:t>n</a:t>
            </a:r>
            <a:r>
              <a:rPr lang="en-US" sz="2800" dirty="0" smtClean="0"/>
              <a:t>-1</a:t>
            </a:r>
            <a:endParaRPr lang="en-US" sz="2800" dirty="0"/>
          </a:p>
        </p:txBody>
      </p:sp>
    </p:spTree>
    <p:extLst>
      <p:ext uri="{BB962C8B-B14F-4D97-AF65-F5344CB8AC3E}">
        <p14:creationId xmlns:p14="http://schemas.microsoft.com/office/powerpoint/2010/main" val="2495560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Doing It Without a Stack</a:t>
            </a:r>
            <a:endParaRPr lang="en-US" sz="3600" b="1" dirty="0"/>
          </a:p>
        </p:txBody>
      </p:sp>
      <p:sp>
        <p:nvSpPr>
          <p:cNvPr id="3" name="TextBox 2"/>
          <p:cNvSpPr txBox="1"/>
          <p:nvPr/>
        </p:nvSpPr>
        <p:spPr>
          <a:xfrm>
            <a:off x="685800" y="1524000"/>
            <a:ext cx="7924800" cy="3231654"/>
          </a:xfrm>
          <a:prstGeom prst="rect">
            <a:avLst/>
          </a:prstGeom>
          <a:noFill/>
        </p:spPr>
        <p:txBody>
          <a:bodyPr wrap="square" rtlCol="0">
            <a:spAutoFit/>
          </a:bodyPr>
          <a:lstStyle/>
          <a:p>
            <a:r>
              <a:rPr lang="en-US" sz="2400" dirty="0" smtClean="0"/>
              <a:t>To move n disks from A to C:</a:t>
            </a:r>
          </a:p>
          <a:p>
            <a:endParaRPr lang="en-US" sz="2400" dirty="0"/>
          </a:p>
          <a:p>
            <a:r>
              <a:rPr lang="en-US" sz="2400" dirty="0" smtClean="0"/>
              <a:t>    Set direction:  If n is odd, move to the left, else right.</a:t>
            </a:r>
          </a:p>
          <a:p>
            <a:endParaRPr lang="en-US" sz="2400" dirty="0"/>
          </a:p>
          <a:p>
            <a:r>
              <a:rPr lang="en-US" sz="2400" dirty="0" smtClean="0"/>
              <a:t>    Until done:</a:t>
            </a:r>
          </a:p>
          <a:p>
            <a:r>
              <a:rPr lang="en-US" sz="2400" dirty="0"/>
              <a:t> </a:t>
            </a:r>
            <a:r>
              <a:rPr lang="en-US" sz="2400" dirty="0" smtClean="0"/>
              <a:t>       Move smallest disk one step in direction.</a:t>
            </a:r>
          </a:p>
          <a:p>
            <a:r>
              <a:rPr lang="en-US" sz="2400" dirty="0"/>
              <a:t> </a:t>
            </a:r>
            <a:r>
              <a:rPr lang="en-US" sz="2400" dirty="0" smtClean="0"/>
              <a:t>       Make the only legal move with some other disk</a:t>
            </a:r>
          </a:p>
          <a:p>
            <a:endParaRPr lang="en-US" dirty="0"/>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2895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6172200"/>
            <a:ext cx="2590800" cy="461665"/>
          </a:xfrm>
          <a:prstGeom prst="rect">
            <a:avLst/>
          </a:prstGeom>
          <a:noFill/>
        </p:spPr>
        <p:txBody>
          <a:bodyPr wrap="square" rtlCol="0">
            <a:spAutoFit/>
          </a:bodyPr>
          <a:lstStyle/>
          <a:p>
            <a:r>
              <a:rPr lang="en-US" sz="2400" dirty="0" smtClean="0"/>
              <a:t>   A         B           C</a:t>
            </a:r>
            <a:endParaRPr lang="en-US" sz="2400" dirty="0"/>
          </a:p>
        </p:txBody>
      </p:sp>
    </p:spTree>
    <p:extLst>
      <p:ext uri="{BB962C8B-B14F-4D97-AF65-F5344CB8AC3E}">
        <p14:creationId xmlns:p14="http://schemas.microsoft.com/office/powerpoint/2010/main" val="28972505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Comparing Recursive and Iterative Solutions</a:t>
            </a:r>
            <a:endParaRPr lang="en-US" sz="3600" b="1" dirty="0"/>
          </a:p>
        </p:txBody>
      </p:sp>
      <p:sp>
        <p:nvSpPr>
          <p:cNvPr id="3" name="TextBox 2"/>
          <p:cNvSpPr txBox="1"/>
          <p:nvPr/>
        </p:nvSpPr>
        <p:spPr>
          <a:xfrm>
            <a:off x="609600" y="1981200"/>
            <a:ext cx="8077200" cy="1569660"/>
          </a:xfrm>
          <a:prstGeom prst="rect">
            <a:avLst/>
          </a:prstGeom>
          <a:noFill/>
        </p:spPr>
        <p:txBody>
          <a:bodyPr wrap="square" rtlCol="0">
            <a:spAutoFit/>
          </a:bodyPr>
          <a:lstStyle/>
          <a:p>
            <a:pPr marL="285750" indent="-285750">
              <a:buFont typeface="Arial" pitchFamily="34" charset="0"/>
              <a:buChar char="•"/>
            </a:pPr>
            <a:r>
              <a:rPr lang="en-US" sz="2400" dirty="0" smtClean="0"/>
              <a:t>Which one is easier to see the correctness of?</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r>
              <a:rPr lang="en-US" sz="2400" dirty="0" smtClean="0"/>
              <a:t>Which one is easier for a person to execute?</a:t>
            </a:r>
            <a:endParaRPr lang="en-US" sz="2400" dirty="0"/>
          </a:p>
        </p:txBody>
      </p:sp>
    </p:spTree>
    <p:extLst>
      <p:ext uri="{BB962C8B-B14F-4D97-AF65-F5344CB8AC3E}">
        <p14:creationId xmlns:p14="http://schemas.microsoft.com/office/powerpoint/2010/main" val="303447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Any Way to Parallelize?</a:t>
            </a:r>
            <a:endParaRPr lang="en-US" sz="36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7000"/>
            <a:ext cx="4876800" cy="266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5486400"/>
            <a:ext cx="4724400" cy="461665"/>
          </a:xfrm>
          <a:prstGeom prst="rect">
            <a:avLst/>
          </a:prstGeom>
          <a:noFill/>
        </p:spPr>
        <p:txBody>
          <a:bodyPr wrap="square" rtlCol="0">
            <a:spAutoFit/>
          </a:bodyPr>
          <a:lstStyle/>
          <a:p>
            <a:r>
              <a:rPr lang="en-US" sz="2400" dirty="0" smtClean="0"/>
              <a:t>  A                 B                   C</a:t>
            </a:r>
            <a:endParaRPr lang="en-US" sz="2400" dirty="0"/>
          </a:p>
        </p:txBody>
      </p:sp>
      <p:sp>
        <p:nvSpPr>
          <p:cNvPr id="5" name="TextBox 4"/>
          <p:cNvSpPr txBox="1"/>
          <p:nvPr/>
        </p:nvSpPr>
        <p:spPr>
          <a:xfrm>
            <a:off x="762000" y="1447800"/>
            <a:ext cx="6629400" cy="461665"/>
          </a:xfrm>
          <a:prstGeom prst="rect">
            <a:avLst/>
          </a:prstGeom>
          <a:noFill/>
        </p:spPr>
        <p:txBody>
          <a:bodyPr wrap="square" rtlCol="0">
            <a:spAutoFit/>
          </a:bodyPr>
          <a:lstStyle/>
          <a:p>
            <a:r>
              <a:rPr lang="en-US" sz="2400" dirty="0" smtClean="0"/>
              <a:t>We are staring at having to make 2</a:t>
            </a:r>
            <a:r>
              <a:rPr lang="en-US" sz="2400" baseline="30000" dirty="0" smtClean="0"/>
              <a:t>n</a:t>
            </a:r>
            <a:r>
              <a:rPr lang="en-US" sz="2400" dirty="0" smtClean="0"/>
              <a:t>-1 moves.</a:t>
            </a:r>
            <a:endParaRPr lang="en-US" sz="2400" dirty="0"/>
          </a:p>
        </p:txBody>
      </p:sp>
    </p:spTree>
    <p:extLst>
      <p:ext uri="{BB962C8B-B14F-4D97-AF65-F5344CB8AC3E}">
        <p14:creationId xmlns:p14="http://schemas.microsoft.com/office/powerpoint/2010/main" val="2393711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4" name="TextBox 3"/>
          <p:cNvSpPr txBox="1"/>
          <p:nvPr/>
        </p:nvSpPr>
        <p:spPr>
          <a:xfrm>
            <a:off x="609600" y="1242367"/>
            <a:ext cx="7772400" cy="461665"/>
          </a:xfrm>
          <a:prstGeom prst="rect">
            <a:avLst/>
          </a:prstGeom>
          <a:noFill/>
        </p:spPr>
        <p:txBody>
          <a:bodyPr wrap="square" rtlCol="0">
            <a:spAutoFit/>
          </a:bodyPr>
          <a:lstStyle/>
          <a:p>
            <a:r>
              <a:rPr lang="en-US" sz="2400" dirty="0" smtClean="0"/>
              <a:t>The obvious way: </a:t>
            </a:r>
            <a:endParaRPr lang="en-US" sz="2400" dirty="0"/>
          </a:p>
        </p:txBody>
      </p:sp>
      <p:sp>
        <p:nvSpPr>
          <p:cNvPr id="5" name="TextBox 4"/>
          <p:cNvSpPr txBox="1"/>
          <p:nvPr/>
        </p:nvSpPr>
        <p:spPr>
          <a:xfrm>
            <a:off x="1905000" y="2057400"/>
            <a:ext cx="5715000" cy="830997"/>
          </a:xfrm>
          <a:prstGeom prst="rect">
            <a:avLst/>
          </a:prstGeom>
          <a:noFill/>
        </p:spPr>
        <p:txBody>
          <a:bodyPr wrap="square" rtlCol="0">
            <a:spAutoFit/>
          </a:bodyPr>
          <a:lstStyle/>
          <a:p>
            <a:r>
              <a:rPr lang="en-US" sz="2400" dirty="0" smtClean="0">
                <a:latin typeface="Courier" pitchFamily="18" charset="0"/>
              </a:rPr>
              <a:t>gcd(12,     30)</a:t>
            </a:r>
          </a:p>
          <a:p>
            <a:endParaRPr lang="en-US" sz="2400" dirty="0">
              <a:latin typeface="Courier" pitchFamily="18" charset="0"/>
            </a:endParaRPr>
          </a:p>
        </p:txBody>
      </p:sp>
    </p:spTree>
    <p:extLst>
      <p:ext uri="{BB962C8B-B14F-4D97-AF65-F5344CB8AC3E}">
        <p14:creationId xmlns:p14="http://schemas.microsoft.com/office/powerpoint/2010/main" val="42562444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4" name="TextBox 3"/>
          <p:cNvSpPr txBox="1"/>
          <p:nvPr/>
        </p:nvSpPr>
        <p:spPr>
          <a:xfrm>
            <a:off x="609600" y="1242367"/>
            <a:ext cx="7772400" cy="461665"/>
          </a:xfrm>
          <a:prstGeom prst="rect">
            <a:avLst/>
          </a:prstGeom>
          <a:noFill/>
        </p:spPr>
        <p:txBody>
          <a:bodyPr wrap="square" rtlCol="0">
            <a:spAutoFit/>
          </a:bodyPr>
          <a:lstStyle/>
          <a:p>
            <a:r>
              <a:rPr lang="en-US" sz="2400" dirty="0" smtClean="0"/>
              <a:t>The obvious way: </a:t>
            </a:r>
            <a:endParaRPr lang="en-US" sz="2400" dirty="0"/>
          </a:p>
        </p:txBody>
      </p:sp>
      <p:sp>
        <p:nvSpPr>
          <p:cNvPr id="5" name="TextBox 4"/>
          <p:cNvSpPr txBox="1"/>
          <p:nvPr/>
        </p:nvSpPr>
        <p:spPr>
          <a:xfrm>
            <a:off x="1905000" y="2057400"/>
            <a:ext cx="5715000" cy="830997"/>
          </a:xfrm>
          <a:prstGeom prst="rect">
            <a:avLst/>
          </a:prstGeom>
          <a:noFill/>
        </p:spPr>
        <p:txBody>
          <a:bodyPr wrap="square" rtlCol="0">
            <a:spAutoFit/>
          </a:bodyPr>
          <a:lstStyle/>
          <a:p>
            <a:r>
              <a:rPr lang="en-US" sz="2400" dirty="0" smtClean="0">
                <a:latin typeface="Courier" pitchFamily="18" charset="0"/>
              </a:rPr>
              <a:t>gcd(12,     30)</a:t>
            </a:r>
          </a:p>
          <a:p>
            <a:endParaRPr lang="en-US" sz="2400" dirty="0">
              <a:latin typeface="Courier" pitchFamily="18" charset="0"/>
            </a:endParaRPr>
          </a:p>
        </p:txBody>
      </p:sp>
      <p:sp>
        <p:nvSpPr>
          <p:cNvPr id="3" name="TextBox 2"/>
          <p:cNvSpPr txBox="1"/>
          <p:nvPr/>
        </p:nvSpPr>
        <p:spPr>
          <a:xfrm>
            <a:off x="2590800" y="3048000"/>
            <a:ext cx="1219200" cy="461665"/>
          </a:xfrm>
          <a:prstGeom prst="rect">
            <a:avLst/>
          </a:prstGeom>
          <a:noFill/>
        </p:spPr>
        <p:txBody>
          <a:bodyPr wrap="square" rtlCol="0">
            <a:spAutoFit/>
          </a:bodyPr>
          <a:lstStyle/>
          <a:p>
            <a:r>
              <a:rPr lang="en-US" sz="2400" dirty="0" smtClean="0"/>
              <a:t>2, 2, 3</a:t>
            </a:r>
            <a:endParaRPr lang="en-US" sz="2400" dirty="0"/>
          </a:p>
        </p:txBody>
      </p:sp>
      <p:sp>
        <p:nvSpPr>
          <p:cNvPr id="6" name="TextBox 5"/>
          <p:cNvSpPr txBox="1"/>
          <p:nvPr/>
        </p:nvSpPr>
        <p:spPr>
          <a:xfrm>
            <a:off x="3984812" y="3048000"/>
            <a:ext cx="1219200" cy="461665"/>
          </a:xfrm>
          <a:prstGeom prst="rect">
            <a:avLst/>
          </a:prstGeom>
          <a:noFill/>
        </p:spPr>
        <p:txBody>
          <a:bodyPr wrap="square" rtlCol="0">
            <a:spAutoFit/>
          </a:bodyPr>
          <a:lstStyle/>
          <a:p>
            <a:r>
              <a:rPr lang="en-US" sz="2400" dirty="0" smtClean="0"/>
              <a:t>2, 3, 5</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951" y="3962400"/>
            <a:ext cx="201178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9237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4" name="TextBox 3"/>
          <p:cNvSpPr txBox="1"/>
          <p:nvPr/>
        </p:nvSpPr>
        <p:spPr>
          <a:xfrm>
            <a:off x="609600" y="1242367"/>
            <a:ext cx="7772400" cy="461665"/>
          </a:xfrm>
          <a:prstGeom prst="rect">
            <a:avLst/>
          </a:prstGeom>
          <a:noFill/>
        </p:spPr>
        <p:txBody>
          <a:bodyPr wrap="square" rtlCol="0">
            <a:spAutoFit/>
          </a:bodyPr>
          <a:lstStyle/>
          <a:p>
            <a:r>
              <a:rPr lang="en-US" sz="2400" dirty="0" smtClean="0"/>
              <a:t>The obvious way: </a:t>
            </a:r>
            <a:endParaRPr lang="en-US" sz="2400" dirty="0"/>
          </a:p>
        </p:txBody>
      </p:sp>
      <p:sp>
        <p:nvSpPr>
          <p:cNvPr id="5" name="TextBox 4"/>
          <p:cNvSpPr txBox="1"/>
          <p:nvPr/>
        </p:nvSpPr>
        <p:spPr>
          <a:xfrm>
            <a:off x="1905000" y="2057400"/>
            <a:ext cx="5715000" cy="830997"/>
          </a:xfrm>
          <a:prstGeom prst="rect">
            <a:avLst/>
          </a:prstGeom>
          <a:noFill/>
        </p:spPr>
        <p:txBody>
          <a:bodyPr wrap="square" rtlCol="0">
            <a:spAutoFit/>
          </a:bodyPr>
          <a:lstStyle/>
          <a:p>
            <a:r>
              <a:rPr lang="en-US" sz="2400" dirty="0" smtClean="0">
                <a:latin typeface="Courier" pitchFamily="18" charset="0"/>
              </a:rPr>
              <a:t>gcd(12,     30)</a:t>
            </a:r>
          </a:p>
          <a:p>
            <a:endParaRPr lang="en-US" sz="2400" dirty="0">
              <a:latin typeface="Courier" pitchFamily="18" charset="0"/>
            </a:endParaRPr>
          </a:p>
        </p:txBody>
      </p:sp>
      <p:sp>
        <p:nvSpPr>
          <p:cNvPr id="3" name="TextBox 2"/>
          <p:cNvSpPr txBox="1"/>
          <p:nvPr/>
        </p:nvSpPr>
        <p:spPr>
          <a:xfrm>
            <a:off x="2590800" y="3048000"/>
            <a:ext cx="1219200" cy="461665"/>
          </a:xfrm>
          <a:prstGeom prst="rect">
            <a:avLst/>
          </a:prstGeom>
          <a:noFill/>
        </p:spPr>
        <p:txBody>
          <a:bodyPr wrap="square" rtlCol="0">
            <a:spAutoFit/>
          </a:bodyPr>
          <a:lstStyle/>
          <a:p>
            <a:r>
              <a:rPr lang="en-US" sz="2400" dirty="0" smtClean="0">
                <a:solidFill>
                  <a:srgbClr val="FF0000"/>
                </a:solidFill>
              </a:rPr>
              <a:t>2</a:t>
            </a:r>
            <a:r>
              <a:rPr lang="en-US" sz="2400" dirty="0" smtClean="0"/>
              <a:t>, 2, </a:t>
            </a:r>
            <a:r>
              <a:rPr lang="en-US" sz="2400" dirty="0" smtClean="0">
                <a:solidFill>
                  <a:srgbClr val="FF0000"/>
                </a:solidFill>
              </a:rPr>
              <a:t>3</a:t>
            </a:r>
            <a:endParaRPr lang="en-US" sz="2400" dirty="0">
              <a:solidFill>
                <a:srgbClr val="FF0000"/>
              </a:solidFill>
            </a:endParaRPr>
          </a:p>
        </p:txBody>
      </p:sp>
      <p:sp>
        <p:nvSpPr>
          <p:cNvPr id="6" name="TextBox 5"/>
          <p:cNvSpPr txBox="1"/>
          <p:nvPr/>
        </p:nvSpPr>
        <p:spPr>
          <a:xfrm>
            <a:off x="3984812" y="3048000"/>
            <a:ext cx="1219200" cy="461665"/>
          </a:xfrm>
          <a:prstGeom prst="rect">
            <a:avLst/>
          </a:prstGeom>
          <a:noFill/>
        </p:spPr>
        <p:txBody>
          <a:bodyPr wrap="square" rtlCol="0">
            <a:spAutoFit/>
          </a:bodyPr>
          <a:lstStyle/>
          <a:p>
            <a:r>
              <a:rPr lang="en-US" sz="2400" dirty="0" smtClean="0">
                <a:solidFill>
                  <a:srgbClr val="FF0000"/>
                </a:solidFill>
              </a:rPr>
              <a:t>2</a:t>
            </a:r>
            <a:r>
              <a:rPr lang="en-US" sz="2400" dirty="0" smtClean="0"/>
              <a:t>, </a:t>
            </a:r>
            <a:r>
              <a:rPr lang="en-US" sz="2400" dirty="0" smtClean="0">
                <a:solidFill>
                  <a:srgbClr val="FF0000"/>
                </a:solidFill>
              </a:rPr>
              <a:t>3</a:t>
            </a:r>
            <a:r>
              <a:rPr lang="en-US" sz="2400" dirty="0" smtClean="0"/>
              <a:t>, 5</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951" y="3962400"/>
            <a:ext cx="201178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05200" y="4953000"/>
            <a:ext cx="990600" cy="461665"/>
          </a:xfrm>
          <a:prstGeom prst="rect">
            <a:avLst/>
          </a:prstGeom>
          <a:noFill/>
        </p:spPr>
        <p:txBody>
          <a:bodyPr wrap="square" rtlCol="0">
            <a:spAutoFit/>
          </a:bodyPr>
          <a:lstStyle/>
          <a:p>
            <a:r>
              <a:rPr lang="en-US" sz="2400" dirty="0" smtClean="0"/>
              <a:t>2, 3</a:t>
            </a:r>
            <a:endParaRPr lang="en-US" sz="2400" dirty="0"/>
          </a:p>
        </p:txBody>
      </p:sp>
    </p:spTree>
    <p:extLst>
      <p:ext uri="{BB962C8B-B14F-4D97-AF65-F5344CB8AC3E}">
        <p14:creationId xmlns:p14="http://schemas.microsoft.com/office/powerpoint/2010/main" val="19690383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4" name="TextBox 3"/>
          <p:cNvSpPr txBox="1"/>
          <p:nvPr/>
        </p:nvSpPr>
        <p:spPr>
          <a:xfrm>
            <a:off x="609600" y="1242367"/>
            <a:ext cx="7772400" cy="461665"/>
          </a:xfrm>
          <a:prstGeom prst="rect">
            <a:avLst/>
          </a:prstGeom>
          <a:noFill/>
        </p:spPr>
        <p:txBody>
          <a:bodyPr wrap="square" rtlCol="0">
            <a:spAutoFit/>
          </a:bodyPr>
          <a:lstStyle/>
          <a:p>
            <a:r>
              <a:rPr lang="en-US" sz="2400" dirty="0" smtClean="0"/>
              <a:t>The obvious way: </a:t>
            </a:r>
            <a:endParaRPr lang="en-US" sz="2400" dirty="0"/>
          </a:p>
        </p:txBody>
      </p:sp>
      <p:sp>
        <p:nvSpPr>
          <p:cNvPr id="5" name="TextBox 4"/>
          <p:cNvSpPr txBox="1"/>
          <p:nvPr/>
        </p:nvSpPr>
        <p:spPr>
          <a:xfrm>
            <a:off x="1905000" y="2057400"/>
            <a:ext cx="5715000" cy="830997"/>
          </a:xfrm>
          <a:prstGeom prst="rect">
            <a:avLst/>
          </a:prstGeom>
          <a:noFill/>
        </p:spPr>
        <p:txBody>
          <a:bodyPr wrap="square" rtlCol="0">
            <a:spAutoFit/>
          </a:bodyPr>
          <a:lstStyle/>
          <a:p>
            <a:r>
              <a:rPr lang="en-US" sz="2400" dirty="0" smtClean="0">
                <a:latin typeface="Courier" pitchFamily="18" charset="0"/>
              </a:rPr>
              <a:t>gcd(12,     30)</a:t>
            </a:r>
          </a:p>
          <a:p>
            <a:endParaRPr lang="en-US" sz="2400" dirty="0">
              <a:latin typeface="Courier" pitchFamily="18" charset="0"/>
            </a:endParaRPr>
          </a:p>
        </p:txBody>
      </p:sp>
      <p:sp>
        <p:nvSpPr>
          <p:cNvPr id="3" name="TextBox 2"/>
          <p:cNvSpPr txBox="1"/>
          <p:nvPr/>
        </p:nvSpPr>
        <p:spPr>
          <a:xfrm>
            <a:off x="2590800" y="3048000"/>
            <a:ext cx="1219200" cy="461665"/>
          </a:xfrm>
          <a:prstGeom prst="rect">
            <a:avLst/>
          </a:prstGeom>
          <a:noFill/>
        </p:spPr>
        <p:txBody>
          <a:bodyPr wrap="square" rtlCol="0">
            <a:spAutoFit/>
          </a:bodyPr>
          <a:lstStyle/>
          <a:p>
            <a:r>
              <a:rPr lang="en-US" sz="2400" dirty="0" smtClean="0"/>
              <a:t>2, 2, 3</a:t>
            </a:r>
            <a:endParaRPr lang="en-US" sz="2400" dirty="0"/>
          </a:p>
        </p:txBody>
      </p:sp>
      <p:sp>
        <p:nvSpPr>
          <p:cNvPr id="6" name="TextBox 5"/>
          <p:cNvSpPr txBox="1"/>
          <p:nvPr/>
        </p:nvSpPr>
        <p:spPr>
          <a:xfrm>
            <a:off x="3984812" y="3048000"/>
            <a:ext cx="1219200" cy="461665"/>
          </a:xfrm>
          <a:prstGeom prst="rect">
            <a:avLst/>
          </a:prstGeom>
          <a:noFill/>
        </p:spPr>
        <p:txBody>
          <a:bodyPr wrap="square" rtlCol="0">
            <a:spAutoFit/>
          </a:bodyPr>
          <a:lstStyle/>
          <a:p>
            <a:r>
              <a:rPr lang="en-US" sz="2400" dirty="0" smtClean="0"/>
              <a:t>2, 3, 5</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951" y="3962400"/>
            <a:ext cx="201178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05200" y="4953000"/>
            <a:ext cx="990600" cy="461665"/>
          </a:xfrm>
          <a:prstGeom prst="rect">
            <a:avLst/>
          </a:prstGeom>
          <a:noFill/>
        </p:spPr>
        <p:txBody>
          <a:bodyPr wrap="square" rtlCol="0">
            <a:spAutoFit/>
          </a:bodyPr>
          <a:lstStyle/>
          <a:p>
            <a:r>
              <a:rPr lang="en-US" sz="2400" dirty="0" smtClean="0"/>
              <a:t>2, 3</a:t>
            </a:r>
            <a:endParaRPr lang="en-US" sz="2400" dirty="0"/>
          </a:p>
        </p:txBody>
      </p:sp>
      <p:sp>
        <p:nvSpPr>
          <p:cNvPr id="10" name="TextBox 9"/>
          <p:cNvSpPr txBox="1"/>
          <p:nvPr/>
        </p:nvSpPr>
        <p:spPr>
          <a:xfrm>
            <a:off x="5562600" y="4917429"/>
            <a:ext cx="562975" cy="461665"/>
          </a:xfrm>
          <a:prstGeom prst="rect">
            <a:avLst/>
          </a:prstGeom>
          <a:noFill/>
        </p:spPr>
        <p:txBody>
          <a:bodyPr wrap="none" rtlCol="0">
            <a:spAutoFit/>
          </a:bodyPr>
          <a:lstStyle/>
          <a:p>
            <a:r>
              <a:rPr lang="en-US" sz="2400" dirty="0" smtClean="0"/>
              <a:t>= 6</a:t>
            </a:r>
            <a:endParaRPr lang="en-US" sz="2400" dirty="0"/>
          </a:p>
        </p:txBody>
      </p:sp>
    </p:spTree>
    <p:extLst>
      <p:ext uri="{BB962C8B-B14F-4D97-AF65-F5344CB8AC3E}">
        <p14:creationId xmlns:p14="http://schemas.microsoft.com/office/powerpoint/2010/main" val="1969038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4" name="TextBox 3"/>
          <p:cNvSpPr txBox="1"/>
          <p:nvPr/>
        </p:nvSpPr>
        <p:spPr>
          <a:xfrm>
            <a:off x="609600" y="1242367"/>
            <a:ext cx="7772400" cy="461665"/>
          </a:xfrm>
          <a:prstGeom prst="rect">
            <a:avLst/>
          </a:prstGeom>
          <a:noFill/>
        </p:spPr>
        <p:txBody>
          <a:bodyPr wrap="square" rtlCol="0">
            <a:spAutoFit/>
          </a:bodyPr>
          <a:lstStyle/>
          <a:p>
            <a:r>
              <a:rPr lang="en-US" sz="2400" dirty="0" smtClean="0"/>
              <a:t>The obvious way: </a:t>
            </a:r>
            <a:endParaRPr lang="en-US" sz="2400" dirty="0"/>
          </a:p>
        </p:txBody>
      </p:sp>
      <p:sp>
        <p:nvSpPr>
          <p:cNvPr id="5" name="TextBox 4"/>
          <p:cNvSpPr txBox="1"/>
          <p:nvPr/>
        </p:nvSpPr>
        <p:spPr>
          <a:xfrm>
            <a:off x="1905000" y="2057400"/>
            <a:ext cx="5715000" cy="1200329"/>
          </a:xfrm>
          <a:prstGeom prst="rect">
            <a:avLst/>
          </a:prstGeom>
          <a:noFill/>
        </p:spPr>
        <p:txBody>
          <a:bodyPr wrap="square" rtlCol="0">
            <a:spAutoFit/>
          </a:bodyPr>
          <a:lstStyle/>
          <a:p>
            <a:r>
              <a:rPr lang="en-US" sz="2400" dirty="0" smtClean="0">
                <a:latin typeface="Courier" pitchFamily="18" charset="0"/>
              </a:rPr>
              <a:t>gcd(12,     30)</a:t>
            </a:r>
          </a:p>
          <a:p>
            <a:endParaRPr lang="en-US" sz="2400" dirty="0">
              <a:latin typeface="Courier" pitchFamily="18" charset="0"/>
            </a:endParaRPr>
          </a:p>
          <a:p>
            <a:endParaRPr lang="en-US" sz="2400" dirty="0">
              <a:latin typeface="Courier" pitchFamily="18" charset="0"/>
            </a:endParaRPr>
          </a:p>
        </p:txBody>
      </p:sp>
      <p:sp>
        <p:nvSpPr>
          <p:cNvPr id="3" name="TextBox 2"/>
          <p:cNvSpPr txBox="1"/>
          <p:nvPr/>
        </p:nvSpPr>
        <p:spPr>
          <a:xfrm>
            <a:off x="685800" y="3810000"/>
            <a:ext cx="7696200" cy="1477328"/>
          </a:xfrm>
          <a:prstGeom prst="rect">
            <a:avLst/>
          </a:prstGeom>
          <a:noFill/>
        </p:spPr>
        <p:txBody>
          <a:bodyPr wrap="square" rtlCol="0">
            <a:spAutoFit/>
          </a:bodyPr>
          <a:lstStyle/>
          <a:p>
            <a:r>
              <a:rPr lang="en-US" dirty="0" smtClean="0">
                <a:latin typeface="Courier" pitchFamily="18" charset="0"/>
              </a:rPr>
              <a:t>def gcd(n, m):</a:t>
            </a:r>
          </a:p>
          <a:p>
            <a:r>
              <a:rPr lang="en-US" dirty="0">
                <a:latin typeface="Courier" pitchFamily="18" charset="0"/>
              </a:rPr>
              <a:t> </a:t>
            </a:r>
            <a:r>
              <a:rPr lang="en-US" dirty="0" smtClean="0">
                <a:latin typeface="Courier" pitchFamily="18" charset="0"/>
              </a:rPr>
              <a:t>   ns = factors(n)</a:t>
            </a:r>
          </a:p>
          <a:p>
            <a:r>
              <a:rPr lang="en-US" dirty="0">
                <a:latin typeface="Courier" pitchFamily="18" charset="0"/>
              </a:rPr>
              <a:t> </a:t>
            </a:r>
            <a:r>
              <a:rPr lang="en-US" dirty="0" smtClean="0">
                <a:latin typeface="Courier" pitchFamily="18" charset="0"/>
              </a:rPr>
              <a:t>   ms = factors(m)</a:t>
            </a:r>
          </a:p>
          <a:p>
            <a:r>
              <a:rPr lang="en-US" dirty="0">
                <a:latin typeface="Courier" pitchFamily="18" charset="0"/>
              </a:rPr>
              <a:t> </a:t>
            </a:r>
            <a:r>
              <a:rPr lang="en-US" dirty="0" smtClean="0">
                <a:latin typeface="Courier" pitchFamily="18" charset="0"/>
              </a:rPr>
              <a:t>   answer = multiset_intersect(ns, ms)</a:t>
            </a:r>
          </a:p>
          <a:p>
            <a:r>
              <a:rPr lang="en-US" dirty="0">
                <a:latin typeface="Courier" pitchFamily="18" charset="0"/>
              </a:rPr>
              <a:t> </a:t>
            </a:r>
            <a:r>
              <a:rPr lang="en-US" dirty="0" smtClean="0">
                <a:latin typeface="Courier" pitchFamily="18" charset="0"/>
              </a:rPr>
              <a:t>   return(answer)</a:t>
            </a:r>
            <a:endParaRPr lang="en-US" dirty="0">
              <a:latin typeface="Courier" pitchFamily="18" charset="0"/>
            </a:endParaRPr>
          </a:p>
        </p:txBody>
      </p:sp>
    </p:spTree>
    <p:extLst>
      <p:ext uri="{BB962C8B-B14F-4D97-AF65-F5344CB8AC3E}">
        <p14:creationId xmlns:p14="http://schemas.microsoft.com/office/powerpoint/2010/main" val="51331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Swapping Two Values</a:t>
            </a:r>
            <a:endParaRPr lang="en-US" sz="3600" b="1" dirty="0"/>
          </a:p>
        </p:txBody>
      </p:sp>
      <p:sp>
        <p:nvSpPr>
          <p:cNvPr id="4" name="TextBox 3"/>
          <p:cNvSpPr txBox="1"/>
          <p:nvPr/>
        </p:nvSpPr>
        <p:spPr>
          <a:xfrm>
            <a:off x="2514600" y="1676400"/>
            <a:ext cx="1219200" cy="523220"/>
          </a:xfrm>
          <a:prstGeom prst="rect">
            <a:avLst/>
          </a:prstGeom>
          <a:noFill/>
        </p:spPr>
        <p:txBody>
          <a:bodyPr wrap="square" rtlCol="0">
            <a:spAutoFit/>
          </a:bodyPr>
          <a:lstStyle/>
          <a:p>
            <a:r>
              <a:rPr lang="en-US" sz="2800" dirty="0" smtClean="0"/>
              <a:t>35</a:t>
            </a:r>
            <a:endParaRPr lang="en-US" sz="2800" dirty="0"/>
          </a:p>
        </p:txBody>
      </p:sp>
      <p:sp>
        <p:nvSpPr>
          <p:cNvPr id="5" name="TextBox 4"/>
          <p:cNvSpPr txBox="1"/>
          <p:nvPr/>
        </p:nvSpPr>
        <p:spPr>
          <a:xfrm>
            <a:off x="2514600" y="2895600"/>
            <a:ext cx="1219200" cy="523220"/>
          </a:xfrm>
          <a:prstGeom prst="rect">
            <a:avLst/>
          </a:prstGeom>
          <a:noFill/>
        </p:spPr>
        <p:txBody>
          <a:bodyPr wrap="square" rtlCol="0">
            <a:spAutoFit/>
          </a:bodyPr>
          <a:lstStyle/>
          <a:p>
            <a:r>
              <a:rPr lang="en-US" sz="2800" dirty="0" smtClean="0"/>
              <a:t>12</a:t>
            </a:r>
            <a:endParaRPr lang="en-US" sz="2800" dirty="0"/>
          </a:p>
        </p:txBody>
      </p:sp>
      <p:sp>
        <p:nvSpPr>
          <p:cNvPr id="6" name="Rectangle 5"/>
          <p:cNvSpPr/>
          <p:nvPr/>
        </p:nvSpPr>
        <p:spPr>
          <a:xfrm>
            <a:off x="2362200" y="1676400"/>
            <a:ext cx="8382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74900" y="2895600"/>
            <a:ext cx="8382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4114800"/>
            <a:ext cx="7391400" cy="461665"/>
          </a:xfrm>
          <a:prstGeom prst="rect">
            <a:avLst/>
          </a:prstGeom>
          <a:noFill/>
        </p:spPr>
        <p:txBody>
          <a:bodyPr wrap="square" rtlCol="0">
            <a:spAutoFit/>
          </a:bodyPr>
          <a:lstStyle/>
          <a:p>
            <a:r>
              <a:rPr lang="en-US" sz="2400" dirty="0" smtClean="0"/>
              <a:t>An algorithm to swap the values:</a:t>
            </a:r>
            <a:endParaRPr lang="en-US" sz="2400" dirty="0"/>
          </a:p>
        </p:txBody>
      </p:sp>
      <p:sp>
        <p:nvSpPr>
          <p:cNvPr id="3" name="TextBox 2"/>
          <p:cNvSpPr txBox="1"/>
          <p:nvPr/>
        </p:nvSpPr>
        <p:spPr>
          <a:xfrm>
            <a:off x="1295400" y="1676400"/>
            <a:ext cx="609600" cy="461665"/>
          </a:xfrm>
          <a:prstGeom prst="rect">
            <a:avLst/>
          </a:prstGeom>
          <a:noFill/>
        </p:spPr>
        <p:txBody>
          <a:bodyPr wrap="square" rtlCol="0">
            <a:spAutoFit/>
          </a:bodyPr>
          <a:lstStyle/>
          <a:p>
            <a:r>
              <a:rPr lang="en-US" sz="2400" dirty="0" smtClean="0"/>
              <a:t>X:</a:t>
            </a:r>
            <a:endParaRPr lang="en-US" sz="2400" dirty="0"/>
          </a:p>
        </p:txBody>
      </p:sp>
      <p:sp>
        <p:nvSpPr>
          <p:cNvPr id="9" name="TextBox 8"/>
          <p:cNvSpPr txBox="1"/>
          <p:nvPr/>
        </p:nvSpPr>
        <p:spPr>
          <a:xfrm>
            <a:off x="1308100" y="2906354"/>
            <a:ext cx="609600" cy="461665"/>
          </a:xfrm>
          <a:prstGeom prst="rect">
            <a:avLst/>
          </a:prstGeom>
          <a:noFill/>
        </p:spPr>
        <p:txBody>
          <a:bodyPr wrap="square" rtlCol="0">
            <a:spAutoFit/>
          </a:bodyPr>
          <a:lstStyle/>
          <a:p>
            <a:r>
              <a:rPr lang="en-US" sz="2400" dirty="0" smtClean="0"/>
              <a:t>Y:</a:t>
            </a:r>
            <a:endParaRPr lang="en-US" sz="2400" dirty="0"/>
          </a:p>
        </p:txBody>
      </p:sp>
    </p:spTree>
    <p:extLst>
      <p:ext uri="{BB962C8B-B14F-4D97-AF65-F5344CB8AC3E}">
        <p14:creationId xmlns:p14="http://schemas.microsoft.com/office/powerpoint/2010/main" val="6886718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4" name="TextBox 3"/>
          <p:cNvSpPr txBox="1"/>
          <p:nvPr/>
        </p:nvSpPr>
        <p:spPr>
          <a:xfrm>
            <a:off x="609600" y="1242367"/>
            <a:ext cx="7772400" cy="461665"/>
          </a:xfrm>
          <a:prstGeom prst="rect">
            <a:avLst/>
          </a:prstGeom>
          <a:noFill/>
        </p:spPr>
        <p:txBody>
          <a:bodyPr wrap="square" rtlCol="0">
            <a:spAutoFit/>
          </a:bodyPr>
          <a:lstStyle/>
          <a:p>
            <a:r>
              <a:rPr lang="en-US" sz="2400" dirty="0" smtClean="0"/>
              <a:t>The obvious way: </a:t>
            </a:r>
            <a:endParaRPr lang="en-US" sz="2400" dirty="0"/>
          </a:p>
        </p:txBody>
      </p:sp>
      <p:sp>
        <p:nvSpPr>
          <p:cNvPr id="5" name="TextBox 4"/>
          <p:cNvSpPr txBox="1"/>
          <p:nvPr/>
        </p:nvSpPr>
        <p:spPr>
          <a:xfrm>
            <a:off x="1905000" y="2057400"/>
            <a:ext cx="5715000" cy="830997"/>
          </a:xfrm>
          <a:prstGeom prst="rect">
            <a:avLst/>
          </a:prstGeom>
          <a:noFill/>
        </p:spPr>
        <p:txBody>
          <a:bodyPr wrap="square" rtlCol="0">
            <a:spAutoFit/>
          </a:bodyPr>
          <a:lstStyle/>
          <a:p>
            <a:r>
              <a:rPr lang="en-US" sz="2400" dirty="0" smtClean="0">
                <a:latin typeface="Courier" pitchFamily="18" charset="0"/>
              </a:rPr>
              <a:t>gcd(1345673,456782</a:t>
            </a:r>
            <a:r>
              <a:rPr lang="en-US" sz="2400" dirty="0">
                <a:latin typeface="Courier" pitchFamily="18" charset="0"/>
              </a:rPr>
              <a:t>)</a:t>
            </a:r>
          </a:p>
          <a:p>
            <a:endParaRPr lang="en-US" sz="2400" dirty="0">
              <a:latin typeface="Courier" pitchFamily="18" charset="0"/>
            </a:endParaRPr>
          </a:p>
        </p:txBody>
      </p:sp>
      <p:sp>
        <p:nvSpPr>
          <p:cNvPr id="3" name="TextBox 2"/>
          <p:cNvSpPr txBox="1"/>
          <p:nvPr/>
        </p:nvSpPr>
        <p:spPr>
          <a:xfrm>
            <a:off x="685800" y="3810000"/>
            <a:ext cx="7696200" cy="1477328"/>
          </a:xfrm>
          <a:prstGeom prst="rect">
            <a:avLst/>
          </a:prstGeom>
          <a:noFill/>
        </p:spPr>
        <p:txBody>
          <a:bodyPr wrap="square" rtlCol="0">
            <a:spAutoFit/>
          </a:bodyPr>
          <a:lstStyle/>
          <a:p>
            <a:r>
              <a:rPr lang="en-US" dirty="0" smtClean="0">
                <a:latin typeface="Courier" pitchFamily="18" charset="0"/>
              </a:rPr>
              <a:t>def gcd(n, m):</a:t>
            </a:r>
          </a:p>
          <a:p>
            <a:r>
              <a:rPr lang="en-US" dirty="0">
                <a:latin typeface="Courier" pitchFamily="18" charset="0"/>
              </a:rPr>
              <a:t> </a:t>
            </a:r>
            <a:r>
              <a:rPr lang="en-US" dirty="0" smtClean="0">
                <a:latin typeface="Courier" pitchFamily="18" charset="0"/>
              </a:rPr>
              <a:t>   ns = factors(n)</a:t>
            </a:r>
          </a:p>
          <a:p>
            <a:r>
              <a:rPr lang="en-US" dirty="0">
                <a:latin typeface="Courier" pitchFamily="18" charset="0"/>
              </a:rPr>
              <a:t> </a:t>
            </a:r>
            <a:r>
              <a:rPr lang="en-US" dirty="0" smtClean="0">
                <a:latin typeface="Courier" pitchFamily="18" charset="0"/>
              </a:rPr>
              <a:t>   ms = factors(m)</a:t>
            </a:r>
          </a:p>
          <a:p>
            <a:r>
              <a:rPr lang="en-US" dirty="0">
                <a:latin typeface="Courier" pitchFamily="18" charset="0"/>
              </a:rPr>
              <a:t> </a:t>
            </a:r>
            <a:r>
              <a:rPr lang="en-US" dirty="0" smtClean="0">
                <a:latin typeface="Courier" pitchFamily="18" charset="0"/>
              </a:rPr>
              <a:t>   answer = multiset_intersect(ns, ms)</a:t>
            </a:r>
          </a:p>
          <a:p>
            <a:r>
              <a:rPr lang="en-US" dirty="0">
                <a:latin typeface="Courier" pitchFamily="18" charset="0"/>
              </a:rPr>
              <a:t> </a:t>
            </a:r>
            <a:r>
              <a:rPr lang="en-US" dirty="0" smtClean="0">
                <a:latin typeface="Courier" pitchFamily="18" charset="0"/>
              </a:rPr>
              <a:t>   return(answer)</a:t>
            </a:r>
            <a:endParaRPr lang="en-US" dirty="0">
              <a:latin typeface="Courier" pitchFamily="18" charset="0"/>
            </a:endParaRPr>
          </a:p>
        </p:txBody>
      </p:sp>
    </p:spTree>
    <p:extLst>
      <p:ext uri="{BB962C8B-B14F-4D97-AF65-F5344CB8AC3E}">
        <p14:creationId xmlns:p14="http://schemas.microsoft.com/office/powerpoint/2010/main" val="2632734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4" name="TextBox 3"/>
          <p:cNvSpPr txBox="1"/>
          <p:nvPr/>
        </p:nvSpPr>
        <p:spPr>
          <a:xfrm>
            <a:off x="609600" y="1242367"/>
            <a:ext cx="7772400" cy="461665"/>
          </a:xfrm>
          <a:prstGeom prst="rect">
            <a:avLst/>
          </a:prstGeom>
          <a:noFill/>
        </p:spPr>
        <p:txBody>
          <a:bodyPr wrap="square" rtlCol="0">
            <a:spAutoFit/>
          </a:bodyPr>
          <a:lstStyle/>
          <a:p>
            <a:r>
              <a:rPr lang="en-US" sz="2400" dirty="0" smtClean="0"/>
              <a:t>The obvious way: </a:t>
            </a:r>
            <a:endParaRPr lang="en-US" sz="2400" dirty="0"/>
          </a:p>
        </p:txBody>
      </p:sp>
      <p:sp>
        <p:nvSpPr>
          <p:cNvPr id="5" name="TextBox 4"/>
          <p:cNvSpPr txBox="1"/>
          <p:nvPr/>
        </p:nvSpPr>
        <p:spPr>
          <a:xfrm>
            <a:off x="1905000" y="2057400"/>
            <a:ext cx="5715000" cy="830997"/>
          </a:xfrm>
          <a:prstGeom prst="rect">
            <a:avLst/>
          </a:prstGeom>
          <a:noFill/>
        </p:spPr>
        <p:txBody>
          <a:bodyPr wrap="square" rtlCol="0">
            <a:spAutoFit/>
          </a:bodyPr>
          <a:lstStyle/>
          <a:p>
            <a:r>
              <a:rPr lang="en-US" sz="2400" dirty="0" smtClean="0">
                <a:latin typeface="Courier" pitchFamily="18" charset="0"/>
              </a:rPr>
              <a:t>gcd(1345673,456782</a:t>
            </a:r>
            <a:r>
              <a:rPr lang="en-US" sz="2400" dirty="0">
                <a:latin typeface="Courier" pitchFamily="18" charset="0"/>
              </a:rPr>
              <a:t>)</a:t>
            </a:r>
          </a:p>
          <a:p>
            <a:endParaRPr lang="en-US" sz="2400" dirty="0">
              <a:latin typeface="Courier" pitchFamily="18" charset="0"/>
            </a:endParaRPr>
          </a:p>
        </p:txBody>
      </p:sp>
      <p:sp>
        <p:nvSpPr>
          <p:cNvPr id="3" name="TextBox 2"/>
          <p:cNvSpPr txBox="1"/>
          <p:nvPr/>
        </p:nvSpPr>
        <p:spPr>
          <a:xfrm>
            <a:off x="685800" y="3810000"/>
            <a:ext cx="8534400" cy="1477328"/>
          </a:xfrm>
          <a:prstGeom prst="rect">
            <a:avLst/>
          </a:prstGeom>
          <a:noFill/>
        </p:spPr>
        <p:txBody>
          <a:bodyPr wrap="square" rtlCol="0">
            <a:spAutoFit/>
          </a:bodyPr>
          <a:lstStyle/>
          <a:p>
            <a:r>
              <a:rPr lang="en-US" dirty="0" smtClean="0">
                <a:latin typeface="Courier" pitchFamily="18" charset="0"/>
              </a:rPr>
              <a:t>def gcd(n, m):</a:t>
            </a:r>
          </a:p>
          <a:p>
            <a:r>
              <a:rPr lang="en-US" dirty="0">
                <a:latin typeface="Courier" pitchFamily="18" charset="0"/>
              </a:rPr>
              <a:t> </a:t>
            </a:r>
            <a:r>
              <a:rPr lang="en-US" dirty="0" smtClean="0">
                <a:latin typeface="Courier" pitchFamily="18" charset="0"/>
              </a:rPr>
              <a:t>   ns = factors(n)			</a:t>
            </a:r>
            <a:r>
              <a:rPr lang="en-US" b="1" dirty="0" smtClean="0">
                <a:solidFill>
                  <a:srgbClr val="FF0000"/>
                </a:solidFill>
                <a:latin typeface="Courier" pitchFamily="18" charset="0"/>
              </a:rPr>
              <a:t># No efficient way known.</a:t>
            </a:r>
          </a:p>
          <a:p>
            <a:r>
              <a:rPr lang="en-US" dirty="0">
                <a:latin typeface="Courier" pitchFamily="18" charset="0"/>
              </a:rPr>
              <a:t> </a:t>
            </a:r>
            <a:r>
              <a:rPr lang="en-US" dirty="0" smtClean="0">
                <a:latin typeface="Courier" pitchFamily="18" charset="0"/>
              </a:rPr>
              <a:t>   ms = factors(m)  		</a:t>
            </a:r>
            <a:r>
              <a:rPr lang="en-US" b="1" dirty="0" smtClean="0">
                <a:solidFill>
                  <a:srgbClr val="FF0000"/>
                </a:solidFill>
                <a:latin typeface="Courier" pitchFamily="18" charset="0"/>
              </a:rPr>
              <a:t># No efficient way known.</a:t>
            </a:r>
          </a:p>
          <a:p>
            <a:r>
              <a:rPr lang="en-US" dirty="0">
                <a:latin typeface="Courier" pitchFamily="18" charset="0"/>
              </a:rPr>
              <a:t> </a:t>
            </a:r>
            <a:r>
              <a:rPr lang="en-US" dirty="0" smtClean="0">
                <a:latin typeface="Courier" pitchFamily="18" charset="0"/>
              </a:rPr>
              <a:t>   answer = multiset_intersect(ns, ms)</a:t>
            </a:r>
          </a:p>
          <a:p>
            <a:r>
              <a:rPr lang="en-US" dirty="0">
                <a:latin typeface="Courier" pitchFamily="18" charset="0"/>
              </a:rPr>
              <a:t> </a:t>
            </a:r>
            <a:r>
              <a:rPr lang="en-US" dirty="0" smtClean="0">
                <a:latin typeface="Courier" pitchFamily="18" charset="0"/>
              </a:rPr>
              <a:t>   return(answer)</a:t>
            </a:r>
            <a:endParaRPr lang="en-US" dirty="0">
              <a:latin typeface="Courier" pitchFamily="18" charset="0"/>
            </a:endParaRPr>
          </a:p>
        </p:txBody>
      </p:sp>
      <p:sp>
        <p:nvSpPr>
          <p:cNvPr id="6" name="TextBox 5"/>
          <p:cNvSpPr txBox="1"/>
          <p:nvPr/>
        </p:nvSpPr>
        <p:spPr>
          <a:xfrm>
            <a:off x="5867400" y="5562600"/>
            <a:ext cx="3276600" cy="523220"/>
          </a:xfrm>
          <a:prstGeom prst="rect">
            <a:avLst/>
          </a:prstGeom>
          <a:noFill/>
        </p:spPr>
        <p:txBody>
          <a:bodyPr wrap="square" rtlCol="0">
            <a:spAutoFit/>
          </a:bodyPr>
          <a:lstStyle/>
          <a:p>
            <a:r>
              <a:rPr lang="en-US" sz="2800" dirty="0" smtClean="0"/>
              <a:t>Not O(n</a:t>
            </a:r>
            <a:r>
              <a:rPr lang="en-US" sz="2800" baseline="30000" dirty="0" smtClean="0"/>
              <a:t>k</a:t>
            </a:r>
            <a:r>
              <a:rPr lang="en-US" sz="2800" dirty="0" smtClean="0"/>
              <a:t>) for any k</a:t>
            </a:r>
            <a:endParaRPr lang="en-US" sz="2800" dirty="0"/>
          </a:p>
        </p:txBody>
      </p:sp>
    </p:spTree>
    <p:extLst>
      <p:ext uri="{BB962C8B-B14F-4D97-AF65-F5344CB8AC3E}">
        <p14:creationId xmlns:p14="http://schemas.microsoft.com/office/powerpoint/2010/main" val="26832684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How Hard is Factoring?</a:t>
            </a:r>
            <a:endParaRPr lang="en-US" sz="3600" b="1" dirty="0"/>
          </a:p>
        </p:txBody>
      </p:sp>
      <p:sp>
        <p:nvSpPr>
          <p:cNvPr id="5" name="TextBox 4"/>
          <p:cNvSpPr txBox="1"/>
          <p:nvPr/>
        </p:nvSpPr>
        <p:spPr>
          <a:xfrm>
            <a:off x="609600" y="1219200"/>
            <a:ext cx="7772400" cy="3139321"/>
          </a:xfrm>
          <a:prstGeom prst="rect">
            <a:avLst/>
          </a:prstGeom>
          <a:noFill/>
        </p:spPr>
        <p:txBody>
          <a:bodyPr wrap="square" rtlCol="0">
            <a:spAutoFit/>
          </a:bodyPr>
          <a:lstStyle/>
          <a:p>
            <a:r>
              <a:rPr lang="it-IT" dirty="0" smtClean="0"/>
              <a:t>RSA-768 </a:t>
            </a:r>
            <a:r>
              <a:rPr lang="it-IT" dirty="0"/>
              <a:t>= </a:t>
            </a:r>
            <a:r>
              <a:rPr lang="it-IT" dirty="0" smtClean="0"/>
              <a:t>12301866845301177551304949583849627207728535695953</a:t>
            </a:r>
          </a:p>
          <a:p>
            <a:r>
              <a:rPr lang="it-IT" dirty="0" smtClean="0"/>
              <a:t>34792197322452151726400507263657518745202199786469389956474</a:t>
            </a:r>
          </a:p>
          <a:p>
            <a:r>
              <a:rPr lang="it-IT" dirty="0" smtClean="0"/>
              <a:t>94277406384592519255732630345373154826850791702612214291346</a:t>
            </a:r>
          </a:p>
          <a:p>
            <a:r>
              <a:rPr lang="it-IT" dirty="0" smtClean="0"/>
              <a:t>1670429214311602221240479274737794080665351419597459856902143413 </a:t>
            </a:r>
          </a:p>
          <a:p>
            <a:endParaRPr lang="it-IT" dirty="0" smtClean="0"/>
          </a:p>
          <a:p>
            <a:endParaRPr lang="it-IT" dirty="0"/>
          </a:p>
          <a:p>
            <a:r>
              <a:rPr lang="it-IT" dirty="0" smtClean="0"/>
              <a:t>RSA-768 </a:t>
            </a:r>
            <a:r>
              <a:rPr lang="it-IT" dirty="0"/>
              <a:t>= </a:t>
            </a:r>
            <a:r>
              <a:rPr lang="it-IT" dirty="0" smtClean="0"/>
              <a:t>334780716989568987860441698482126908177047949837137685</a:t>
            </a:r>
          </a:p>
          <a:p>
            <a:r>
              <a:rPr lang="it-IT" dirty="0" smtClean="0"/>
              <a:t>68912431388982883793878002287614711652531743087737814467999489 </a:t>
            </a:r>
          </a:p>
          <a:p>
            <a:r>
              <a:rPr lang="it-IT" dirty="0" smtClean="0"/>
              <a:t>× </a:t>
            </a:r>
            <a:r>
              <a:rPr lang="it-IT" dirty="0"/>
              <a:t>36746043666799590428244633799627952632279158164343087642676032283815739666 </a:t>
            </a:r>
            <a:r>
              <a:rPr lang="it-IT" dirty="0" smtClean="0"/>
              <a:t>511279233373417143396810270092798736308917</a:t>
            </a:r>
            <a:endParaRPr lang="en-US" dirty="0"/>
          </a:p>
        </p:txBody>
      </p:sp>
      <p:sp>
        <p:nvSpPr>
          <p:cNvPr id="6" name="TextBox 5"/>
          <p:cNvSpPr txBox="1"/>
          <p:nvPr/>
        </p:nvSpPr>
        <p:spPr>
          <a:xfrm>
            <a:off x="673100" y="4658667"/>
            <a:ext cx="7924800" cy="461665"/>
          </a:xfrm>
          <a:prstGeom prst="rect">
            <a:avLst/>
          </a:prstGeom>
          <a:noFill/>
        </p:spPr>
        <p:txBody>
          <a:bodyPr wrap="square" rtlCol="0">
            <a:spAutoFit/>
          </a:bodyPr>
          <a:lstStyle/>
          <a:p>
            <a:r>
              <a:rPr lang="en-US" sz="2400" dirty="0" smtClean="0"/>
              <a:t>Factored in 2009 using hundreds of machines over 2 years.</a:t>
            </a:r>
            <a:endParaRPr lang="en-US" sz="2400" dirty="0"/>
          </a:p>
        </p:txBody>
      </p:sp>
      <p:sp>
        <p:nvSpPr>
          <p:cNvPr id="7" name="TextBox 6"/>
          <p:cNvSpPr txBox="1"/>
          <p:nvPr/>
        </p:nvSpPr>
        <p:spPr>
          <a:xfrm>
            <a:off x="673100" y="5494635"/>
            <a:ext cx="8013700" cy="1015663"/>
          </a:xfrm>
          <a:prstGeom prst="rect">
            <a:avLst/>
          </a:prstGeom>
          <a:noFill/>
        </p:spPr>
        <p:txBody>
          <a:bodyPr wrap="square" rtlCol="0">
            <a:spAutoFit/>
          </a:bodyPr>
          <a:lstStyle/>
          <a:p>
            <a:r>
              <a:rPr lang="en-US" sz="2400" dirty="0" smtClean="0"/>
              <a:t>SIMD parallelism helps.  </a:t>
            </a:r>
          </a:p>
          <a:p>
            <a:endParaRPr lang="en-US" sz="1200" dirty="0"/>
          </a:p>
          <a:p>
            <a:r>
              <a:rPr lang="en-US" sz="2400" dirty="0" smtClean="0"/>
              <a:t>But good enough to grab your credit card number? </a:t>
            </a:r>
            <a:endParaRPr lang="en-US" sz="2400" dirty="0"/>
          </a:p>
        </p:txBody>
      </p:sp>
    </p:spTree>
    <p:extLst>
      <p:ext uri="{BB962C8B-B14F-4D97-AF65-F5344CB8AC3E}">
        <p14:creationId xmlns:p14="http://schemas.microsoft.com/office/powerpoint/2010/main" val="6002870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How Hard is Factoring?</a:t>
            </a:r>
            <a:endParaRPr lang="en-US" sz="3600" b="1" dirty="0"/>
          </a:p>
        </p:txBody>
      </p:sp>
      <p:sp>
        <p:nvSpPr>
          <p:cNvPr id="5" name="TextBox 4"/>
          <p:cNvSpPr txBox="1"/>
          <p:nvPr/>
        </p:nvSpPr>
        <p:spPr>
          <a:xfrm>
            <a:off x="609600" y="1219200"/>
            <a:ext cx="7772400" cy="1477328"/>
          </a:xfrm>
          <a:prstGeom prst="rect">
            <a:avLst/>
          </a:prstGeom>
          <a:noFill/>
        </p:spPr>
        <p:txBody>
          <a:bodyPr wrap="square" rtlCol="0">
            <a:spAutoFit/>
          </a:bodyPr>
          <a:lstStyle/>
          <a:p>
            <a:r>
              <a:rPr lang="it-IT" dirty="0" smtClean="0"/>
              <a:t>RSA-240 = </a:t>
            </a:r>
            <a:r>
              <a:rPr lang="en-US" dirty="0" smtClean="0"/>
              <a:t>12462036678171878406583504460810659043482037465167880</a:t>
            </a:r>
          </a:p>
          <a:p>
            <a:r>
              <a:rPr lang="en-US" dirty="0" smtClean="0"/>
              <a:t>57548187888832896668011882108550360395702725087475098647684384</a:t>
            </a:r>
          </a:p>
          <a:p>
            <a:r>
              <a:rPr lang="en-US" dirty="0" smtClean="0"/>
              <a:t>58621054865537970253930571891217684318286362846948405301614416</a:t>
            </a:r>
          </a:p>
          <a:p>
            <a:r>
              <a:rPr lang="en-US" dirty="0" smtClean="0"/>
              <a:t>430468066875699415246993185704183030512549594371372159029236099</a:t>
            </a:r>
            <a:endParaRPr lang="it-IT" dirty="0" smtClean="0"/>
          </a:p>
          <a:p>
            <a:endParaRPr lang="it-IT" dirty="0"/>
          </a:p>
        </p:txBody>
      </p:sp>
      <p:sp>
        <p:nvSpPr>
          <p:cNvPr id="6" name="TextBox 5"/>
          <p:cNvSpPr txBox="1"/>
          <p:nvPr/>
        </p:nvSpPr>
        <p:spPr>
          <a:xfrm>
            <a:off x="673100" y="4658667"/>
            <a:ext cx="7924800" cy="461665"/>
          </a:xfrm>
          <a:prstGeom prst="rect">
            <a:avLst/>
          </a:prstGeom>
          <a:noFill/>
        </p:spPr>
        <p:txBody>
          <a:bodyPr wrap="square" rtlCol="0">
            <a:spAutoFit/>
          </a:bodyPr>
          <a:lstStyle/>
          <a:p>
            <a:r>
              <a:rPr lang="en-US" sz="2400" dirty="0" smtClean="0"/>
              <a:t>Not yet factored.</a:t>
            </a:r>
            <a:endParaRPr lang="en-US" sz="2400" dirty="0"/>
          </a:p>
        </p:txBody>
      </p:sp>
    </p:spTree>
    <p:extLst>
      <p:ext uri="{BB962C8B-B14F-4D97-AF65-F5344CB8AC3E}">
        <p14:creationId xmlns:p14="http://schemas.microsoft.com/office/powerpoint/2010/main" val="4740808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4" name="TextBox 3"/>
          <p:cNvSpPr txBox="1"/>
          <p:nvPr/>
        </p:nvSpPr>
        <p:spPr>
          <a:xfrm>
            <a:off x="609600" y="1242367"/>
            <a:ext cx="7772400" cy="461665"/>
          </a:xfrm>
          <a:prstGeom prst="rect">
            <a:avLst/>
          </a:prstGeom>
          <a:noFill/>
        </p:spPr>
        <p:txBody>
          <a:bodyPr wrap="square" rtlCol="0">
            <a:spAutoFit/>
          </a:bodyPr>
          <a:lstStyle/>
          <a:p>
            <a:r>
              <a:rPr lang="en-US" sz="2400" dirty="0" smtClean="0"/>
              <a:t>A better way: </a:t>
            </a:r>
            <a:endParaRPr lang="en-US" sz="2400" dirty="0"/>
          </a:p>
        </p:txBody>
      </p:sp>
      <p:sp>
        <p:nvSpPr>
          <p:cNvPr id="5" name="TextBox 4"/>
          <p:cNvSpPr txBox="1"/>
          <p:nvPr/>
        </p:nvSpPr>
        <p:spPr>
          <a:xfrm>
            <a:off x="1447800" y="2057400"/>
            <a:ext cx="6629400" cy="1938992"/>
          </a:xfrm>
          <a:prstGeom prst="rect">
            <a:avLst/>
          </a:prstGeom>
          <a:noFill/>
        </p:spPr>
        <p:txBody>
          <a:bodyPr wrap="square" rtlCol="0">
            <a:spAutoFit/>
          </a:bodyPr>
          <a:lstStyle/>
          <a:p>
            <a:r>
              <a:rPr lang="en-US" sz="2400" dirty="0">
                <a:latin typeface="Courier" pitchFamily="18" charset="0"/>
              </a:rPr>
              <a:t>def gcd_euclid(n,m):</a:t>
            </a:r>
          </a:p>
          <a:p>
            <a:r>
              <a:rPr lang="en-US" sz="2400" dirty="0" smtClean="0">
                <a:latin typeface="Courier" pitchFamily="18" charset="0"/>
              </a:rPr>
              <a:t>if </a:t>
            </a:r>
            <a:r>
              <a:rPr lang="en-US" sz="2400" dirty="0">
                <a:latin typeface="Courier" pitchFamily="18" charset="0"/>
              </a:rPr>
              <a:t>m == 0:</a:t>
            </a:r>
          </a:p>
          <a:p>
            <a:r>
              <a:rPr lang="en-US" sz="2400" dirty="0">
                <a:latin typeface="Courier" pitchFamily="18" charset="0"/>
              </a:rPr>
              <a:t>        return(n)</a:t>
            </a:r>
          </a:p>
          <a:p>
            <a:r>
              <a:rPr lang="en-US" sz="2400" dirty="0">
                <a:latin typeface="Courier" pitchFamily="18" charset="0"/>
              </a:rPr>
              <a:t>    else:</a:t>
            </a:r>
          </a:p>
          <a:p>
            <a:r>
              <a:rPr lang="en-US" sz="2400" dirty="0">
                <a:latin typeface="Courier" pitchFamily="18" charset="0"/>
              </a:rPr>
              <a:t>        </a:t>
            </a:r>
            <a:r>
              <a:rPr lang="en-US" sz="2400" dirty="0" smtClean="0">
                <a:latin typeface="Courier" pitchFamily="18" charset="0"/>
              </a:rPr>
              <a:t>return(gcd_euclid(m</a:t>
            </a:r>
            <a:r>
              <a:rPr lang="en-US" sz="2400" dirty="0">
                <a:latin typeface="Courier" pitchFamily="18" charset="0"/>
              </a:rPr>
              <a:t>, n%m</a:t>
            </a:r>
            <a:r>
              <a:rPr lang="en-US" sz="2400" dirty="0" smtClean="0">
                <a:latin typeface="Courier" pitchFamily="18" charset="0"/>
              </a:rPr>
              <a:t>))</a:t>
            </a:r>
            <a:endParaRPr lang="en-US" sz="2400" dirty="0">
              <a:latin typeface="Courier" pitchFamily="18" charset="0"/>
            </a:endParaRPr>
          </a:p>
        </p:txBody>
      </p:sp>
      <p:sp>
        <p:nvSpPr>
          <p:cNvPr id="6" name="TextBox 5"/>
          <p:cNvSpPr txBox="1"/>
          <p:nvPr/>
        </p:nvSpPr>
        <p:spPr>
          <a:xfrm>
            <a:off x="762000" y="4876800"/>
            <a:ext cx="8077200" cy="1200329"/>
          </a:xfrm>
          <a:prstGeom prst="rect">
            <a:avLst/>
          </a:prstGeom>
          <a:noFill/>
        </p:spPr>
        <p:txBody>
          <a:bodyPr wrap="square" rtlCol="0">
            <a:spAutoFit/>
          </a:bodyPr>
          <a:lstStyle/>
          <a:p>
            <a:r>
              <a:rPr lang="en-US" sz="2400" dirty="0" smtClean="0"/>
              <a:t>Let’s try it:	n = 24      m = 9</a:t>
            </a:r>
          </a:p>
          <a:p>
            <a:endParaRPr lang="en-US" sz="2400" dirty="0"/>
          </a:p>
          <a:p>
            <a:r>
              <a:rPr lang="en-US" sz="2400" dirty="0" smtClean="0"/>
              <a:t>		some bigger ones, for example 784, 8746450</a:t>
            </a:r>
            <a:endParaRPr lang="en-US" sz="2400" dirty="0"/>
          </a:p>
        </p:txBody>
      </p:sp>
    </p:spTree>
    <p:extLst>
      <p:ext uri="{BB962C8B-B14F-4D97-AF65-F5344CB8AC3E}">
        <p14:creationId xmlns:p14="http://schemas.microsoft.com/office/powerpoint/2010/main" val="41913757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5" name="TextBox 4"/>
          <p:cNvSpPr txBox="1"/>
          <p:nvPr/>
        </p:nvSpPr>
        <p:spPr>
          <a:xfrm>
            <a:off x="1422400" y="1371600"/>
            <a:ext cx="6629400" cy="1631216"/>
          </a:xfrm>
          <a:prstGeom prst="rect">
            <a:avLst/>
          </a:prstGeom>
          <a:noFill/>
        </p:spPr>
        <p:txBody>
          <a:bodyPr wrap="square" rtlCol="0">
            <a:spAutoFit/>
          </a:bodyPr>
          <a:lstStyle/>
          <a:p>
            <a:r>
              <a:rPr lang="en-US" sz="2000" dirty="0">
                <a:latin typeface="Courier" pitchFamily="18" charset="0"/>
              </a:rPr>
              <a:t>def gcd_euclid(n,m):</a:t>
            </a:r>
          </a:p>
          <a:p>
            <a:r>
              <a:rPr lang="en-US" sz="2000" dirty="0" smtClean="0">
                <a:latin typeface="Courier" pitchFamily="18" charset="0"/>
              </a:rPr>
              <a:t>if </a:t>
            </a:r>
            <a:r>
              <a:rPr lang="en-US" sz="2000" dirty="0">
                <a:latin typeface="Courier" pitchFamily="18" charset="0"/>
              </a:rPr>
              <a:t>m == 0:</a:t>
            </a:r>
          </a:p>
          <a:p>
            <a:r>
              <a:rPr lang="en-US" sz="2000" dirty="0">
                <a:latin typeface="Courier" pitchFamily="18" charset="0"/>
              </a:rPr>
              <a:t>        return(n)</a:t>
            </a:r>
          </a:p>
          <a:p>
            <a:r>
              <a:rPr lang="en-US" sz="2000" dirty="0">
                <a:latin typeface="Courier" pitchFamily="18" charset="0"/>
              </a:rPr>
              <a:t>    else:</a:t>
            </a:r>
          </a:p>
          <a:p>
            <a:r>
              <a:rPr lang="en-US" sz="2000" dirty="0">
                <a:latin typeface="Courier" pitchFamily="18" charset="0"/>
              </a:rPr>
              <a:t>        </a:t>
            </a:r>
            <a:r>
              <a:rPr lang="en-US" sz="2000" dirty="0" smtClean="0">
                <a:latin typeface="Courier" pitchFamily="18" charset="0"/>
              </a:rPr>
              <a:t>return(gcd_euclid(m</a:t>
            </a:r>
            <a:r>
              <a:rPr lang="en-US" sz="2000" dirty="0">
                <a:latin typeface="Courier" pitchFamily="18" charset="0"/>
              </a:rPr>
              <a:t>, n%m</a:t>
            </a:r>
            <a:r>
              <a:rPr lang="en-US" sz="2000" dirty="0" smtClean="0">
                <a:latin typeface="Courier" pitchFamily="18" charset="0"/>
              </a:rPr>
              <a:t>))</a:t>
            </a:r>
            <a:endParaRPr lang="en-US" sz="2000" dirty="0">
              <a:latin typeface="Courier" pitchFamily="18" charset="0"/>
            </a:endParaRPr>
          </a:p>
        </p:txBody>
      </p:sp>
      <p:sp>
        <p:nvSpPr>
          <p:cNvPr id="6" name="TextBox 5"/>
          <p:cNvSpPr txBox="1"/>
          <p:nvPr/>
        </p:nvSpPr>
        <p:spPr>
          <a:xfrm>
            <a:off x="749300" y="3200400"/>
            <a:ext cx="7772400" cy="1569660"/>
          </a:xfrm>
          <a:prstGeom prst="rect">
            <a:avLst/>
          </a:prstGeom>
          <a:noFill/>
        </p:spPr>
        <p:txBody>
          <a:bodyPr wrap="square" rtlCol="0">
            <a:spAutoFit/>
          </a:bodyPr>
          <a:lstStyle/>
          <a:p>
            <a:r>
              <a:rPr lang="en-US" sz="2400" dirty="0" smtClean="0"/>
              <a:t>But is it correct?</a:t>
            </a:r>
          </a:p>
          <a:p>
            <a:endParaRPr lang="en-US" sz="2400" dirty="0" smtClean="0"/>
          </a:p>
          <a:p>
            <a:pPr marL="800100" lvl="1" indent="-342900">
              <a:buFont typeface="Arial" pitchFamily="34" charset="0"/>
              <a:buChar char="•"/>
            </a:pPr>
            <a:r>
              <a:rPr lang="en-US" sz="2400" dirty="0" smtClean="0"/>
              <a:t>Does it always halt?</a:t>
            </a:r>
          </a:p>
          <a:p>
            <a:pPr marL="800100" lvl="1" indent="-342900">
              <a:buFont typeface="Arial" pitchFamily="34" charset="0"/>
              <a:buChar char="•"/>
            </a:pPr>
            <a:endParaRPr lang="en-US" sz="2400" dirty="0" smtClean="0"/>
          </a:p>
        </p:txBody>
      </p:sp>
    </p:spTree>
    <p:extLst>
      <p:ext uri="{BB962C8B-B14F-4D97-AF65-F5344CB8AC3E}">
        <p14:creationId xmlns:p14="http://schemas.microsoft.com/office/powerpoint/2010/main" val="18445745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5" name="TextBox 4"/>
          <p:cNvSpPr txBox="1"/>
          <p:nvPr/>
        </p:nvSpPr>
        <p:spPr>
          <a:xfrm>
            <a:off x="1422400" y="1371600"/>
            <a:ext cx="6629400" cy="1631216"/>
          </a:xfrm>
          <a:prstGeom prst="rect">
            <a:avLst/>
          </a:prstGeom>
          <a:noFill/>
        </p:spPr>
        <p:txBody>
          <a:bodyPr wrap="square" rtlCol="0">
            <a:spAutoFit/>
          </a:bodyPr>
          <a:lstStyle/>
          <a:p>
            <a:r>
              <a:rPr lang="en-US" sz="2000" dirty="0">
                <a:latin typeface="Courier" pitchFamily="18" charset="0"/>
              </a:rPr>
              <a:t>def gcd_euclid(n,m):</a:t>
            </a:r>
          </a:p>
          <a:p>
            <a:r>
              <a:rPr lang="en-US" sz="2000" dirty="0" smtClean="0">
                <a:latin typeface="Courier" pitchFamily="18" charset="0"/>
              </a:rPr>
              <a:t>if </a:t>
            </a:r>
            <a:r>
              <a:rPr lang="en-US" sz="2000" dirty="0">
                <a:latin typeface="Courier" pitchFamily="18" charset="0"/>
              </a:rPr>
              <a:t>m == 0:</a:t>
            </a:r>
          </a:p>
          <a:p>
            <a:r>
              <a:rPr lang="en-US" sz="2000" dirty="0">
                <a:latin typeface="Courier" pitchFamily="18" charset="0"/>
              </a:rPr>
              <a:t>        return(n)</a:t>
            </a:r>
          </a:p>
          <a:p>
            <a:r>
              <a:rPr lang="en-US" sz="2000" dirty="0">
                <a:latin typeface="Courier" pitchFamily="18" charset="0"/>
              </a:rPr>
              <a:t>    else:</a:t>
            </a:r>
          </a:p>
          <a:p>
            <a:r>
              <a:rPr lang="en-US" sz="2000" dirty="0">
                <a:latin typeface="Courier" pitchFamily="18" charset="0"/>
              </a:rPr>
              <a:t>        </a:t>
            </a:r>
            <a:r>
              <a:rPr lang="en-US" sz="2000" dirty="0" smtClean="0">
                <a:latin typeface="Courier" pitchFamily="18" charset="0"/>
              </a:rPr>
              <a:t>return(gcd_euclid(m</a:t>
            </a:r>
            <a:r>
              <a:rPr lang="en-US" sz="2000" dirty="0">
                <a:latin typeface="Courier" pitchFamily="18" charset="0"/>
              </a:rPr>
              <a:t>, n%m</a:t>
            </a:r>
            <a:r>
              <a:rPr lang="en-US" sz="2000" dirty="0" smtClean="0">
                <a:latin typeface="Courier" pitchFamily="18" charset="0"/>
              </a:rPr>
              <a:t>))</a:t>
            </a:r>
            <a:endParaRPr lang="en-US" sz="2000" dirty="0">
              <a:latin typeface="Courier" pitchFamily="18" charset="0"/>
            </a:endParaRPr>
          </a:p>
        </p:txBody>
      </p:sp>
      <p:sp>
        <p:nvSpPr>
          <p:cNvPr id="6" name="TextBox 5"/>
          <p:cNvSpPr txBox="1"/>
          <p:nvPr/>
        </p:nvSpPr>
        <p:spPr>
          <a:xfrm>
            <a:off x="749300" y="3200400"/>
            <a:ext cx="7772400" cy="1569660"/>
          </a:xfrm>
          <a:prstGeom prst="rect">
            <a:avLst/>
          </a:prstGeom>
          <a:noFill/>
        </p:spPr>
        <p:txBody>
          <a:bodyPr wrap="square" rtlCol="0">
            <a:spAutoFit/>
          </a:bodyPr>
          <a:lstStyle/>
          <a:p>
            <a:r>
              <a:rPr lang="en-US" sz="2400" dirty="0" smtClean="0"/>
              <a:t>But is it correct?</a:t>
            </a:r>
          </a:p>
          <a:p>
            <a:endParaRPr lang="en-US" sz="2400" dirty="0" smtClean="0"/>
          </a:p>
          <a:p>
            <a:pPr marL="800100" lvl="1" indent="-342900">
              <a:buFont typeface="Arial" pitchFamily="34" charset="0"/>
              <a:buChar char="•"/>
            </a:pPr>
            <a:r>
              <a:rPr lang="en-US" sz="2400" dirty="0" smtClean="0"/>
              <a:t>Does it always halt?</a:t>
            </a:r>
          </a:p>
          <a:p>
            <a:pPr marL="800100" lvl="1" indent="-342900">
              <a:buFont typeface="Arial" pitchFamily="34" charset="0"/>
              <a:buChar char="•"/>
            </a:pPr>
            <a:endParaRPr lang="en-US" sz="2400" dirty="0" smtClean="0"/>
          </a:p>
        </p:txBody>
      </p:sp>
      <p:sp>
        <p:nvSpPr>
          <p:cNvPr id="7" name="TextBox 6"/>
          <p:cNvSpPr txBox="1"/>
          <p:nvPr/>
        </p:nvSpPr>
        <p:spPr>
          <a:xfrm>
            <a:off x="5410200" y="3886200"/>
            <a:ext cx="3276600" cy="954107"/>
          </a:xfrm>
          <a:prstGeom prst="rect">
            <a:avLst/>
          </a:prstGeom>
          <a:noFill/>
        </p:spPr>
        <p:txBody>
          <a:bodyPr wrap="square" rtlCol="0">
            <a:spAutoFit/>
          </a:bodyPr>
          <a:lstStyle/>
          <a:p>
            <a:r>
              <a:rPr lang="en-US" sz="2800" dirty="0" smtClean="0"/>
              <a:t>O(log</a:t>
            </a:r>
            <a:r>
              <a:rPr lang="en-US" sz="2800" baseline="30000" dirty="0" smtClean="0"/>
              <a:t>2</a:t>
            </a:r>
            <a:r>
              <a:rPr lang="en-US" sz="2800" dirty="0" smtClean="0"/>
              <a:t>(max(n, m)))</a:t>
            </a:r>
          </a:p>
          <a:p>
            <a:r>
              <a:rPr lang="en-US" sz="2800" dirty="0" smtClean="0"/>
              <a:t>O(max(n, m))</a:t>
            </a:r>
            <a:endParaRPr lang="en-US" sz="2800" dirty="0"/>
          </a:p>
        </p:txBody>
      </p:sp>
    </p:spTree>
    <p:extLst>
      <p:ext uri="{BB962C8B-B14F-4D97-AF65-F5344CB8AC3E}">
        <p14:creationId xmlns:p14="http://schemas.microsoft.com/office/powerpoint/2010/main" val="143346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5" name="TextBox 4"/>
          <p:cNvSpPr txBox="1"/>
          <p:nvPr/>
        </p:nvSpPr>
        <p:spPr>
          <a:xfrm>
            <a:off x="1422400" y="1371600"/>
            <a:ext cx="6629400" cy="1631216"/>
          </a:xfrm>
          <a:prstGeom prst="rect">
            <a:avLst/>
          </a:prstGeom>
          <a:noFill/>
        </p:spPr>
        <p:txBody>
          <a:bodyPr wrap="square" rtlCol="0">
            <a:spAutoFit/>
          </a:bodyPr>
          <a:lstStyle/>
          <a:p>
            <a:r>
              <a:rPr lang="en-US" sz="2000" dirty="0">
                <a:latin typeface="Courier" pitchFamily="18" charset="0"/>
              </a:rPr>
              <a:t>def gcd_euclid(n,m):</a:t>
            </a:r>
          </a:p>
          <a:p>
            <a:r>
              <a:rPr lang="en-US" sz="2000" dirty="0" smtClean="0">
                <a:latin typeface="Courier" pitchFamily="18" charset="0"/>
              </a:rPr>
              <a:t>if </a:t>
            </a:r>
            <a:r>
              <a:rPr lang="en-US" sz="2000" dirty="0">
                <a:latin typeface="Courier" pitchFamily="18" charset="0"/>
              </a:rPr>
              <a:t>m == 0:</a:t>
            </a:r>
          </a:p>
          <a:p>
            <a:r>
              <a:rPr lang="en-US" sz="2000" dirty="0">
                <a:latin typeface="Courier" pitchFamily="18" charset="0"/>
              </a:rPr>
              <a:t>        return(n)</a:t>
            </a:r>
          </a:p>
          <a:p>
            <a:r>
              <a:rPr lang="en-US" sz="2000" dirty="0">
                <a:latin typeface="Courier" pitchFamily="18" charset="0"/>
              </a:rPr>
              <a:t>    else:</a:t>
            </a:r>
          </a:p>
          <a:p>
            <a:r>
              <a:rPr lang="en-US" sz="2000" dirty="0">
                <a:latin typeface="Courier" pitchFamily="18" charset="0"/>
              </a:rPr>
              <a:t>        </a:t>
            </a:r>
            <a:r>
              <a:rPr lang="en-US" sz="2000" dirty="0" smtClean="0">
                <a:latin typeface="Courier" pitchFamily="18" charset="0"/>
              </a:rPr>
              <a:t>return(gcd_euclid(m</a:t>
            </a:r>
            <a:r>
              <a:rPr lang="en-US" sz="2000" dirty="0">
                <a:latin typeface="Courier" pitchFamily="18" charset="0"/>
              </a:rPr>
              <a:t>, n%m</a:t>
            </a:r>
            <a:r>
              <a:rPr lang="en-US" sz="2000" dirty="0" smtClean="0">
                <a:latin typeface="Courier" pitchFamily="18" charset="0"/>
              </a:rPr>
              <a:t>))</a:t>
            </a:r>
            <a:endParaRPr lang="en-US" sz="2000" dirty="0">
              <a:latin typeface="Courier" pitchFamily="18" charset="0"/>
            </a:endParaRPr>
          </a:p>
        </p:txBody>
      </p:sp>
      <p:sp>
        <p:nvSpPr>
          <p:cNvPr id="6" name="TextBox 5"/>
          <p:cNvSpPr txBox="1"/>
          <p:nvPr/>
        </p:nvSpPr>
        <p:spPr>
          <a:xfrm>
            <a:off x="749300" y="3200400"/>
            <a:ext cx="7772400" cy="1938992"/>
          </a:xfrm>
          <a:prstGeom prst="rect">
            <a:avLst/>
          </a:prstGeom>
          <a:noFill/>
        </p:spPr>
        <p:txBody>
          <a:bodyPr wrap="square" rtlCol="0">
            <a:spAutoFit/>
          </a:bodyPr>
          <a:lstStyle/>
          <a:p>
            <a:r>
              <a:rPr lang="en-US" sz="2400" dirty="0" smtClean="0"/>
              <a:t>But is it correct?</a:t>
            </a:r>
          </a:p>
          <a:p>
            <a:endParaRPr lang="en-US" sz="2400" dirty="0" smtClean="0"/>
          </a:p>
          <a:p>
            <a:pPr marL="800100" lvl="1" indent="-342900">
              <a:buFont typeface="Arial" pitchFamily="34" charset="0"/>
              <a:buChar char="•"/>
            </a:pPr>
            <a:r>
              <a:rPr lang="en-US" sz="2400" dirty="0" smtClean="0"/>
              <a:t>Does it always halt?</a:t>
            </a:r>
          </a:p>
          <a:p>
            <a:pPr marL="800100" lvl="1" indent="-342900">
              <a:buFont typeface="Arial" pitchFamily="34" charset="0"/>
              <a:buChar char="•"/>
            </a:pPr>
            <a:endParaRPr lang="en-US" sz="2400" dirty="0" smtClean="0"/>
          </a:p>
          <a:p>
            <a:pPr marL="800100" lvl="1" indent="-342900">
              <a:buFont typeface="Arial" pitchFamily="34" charset="0"/>
              <a:buChar char="•"/>
            </a:pPr>
            <a:r>
              <a:rPr lang="en-US" sz="2400" dirty="0" smtClean="0"/>
              <a:t>Does it get the right answer?</a:t>
            </a:r>
            <a:endParaRPr lang="en-US" sz="2400" dirty="0"/>
          </a:p>
        </p:txBody>
      </p:sp>
      <p:sp>
        <p:nvSpPr>
          <p:cNvPr id="3" name="TextBox 2"/>
          <p:cNvSpPr txBox="1"/>
          <p:nvPr/>
        </p:nvSpPr>
        <p:spPr>
          <a:xfrm>
            <a:off x="2819400" y="5410200"/>
            <a:ext cx="5105400" cy="461665"/>
          </a:xfrm>
          <a:prstGeom prst="rect">
            <a:avLst/>
          </a:prstGeom>
          <a:noFill/>
        </p:spPr>
        <p:txBody>
          <a:bodyPr wrap="square" rtlCol="0">
            <a:spAutoFit/>
          </a:bodyPr>
          <a:lstStyle/>
          <a:p>
            <a:r>
              <a:rPr lang="en-US" sz="2400" dirty="0" smtClean="0"/>
              <a:t>For some j:  n       =      j*m     +      n%m</a:t>
            </a:r>
            <a:endParaRPr lang="en-US" sz="2400" dirty="0"/>
          </a:p>
        </p:txBody>
      </p:sp>
    </p:spTree>
    <p:extLst>
      <p:ext uri="{BB962C8B-B14F-4D97-AF65-F5344CB8AC3E}">
        <p14:creationId xmlns:p14="http://schemas.microsoft.com/office/powerpoint/2010/main" val="1888190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Greatest Common Divisor</a:t>
            </a:r>
            <a:endParaRPr lang="en-US" sz="3600" b="1" dirty="0"/>
          </a:p>
        </p:txBody>
      </p:sp>
      <p:sp>
        <p:nvSpPr>
          <p:cNvPr id="5" name="TextBox 4"/>
          <p:cNvSpPr txBox="1"/>
          <p:nvPr/>
        </p:nvSpPr>
        <p:spPr>
          <a:xfrm>
            <a:off x="1422400" y="1371600"/>
            <a:ext cx="6629400" cy="1631216"/>
          </a:xfrm>
          <a:prstGeom prst="rect">
            <a:avLst/>
          </a:prstGeom>
          <a:noFill/>
        </p:spPr>
        <p:txBody>
          <a:bodyPr wrap="square" rtlCol="0">
            <a:spAutoFit/>
          </a:bodyPr>
          <a:lstStyle/>
          <a:p>
            <a:r>
              <a:rPr lang="en-US" sz="2000" dirty="0">
                <a:latin typeface="Courier" pitchFamily="18" charset="0"/>
              </a:rPr>
              <a:t>def gcd_euclid(n,m):</a:t>
            </a:r>
          </a:p>
          <a:p>
            <a:r>
              <a:rPr lang="en-US" sz="2000" dirty="0" smtClean="0">
                <a:latin typeface="Courier" pitchFamily="18" charset="0"/>
              </a:rPr>
              <a:t>if </a:t>
            </a:r>
            <a:r>
              <a:rPr lang="en-US" sz="2000" dirty="0">
                <a:latin typeface="Courier" pitchFamily="18" charset="0"/>
              </a:rPr>
              <a:t>m == 0:</a:t>
            </a:r>
          </a:p>
          <a:p>
            <a:r>
              <a:rPr lang="en-US" sz="2000" dirty="0">
                <a:latin typeface="Courier" pitchFamily="18" charset="0"/>
              </a:rPr>
              <a:t>        return(n)</a:t>
            </a:r>
          </a:p>
          <a:p>
            <a:r>
              <a:rPr lang="en-US" sz="2000" dirty="0">
                <a:latin typeface="Courier" pitchFamily="18" charset="0"/>
              </a:rPr>
              <a:t>    else:</a:t>
            </a:r>
          </a:p>
          <a:p>
            <a:r>
              <a:rPr lang="en-US" sz="2000" dirty="0">
                <a:latin typeface="Courier" pitchFamily="18" charset="0"/>
              </a:rPr>
              <a:t>        </a:t>
            </a:r>
            <a:r>
              <a:rPr lang="en-US" sz="2000" dirty="0" smtClean="0">
                <a:latin typeface="Courier" pitchFamily="18" charset="0"/>
              </a:rPr>
              <a:t>return(gcd_euclid(m</a:t>
            </a:r>
            <a:r>
              <a:rPr lang="en-US" sz="2000" dirty="0">
                <a:latin typeface="Courier" pitchFamily="18" charset="0"/>
              </a:rPr>
              <a:t>, n%m</a:t>
            </a:r>
            <a:r>
              <a:rPr lang="en-US" sz="2000" dirty="0" smtClean="0">
                <a:latin typeface="Courier" pitchFamily="18" charset="0"/>
              </a:rPr>
              <a:t>))</a:t>
            </a:r>
            <a:endParaRPr lang="en-US" sz="2000" dirty="0">
              <a:latin typeface="Courier" pitchFamily="18" charset="0"/>
            </a:endParaRPr>
          </a:p>
        </p:txBody>
      </p:sp>
      <p:sp>
        <p:nvSpPr>
          <p:cNvPr id="6" name="TextBox 5"/>
          <p:cNvSpPr txBox="1"/>
          <p:nvPr/>
        </p:nvSpPr>
        <p:spPr>
          <a:xfrm>
            <a:off x="749300" y="3200400"/>
            <a:ext cx="7772400" cy="1938992"/>
          </a:xfrm>
          <a:prstGeom prst="rect">
            <a:avLst/>
          </a:prstGeom>
          <a:noFill/>
        </p:spPr>
        <p:txBody>
          <a:bodyPr wrap="square" rtlCol="0">
            <a:spAutoFit/>
          </a:bodyPr>
          <a:lstStyle/>
          <a:p>
            <a:r>
              <a:rPr lang="en-US" sz="2400" dirty="0" smtClean="0"/>
              <a:t>But is it correct?</a:t>
            </a:r>
          </a:p>
          <a:p>
            <a:endParaRPr lang="en-US" sz="2400" dirty="0" smtClean="0"/>
          </a:p>
          <a:p>
            <a:pPr marL="800100" lvl="1" indent="-342900">
              <a:buFont typeface="Arial" pitchFamily="34" charset="0"/>
              <a:buChar char="•"/>
            </a:pPr>
            <a:r>
              <a:rPr lang="en-US" sz="2400" dirty="0" smtClean="0"/>
              <a:t>Does it always halt?</a:t>
            </a:r>
          </a:p>
          <a:p>
            <a:pPr marL="800100" lvl="1" indent="-342900">
              <a:buFont typeface="Arial" pitchFamily="34" charset="0"/>
              <a:buChar char="•"/>
            </a:pPr>
            <a:endParaRPr lang="en-US" sz="2400" dirty="0" smtClean="0"/>
          </a:p>
          <a:p>
            <a:pPr marL="800100" lvl="1" indent="-342900">
              <a:buFont typeface="Arial" pitchFamily="34" charset="0"/>
              <a:buChar char="•"/>
            </a:pPr>
            <a:r>
              <a:rPr lang="en-US" sz="2400" dirty="0" smtClean="0"/>
              <a:t>Does it get the right answer?</a:t>
            </a:r>
            <a:endParaRPr lang="en-US" sz="2400" dirty="0"/>
          </a:p>
        </p:txBody>
      </p:sp>
      <p:sp>
        <p:nvSpPr>
          <p:cNvPr id="3" name="TextBox 2"/>
          <p:cNvSpPr txBox="1"/>
          <p:nvPr/>
        </p:nvSpPr>
        <p:spPr>
          <a:xfrm>
            <a:off x="2819400" y="5410200"/>
            <a:ext cx="5105400" cy="461665"/>
          </a:xfrm>
          <a:prstGeom prst="rect">
            <a:avLst/>
          </a:prstGeom>
          <a:noFill/>
        </p:spPr>
        <p:txBody>
          <a:bodyPr wrap="square" rtlCol="0">
            <a:spAutoFit/>
          </a:bodyPr>
          <a:lstStyle/>
          <a:p>
            <a:r>
              <a:rPr lang="en-US" sz="2400" dirty="0" smtClean="0"/>
              <a:t>For some j:  </a:t>
            </a:r>
            <a:r>
              <a:rPr lang="en-US" sz="2400" dirty="0" smtClean="0">
                <a:solidFill>
                  <a:srgbClr val="00B0F0"/>
                </a:solidFill>
              </a:rPr>
              <a:t>n</a:t>
            </a:r>
            <a:r>
              <a:rPr lang="en-US" sz="2400" dirty="0" smtClean="0"/>
              <a:t>       =      j*</a:t>
            </a:r>
            <a:r>
              <a:rPr lang="en-US" sz="2400" dirty="0" smtClean="0">
                <a:solidFill>
                  <a:srgbClr val="00B0F0"/>
                </a:solidFill>
              </a:rPr>
              <a:t>m</a:t>
            </a:r>
            <a:r>
              <a:rPr lang="en-US" sz="2400" dirty="0" smtClean="0"/>
              <a:t>     +      n%m</a:t>
            </a:r>
            <a:endParaRPr lang="en-US" sz="2400" dirty="0"/>
          </a:p>
        </p:txBody>
      </p:sp>
      <p:sp>
        <p:nvSpPr>
          <p:cNvPr id="4" name="TextBox 3"/>
          <p:cNvSpPr txBox="1"/>
          <p:nvPr/>
        </p:nvSpPr>
        <p:spPr>
          <a:xfrm>
            <a:off x="4241800" y="6096000"/>
            <a:ext cx="3429000" cy="707886"/>
          </a:xfrm>
          <a:prstGeom prst="rect">
            <a:avLst/>
          </a:prstGeom>
          <a:noFill/>
        </p:spPr>
        <p:txBody>
          <a:bodyPr wrap="square" rtlCol="0">
            <a:spAutoFit/>
          </a:bodyPr>
          <a:lstStyle/>
          <a:p>
            <a:r>
              <a:rPr lang="en-US" sz="2000" dirty="0" smtClean="0"/>
              <a:t>  k                       k </a:t>
            </a:r>
          </a:p>
          <a:p>
            <a:r>
              <a:rPr lang="en-US" sz="2000" dirty="0" smtClean="0"/>
              <a:t>divides           divides</a:t>
            </a:r>
            <a:endParaRPr lang="en-US" sz="2000" dirty="0"/>
          </a:p>
        </p:txBody>
      </p:sp>
      <p:cxnSp>
        <p:nvCxnSpPr>
          <p:cNvPr id="8" name="Straight Arrow Connector 7"/>
          <p:cNvCxnSpPr/>
          <p:nvPr/>
        </p:nvCxnSpPr>
        <p:spPr>
          <a:xfrm flipV="1">
            <a:off x="4495800" y="5871864"/>
            <a:ext cx="0" cy="22413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945414" y="5876328"/>
            <a:ext cx="0" cy="22413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67000" y="6188299"/>
            <a:ext cx="1295400" cy="369332"/>
          </a:xfrm>
          <a:prstGeom prst="rect">
            <a:avLst/>
          </a:prstGeom>
          <a:noFill/>
        </p:spPr>
        <p:txBody>
          <a:bodyPr wrap="square" rtlCol="0">
            <a:spAutoFit/>
          </a:bodyPr>
          <a:lstStyle/>
          <a:p>
            <a:r>
              <a:rPr lang="en-US" dirty="0" smtClean="0"/>
              <a:t>Suppose:</a:t>
            </a:r>
            <a:endParaRPr lang="en-US" dirty="0"/>
          </a:p>
        </p:txBody>
      </p:sp>
    </p:spTree>
    <p:extLst>
      <p:ext uri="{BB962C8B-B14F-4D97-AF65-F5344CB8AC3E}">
        <p14:creationId xmlns:p14="http://schemas.microsoft.com/office/powerpoint/2010/main" val="6528381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The Beauty of an Algorithm</a:t>
            </a:r>
            <a:endParaRPr lang="en-US" sz="3600" b="1" dirty="0"/>
          </a:p>
        </p:txBody>
      </p:sp>
      <p:sp>
        <p:nvSpPr>
          <p:cNvPr id="5" name="TextBox 4"/>
          <p:cNvSpPr txBox="1"/>
          <p:nvPr/>
        </p:nvSpPr>
        <p:spPr>
          <a:xfrm>
            <a:off x="990600" y="3962400"/>
            <a:ext cx="6858000" cy="2308324"/>
          </a:xfrm>
          <a:prstGeom prst="rect">
            <a:avLst/>
          </a:prstGeom>
          <a:noFill/>
        </p:spPr>
        <p:txBody>
          <a:bodyPr wrap="square" rtlCol="0">
            <a:spAutoFit/>
          </a:bodyPr>
          <a:lstStyle/>
          <a:p>
            <a:r>
              <a:rPr lang="en-US" sz="2400" dirty="0" smtClean="0"/>
              <a:t>It’s not necessary to undertstand why it is correct in order to execute it.  You can execute it </a:t>
            </a:r>
            <a:r>
              <a:rPr lang="en-US" sz="2400" smtClean="0"/>
              <a:t>without understanding .  </a:t>
            </a:r>
            <a:r>
              <a:rPr lang="en-US" sz="2400" dirty="0" smtClean="0"/>
              <a:t>So can a computer.</a:t>
            </a:r>
          </a:p>
          <a:p>
            <a:endParaRPr lang="en-US" sz="2400" dirty="0"/>
          </a:p>
          <a:p>
            <a:r>
              <a:rPr lang="en-US" sz="2400" dirty="0" smtClean="0"/>
              <a:t>Of course, someone has to prove once that it is correct or we wouldn’t trust our key systems to it.</a:t>
            </a:r>
            <a:endParaRPr lang="en-US" sz="2400" dirty="0"/>
          </a:p>
        </p:txBody>
      </p:sp>
      <p:sp>
        <p:nvSpPr>
          <p:cNvPr id="6" name="TextBox 5"/>
          <p:cNvSpPr txBox="1"/>
          <p:nvPr/>
        </p:nvSpPr>
        <p:spPr>
          <a:xfrm>
            <a:off x="1422400" y="1371600"/>
            <a:ext cx="6629400" cy="1631216"/>
          </a:xfrm>
          <a:prstGeom prst="rect">
            <a:avLst/>
          </a:prstGeom>
          <a:noFill/>
        </p:spPr>
        <p:txBody>
          <a:bodyPr wrap="square" rtlCol="0">
            <a:spAutoFit/>
          </a:bodyPr>
          <a:lstStyle/>
          <a:p>
            <a:r>
              <a:rPr lang="en-US" sz="2000" dirty="0">
                <a:latin typeface="Courier" pitchFamily="18" charset="0"/>
              </a:rPr>
              <a:t>def gcd_euclid(n,m):</a:t>
            </a:r>
          </a:p>
          <a:p>
            <a:r>
              <a:rPr lang="en-US" sz="2000" dirty="0" smtClean="0">
                <a:latin typeface="Courier" pitchFamily="18" charset="0"/>
              </a:rPr>
              <a:t>if </a:t>
            </a:r>
            <a:r>
              <a:rPr lang="en-US" sz="2000" dirty="0">
                <a:latin typeface="Courier" pitchFamily="18" charset="0"/>
              </a:rPr>
              <a:t>m == 0:</a:t>
            </a:r>
          </a:p>
          <a:p>
            <a:r>
              <a:rPr lang="en-US" sz="2000" dirty="0">
                <a:latin typeface="Courier" pitchFamily="18" charset="0"/>
              </a:rPr>
              <a:t>        return(n)</a:t>
            </a:r>
          </a:p>
          <a:p>
            <a:r>
              <a:rPr lang="en-US" sz="2000" dirty="0">
                <a:latin typeface="Courier" pitchFamily="18" charset="0"/>
              </a:rPr>
              <a:t>    else:</a:t>
            </a:r>
          </a:p>
          <a:p>
            <a:r>
              <a:rPr lang="en-US" sz="2000" dirty="0">
                <a:latin typeface="Courier" pitchFamily="18" charset="0"/>
              </a:rPr>
              <a:t>        </a:t>
            </a:r>
            <a:r>
              <a:rPr lang="en-US" sz="2000" dirty="0" smtClean="0">
                <a:latin typeface="Courier" pitchFamily="18" charset="0"/>
              </a:rPr>
              <a:t>return(gcd_euclid(m</a:t>
            </a:r>
            <a:r>
              <a:rPr lang="en-US" sz="2000" dirty="0">
                <a:latin typeface="Courier" pitchFamily="18" charset="0"/>
              </a:rPr>
              <a:t>, n%m</a:t>
            </a:r>
            <a:r>
              <a:rPr lang="en-US" sz="2000" dirty="0" smtClean="0">
                <a:latin typeface="Courier" pitchFamily="18" charset="0"/>
              </a:rPr>
              <a:t>))</a:t>
            </a:r>
            <a:endParaRPr lang="en-US" sz="2000" dirty="0">
              <a:latin typeface="Courier" pitchFamily="18" charset="0"/>
            </a:endParaRPr>
          </a:p>
        </p:txBody>
      </p:sp>
    </p:spTree>
    <p:extLst>
      <p:ext uri="{BB962C8B-B14F-4D97-AF65-F5344CB8AC3E}">
        <p14:creationId xmlns:p14="http://schemas.microsoft.com/office/powerpoint/2010/main" val="264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Swapping Two Values</a:t>
            </a:r>
            <a:endParaRPr lang="en-US" sz="3600" b="1" dirty="0"/>
          </a:p>
        </p:txBody>
      </p:sp>
      <p:sp>
        <p:nvSpPr>
          <p:cNvPr id="4" name="TextBox 3"/>
          <p:cNvSpPr txBox="1"/>
          <p:nvPr/>
        </p:nvSpPr>
        <p:spPr>
          <a:xfrm>
            <a:off x="2514600" y="1676400"/>
            <a:ext cx="1219200" cy="523220"/>
          </a:xfrm>
          <a:prstGeom prst="rect">
            <a:avLst/>
          </a:prstGeom>
          <a:noFill/>
        </p:spPr>
        <p:txBody>
          <a:bodyPr wrap="square" rtlCol="0">
            <a:spAutoFit/>
          </a:bodyPr>
          <a:lstStyle/>
          <a:p>
            <a:r>
              <a:rPr lang="en-US" sz="2800" dirty="0" smtClean="0"/>
              <a:t>35</a:t>
            </a:r>
            <a:endParaRPr lang="en-US" sz="2800" dirty="0"/>
          </a:p>
        </p:txBody>
      </p:sp>
      <p:sp>
        <p:nvSpPr>
          <p:cNvPr id="5" name="TextBox 4"/>
          <p:cNvSpPr txBox="1"/>
          <p:nvPr/>
        </p:nvSpPr>
        <p:spPr>
          <a:xfrm>
            <a:off x="2514600" y="2895600"/>
            <a:ext cx="1219200" cy="523220"/>
          </a:xfrm>
          <a:prstGeom prst="rect">
            <a:avLst/>
          </a:prstGeom>
          <a:noFill/>
        </p:spPr>
        <p:txBody>
          <a:bodyPr wrap="square" rtlCol="0">
            <a:spAutoFit/>
          </a:bodyPr>
          <a:lstStyle/>
          <a:p>
            <a:r>
              <a:rPr lang="en-US" sz="2800" dirty="0" smtClean="0"/>
              <a:t>12</a:t>
            </a:r>
            <a:endParaRPr lang="en-US" sz="2800" dirty="0"/>
          </a:p>
        </p:txBody>
      </p:sp>
      <p:sp>
        <p:nvSpPr>
          <p:cNvPr id="6" name="Rectangle 5"/>
          <p:cNvSpPr/>
          <p:nvPr/>
        </p:nvSpPr>
        <p:spPr>
          <a:xfrm>
            <a:off x="2362200" y="1676400"/>
            <a:ext cx="8382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74900" y="2895600"/>
            <a:ext cx="8382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4114800"/>
            <a:ext cx="7391400" cy="461665"/>
          </a:xfrm>
          <a:prstGeom prst="rect">
            <a:avLst/>
          </a:prstGeom>
          <a:noFill/>
        </p:spPr>
        <p:txBody>
          <a:bodyPr wrap="square" rtlCol="0">
            <a:spAutoFit/>
          </a:bodyPr>
          <a:lstStyle/>
          <a:p>
            <a:r>
              <a:rPr lang="en-US" sz="2400" dirty="0" smtClean="0"/>
              <a:t>An algorithm to swap the values:</a:t>
            </a:r>
            <a:endParaRPr lang="en-US" sz="2400" dirty="0"/>
          </a:p>
        </p:txBody>
      </p:sp>
      <p:sp>
        <p:nvSpPr>
          <p:cNvPr id="3" name="TextBox 2"/>
          <p:cNvSpPr txBox="1"/>
          <p:nvPr/>
        </p:nvSpPr>
        <p:spPr>
          <a:xfrm>
            <a:off x="1295400" y="1676400"/>
            <a:ext cx="609600" cy="461665"/>
          </a:xfrm>
          <a:prstGeom prst="rect">
            <a:avLst/>
          </a:prstGeom>
          <a:noFill/>
        </p:spPr>
        <p:txBody>
          <a:bodyPr wrap="square" rtlCol="0">
            <a:spAutoFit/>
          </a:bodyPr>
          <a:lstStyle/>
          <a:p>
            <a:r>
              <a:rPr lang="en-US" sz="2400" dirty="0" smtClean="0"/>
              <a:t>X:</a:t>
            </a:r>
            <a:endParaRPr lang="en-US" sz="2400" dirty="0"/>
          </a:p>
        </p:txBody>
      </p:sp>
      <p:sp>
        <p:nvSpPr>
          <p:cNvPr id="9" name="TextBox 8"/>
          <p:cNvSpPr txBox="1"/>
          <p:nvPr/>
        </p:nvSpPr>
        <p:spPr>
          <a:xfrm>
            <a:off x="1308100" y="2906354"/>
            <a:ext cx="609600" cy="461665"/>
          </a:xfrm>
          <a:prstGeom prst="rect">
            <a:avLst/>
          </a:prstGeom>
          <a:noFill/>
        </p:spPr>
        <p:txBody>
          <a:bodyPr wrap="square" rtlCol="0">
            <a:spAutoFit/>
          </a:bodyPr>
          <a:lstStyle/>
          <a:p>
            <a:r>
              <a:rPr lang="en-US" sz="2400" dirty="0" smtClean="0"/>
              <a:t>Y:</a:t>
            </a:r>
            <a:endParaRPr lang="en-US" sz="2400" dirty="0"/>
          </a:p>
        </p:txBody>
      </p:sp>
      <p:sp>
        <p:nvSpPr>
          <p:cNvPr id="11" name="TextBox 10"/>
          <p:cNvSpPr txBox="1"/>
          <p:nvPr/>
        </p:nvSpPr>
        <p:spPr>
          <a:xfrm>
            <a:off x="5257800" y="2138065"/>
            <a:ext cx="609600" cy="523220"/>
          </a:xfrm>
          <a:prstGeom prst="rect">
            <a:avLst/>
          </a:prstGeom>
          <a:noFill/>
        </p:spPr>
        <p:txBody>
          <a:bodyPr wrap="square" rtlCol="0">
            <a:spAutoFit/>
          </a:bodyPr>
          <a:lstStyle/>
          <a:p>
            <a:r>
              <a:rPr lang="en-US" sz="2800" dirty="0" smtClean="0"/>
              <a:t>Z:</a:t>
            </a:r>
            <a:endParaRPr lang="en-US" sz="2800" dirty="0"/>
          </a:p>
        </p:txBody>
      </p:sp>
      <p:sp>
        <p:nvSpPr>
          <p:cNvPr id="12" name="Rectangle 11"/>
          <p:cNvSpPr/>
          <p:nvPr/>
        </p:nvSpPr>
        <p:spPr>
          <a:xfrm>
            <a:off x="5791200" y="2138065"/>
            <a:ext cx="838200" cy="523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43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4334</TotalTime>
  <Words>7103</Words>
  <Application>Microsoft Office PowerPoint</Application>
  <PresentationFormat>On-screen Show (4:3)</PresentationFormat>
  <Paragraphs>1805</Paragraphs>
  <Slides>89</Slides>
  <Notes>82</Notes>
  <HiddenSlides>2</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Algorithms and Software</vt:lpstr>
      <vt:lpstr>What is an Algorithm?</vt:lpstr>
      <vt:lpstr>What a Strange Word</vt:lpstr>
      <vt:lpstr>Long Division</vt:lpstr>
      <vt:lpstr>Long Division</vt:lpstr>
      <vt:lpstr>Long Division</vt:lpstr>
      <vt:lpstr>Preconditions</vt:lpstr>
      <vt:lpstr>Swapping Two Values</vt:lpstr>
      <vt:lpstr>Swapping Two Values</vt:lpstr>
      <vt:lpstr>Swapping Two Values</vt:lpstr>
      <vt:lpstr>Swapping Two Values – First Example of “Cleverness”</vt:lpstr>
      <vt:lpstr>Divide and Conquer</vt:lpstr>
      <vt:lpstr>Divide and Conquer</vt:lpstr>
      <vt:lpstr>Rolling Dice</vt:lpstr>
      <vt:lpstr>Rolling Dice</vt:lpstr>
      <vt:lpstr>Rolling Dice</vt:lpstr>
      <vt:lpstr>Rolling Dice</vt:lpstr>
      <vt:lpstr>Rolling Dice</vt:lpstr>
      <vt:lpstr>Rolling Dice</vt:lpstr>
      <vt:lpstr>Rolling Dice</vt:lpstr>
      <vt:lpstr>Rolling Dice</vt:lpstr>
      <vt:lpstr>Monte Carlo Methods</vt:lpstr>
      <vt:lpstr>Monte Carlo Methods</vt:lpstr>
      <vt:lpstr>Finding the Maximum</vt:lpstr>
      <vt:lpstr>Finding the Maximum</vt:lpstr>
      <vt:lpstr>Finding the Maximum</vt:lpstr>
      <vt:lpstr>Finding the Maximum</vt:lpstr>
      <vt:lpstr>Finding the Two Biggest</vt:lpstr>
      <vt:lpstr>Finding the Oldest</vt:lpstr>
      <vt:lpstr>Finding the Oldest</vt:lpstr>
      <vt:lpstr>Finding the Oldest</vt:lpstr>
      <vt:lpstr>Obvious Way  Clever, Better Way</vt:lpstr>
      <vt:lpstr>Big-O Notation</vt:lpstr>
      <vt:lpstr>Big-O Notation</vt:lpstr>
      <vt:lpstr>Big-O Notation</vt:lpstr>
      <vt:lpstr>Big-O Notation</vt:lpstr>
      <vt:lpstr>Growth Rates of Functions</vt:lpstr>
      <vt:lpstr>Sum of Digits</vt:lpstr>
      <vt:lpstr>Sum of Digits</vt:lpstr>
      <vt:lpstr>Sum of Digits</vt:lpstr>
      <vt:lpstr>Sum of Digits</vt:lpstr>
      <vt:lpstr>Sum of Digits</vt:lpstr>
      <vt:lpstr>Sum of Digits</vt:lpstr>
      <vt:lpstr>Sum of Digits</vt:lpstr>
      <vt:lpstr>Sum of Digits</vt:lpstr>
      <vt:lpstr>Sum of Digits</vt:lpstr>
      <vt:lpstr>Finding Prime Numbers</vt:lpstr>
      <vt:lpstr>Finding Prime Numbers</vt:lpstr>
      <vt:lpstr>Finding Prime Numbers</vt:lpstr>
      <vt:lpstr>Finding Prime Numbers</vt:lpstr>
      <vt:lpstr>Finding Prime Numbers</vt:lpstr>
      <vt:lpstr>Finding Prime Numbers</vt:lpstr>
      <vt:lpstr>Finding Prime Numbers</vt:lpstr>
      <vt:lpstr>Finding Prime Numbers - Better Way</vt:lpstr>
      <vt:lpstr>Finding Prime Numbers – Better Way</vt:lpstr>
      <vt:lpstr>Finding Prime Numbers – Better Way</vt:lpstr>
      <vt:lpstr>Finding Prime Numbers – Better Way</vt:lpstr>
      <vt:lpstr>Correctness</vt:lpstr>
      <vt:lpstr>Recursion</vt:lpstr>
      <vt:lpstr>Towers of Hanoi</vt:lpstr>
      <vt:lpstr>Towers of Hanoi</vt:lpstr>
      <vt:lpstr>A Simple Recursive Algorithm</vt:lpstr>
      <vt:lpstr>Using a Stack to Keep Track</vt:lpstr>
      <vt:lpstr>Using a Stack to Keep Track</vt:lpstr>
      <vt:lpstr>Using a Stack to Keep Track</vt:lpstr>
      <vt:lpstr>Using a Stack to Keep Track</vt:lpstr>
      <vt:lpstr>Using a Stack to Keep Track</vt:lpstr>
      <vt:lpstr>Using a Stack to Keep Track</vt:lpstr>
      <vt:lpstr>Using a Stack to Keep Track</vt:lpstr>
      <vt:lpstr>Using a Stack to Keep Track</vt:lpstr>
      <vt:lpstr>Using a Stack to Keep Track</vt:lpstr>
      <vt:lpstr>Doing It Without a Stack</vt:lpstr>
      <vt:lpstr>Comparing Recursive and Iterative Solutions</vt:lpstr>
      <vt:lpstr>Any Way to Parallelize?</vt:lpstr>
      <vt:lpstr>Greatest Common Divisor</vt:lpstr>
      <vt:lpstr>Greatest Common Divisor</vt:lpstr>
      <vt:lpstr>Greatest Common Divisor</vt:lpstr>
      <vt:lpstr>Greatest Common Divisor</vt:lpstr>
      <vt:lpstr>Greatest Common Divisor</vt:lpstr>
      <vt:lpstr>Greatest Common Divisor</vt:lpstr>
      <vt:lpstr>Greatest Common Divisor</vt:lpstr>
      <vt:lpstr>How Hard is Factoring?</vt:lpstr>
      <vt:lpstr>How Hard is Factoring?</vt:lpstr>
      <vt:lpstr>Greatest Common Divisor</vt:lpstr>
      <vt:lpstr>Greatest Common Divisor</vt:lpstr>
      <vt:lpstr>Greatest Common Divisor</vt:lpstr>
      <vt:lpstr>Greatest Common Divisor</vt:lpstr>
      <vt:lpstr>Greatest Common Divisor</vt:lpstr>
      <vt:lpstr>The Beauty of an Algorithm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Rich</dc:creator>
  <cp:lastModifiedBy>ear</cp:lastModifiedBy>
  <cp:revision>223</cp:revision>
  <dcterms:created xsi:type="dcterms:W3CDTF">2010-11-30T22:24:05Z</dcterms:created>
  <dcterms:modified xsi:type="dcterms:W3CDTF">2014-03-25T00:44:23Z</dcterms:modified>
</cp:coreProperties>
</file>