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257" r:id="rId2"/>
    <p:sldId id="258" r:id="rId3"/>
    <p:sldId id="259" r:id="rId4"/>
    <p:sldId id="260" r:id="rId5"/>
    <p:sldId id="261" r:id="rId6"/>
    <p:sldId id="357" r:id="rId7"/>
    <p:sldId id="263" r:id="rId8"/>
    <p:sldId id="264" r:id="rId9"/>
    <p:sldId id="265" r:id="rId10"/>
    <p:sldId id="266" r:id="rId11"/>
    <p:sldId id="358" r:id="rId12"/>
    <p:sldId id="270" r:id="rId13"/>
    <p:sldId id="271" r:id="rId14"/>
    <p:sldId id="272" r:id="rId15"/>
    <p:sldId id="273" r:id="rId16"/>
    <p:sldId id="274" r:id="rId17"/>
    <p:sldId id="285" r:id="rId18"/>
    <p:sldId id="286" r:id="rId19"/>
    <p:sldId id="287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69" r:id="rId29"/>
    <p:sldId id="370" r:id="rId30"/>
    <p:sldId id="299" r:id="rId31"/>
    <p:sldId id="300" r:id="rId32"/>
    <p:sldId id="301" r:id="rId33"/>
    <p:sldId id="359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5" r:id="rId75"/>
    <p:sldId id="347" r:id="rId76"/>
    <p:sldId id="348" r:id="rId77"/>
    <p:sldId id="365" r:id="rId78"/>
    <p:sldId id="366" r:id="rId79"/>
    <p:sldId id="368" r:id="rId80"/>
    <p:sldId id="367" r:id="rId81"/>
    <p:sldId id="349" r:id="rId82"/>
    <p:sldId id="362" r:id="rId83"/>
    <p:sldId id="363" r:id="rId84"/>
    <p:sldId id="364" r:id="rId85"/>
    <p:sldId id="371" r:id="rId86"/>
    <p:sldId id="352" r:id="rId87"/>
    <p:sldId id="372" r:id="rId88"/>
    <p:sldId id="353" r:id="rId89"/>
    <p:sldId id="354" r:id="rId90"/>
    <p:sldId id="356" r:id="rId91"/>
    <p:sldId id="375" r:id="rId92"/>
    <p:sldId id="374" r:id="rId93"/>
    <p:sldId id="373" r:id="rId94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2A401-2D7D-4852-B99D-379FF9427938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16F16-8AE3-496C-A1E4-B6479C4DC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4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F489C-F9B0-4ED0-A47B-7350D79F793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8583F-021C-4614-9802-EAD5C486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23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pital_(political)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Kaliningrad" TargetMode="External"/><Relationship Id="rId5" Type="http://schemas.openxmlformats.org/officeDocument/2006/relationships/hyperlink" Target="http://en.wikipedia.org/wiki/Late_Middle_Ages" TargetMode="External"/><Relationship Id="rId4" Type="http://schemas.openxmlformats.org/officeDocument/2006/relationships/hyperlink" Target="http://en.wikipedia.org/wiki/East_Prussia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carleton.ca/~amingare/mathzone/3n+1.html" TargetMode="External"/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74C5B-4763-49AA-A010-C5395B9566B5}" type="slidenum">
              <a:rPr lang="en-US"/>
              <a:pPr/>
              <a:t>3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 </a:t>
            </a:r>
            <a:r>
              <a:rPr lang="en-US" dirty="0"/>
              <a:t>a game or two.</a:t>
            </a:r>
          </a:p>
          <a:p>
            <a:r>
              <a:rPr lang="en-US" dirty="0"/>
              <a:t>At first, it appears we need to search to find a winning strategy.  But quickly we realize that there’s exactly one optimal move.  This game is trivial.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E7240B-3265-4E92-9E23-56F83FD12816}" type="slidenum">
              <a:rPr lang="en-US"/>
              <a:pPr/>
              <a:t>21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Königsberg </a:t>
            </a:r>
            <a:r>
              <a:rPr lang="en-US"/>
              <a:t>was the </a:t>
            </a:r>
            <a:r>
              <a:rPr lang="en-US">
                <a:hlinkClick r:id="rId3" tooltip="Capital (political)"/>
              </a:rPr>
              <a:t>capital</a:t>
            </a:r>
            <a:r>
              <a:rPr lang="en-US"/>
              <a:t> of </a:t>
            </a:r>
            <a:r>
              <a:rPr lang="en-US">
                <a:hlinkClick r:id="rId4" tooltip="East Prussia"/>
              </a:rPr>
              <a:t>eastern Prussia</a:t>
            </a:r>
            <a:r>
              <a:rPr lang="en-US"/>
              <a:t> from the </a:t>
            </a:r>
            <a:r>
              <a:rPr lang="en-US">
                <a:hlinkClick r:id="rId5" tooltip="Late Middle Ages"/>
              </a:rPr>
              <a:t>Late Middle Ages</a:t>
            </a:r>
            <a:r>
              <a:rPr lang="en-US"/>
              <a:t> until 1945.  Now in Russia, called </a:t>
            </a:r>
            <a:r>
              <a:rPr lang="en-US" b="1">
                <a:hlinkClick r:id="rId6" tooltip="Kaliningrad"/>
              </a:rPr>
              <a:t>Kaliningrad</a:t>
            </a:r>
            <a:r>
              <a:rPr lang="en-US"/>
              <a:t>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479E2-3F1C-4828-AC2E-28C7B40C4759}" type="slidenum">
              <a:rPr lang="en-US"/>
              <a:pPr/>
              <a:t>25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Print this and let the students try.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 about this one?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8583F-021C-4614-9802-EAD5C486D7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70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is there an</a:t>
            </a:r>
            <a:r>
              <a:rPr lang="en-US" baseline="0" dirty="0" smtClean="0"/>
              <a:t> Eulerian circuit?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8583F-021C-4614-9802-EAD5C486D7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29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260335-06FB-4D5F-9116-759F6318A96E}" type="slidenum">
              <a:rPr lang="en-US"/>
              <a:pPr/>
              <a:t>32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Print this and hand it out.  Let the students try it.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260335-06FB-4D5F-9116-759F6318A96E}" type="slidenum">
              <a:rPr lang="en-US"/>
              <a:pPr/>
              <a:t>33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19743-8AEE-4CFF-8192-95F51AF4675E}" type="slidenum">
              <a:rPr lang="en-US"/>
              <a:pPr/>
              <a:t>48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Easy to see that this one is impossible.  We rule out all possibilities.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87F3C-93AA-4BC2-A9AC-D4ABF1761ECC}" type="slidenum">
              <a:rPr lang="en-US"/>
              <a:pPr/>
              <a:t>49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 students try this one.  1,3 and 1,2,3 are solutions.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9CD1D-48FA-4068-BFE6-7EA1B201F489}" type="slidenum">
              <a:rPr lang="en-US"/>
              <a:pPr/>
              <a:t>50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the students try this one.  No solution exists.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BC182-E6CF-4F21-9B55-8EE9CE13EF3B}" type="slidenum">
              <a:rPr lang="en-US"/>
              <a:pPr/>
              <a:t>51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Tell them about this one.  Its shortest solution has length 252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11B9BF-2578-459A-8730-6E40F8820122}" type="slidenum">
              <a:rPr lang="en-US"/>
              <a:pPr/>
              <a:t>5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from: http://www.polandchess.com/chess_sets_galleries/Staunton5_wb_chess_set/Staunton5_wb_chess_set.htm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AECB5-A3CD-45B0-B942-9489E7D318A1}" type="slidenum">
              <a:rPr lang="en-US"/>
              <a:pPr/>
              <a:t>53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there is a solution,</a:t>
            </a:r>
            <a:r>
              <a:rPr lang="en-US" baseline="0" dirty="0" smtClean="0"/>
              <a:t> the program will find it.  If there is not a solution, it is possible that the program will reach dead ends on all paths.  But it is also possible that it will just keep on looking forever.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8583F-021C-4614-9802-EAD5C486D7A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36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E6454-FE65-48ED-B9DF-7FBC3C7058FE}" type="slidenum">
              <a:rPr lang="en-US"/>
              <a:pPr/>
              <a:t>55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the rules.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313D02-7C52-4B1D-9C88-BED8A912362E}" type="slidenum">
              <a:rPr lang="en-US"/>
              <a:pPr/>
              <a:t>64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notice that we can tile forever because this 3 x 3 is the same top and bottom and right and left.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7FB9D-B795-4E62-8341-83002E694D6E}" type="slidenum">
              <a:rPr lang="en-US"/>
              <a:pPr/>
              <a:t>65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one can easily be shown not to work.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15DFC-7A12-47C0-ACAD-C619BC0BDDC1}" type="slidenum">
              <a:rPr lang="en-US"/>
              <a:pPr/>
              <a:t>66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Hand out cut out tiles and let the students try this one.  There’s a 2 x 3 that is symmetric.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719B1-D327-4CE9-8AFF-061A972B88AB}" type="slidenum">
              <a:rPr lang="en-US"/>
              <a:pPr/>
              <a:t>69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 cannot tile a plane, the program</a:t>
            </a:r>
            <a:r>
              <a:rPr lang="en-US" baseline="0" dirty="0" smtClean="0"/>
              <a:t> will eventually hit a dead end.  But if it can tile, the program will loop forever.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8583F-021C-4614-9802-EAD5C486D7A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82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743A3-CB7D-4CA6-8318-B0EAA207E1DD}" type="slidenum">
              <a:rPr lang="en-US"/>
              <a:pPr/>
              <a:t>71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Obviously halts.  No loops.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D17F2-33DD-497A-B6A0-B5D2592F1092}" type="slidenum">
              <a:rPr lang="en-US"/>
              <a:pPr/>
              <a:t>72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Easy to show this one halts because counter gets one step closer to number each time.  Simulation on next slide.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0677A-8E3C-43A1-96F8-95B836A8461A}" type="slidenum">
              <a:rPr lang="en-US"/>
              <a:pPr/>
              <a:t>7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98500"/>
            <a:ext cx="4654550" cy="34925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</p:spPr>
        <p:txBody>
          <a:bodyPr/>
          <a:lstStyle/>
          <a:p>
            <a:r>
              <a:rPr lang="en-US" dirty="0" smtClean="0"/>
              <a:t>We did this already in Computational Thinking.</a:t>
            </a:r>
          </a:p>
          <a:p>
            <a:r>
              <a:rPr lang="en-US" dirty="0" smtClean="0"/>
              <a:t>Remind that </a:t>
            </a:r>
            <a:r>
              <a:rPr lang="en-US" dirty="0"/>
              <a:t>we don’t just want to pick D so that we can go to L because we don’t get to pick the move from D.</a:t>
            </a:r>
          </a:p>
          <a:p>
            <a:r>
              <a:rPr lang="en-US" dirty="0"/>
              <a:t>Note that the number of leaf nodes is 3 * 3.  Ask how many there would be at the next level.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E4B93-BE0D-4B8E-BD32-FBE98D3BA2AB}" type="slidenum">
              <a:rPr lang="en-US"/>
              <a:pPr/>
              <a:t>73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Easy to show this one halts because counter gets one step closer to number each time. 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E32FD-2CFD-4AC6-9140-C61E6375C91A}" type="slidenum">
              <a:rPr lang="en-US"/>
              <a:pPr/>
              <a:t>74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Easy to show this one never halts</a:t>
            </a:r>
            <a:r>
              <a:rPr lang="en-US" dirty="0" smtClean="0"/>
              <a:t>.  Mistake.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Load module threenplus1.py.  Try it.  Or go</a:t>
            </a:r>
            <a:r>
              <a:rPr lang="en-US" baseline="0" dirty="0" smtClean="0"/>
              <a:t> to </a:t>
            </a:r>
            <a:r>
              <a:rPr lang="en-US" dirty="0" smtClean="0">
                <a:hlinkClick r:id="rId3"/>
              </a:rPr>
              <a:t>http://math.carleton.ca/%7Eamingare/mathzone/3n+1.html</a:t>
            </a:r>
            <a:r>
              <a:rPr lang="en-US" dirty="0" smtClean="0"/>
              <a:t> 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8583F-021C-4614-9802-EAD5C486D7A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199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 that we’ve already mentioned Turing.  We said that he proved that there’s no algorithm to decide whether a formula of quantified logic is valid.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8583F-021C-4614-9802-EAD5C486D7A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662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885DA-3725-420E-B4B8-408B02A5C02C}" type="slidenum">
              <a:rPr lang="en-US"/>
              <a:pPr/>
              <a:t>80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Picture from: http://legoofdoom.blogspot.com/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– we’ve said nothing about how halts</a:t>
            </a:r>
            <a:r>
              <a:rPr lang="en-US" baseline="0" dirty="0" smtClean="0"/>
              <a:t> would work.  Only that it can do the job.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8583F-021C-4614-9802-EAD5C486D7A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601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AE93E1-8893-49E8-A622-3A5A72427806}" type="slidenum">
              <a:rPr lang="en-US"/>
              <a:pPr/>
              <a:t>87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 students try this one.  1,3 and 1,2,3 are solutions.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3FEBA4-4FC7-4493-98A9-C28EB91B04B2}" type="slidenum">
              <a:rPr lang="en-US"/>
              <a:pPr/>
              <a:t>89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Watch the video.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8A333-759D-4946-A17C-85EA1F3008FB}" type="slidenum">
              <a:rPr lang="en-US"/>
              <a:pPr/>
              <a:t>90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Watch the video.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8A333-759D-4946-A17C-85EA1F3008FB}" type="slidenum">
              <a:rPr lang="en-US"/>
              <a:pPr/>
              <a:t>91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Watch the </a:t>
            </a:r>
            <a:r>
              <a:rPr lang="en-US" dirty="0" smtClean="0"/>
              <a:t>video</a:t>
            </a:r>
            <a:r>
              <a:rPr lang="en-US" baseline="0" dirty="0" smtClean="0"/>
              <a:t> or 2012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 league </a:t>
            </a:r>
            <a:r>
              <a:rPr lang="en-US" baseline="0" dirty="0" err="1" smtClean="0"/>
              <a:t>RoboCup</a:t>
            </a:r>
            <a:r>
              <a:rPr lang="en-US" baseline="0" dirty="0" smtClean="0"/>
              <a:t> qualification.</a:t>
            </a:r>
          </a:p>
          <a:p>
            <a:r>
              <a:rPr lang="en-US" baseline="0" dirty="0" smtClean="0"/>
              <a:t>Picture from: http://www.ist.tugraz.at/staff/steinbauer/projects.html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 this one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8583F-021C-4614-9802-EAD5C486D7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699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8A333-759D-4946-A17C-85EA1F3008FB}" type="slidenum">
              <a:rPr lang="en-US"/>
              <a:pPr/>
              <a:t>92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Watch the video.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Start at 6:43 of the Day1 video to see the actual game.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56BC278-53F0-4FA7-9684-C773C758E599}" type="slidenum">
              <a:rPr lang="en-US" smtClean="0"/>
              <a:pPr eaLnBrk="1" hangingPunct="1"/>
              <a:t>93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 this one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8583F-021C-4614-9802-EAD5C486D7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26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7876C-6383-447D-9E59-BEC29E6BFA10}" type="slidenum">
              <a:rPr lang="en-US"/>
              <a:pPr/>
              <a:t>12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54550" cy="34925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</p:spPr>
        <p:txBody>
          <a:bodyPr/>
          <a:lstStyle/>
          <a:p>
            <a:endParaRPr lang="en-US"/>
          </a:p>
          <a:p>
            <a:r>
              <a:rPr lang="en-US"/>
              <a:t>What about role playing games?  Need a lot more knowledge.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E9D06-DFEE-4DBF-9112-7EC98661DBD2}" type="slidenum">
              <a:rPr lang="en-US"/>
              <a:pPr/>
              <a:t>14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 smtClean="0"/>
              <a:t>folks play</a:t>
            </a:r>
            <a:r>
              <a:rPr lang="en-US" dirty="0"/>
              <a:t>.  It works to hand out a stack of toothpicks to each pair of students.</a:t>
            </a:r>
          </a:p>
          <a:p>
            <a:r>
              <a:rPr lang="en-US" dirty="0"/>
              <a:t>First player should remove one stick from either pile 1 or pile 2 or remove all sticks from pile 3.  Then there is no guaranteed winning move for the other player.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B634C-510A-4881-97DA-7807B0BB0D72}" type="slidenum">
              <a:rPr lang="en-US"/>
              <a:pPr/>
              <a:t>17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form last row, XOR each column.</a:t>
            </a:r>
          </a:p>
          <a:p>
            <a:r>
              <a:rPr lang="en-US"/>
              <a:t>I should remove one stick from either pile one or pile two.  Or all from pile three.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7E676-E34F-4EDC-B60C-58D8539618B9}" type="slidenum">
              <a:rPr lang="en-US"/>
              <a:pPr/>
              <a:t>20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print this page and copy it and hand it out for the students to try</a:t>
            </a:r>
            <a:r>
              <a:rPr lang="en-US" dirty="0" smtClean="0"/>
              <a:t>.  The file has</a:t>
            </a:r>
            <a:r>
              <a:rPr lang="en-US" baseline="0" dirty="0" smtClean="0"/>
              <a:t> it twice.  Copy it front and back so they can use one before they see the trick and the other afterward.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8856-EA71-449A-9CE3-1DFA6A5CB187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773D-29D4-4C6C-8C56-076D6EF1C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4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8856-EA71-449A-9CE3-1DFA6A5CB187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773D-29D4-4C6C-8C56-076D6EF1C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2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8856-EA71-449A-9CE3-1DFA6A5CB187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773D-29D4-4C6C-8C56-076D6EF1C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53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59C1E1-C717-4C3D-AEE7-6D9EADBB7B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4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8856-EA71-449A-9CE3-1DFA6A5CB187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773D-29D4-4C6C-8C56-076D6EF1C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8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8856-EA71-449A-9CE3-1DFA6A5CB187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773D-29D4-4C6C-8C56-076D6EF1C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1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8856-EA71-449A-9CE3-1DFA6A5CB187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773D-29D4-4C6C-8C56-076D6EF1C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9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8856-EA71-449A-9CE3-1DFA6A5CB187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773D-29D4-4C6C-8C56-076D6EF1C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9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8856-EA71-449A-9CE3-1DFA6A5CB187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773D-29D4-4C6C-8C56-076D6EF1C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7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8856-EA71-449A-9CE3-1DFA6A5CB187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773D-29D4-4C6C-8C56-076D6EF1C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4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8856-EA71-449A-9CE3-1DFA6A5CB187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773D-29D4-4C6C-8C56-076D6EF1C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0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8856-EA71-449A-9CE3-1DFA6A5CB187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773D-29D4-4C6C-8C56-076D6EF1C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9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48856-EA71-449A-9CE3-1DFA6A5CB187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4773D-29D4-4C6C-8C56-076D6EF1C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3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sp.gatech.edu/world/index.html" TargetMode="External"/><Relationship Id="rId2" Type="http://schemas.openxmlformats.org/officeDocument/2006/relationships/hyperlink" Target="http://www.tsp.gatech.edu/sweden/index.html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ymath.org/millennium/P_vs_NP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ebdocs.cs.ualberta.ca/~games/PCP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Yw2ewoO6c4&amp;eurl=http://www.google.com/ig?hl=en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di.com/content/sec.php?section=BigDo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c.watch.impress.co.jp/docs/2003/1218/sony_06.wmv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xuMadnoGl4&amp;feature=results_video&amp;playnext=1&amp;list=PL4E939E14BFE1241F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tmk07Otu9U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youtube.com/watch?v=cdgQpa1pUUE" TargetMode="Externa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hyperlink" Target="http://www-03.ibm.com/innovation/us/watson/what-is-watson/index.html" TargetMode="External"/><Relationship Id="rId3" Type="http://schemas.openxmlformats.org/officeDocument/2006/relationships/hyperlink" Target="http://www.youtube.com/watch?v=d_yXV22O6n4" TargetMode="External"/><Relationship Id="rId7" Type="http://schemas.openxmlformats.org/officeDocument/2006/relationships/hyperlink" Target="http://www.youtube.com/watch?v=FC3IryWr4c8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youtube.com/watch?v=seNkjYyG3gI" TargetMode="External"/><Relationship Id="rId5" Type="http://schemas.openxmlformats.org/officeDocument/2006/relationships/hyperlink" Target="http://www.youtube.com/watch?v=WFR3lOm_xhE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hyperlink" Target="http://www.youtube.com/watch?v=mwkoabTl3vM&amp;feature=relmf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484313"/>
            <a:ext cx="8828088" cy="2116137"/>
          </a:xfrm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Easy, Hard, and Impossible</a:t>
            </a:r>
          </a:p>
        </p:txBody>
      </p:sp>
    </p:spTree>
    <p:extLst>
      <p:ext uri="{BB962C8B-B14F-4D97-AF65-F5344CB8AC3E}">
        <p14:creationId xmlns:p14="http://schemas.microsoft.com/office/powerpoint/2010/main" val="619189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b="1"/>
              <a:t>How Much Computation Does it Take?</a:t>
            </a:r>
          </a:p>
        </p:txBody>
      </p:sp>
      <p:pic>
        <p:nvPicPr>
          <p:cNvPr id="123907" name="Picture 3" descr="Figure 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133475"/>
            <a:ext cx="6445250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001713" y="4548188"/>
            <a:ext cx="7685087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Middle game branching factor  </a:t>
            </a:r>
            <a:r>
              <a:rPr lang="en-US">
                <a:sym typeface="Symbol" pitchFamily="18" charset="2"/>
              </a:rPr>
              <a:t></a:t>
            </a:r>
            <a:r>
              <a:rPr lang="en-US"/>
              <a:t> 35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Lookahead required to play master level chess  </a:t>
            </a:r>
            <a:r>
              <a:rPr lang="en-US">
                <a:sym typeface="Symbol" pitchFamily="18" charset="2"/>
              </a:rPr>
              <a:t></a:t>
            </a:r>
            <a:r>
              <a:rPr lang="en-US"/>
              <a:t> 8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35</a:t>
            </a:r>
            <a:r>
              <a:rPr lang="en-US" baseline="30000"/>
              <a:t>8</a:t>
            </a:r>
            <a:r>
              <a:rPr lang="en-US"/>
              <a:t>   </a:t>
            </a:r>
            <a:r>
              <a:rPr lang="en-US">
                <a:sym typeface="Symbol" pitchFamily="18" charset="2"/>
              </a:rPr>
              <a:t> 				</a:t>
            </a:r>
            <a:r>
              <a:rPr lang="en-US">
                <a:latin typeface="Courier New" pitchFamily="49" charset="0"/>
                <a:sym typeface="Symbol" pitchFamily="18" charset="2"/>
              </a:rPr>
              <a:t>      2,000,000,000,000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Seconds in a year </a:t>
            </a:r>
            <a:r>
              <a:rPr lang="en-US">
                <a:sym typeface="Symbol" pitchFamily="18" charset="2"/>
              </a:rPr>
              <a:t> 	       	</a:t>
            </a:r>
            <a:r>
              <a:rPr lang="en-US">
                <a:latin typeface="Courier New" pitchFamily="49" charset="0"/>
                <a:sym typeface="Symbol" pitchFamily="18" charset="2"/>
              </a:rPr>
              <a:t>             31,536,000</a:t>
            </a:r>
            <a:endParaRPr lang="en-US">
              <a:latin typeface="Courier New" pitchFamily="49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Seconds since Big Bang  </a:t>
            </a:r>
            <a:r>
              <a:rPr lang="en-US">
                <a:sym typeface="Symbol" pitchFamily="18" charset="2"/>
              </a:rPr>
              <a:t> 	</a:t>
            </a:r>
            <a:r>
              <a:rPr lang="en-US">
                <a:latin typeface="Courier New" pitchFamily="49" charset="0"/>
                <a:sym typeface="Symbol" pitchFamily="18" charset="2"/>
              </a:rPr>
              <a:t>300,000,000,000,000,000</a:t>
            </a:r>
          </a:p>
        </p:txBody>
      </p:sp>
    </p:spTree>
    <p:extLst>
      <p:ext uri="{BB962C8B-B14F-4D97-AF65-F5344CB8AC3E}">
        <p14:creationId xmlns:p14="http://schemas.microsoft.com/office/powerpoint/2010/main" val="89166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303213"/>
            <a:ext cx="7772400" cy="561975"/>
          </a:xfrm>
        </p:spPr>
        <p:txBody>
          <a:bodyPr>
            <a:noAutofit/>
          </a:bodyPr>
          <a:lstStyle/>
          <a:p>
            <a:r>
              <a:rPr lang="en-US" sz="3600" b="1" dirty="0"/>
              <a:t>Growth Rates of Functions</a:t>
            </a:r>
          </a:p>
        </p:txBody>
      </p:sp>
      <p:pic>
        <p:nvPicPr>
          <p:cNvPr id="239619" name="Picture 3" descr="Fig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108950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Yet Machines Can Do It</a:t>
            </a:r>
            <a:endParaRPr lang="en-US" sz="3600" b="1" dirty="0"/>
          </a:p>
        </p:txBody>
      </p:sp>
      <p:pic>
        <p:nvPicPr>
          <p:cNvPr id="59395" name="Picture 3" descr="deep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2766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kaspar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429000"/>
            <a:ext cx="50800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191000" y="1600200"/>
            <a:ext cx="449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In 1997, Deep Blue beat Garry Kasparov.</a:t>
            </a:r>
          </a:p>
        </p:txBody>
      </p:sp>
    </p:spTree>
    <p:extLst>
      <p:ext uri="{BB962C8B-B14F-4D97-AF65-F5344CB8AC3E}">
        <p14:creationId xmlns:p14="http://schemas.microsoft.com/office/powerpoint/2010/main" val="148621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2589213"/>
            <a:ext cx="7997825" cy="1143000"/>
          </a:xfrm>
        </p:spPr>
        <p:txBody>
          <a:bodyPr/>
          <a:lstStyle/>
          <a:p>
            <a:r>
              <a:rPr lang="en-US" b="1"/>
              <a:t>Seems Hard But Really Easy</a:t>
            </a:r>
          </a:p>
        </p:txBody>
      </p:sp>
    </p:spTree>
    <p:extLst>
      <p:ext uri="{BB962C8B-B14F-4D97-AF65-F5344CB8AC3E}">
        <p14:creationId xmlns:p14="http://schemas.microsoft.com/office/powerpoint/2010/main" val="2354983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Nim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62000" y="2362200"/>
            <a:ext cx="3886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			    </a:t>
            </a:r>
          </a:p>
          <a:p>
            <a:r>
              <a:rPr lang="en-US" sz="2800"/>
              <a:t>	     		     </a:t>
            </a:r>
          </a:p>
          <a:p>
            <a:r>
              <a:rPr lang="en-US" sz="2800"/>
              <a:t>	     		</a:t>
            </a:r>
            <a:r>
              <a:rPr lang="en-US" sz="2800" u="sng"/>
              <a:t>    </a:t>
            </a:r>
            <a:r>
              <a:rPr lang="en-US" sz="2800"/>
              <a:t> </a:t>
            </a:r>
          </a:p>
          <a:p>
            <a:r>
              <a:rPr lang="en-US" sz="2800"/>
              <a:t>	</a:t>
            </a:r>
            <a:r>
              <a:rPr lang="en-US" sz="2800" u="sng"/>
              <a:t>    </a:t>
            </a:r>
            <a:r>
              <a:rPr lang="en-US" sz="2800"/>
              <a:t> 	</a:t>
            </a:r>
            <a:r>
              <a:rPr lang="en-US" sz="2800" u="sng"/>
              <a:t>    </a:t>
            </a:r>
            <a:r>
              <a:rPr lang="en-US" sz="2800"/>
              <a:t> 	</a:t>
            </a:r>
            <a:r>
              <a:rPr lang="en-US" sz="2800" u="sng"/>
              <a:t>    </a:t>
            </a:r>
            <a:endParaRPr lang="en-US" sz="2800"/>
          </a:p>
          <a:p>
            <a:r>
              <a:rPr lang="en-US" sz="2800"/>
              <a:t>	</a:t>
            </a:r>
            <a:r>
              <a:rPr lang="en-US" sz="2800" u="sng"/>
              <a:t>    </a:t>
            </a:r>
            <a:r>
              <a:rPr lang="en-US" sz="2800"/>
              <a:t> 	</a:t>
            </a:r>
            <a:r>
              <a:rPr lang="en-US" sz="2800" u="sng"/>
              <a:t>    </a:t>
            </a:r>
            <a:r>
              <a:rPr lang="en-US" sz="2800"/>
              <a:t> 	</a:t>
            </a:r>
            <a:r>
              <a:rPr lang="en-US" sz="2800" u="sng"/>
              <a:t>    </a:t>
            </a:r>
            <a:r>
              <a:rPr lang="en-US" sz="2800"/>
              <a:t> </a:t>
            </a:r>
          </a:p>
          <a:p>
            <a:endParaRPr lang="en-US" sz="2800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066800" y="52578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The player who takes the last stick(s) wins.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066800" y="990600"/>
            <a:ext cx="754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At your turn, you must choose a pile, then remove as many sticks from the pile as you like.</a:t>
            </a:r>
          </a:p>
        </p:txBody>
      </p:sp>
    </p:spTree>
    <p:extLst>
      <p:ext uri="{BB962C8B-B14F-4D97-AF65-F5344CB8AC3E}">
        <p14:creationId xmlns:p14="http://schemas.microsoft.com/office/powerpoint/2010/main" val="391076544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Nim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066800" y="1673225"/>
            <a:ext cx="3886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			</a:t>
            </a:r>
            <a:r>
              <a:rPr lang="en-US" sz="2800" u="sng"/>
              <a:t>    </a:t>
            </a:r>
          </a:p>
          <a:p>
            <a:r>
              <a:rPr lang="en-US" sz="2800"/>
              <a:t>	</a:t>
            </a:r>
            <a:r>
              <a:rPr lang="en-US" sz="2800" u="sng"/>
              <a:t>    </a:t>
            </a:r>
            <a:r>
              <a:rPr lang="en-US" sz="2800"/>
              <a:t> 		</a:t>
            </a:r>
            <a:r>
              <a:rPr lang="en-US" sz="2800" u="sng"/>
              <a:t>    </a:t>
            </a:r>
            <a:r>
              <a:rPr lang="en-US" sz="2800"/>
              <a:t> </a:t>
            </a:r>
          </a:p>
          <a:p>
            <a:r>
              <a:rPr lang="en-US" sz="2800"/>
              <a:t>	</a:t>
            </a:r>
            <a:r>
              <a:rPr lang="en-US" sz="2800" u="sng"/>
              <a:t>    </a:t>
            </a:r>
            <a:r>
              <a:rPr lang="en-US" sz="2800"/>
              <a:t> 		</a:t>
            </a:r>
            <a:r>
              <a:rPr lang="en-US" sz="2800" u="sng"/>
              <a:t>    </a:t>
            </a:r>
            <a:r>
              <a:rPr lang="en-US" sz="2800"/>
              <a:t> </a:t>
            </a:r>
          </a:p>
          <a:p>
            <a:r>
              <a:rPr lang="en-US" sz="2800"/>
              <a:t>	</a:t>
            </a:r>
            <a:r>
              <a:rPr lang="en-US" sz="2800" u="sng"/>
              <a:t>    </a:t>
            </a:r>
            <a:r>
              <a:rPr lang="en-US" sz="2800"/>
              <a:t> 	</a:t>
            </a:r>
            <a:r>
              <a:rPr lang="en-US" sz="2800" u="sng"/>
              <a:t>    </a:t>
            </a:r>
            <a:r>
              <a:rPr lang="en-US" sz="2800"/>
              <a:t> 	</a:t>
            </a:r>
            <a:r>
              <a:rPr lang="en-US" sz="2800" u="sng"/>
              <a:t>    </a:t>
            </a:r>
            <a:endParaRPr lang="en-US" sz="2800"/>
          </a:p>
          <a:p>
            <a:r>
              <a:rPr lang="en-US" sz="2800"/>
              <a:t>	</a:t>
            </a:r>
            <a:r>
              <a:rPr lang="en-US" sz="2800" u="sng"/>
              <a:t>    </a:t>
            </a:r>
            <a:r>
              <a:rPr lang="en-US" sz="2800"/>
              <a:t> 	</a:t>
            </a:r>
            <a:r>
              <a:rPr lang="en-US" sz="2800" u="sng"/>
              <a:t>    </a:t>
            </a:r>
            <a:r>
              <a:rPr lang="en-US" sz="2800"/>
              <a:t> 	</a:t>
            </a:r>
            <a:r>
              <a:rPr lang="en-US" sz="2800" u="sng"/>
              <a:t>    </a:t>
            </a:r>
            <a:r>
              <a:rPr lang="en-US" sz="2800"/>
              <a:t> </a:t>
            </a:r>
          </a:p>
          <a:p>
            <a:endParaRPr lang="en-US" sz="2800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066800" y="1173163"/>
            <a:ext cx="228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Now let’s try:</a:t>
            </a:r>
          </a:p>
        </p:txBody>
      </p:sp>
    </p:spTree>
    <p:extLst>
      <p:ext uri="{BB962C8B-B14F-4D97-AF65-F5344CB8AC3E}">
        <p14:creationId xmlns:p14="http://schemas.microsoft.com/office/powerpoint/2010/main" val="3371384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Nim</a:t>
            </a: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1066800" y="1673225"/>
            <a:ext cx="3886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			</a:t>
            </a:r>
            <a:r>
              <a:rPr lang="en-US" sz="2800" u="sng"/>
              <a:t>    </a:t>
            </a:r>
          </a:p>
          <a:p>
            <a:r>
              <a:rPr lang="en-US" sz="2800"/>
              <a:t>	</a:t>
            </a:r>
            <a:r>
              <a:rPr lang="en-US" sz="2800" u="sng"/>
              <a:t>    </a:t>
            </a:r>
            <a:r>
              <a:rPr lang="en-US" sz="2800"/>
              <a:t> 		</a:t>
            </a:r>
            <a:r>
              <a:rPr lang="en-US" sz="2800" u="sng"/>
              <a:t>    </a:t>
            </a:r>
            <a:r>
              <a:rPr lang="en-US" sz="2800"/>
              <a:t> </a:t>
            </a:r>
          </a:p>
          <a:p>
            <a:r>
              <a:rPr lang="en-US" sz="2800"/>
              <a:t>	</a:t>
            </a:r>
            <a:r>
              <a:rPr lang="en-US" sz="2800" u="sng"/>
              <a:t>    </a:t>
            </a:r>
            <a:r>
              <a:rPr lang="en-US" sz="2800"/>
              <a:t> 		</a:t>
            </a:r>
            <a:r>
              <a:rPr lang="en-US" sz="2800" u="sng"/>
              <a:t>    </a:t>
            </a:r>
            <a:r>
              <a:rPr lang="en-US" sz="2800"/>
              <a:t> </a:t>
            </a:r>
          </a:p>
          <a:p>
            <a:r>
              <a:rPr lang="en-US" sz="2800"/>
              <a:t>	</a:t>
            </a:r>
            <a:r>
              <a:rPr lang="en-US" sz="2800" u="sng"/>
              <a:t>    </a:t>
            </a:r>
            <a:r>
              <a:rPr lang="en-US" sz="2800"/>
              <a:t> 	</a:t>
            </a:r>
            <a:r>
              <a:rPr lang="en-US" sz="2800" u="sng"/>
              <a:t>    </a:t>
            </a:r>
            <a:r>
              <a:rPr lang="en-US" sz="2800"/>
              <a:t> 	</a:t>
            </a:r>
            <a:r>
              <a:rPr lang="en-US" sz="2800" u="sng"/>
              <a:t>    </a:t>
            </a:r>
            <a:endParaRPr lang="en-US" sz="2800"/>
          </a:p>
          <a:p>
            <a:r>
              <a:rPr lang="en-US" sz="2800"/>
              <a:t>	</a:t>
            </a:r>
            <a:r>
              <a:rPr lang="en-US" sz="2800" u="sng"/>
              <a:t>    </a:t>
            </a:r>
            <a:r>
              <a:rPr lang="en-US" sz="2800"/>
              <a:t> 	</a:t>
            </a:r>
            <a:r>
              <a:rPr lang="en-US" sz="2800" u="sng"/>
              <a:t>    </a:t>
            </a:r>
            <a:r>
              <a:rPr lang="en-US" sz="2800"/>
              <a:t> 	</a:t>
            </a:r>
            <a:r>
              <a:rPr lang="en-US" sz="2800" u="sng"/>
              <a:t>    </a:t>
            </a:r>
            <a:r>
              <a:rPr lang="en-US" sz="2800"/>
              <a:t> </a:t>
            </a:r>
          </a:p>
          <a:p>
            <a:endParaRPr lang="en-US" sz="2800"/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1066800" y="1173163"/>
            <a:ext cx="228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Now let’s try: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1924050" y="4940300"/>
            <a:ext cx="676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Oops, now there are a lot of possibilities to try.</a:t>
            </a:r>
          </a:p>
        </p:txBody>
      </p:sp>
    </p:spTree>
    <p:extLst>
      <p:ext uri="{BB962C8B-B14F-4D97-AF65-F5344CB8AC3E}">
        <p14:creationId xmlns:p14="http://schemas.microsoft.com/office/powerpoint/2010/main" val="3124285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Nim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066800" y="1673225"/>
            <a:ext cx="3886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			    </a:t>
            </a:r>
          </a:p>
          <a:p>
            <a:r>
              <a:rPr lang="en-US" sz="2800"/>
              <a:t>	     		     </a:t>
            </a:r>
          </a:p>
          <a:p>
            <a:r>
              <a:rPr lang="en-US" sz="2800"/>
              <a:t>	     		</a:t>
            </a:r>
            <a:r>
              <a:rPr lang="en-US" sz="2800" u="sng"/>
              <a:t>    </a:t>
            </a:r>
            <a:r>
              <a:rPr lang="en-US" sz="2800"/>
              <a:t> </a:t>
            </a:r>
          </a:p>
          <a:p>
            <a:r>
              <a:rPr lang="en-US" sz="2800"/>
              <a:t>	</a:t>
            </a:r>
            <a:r>
              <a:rPr lang="en-US" sz="2800" u="sng"/>
              <a:t>    </a:t>
            </a:r>
            <a:r>
              <a:rPr lang="en-US" sz="2800"/>
              <a:t> 	</a:t>
            </a:r>
            <a:r>
              <a:rPr lang="en-US" sz="2800" u="sng"/>
              <a:t>    </a:t>
            </a:r>
            <a:r>
              <a:rPr lang="en-US" sz="2800"/>
              <a:t> 	</a:t>
            </a:r>
            <a:r>
              <a:rPr lang="en-US" sz="2800" u="sng"/>
              <a:t>    </a:t>
            </a:r>
            <a:endParaRPr lang="en-US" sz="2800"/>
          </a:p>
          <a:p>
            <a:r>
              <a:rPr lang="en-US" sz="2800"/>
              <a:t>	</a:t>
            </a:r>
            <a:r>
              <a:rPr lang="en-US" sz="2800" u="sng"/>
              <a:t>    </a:t>
            </a:r>
            <a:r>
              <a:rPr lang="en-US" sz="2800"/>
              <a:t> 	</a:t>
            </a:r>
            <a:r>
              <a:rPr lang="en-US" sz="2800" u="sng"/>
              <a:t>    </a:t>
            </a:r>
            <a:r>
              <a:rPr lang="en-US" sz="2800"/>
              <a:t> 	</a:t>
            </a:r>
            <a:r>
              <a:rPr lang="en-US" sz="2800" u="sng"/>
              <a:t>    </a:t>
            </a:r>
            <a:r>
              <a:rPr lang="en-US" sz="2800"/>
              <a:t> </a:t>
            </a:r>
          </a:p>
          <a:p>
            <a:endParaRPr lang="en-US" sz="2800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156200" y="2393950"/>
            <a:ext cx="32766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Courier New" pitchFamily="49" charset="0"/>
              </a:rPr>
              <a:t>      10    </a:t>
            </a:r>
            <a:r>
              <a:rPr lang="en-US" sz="2400"/>
              <a:t>(2)</a:t>
            </a:r>
          </a:p>
          <a:p>
            <a:r>
              <a:rPr lang="en-US" sz="2400">
                <a:latin typeface="Courier New" pitchFamily="49" charset="0"/>
              </a:rPr>
              <a:t>	 10    </a:t>
            </a:r>
            <a:r>
              <a:rPr lang="en-US" sz="2400"/>
              <a:t>(2)</a:t>
            </a:r>
          </a:p>
          <a:p>
            <a:r>
              <a:rPr lang="en-US" sz="2400">
                <a:latin typeface="Courier New" pitchFamily="49" charset="0"/>
              </a:rPr>
              <a:t>	 </a:t>
            </a:r>
            <a:r>
              <a:rPr lang="en-US" sz="2400" u="sng">
                <a:latin typeface="Courier New" pitchFamily="49" charset="0"/>
              </a:rPr>
              <a:t>11</a:t>
            </a:r>
            <a:r>
              <a:rPr lang="en-US" sz="2400">
                <a:latin typeface="Courier New" pitchFamily="49" charset="0"/>
              </a:rPr>
              <a:t>    </a:t>
            </a:r>
            <a:r>
              <a:rPr lang="en-US" sz="2400"/>
              <a:t>(3)</a:t>
            </a:r>
          </a:p>
          <a:p>
            <a:r>
              <a:rPr lang="en-US" sz="2400">
                <a:latin typeface="Courier New" pitchFamily="49" charset="0"/>
              </a:rPr>
              <a:t>	 11</a:t>
            </a:r>
          </a:p>
          <a:p>
            <a:pPr>
              <a:spcBef>
                <a:spcPct val="50000"/>
              </a:spcBef>
            </a:pPr>
            <a:endParaRPr lang="en-US" sz="2400">
              <a:latin typeface="Courier New" pitchFamily="49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066800" y="4494213"/>
            <a:ext cx="7543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For the current player: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/>
              <a:t> Guaranteed loss if last row is all 0’s.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/>
              <a:t> Guaranteed win otherwise.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066800" y="1173163"/>
            <a:ext cx="228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My turn:</a:t>
            </a:r>
          </a:p>
        </p:txBody>
      </p:sp>
    </p:spTree>
    <p:extLst>
      <p:ext uri="{BB962C8B-B14F-4D97-AF65-F5344CB8AC3E}">
        <p14:creationId xmlns:p14="http://schemas.microsoft.com/office/powerpoint/2010/main" val="304323461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Nim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066800" y="1673225"/>
            <a:ext cx="3886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			</a:t>
            </a:r>
            <a:r>
              <a:rPr lang="en-US" sz="2800" u="sng"/>
              <a:t>    </a:t>
            </a:r>
          </a:p>
          <a:p>
            <a:r>
              <a:rPr lang="en-US" sz="2800"/>
              <a:t>	</a:t>
            </a:r>
            <a:r>
              <a:rPr lang="en-US" sz="2800" u="sng"/>
              <a:t>    </a:t>
            </a:r>
            <a:r>
              <a:rPr lang="en-US" sz="2800"/>
              <a:t> 		</a:t>
            </a:r>
            <a:r>
              <a:rPr lang="en-US" sz="2800" u="sng"/>
              <a:t>    </a:t>
            </a:r>
            <a:r>
              <a:rPr lang="en-US" sz="2800"/>
              <a:t> </a:t>
            </a:r>
          </a:p>
          <a:p>
            <a:r>
              <a:rPr lang="en-US" sz="2800"/>
              <a:t>	</a:t>
            </a:r>
            <a:r>
              <a:rPr lang="en-US" sz="2800" u="sng"/>
              <a:t>    </a:t>
            </a:r>
            <a:r>
              <a:rPr lang="en-US" sz="2800"/>
              <a:t> 		</a:t>
            </a:r>
            <a:r>
              <a:rPr lang="en-US" sz="2800" u="sng"/>
              <a:t>    </a:t>
            </a:r>
            <a:r>
              <a:rPr lang="en-US" sz="2800"/>
              <a:t> </a:t>
            </a:r>
          </a:p>
          <a:p>
            <a:r>
              <a:rPr lang="en-US" sz="2800"/>
              <a:t>	</a:t>
            </a:r>
            <a:r>
              <a:rPr lang="en-US" sz="2800" u="sng"/>
              <a:t>    </a:t>
            </a:r>
            <a:r>
              <a:rPr lang="en-US" sz="2800"/>
              <a:t> 	</a:t>
            </a:r>
            <a:r>
              <a:rPr lang="en-US" sz="2800" u="sng"/>
              <a:t>    </a:t>
            </a:r>
            <a:r>
              <a:rPr lang="en-US" sz="2800"/>
              <a:t> 	</a:t>
            </a:r>
            <a:r>
              <a:rPr lang="en-US" sz="2800" u="sng"/>
              <a:t>    </a:t>
            </a:r>
            <a:endParaRPr lang="en-US" sz="2800"/>
          </a:p>
          <a:p>
            <a:r>
              <a:rPr lang="en-US" sz="2800"/>
              <a:t>	</a:t>
            </a:r>
            <a:r>
              <a:rPr lang="en-US" sz="2800" u="sng"/>
              <a:t>    </a:t>
            </a:r>
            <a:r>
              <a:rPr lang="en-US" sz="2800"/>
              <a:t> 	</a:t>
            </a:r>
            <a:r>
              <a:rPr lang="en-US" sz="2800" u="sng"/>
              <a:t>    </a:t>
            </a:r>
            <a:r>
              <a:rPr lang="en-US" sz="2800"/>
              <a:t> 	</a:t>
            </a:r>
            <a:r>
              <a:rPr lang="en-US" sz="2800" u="sng"/>
              <a:t>    </a:t>
            </a:r>
            <a:r>
              <a:rPr lang="en-US" sz="2800"/>
              <a:t> </a:t>
            </a:r>
          </a:p>
          <a:p>
            <a:endParaRPr lang="en-US" sz="280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156200" y="1971675"/>
            <a:ext cx="32766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	</a:t>
            </a:r>
            <a:r>
              <a:rPr lang="en-US" sz="2400"/>
              <a:t>100    (4)</a:t>
            </a:r>
          </a:p>
          <a:p>
            <a:r>
              <a:rPr lang="en-US" sz="2400"/>
              <a:t>	010    (2)</a:t>
            </a:r>
          </a:p>
          <a:p>
            <a:r>
              <a:rPr lang="en-US" sz="2400"/>
              <a:t>	</a:t>
            </a:r>
            <a:r>
              <a:rPr lang="en-US" sz="2400" u="sng"/>
              <a:t>101</a:t>
            </a:r>
            <a:r>
              <a:rPr lang="en-US" sz="2400"/>
              <a:t>    (5)</a:t>
            </a:r>
          </a:p>
          <a:p>
            <a:r>
              <a:rPr lang="en-US" sz="2400"/>
              <a:t>	011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066800" y="4494213"/>
            <a:ext cx="7543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For the current player: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/>
              <a:t> Guaranteed loss if last row is all 0’s.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/>
              <a:t> Guaranteed win otherwise.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1066800" y="1173163"/>
            <a:ext cx="228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My turn:</a:t>
            </a:r>
          </a:p>
        </p:txBody>
      </p:sp>
    </p:spTree>
    <p:extLst>
      <p:ext uri="{BB962C8B-B14F-4D97-AF65-F5344CB8AC3E}">
        <p14:creationId xmlns:p14="http://schemas.microsoft.com/office/powerpoint/2010/main" val="25586407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Nim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066800" y="1673225"/>
            <a:ext cx="3886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			</a:t>
            </a:r>
            <a:r>
              <a:rPr lang="en-US" sz="2800" u="sng"/>
              <a:t>    </a:t>
            </a:r>
          </a:p>
          <a:p>
            <a:r>
              <a:rPr lang="en-US" sz="2800"/>
              <a:t>	</a:t>
            </a:r>
            <a:r>
              <a:rPr lang="en-US" sz="2800" u="sng"/>
              <a:t>    </a:t>
            </a:r>
            <a:r>
              <a:rPr lang="en-US" sz="2800"/>
              <a:t> 		</a:t>
            </a:r>
            <a:r>
              <a:rPr lang="en-US" sz="2800" u="sng"/>
              <a:t>    </a:t>
            </a:r>
            <a:r>
              <a:rPr lang="en-US" sz="2800"/>
              <a:t> </a:t>
            </a:r>
          </a:p>
          <a:p>
            <a:r>
              <a:rPr lang="en-US" sz="2800"/>
              <a:t>	</a:t>
            </a:r>
            <a:r>
              <a:rPr lang="en-US" sz="2800" u="sng"/>
              <a:t>    </a:t>
            </a:r>
            <a:r>
              <a:rPr lang="en-US" sz="2800"/>
              <a:t> 		</a:t>
            </a:r>
            <a:r>
              <a:rPr lang="en-US" sz="2800" u="sng"/>
              <a:t>    </a:t>
            </a:r>
            <a:r>
              <a:rPr lang="en-US" sz="2800"/>
              <a:t> </a:t>
            </a:r>
          </a:p>
          <a:p>
            <a:r>
              <a:rPr lang="en-US" sz="2800"/>
              <a:t>	</a:t>
            </a:r>
            <a:r>
              <a:rPr lang="en-US" sz="2800" u="sng"/>
              <a:t>    </a:t>
            </a:r>
            <a:r>
              <a:rPr lang="en-US" sz="2800"/>
              <a:t> 	     	</a:t>
            </a:r>
            <a:r>
              <a:rPr lang="en-US" sz="2800" u="sng"/>
              <a:t>    </a:t>
            </a:r>
            <a:endParaRPr lang="en-US" sz="2800"/>
          </a:p>
          <a:p>
            <a:r>
              <a:rPr lang="en-US" sz="2800"/>
              <a:t>	</a:t>
            </a:r>
            <a:r>
              <a:rPr lang="en-US" sz="2800" u="sng"/>
              <a:t>    </a:t>
            </a:r>
            <a:r>
              <a:rPr lang="en-US" sz="2800"/>
              <a:t> 	</a:t>
            </a:r>
            <a:r>
              <a:rPr lang="en-US" sz="2800" u="sng"/>
              <a:t>    </a:t>
            </a:r>
            <a:r>
              <a:rPr lang="en-US" sz="2800"/>
              <a:t> 	</a:t>
            </a:r>
            <a:r>
              <a:rPr lang="en-US" sz="2800" u="sng"/>
              <a:t>    </a:t>
            </a:r>
            <a:r>
              <a:rPr lang="en-US" sz="2800"/>
              <a:t> </a:t>
            </a:r>
          </a:p>
          <a:p>
            <a:endParaRPr lang="en-US" sz="280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5156200" y="1971675"/>
            <a:ext cx="32766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	</a:t>
            </a:r>
            <a:r>
              <a:rPr lang="en-US" sz="2400"/>
              <a:t>100    (4)</a:t>
            </a:r>
          </a:p>
          <a:p>
            <a:r>
              <a:rPr lang="en-US" sz="2400"/>
              <a:t>	001    (1)</a:t>
            </a:r>
          </a:p>
          <a:p>
            <a:r>
              <a:rPr lang="en-US" sz="2400"/>
              <a:t>	</a:t>
            </a:r>
            <a:r>
              <a:rPr lang="en-US" sz="2400" u="sng"/>
              <a:t>101</a:t>
            </a:r>
            <a:r>
              <a:rPr lang="en-US" sz="2400"/>
              <a:t>    (5)</a:t>
            </a:r>
          </a:p>
          <a:p>
            <a:r>
              <a:rPr lang="en-US" sz="2400"/>
              <a:t>	000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066800" y="4494213"/>
            <a:ext cx="7543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For the current player: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/>
              <a:t> Guaranteed loss if last row is all 0’s.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/>
              <a:t> Guaranteed win otherwise.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066800" y="1173163"/>
            <a:ext cx="228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Your turn:</a:t>
            </a:r>
          </a:p>
        </p:txBody>
      </p:sp>
    </p:spTree>
    <p:extLst>
      <p:ext uri="{BB962C8B-B14F-4D97-AF65-F5344CB8AC3E}">
        <p14:creationId xmlns:p14="http://schemas.microsoft.com/office/powerpoint/2010/main" val="39822484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89213"/>
            <a:ext cx="8229600" cy="1143000"/>
          </a:xfrm>
        </p:spPr>
        <p:txBody>
          <a:bodyPr/>
          <a:lstStyle/>
          <a:p>
            <a:r>
              <a:rPr lang="en-US" b="1"/>
              <a:t>Easy</a:t>
            </a:r>
          </a:p>
        </p:txBody>
      </p:sp>
    </p:spTree>
    <p:extLst>
      <p:ext uri="{BB962C8B-B14F-4D97-AF65-F5344CB8AC3E}">
        <p14:creationId xmlns:p14="http://schemas.microsoft.com/office/powerpoint/2010/main" val="873860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0875"/>
          </a:xfrm>
        </p:spPr>
        <p:txBody>
          <a:bodyPr>
            <a:normAutofit/>
          </a:bodyPr>
          <a:lstStyle/>
          <a:p>
            <a:r>
              <a:rPr lang="en-US" sz="3600" b="1" dirty="0"/>
              <a:t>Following Paths</a:t>
            </a:r>
          </a:p>
        </p:txBody>
      </p:sp>
      <p:sp>
        <p:nvSpPr>
          <p:cNvPr id="141317" name="Oval 5"/>
          <p:cNvSpPr>
            <a:spLocks noChangeArrowheads="1"/>
          </p:cNvSpPr>
          <p:nvPr/>
        </p:nvSpPr>
        <p:spPr bwMode="auto">
          <a:xfrm>
            <a:off x="1735138" y="133667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8" name="Oval 6"/>
          <p:cNvSpPr>
            <a:spLocks noChangeArrowheads="1"/>
          </p:cNvSpPr>
          <p:nvPr/>
        </p:nvSpPr>
        <p:spPr bwMode="auto">
          <a:xfrm>
            <a:off x="2801938" y="133667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9" name="Oval 7"/>
          <p:cNvSpPr>
            <a:spLocks noChangeArrowheads="1"/>
          </p:cNvSpPr>
          <p:nvPr/>
        </p:nvSpPr>
        <p:spPr bwMode="auto">
          <a:xfrm>
            <a:off x="1066800" y="192087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0" name="Oval 8"/>
          <p:cNvSpPr>
            <a:spLocks noChangeArrowheads="1"/>
          </p:cNvSpPr>
          <p:nvPr/>
        </p:nvSpPr>
        <p:spPr bwMode="auto">
          <a:xfrm>
            <a:off x="3913188" y="138112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1" name="Oval 9"/>
          <p:cNvSpPr>
            <a:spLocks noChangeArrowheads="1"/>
          </p:cNvSpPr>
          <p:nvPr/>
        </p:nvSpPr>
        <p:spPr bwMode="auto">
          <a:xfrm>
            <a:off x="1646238" y="260032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2" name="Oval 10"/>
          <p:cNvSpPr>
            <a:spLocks noChangeArrowheads="1"/>
          </p:cNvSpPr>
          <p:nvPr/>
        </p:nvSpPr>
        <p:spPr bwMode="auto">
          <a:xfrm>
            <a:off x="3411538" y="200977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3" name="Oval 11"/>
          <p:cNvSpPr>
            <a:spLocks noChangeArrowheads="1"/>
          </p:cNvSpPr>
          <p:nvPr/>
        </p:nvSpPr>
        <p:spPr bwMode="auto">
          <a:xfrm>
            <a:off x="2516188" y="251142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4" name="Oval 12"/>
          <p:cNvSpPr>
            <a:spLocks noChangeArrowheads="1"/>
          </p:cNvSpPr>
          <p:nvPr/>
        </p:nvSpPr>
        <p:spPr bwMode="auto">
          <a:xfrm>
            <a:off x="2560638" y="399097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5" name="Oval 13"/>
          <p:cNvSpPr>
            <a:spLocks noChangeArrowheads="1"/>
          </p:cNvSpPr>
          <p:nvPr/>
        </p:nvSpPr>
        <p:spPr bwMode="auto">
          <a:xfrm>
            <a:off x="4649788" y="277177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6" name="Oval 14"/>
          <p:cNvSpPr>
            <a:spLocks noChangeArrowheads="1"/>
          </p:cNvSpPr>
          <p:nvPr/>
        </p:nvSpPr>
        <p:spPr bwMode="auto">
          <a:xfrm>
            <a:off x="5938838" y="246697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7" name="Oval 15"/>
          <p:cNvSpPr>
            <a:spLocks noChangeArrowheads="1"/>
          </p:cNvSpPr>
          <p:nvPr/>
        </p:nvSpPr>
        <p:spPr bwMode="auto">
          <a:xfrm>
            <a:off x="2560638" y="303847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8" name="Oval 16"/>
          <p:cNvSpPr>
            <a:spLocks noChangeArrowheads="1"/>
          </p:cNvSpPr>
          <p:nvPr/>
        </p:nvSpPr>
        <p:spPr bwMode="auto">
          <a:xfrm>
            <a:off x="1347788" y="525462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9" name="Oval 17"/>
          <p:cNvSpPr>
            <a:spLocks noChangeArrowheads="1"/>
          </p:cNvSpPr>
          <p:nvPr/>
        </p:nvSpPr>
        <p:spPr bwMode="auto">
          <a:xfrm>
            <a:off x="3563938" y="316547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6705600" y="142557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3824288" y="4510088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2" name="Oval 20"/>
          <p:cNvSpPr>
            <a:spLocks noChangeArrowheads="1"/>
          </p:cNvSpPr>
          <p:nvPr/>
        </p:nvSpPr>
        <p:spPr bwMode="auto">
          <a:xfrm>
            <a:off x="4738688" y="179387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7900988" y="351472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4" name="Oval 22"/>
          <p:cNvSpPr>
            <a:spLocks noChangeArrowheads="1"/>
          </p:cNvSpPr>
          <p:nvPr/>
        </p:nvSpPr>
        <p:spPr bwMode="auto">
          <a:xfrm>
            <a:off x="8216900" y="534352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5" name="Oval 23"/>
          <p:cNvSpPr>
            <a:spLocks noChangeArrowheads="1"/>
          </p:cNvSpPr>
          <p:nvPr/>
        </p:nvSpPr>
        <p:spPr bwMode="auto">
          <a:xfrm>
            <a:off x="3536950" y="5694363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6" name="Oval 24"/>
          <p:cNvSpPr>
            <a:spLocks noChangeArrowheads="1"/>
          </p:cNvSpPr>
          <p:nvPr/>
        </p:nvSpPr>
        <p:spPr bwMode="auto">
          <a:xfrm>
            <a:off x="4783138" y="597217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7" name="Oval 25"/>
          <p:cNvSpPr>
            <a:spLocks noChangeArrowheads="1"/>
          </p:cNvSpPr>
          <p:nvPr/>
        </p:nvSpPr>
        <p:spPr bwMode="auto">
          <a:xfrm>
            <a:off x="1601788" y="390207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8" name="Oval 26"/>
          <p:cNvSpPr>
            <a:spLocks noChangeArrowheads="1"/>
          </p:cNvSpPr>
          <p:nvPr/>
        </p:nvSpPr>
        <p:spPr bwMode="auto">
          <a:xfrm>
            <a:off x="7856538" y="179387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9" name="Oval 27"/>
          <p:cNvSpPr>
            <a:spLocks noChangeArrowheads="1"/>
          </p:cNvSpPr>
          <p:nvPr/>
        </p:nvSpPr>
        <p:spPr bwMode="auto">
          <a:xfrm>
            <a:off x="6940550" y="4421188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40" name="Oval 28"/>
          <p:cNvSpPr>
            <a:spLocks noChangeArrowheads="1"/>
          </p:cNvSpPr>
          <p:nvPr/>
        </p:nvSpPr>
        <p:spPr bwMode="auto">
          <a:xfrm>
            <a:off x="2649538" y="525462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41" name="Oval 29"/>
          <p:cNvSpPr>
            <a:spLocks noChangeArrowheads="1"/>
          </p:cNvSpPr>
          <p:nvPr/>
        </p:nvSpPr>
        <p:spPr bwMode="auto">
          <a:xfrm>
            <a:off x="7186613" y="290512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42" name="Oval 30"/>
          <p:cNvSpPr>
            <a:spLocks noChangeArrowheads="1"/>
          </p:cNvSpPr>
          <p:nvPr/>
        </p:nvSpPr>
        <p:spPr bwMode="auto">
          <a:xfrm>
            <a:off x="5264150" y="360362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43" name="Oval 31"/>
          <p:cNvSpPr>
            <a:spLocks noChangeArrowheads="1"/>
          </p:cNvSpPr>
          <p:nvPr/>
        </p:nvSpPr>
        <p:spPr bwMode="auto">
          <a:xfrm>
            <a:off x="5805488" y="4510088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44" name="Oval 32"/>
          <p:cNvSpPr>
            <a:spLocks noChangeArrowheads="1"/>
          </p:cNvSpPr>
          <p:nvPr/>
        </p:nvSpPr>
        <p:spPr bwMode="auto">
          <a:xfrm>
            <a:off x="2281238" y="592772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45" name="Oval 33"/>
          <p:cNvSpPr>
            <a:spLocks noChangeArrowheads="1"/>
          </p:cNvSpPr>
          <p:nvPr/>
        </p:nvSpPr>
        <p:spPr bwMode="auto">
          <a:xfrm>
            <a:off x="6415088" y="360362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46" name="Oval 34"/>
          <p:cNvSpPr>
            <a:spLocks noChangeArrowheads="1"/>
          </p:cNvSpPr>
          <p:nvPr/>
        </p:nvSpPr>
        <p:spPr bwMode="auto">
          <a:xfrm>
            <a:off x="4872038" y="4598988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47" name="Oval 35"/>
          <p:cNvSpPr>
            <a:spLocks noChangeArrowheads="1"/>
          </p:cNvSpPr>
          <p:nvPr/>
        </p:nvSpPr>
        <p:spPr bwMode="auto">
          <a:xfrm>
            <a:off x="7275513" y="581977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48" name="Oval 36"/>
          <p:cNvSpPr>
            <a:spLocks noChangeArrowheads="1"/>
          </p:cNvSpPr>
          <p:nvPr/>
        </p:nvSpPr>
        <p:spPr bwMode="auto">
          <a:xfrm>
            <a:off x="6459538" y="606107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50" name="Line 38"/>
          <p:cNvSpPr>
            <a:spLocks noChangeShapeType="1"/>
          </p:cNvSpPr>
          <p:nvPr/>
        </p:nvSpPr>
        <p:spPr bwMode="auto">
          <a:xfrm flipH="1">
            <a:off x="1155700" y="1425575"/>
            <a:ext cx="579438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1" name="Line 39"/>
          <p:cNvSpPr>
            <a:spLocks noChangeShapeType="1"/>
          </p:cNvSpPr>
          <p:nvPr/>
        </p:nvSpPr>
        <p:spPr bwMode="auto">
          <a:xfrm flipH="1" flipV="1">
            <a:off x="2649538" y="3082925"/>
            <a:ext cx="1174750" cy="142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2" name="Line 40"/>
          <p:cNvSpPr>
            <a:spLocks noChangeShapeType="1"/>
          </p:cNvSpPr>
          <p:nvPr/>
        </p:nvSpPr>
        <p:spPr bwMode="auto">
          <a:xfrm flipV="1">
            <a:off x="3652838" y="2860675"/>
            <a:ext cx="9969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3" name="Line 41"/>
          <p:cNvSpPr>
            <a:spLocks noChangeShapeType="1"/>
          </p:cNvSpPr>
          <p:nvPr/>
        </p:nvSpPr>
        <p:spPr bwMode="auto">
          <a:xfrm>
            <a:off x="2560638" y="2600325"/>
            <a:ext cx="4445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4" name="Line 42"/>
          <p:cNvSpPr>
            <a:spLocks noChangeShapeType="1"/>
          </p:cNvSpPr>
          <p:nvPr/>
        </p:nvSpPr>
        <p:spPr bwMode="auto">
          <a:xfrm>
            <a:off x="4738688" y="2860675"/>
            <a:ext cx="133350" cy="173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5" name="Line 43"/>
          <p:cNvSpPr>
            <a:spLocks noChangeShapeType="1"/>
          </p:cNvSpPr>
          <p:nvPr/>
        </p:nvSpPr>
        <p:spPr bwMode="auto">
          <a:xfrm flipV="1">
            <a:off x="4960938" y="4564063"/>
            <a:ext cx="855662" cy="9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6" name="Line 44"/>
          <p:cNvSpPr>
            <a:spLocks noChangeShapeType="1"/>
          </p:cNvSpPr>
          <p:nvPr/>
        </p:nvSpPr>
        <p:spPr bwMode="auto">
          <a:xfrm flipH="1">
            <a:off x="4818063" y="4700588"/>
            <a:ext cx="69850" cy="1254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7" name="Line 45"/>
          <p:cNvSpPr>
            <a:spLocks noChangeShapeType="1"/>
          </p:cNvSpPr>
          <p:nvPr/>
        </p:nvSpPr>
        <p:spPr bwMode="auto">
          <a:xfrm>
            <a:off x="1687513" y="3962400"/>
            <a:ext cx="868362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8" name="Line 46"/>
          <p:cNvSpPr>
            <a:spLocks noChangeShapeType="1"/>
          </p:cNvSpPr>
          <p:nvPr/>
        </p:nvSpPr>
        <p:spPr bwMode="auto">
          <a:xfrm>
            <a:off x="1114425" y="2005013"/>
            <a:ext cx="52705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0" name="Line 48"/>
          <p:cNvSpPr>
            <a:spLocks noChangeShapeType="1"/>
          </p:cNvSpPr>
          <p:nvPr/>
        </p:nvSpPr>
        <p:spPr bwMode="auto">
          <a:xfrm flipH="1">
            <a:off x="1419225" y="4079875"/>
            <a:ext cx="1160463" cy="1184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1" name="Line 49"/>
          <p:cNvSpPr>
            <a:spLocks noChangeShapeType="1"/>
          </p:cNvSpPr>
          <p:nvPr/>
        </p:nvSpPr>
        <p:spPr bwMode="auto">
          <a:xfrm flipV="1">
            <a:off x="1711325" y="1430338"/>
            <a:ext cx="1114425" cy="1171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2" name="Line 50"/>
          <p:cNvSpPr>
            <a:spLocks noChangeShapeType="1"/>
          </p:cNvSpPr>
          <p:nvPr/>
        </p:nvSpPr>
        <p:spPr bwMode="auto">
          <a:xfrm>
            <a:off x="1804988" y="1360488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3" name="Line 51"/>
          <p:cNvSpPr>
            <a:spLocks noChangeShapeType="1"/>
          </p:cNvSpPr>
          <p:nvPr/>
        </p:nvSpPr>
        <p:spPr bwMode="auto">
          <a:xfrm>
            <a:off x="2871788" y="1406525"/>
            <a:ext cx="550862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4" name="Line 52"/>
          <p:cNvSpPr>
            <a:spLocks noChangeShapeType="1"/>
          </p:cNvSpPr>
          <p:nvPr/>
        </p:nvSpPr>
        <p:spPr bwMode="auto">
          <a:xfrm flipV="1">
            <a:off x="3494088" y="1465263"/>
            <a:ext cx="457200" cy="56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5" name="Line 53"/>
          <p:cNvSpPr>
            <a:spLocks noChangeShapeType="1"/>
          </p:cNvSpPr>
          <p:nvPr/>
        </p:nvSpPr>
        <p:spPr bwMode="auto">
          <a:xfrm>
            <a:off x="3997325" y="1454150"/>
            <a:ext cx="738188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6" name="Line 54"/>
          <p:cNvSpPr>
            <a:spLocks noChangeShapeType="1"/>
          </p:cNvSpPr>
          <p:nvPr/>
        </p:nvSpPr>
        <p:spPr bwMode="auto">
          <a:xfrm>
            <a:off x="3457575" y="2085975"/>
            <a:ext cx="1184275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7" name="Line 55"/>
          <p:cNvSpPr>
            <a:spLocks noChangeShapeType="1"/>
          </p:cNvSpPr>
          <p:nvPr/>
        </p:nvSpPr>
        <p:spPr bwMode="auto">
          <a:xfrm>
            <a:off x="3435350" y="2109788"/>
            <a:ext cx="139700" cy="1055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8" name="Line 56"/>
          <p:cNvSpPr>
            <a:spLocks noChangeShapeType="1"/>
          </p:cNvSpPr>
          <p:nvPr/>
        </p:nvSpPr>
        <p:spPr bwMode="auto">
          <a:xfrm>
            <a:off x="2566988" y="2543175"/>
            <a:ext cx="57467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9" name="Oval 57"/>
          <p:cNvSpPr>
            <a:spLocks noChangeArrowheads="1"/>
          </p:cNvSpPr>
          <p:nvPr/>
        </p:nvSpPr>
        <p:spPr bwMode="auto">
          <a:xfrm>
            <a:off x="3151188" y="2776538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70" name="Oval 58"/>
          <p:cNvSpPr>
            <a:spLocks noChangeArrowheads="1"/>
          </p:cNvSpPr>
          <p:nvPr/>
        </p:nvSpPr>
        <p:spPr bwMode="auto">
          <a:xfrm>
            <a:off x="3760788" y="625792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71" name="Line 59"/>
          <p:cNvSpPr>
            <a:spLocks noChangeShapeType="1"/>
          </p:cNvSpPr>
          <p:nvPr/>
        </p:nvSpPr>
        <p:spPr bwMode="auto">
          <a:xfrm flipV="1">
            <a:off x="2638425" y="2847975"/>
            <a:ext cx="527050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2" name="Line 60"/>
          <p:cNvSpPr>
            <a:spLocks noChangeShapeType="1"/>
          </p:cNvSpPr>
          <p:nvPr/>
        </p:nvSpPr>
        <p:spPr bwMode="auto">
          <a:xfrm flipH="1">
            <a:off x="1665288" y="3117850"/>
            <a:ext cx="914400" cy="785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3" name="Line 61"/>
          <p:cNvSpPr>
            <a:spLocks noChangeShapeType="1"/>
          </p:cNvSpPr>
          <p:nvPr/>
        </p:nvSpPr>
        <p:spPr bwMode="auto">
          <a:xfrm flipH="1">
            <a:off x="1617663" y="2673350"/>
            <a:ext cx="6985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4" name="Line 62"/>
          <p:cNvSpPr>
            <a:spLocks noChangeShapeType="1"/>
          </p:cNvSpPr>
          <p:nvPr/>
        </p:nvSpPr>
        <p:spPr bwMode="auto">
          <a:xfrm flipV="1">
            <a:off x="1711325" y="2579688"/>
            <a:ext cx="796925" cy="58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5" name="Line 63"/>
          <p:cNvSpPr>
            <a:spLocks noChangeShapeType="1"/>
          </p:cNvSpPr>
          <p:nvPr/>
        </p:nvSpPr>
        <p:spPr bwMode="auto">
          <a:xfrm flipH="1">
            <a:off x="1371600" y="4010025"/>
            <a:ext cx="258763" cy="124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6" name="Line 64"/>
          <p:cNvSpPr>
            <a:spLocks noChangeShapeType="1"/>
          </p:cNvSpPr>
          <p:nvPr/>
        </p:nvSpPr>
        <p:spPr bwMode="auto">
          <a:xfrm>
            <a:off x="1406525" y="5334000"/>
            <a:ext cx="879475" cy="63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7" name="Line 65"/>
          <p:cNvSpPr>
            <a:spLocks noChangeShapeType="1"/>
          </p:cNvSpPr>
          <p:nvPr/>
        </p:nvSpPr>
        <p:spPr bwMode="auto">
          <a:xfrm flipV="1">
            <a:off x="2355850" y="5334000"/>
            <a:ext cx="3175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8" name="Line 66"/>
          <p:cNvSpPr>
            <a:spLocks noChangeShapeType="1"/>
          </p:cNvSpPr>
          <p:nvPr/>
        </p:nvSpPr>
        <p:spPr bwMode="auto">
          <a:xfrm>
            <a:off x="2719388" y="5334000"/>
            <a:ext cx="809625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9" name="Line 67"/>
          <p:cNvSpPr>
            <a:spLocks noChangeShapeType="1"/>
          </p:cNvSpPr>
          <p:nvPr/>
        </p:nvSpPr>
        <p:spPr bwMode="auto">
          <a:xfrm flipV="1">
            <a:off x="6529388" y="5884863"/>
            <a:ext cx="785812" cy="211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0" name="Line 68"/>
          <p:cNvSpPr>
            <a:spLocks noChangeShapeType="1"/>
          </p:cNvSpPr>
          <p:nvPr/>
        </p:nvSpPr>
        <p:spPr bwMode="auto">
          <a:xfrm>
            <a:off x="3575050" y="5756275"/>
            <a:ext cx="211138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1" name="Line 69"/>
          <p:cNvSpPr>
            <a:spLocks noChangeShapeType="1"/>
          </p:cNvSpPr>
          <p:nvPr/>
        </p:nvSpPr>
        <p:spPr bwMode="auto">
          <a:xfrm flipV="1">
            <a:off x="3857625" y="6048375"/>
            <a:ext cx="949325" cy="258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2" name="Line 70"/>
          <p:cNvSpPr>
            <a:spLocks noChangeShapeType="1"/>
          </p:cNvSpPr>
          <p:nvPr/>
        </p:nvSpPr>
        <p:spPr bwMode="auto">
          <a:xfrm flipV="1">
            <a:off x="2719388" y="4583113"/>
            <a:ext cx="1149350" cy="668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3" name="Line 71"/>
          <p:cNvSpPr>
            <a:spLocks noChangeShapeType="1"/>
          </p:cNvSpPr>
          <p:nvPr/>
        </p:nvSpPr>
        <p:spPr bwMode="auto">
          <a:xfrm flipH="1">
            <a:off x="3598863" y="4619625"/>
            <a:ext cx="269875" cy="1077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4" name="Line 72"/>
          <p:cNvSpPr>
            <a:spLocks noChangeShapeType="1"/>
          </p:cNvSpPr>
          <p:nvPr/>
        </p:nvSpPr>
        <p:spPr bwMode="auto">
          <a:xfrm>
            <a:off x="4865688" y="6002338"/>
            <a:ext cx="1582737" cy="9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5" name="Line 73"/>
          <p:cNvSpPr>
            <a:spLocks noChangeShapeType="1"/>
          </p:cNvSpPr>
          <p:nvPr/>
        </p:nvSpPr>
        <p:spPr bwMode="auto">
          <a:xfrm flipV="1">
            <a:off x="7350125" y="5427663"/>
            <a:ext cx="868363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6" name="Line 74"/>
          <p:cNvSpPr>
            <a:spLocks noChangeShapeType="1"/>
          </p:cNvSpPr>
          <p:nvPr/>
        </p:nvSpPr>
        <p:spPr bwMode="auto">
          <a:xfrm>
            <a:off x="7010400" y="4489450"/>
            <a:ext cx="1219200" cy="855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7" name="Line 75"/>
          <p:cNvSpPr>
            <a:spLocks noChangeShapeType="1"/>
          </p:cNvSpPr>
          <p:nvPr/>
        </p:nvSpPr>
        <p:spPr bwMode="auto">
          <a:xfrm flipH="1">
            <a:off x="6986588" y="3598863"/>
            <a:ext cx="938212" cy="820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8" name="Line 76"/>
          <p:cNvSpPr>
            <a:spLocks noChangeShapeType="1"/>
          </p:cNvSpPr>
          <p:nvPr/>
        </p:nvSpPr>
        <p:spPr bwMode="auto">
          <a:xfrm>
            <a:off x="7245350" y="2989263"/>
            <a:ext cx="668338" cy="52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9" name="Line 77"/>
          <p:cNvSpPr>
            <a:spLocks noChangeShapeType="1"/>
          </p:cNvSpPr>
          <p:nvPr/>
        </p:nvSpPr>
        <p:spPr bwMode="auto">
          <a:xfrm flipV="1">
            <a:off x="6483350" y="2989263"/>
            <a:ext cx="727075" cy="598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0" name="Line 78"/>
          <p:cNvSpPr>
            <a:spLocks noChangeShapeType="1"/>
          </p:cNvSpPr>
          <p:nvPr/>
        </p:nvSpPr>
        <p:spPr bwMode="auto">
          <a:xfrm flipH="1" flipV="1">
            <a:off x="5991225" y="2555875"/>
            <a:ext cx="420688" cy="1042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1" name="Line 79"/>
          <p:cNvSpPr>
            <a:spLocks noChangeShapeType="1"/>
          </p:cNvSpPr>
          <p:nvPr/>
        </p:nvSpPr>
        <p:spPr bwMode="auto">
          <a:xfrm flipH="1">
            <a:off x="5322888" y="2566988"/>
            <a:ext cx="631825" cy="1031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2" name="Line 80"/>
          <p:cNvSpPr>
            <a:spLocks noChangeShapeType="1"/>
          </p:cNvSpPr>
          <p:nvPr/>
        </p:nvSpPr>
        <p:spPr bwMode="auto">
          <a:xfrm>
            <a:off x="5334000" y="3681413"/>
            <a:ext cx="492125" cy="842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3" name="Line 81"/>
          <p:cNvSpPr>
            <a:spLocks noChangeShapeType="1"/>
          </p:cNvSpPr>
          <p:nvPr/>
        </p:nvSpPr>
        <p:spPr bwMode="auto">
          <a:xfrm>
            <a:off x="7889875" y="1876425"/>
            <a:ext cx="58738" cy="162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4" name="Line 82"/>
          <p:cNvSpPr>
            <a:spLocks noChangeShapeType="1"/>
          </p:cNvSpPr>
          <p:nvPr/>
        </p:nvSpPr>
        <p:spPr bwMode="auto">
          <a:xfrm>
            <a:off x="6788150" y="1454150"/>
            <a:ext cx="106680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5" name="Line 83"/>
          <p:cNvSpPr>
            <a:spLocks noChangeShapeType="1"/>
          </p:cNvSpPr>
          <p:nvPr/>
        </p:nvSpPr>
        <p:spPr bwMode="auto">
          <a:xfrm flipV="1">
            <a:off x="4818063" y="1465263"/>
            <a:ext cx="1898650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6" name="Line 84"/>
          <p:cNvSpPr>
            <a:spLocks noChangeShapeType="1"/>
          </p:cNvSpPr>
          <p:nvPr/>
        </p:nvSpPr>
        <p:spPr bwMode="auto">
          <a:xfrm>
            <a:off x="4794250" y="1863725"/>
            <a:ext cx="114935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7" name="Line 85"/>
          <p:cNvSpPr>
            <a:spLocks noChangeShapeType="1"/>
          </p:cNvSpPr>
          <p:nvPr/>
        </p:nvSpPr>
        <p:spPr bwMode="auto">
          <a:xfrm>
            <a:off x="6764338" y="1524000"/>
            <a:ext cx="457200" cy="138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8" name="Line 86"/>
          <p:cNvSpPr>
            <a:spLocks noChangeShapeType="1"/>
          </p:cNvSpPr>
          <p:nvPr/>
        </p:nvSpPr>
        <p:spPr bwMode="auto">
          <a:xfrm>
            <a:off x="5345113" y="3633788"/>
            <a:ext cx="10668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9" name="Line 87"/>
          <p:cNvSpPr>
            <a:spLocks noChangeShapeType="1"/>
          </p:cNvSpPr>
          <p:nvPr/>
        </p:nvSpPr>
        <p:spPr bwMode="auto">
          <a:xfrm>
            <a:off x="3609975" y="3235325"/>
            <a:ext cx="1255713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00" name="Line 88"/>
          <p:cNvSpPr>
            <a:spLocks noChangeShapeType="1"/>
          </p:cNvSpPr>
          <p:nvPr/>
        </p:nvSpPr>
        <p:spPr bwMode="auto">
          <a:xfrm>
            <a:off x="6986588" y="4513263"/>
            <a:ext cx="280987" cy="130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01" name="Line 89"/>
          <p:cNvSpPr>
            <a:spLocks noChangeShapeType="1"/>
          </p:cNvSpPr>
          <p:nvPr/>
        </p:nvSpPr>
        <p:spPr bwMode="auto">
          <a:xfrm flipH="1">
            <a:off x="6483350" y="4489450"/>
            <a:ext cx="457200" cy="157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02" name="Line 90"/>
          <p:cNvSpPr>
            <a:spLocks noChangeShapeType="1"/>
          </p:cNvSpPr>
          <p:nvPr/>
        </p:nvSpPr>
        <p:spPr bwMode="auto">
          <a:xfrm>
            <a:off x="5873750" y="4583113"/>
            <a:ext cx="596900" cy="146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03" name="Line 91"/>
          <p:cNvSpPr>
            <a:spLocks noChangeShapeType="1"/>
          </p:cNvSpPr>
          <p:nvPr/>
        </p:nvSpPr>
        <p:spPr bwMode="auto">
          <a:xfrm flipH="1">
            <a:off x="5861050" y="3681413"/>
            <a:ext cx="563563" cy="842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04" name="Oval 92"/>
          <p:cNvSpPr>
            <a:spLocks noChangeArrowheads="1"/>
          </p:cNvSpPr>
          <p:nvPr/>
        </p:nvSpPr>
        <p:spPr bwMode="auto">
          <a:xfrm>
            <a:off x="2822575" y="1944688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405" name="Line 93"/>
          <p:cNvSpPr>
            <a:spLocks noChangeShapeType="1"/>
          </p:cNvSpPr>
          <p:nvPr/>
        </p:nvSpPr>
        <p:spPr bwMode="auto">
          <a:xfrm flipV="1">
            <a:off x="2566988" y="2028825"/>
            <a:ext cx="269875" cy="49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06" name="Line 94"/>
          <p:cNvSpPr>
            <a:spLocks noChangeShapeType="1"/>
          </p:cNvSpPr>
          <p:nvPr/>
        </p:nvSpPr>
        <p:spPr bwMode="auto">
          <a:xfrm flipH="1" flipV="1">
            <a:off x="2847975" y="1419225"/>
            <a:ext cx="36513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07" name="Line 95"/>
          <p:cNvSpPr>
            <a:spLocks noChangeShapeType="1"/>
          </p:cNvSpPr>
          <p:nvPr/>
        </p:nvSpPr>
        <p:spPr bwMode="auto">
          <a:xfrm>
            <a:off x="2871788" y="1360488"/>
            <a:ext cx="10318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09" name="Line 97"/>
          <p:cNvSpPr>
            <a:spLocks noChangeShapeType="1"/>
          </p:cNvSpPr>
          <p:nvPr/>
        </p:nvSpPr>
        <p:spPr bwMode="auto">
          <a:xfrm flipV="1">
            <a:off x="1406525" y="5286375"/>
            <a:ext cx="1243013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10" name="Line 98"/>
          <p:cNvSpPr>
            <a:spLocks noChangeShapeType="1"/>
          </p:cNvSpPr>
          <p:nvPr/>
        </p:nvSpPr>
        <p:spPr bwMode="auto">
          <a:xfrm>
            <a:off x="3609975" y="5732463"/>
            <a:ext cx="116205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11" name="Line 99"/>
          <p:cNvSpPr>
            <a:spLocks noChangeShapeType="1"/>
          </p:cNvSpPr>
          <p:nvPr/>
        </p:nvSpPr>
        <p:spPr bwMode="auto">
          <a:xfrm>
            <a:off x="4735513" y="2825750"/>
            <a:ext cx="528637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12" name="Line 100"/>
          <p:cNvSpPr>
            <a:spLocks noChangeShapeType="1"/>
          </p:cNvSpPr>
          <p:nvPr/>
        </p:nvSpPr>
        <p:spPr bwMode="auto">
          <a:xfrm>
            <a:off x="3563938" y="3235325"/>
            <a:ext cx="280987" cy="127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13" name="Oval 101"/>
          <p:cNvSpPr>
            <a:spLocks noChangeArrowheads="1"/>
          </p:cNvSpPr>
          <p:nvPr/>
        </p:nvSpPr>
        <p:spPr bwMode="auto">
          <a:xfrm>
            <a:off x="3984625" y="5272088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415" name="Line 103"/>
          <p:cNvSpPr>
            <a:spLocks noChangeShapeType="1"/>
          </p:cNvSpPr>
          <p:nvPr/>
        </p:nvSpPr>
        <p:spPr bwMode="auto">
          <a:xfrm>
            <a:off x="4032250" y="5368925"/>
            <a:ext cx="7747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16" name="Line 104"/>
          <p:cNvSpPr>
            <a:spLocks noChangeShapeType="1"/>
          </p:cNvSpPr>
          <p:nvPr/>
        </p:nvSpPr>
        <p:spPr bwMode="auto">
          <a:xfrm flipV="1">
            <a:off x="3587750" y="5357813"/>
            <a:ext cx="409575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17" name="Oval 105"/>
          <p:cNvSpPr>
            <a:spLocks noChangeArrowheads="1"/>
          </p:cNvSpPr>
          <p:nvPr/>
        </p:nvSpPr>
        <p:spPr bwMode="auto">
          <a:xfrm>
            <a:off x="6480175" y="4206875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418" name="Line 106"/>
          <p:cNvSpPr>
            <a:spLocks noChangeShapeType="1"/>
          </p:cNvSpPr>
          <p:nvPr/>
        </p:nvSpPr>
        <p:spPr bwMode="auto">
          <a:xfrm flipH="1">
            <a:off x="6505575" y="3013075"/>
            <a:ext cx="727075" cy="1206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19" name="Line 107"/>
          <p:cNvSpPr>
            <a:spLocks noChangeShapeType="1"/>
          </p:cNvSpPr>
          <p:nvPr/>
        </p:nvSpPr>
        <p:spPr bwMode="auto">
          <a:xfrm flipV="1">
            <a:off x="6553200" y="3575050"/>
            <a:ext cx="1347788" cy="668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20" name="Oval 108"/>
          <p:cNvSpPr>
            <a:spLocks noChangeArrowheads="1"/>
          </p:cNvSpPr>
          <p:nvPr/>
        </p:nvSpPr>
        <p:spPr bwMode="auto">
          <a:xfrm>
            <a:off x="5248275" y="1169988"/>
            <a:ext cx="88900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421" name="Line 109"/>
          <p:cNvSpPr>
            <a:spLocks noChangeShapeType="1"/>
          </p:cNvSpPr>
          <p:nvPr/>
        </p:nvSpPr>
        <p:spPr bwMode="auto">
          <a:xfrm flipV="1">
            <a:off x="3986213" y="1219200"/>
            <a:ext cx="1243012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24" name="Line 112"/>
          <p:cNvSpPr>
            <a:spLocks noChangeShapeType="1"/>
          </p:cNvSpPr>
          <p:nvPr/>
        </p:nvSpPr>
        <p:spPr bwMode="auto">
          <a:xfrm flipH="1">
            <a:off x="6013450" y="1489075"/>
            <a:ext cx="715963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25" name="Line 113"/>
          <p:cNvSpPr>
            <a:spLocks noChangeShapeType="1"/>
          </p:cNvSpPr>
          <p:nvPr/>
        </p:nvSpPr>
        <p:spPr bwMode="auto">
          <a:xfrm>
            <a:off x="5334000" y="1219200"/>
            <a:ext cx="1371600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8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Seven Bridges of Königsberg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35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14400"/>
            <a:ext cx="70580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363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762000" y="7493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Seven Bridges of Königsberg:</a:t>
            </a:r>
            <a:endParaRPr lang="en-US" sz="2400" dirty="0"/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381000" y="7620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Seven Bridges of Königsberg</a:t>
            </a: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0" y="2087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6198" name="Picture 6" descr="Fig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62088"/>
            <a:ext cx="8270875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4373563" y="1457325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2676525" y="2371725"/>
            <a:ext cx="384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6254750" y="2597150"/>
            <a:ext cx="542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4214813" y="3365500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93826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762000" y="7493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Seven Bridges of Königsberg:</a:t>
            </a:r>
            <a:endParaRPr lang="en-US" sz="2400"/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381000" y="7620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Seven Bridges of Königsberg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914400" y="3886200"/>
            <a:ext cx="340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As a graph:</a:t>
            </a: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0" y="2087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086" name="Picture 6" descr="Fig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62088"/>
            <a:ext cx="8270875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4373563" y="1457325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2676525" y="2371725"/>
            <a:ext cx="384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6254750" y="2597150"/>
            <a:ext cx="542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4214813" y="3365500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pic>
        <p:nvPicPr>
          <p:cNvPr id="174091" name="Picture 11" descr="Fig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38625"/>
            <a:ext cx="4079875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483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/>
              <a:t>For Any Graph</a:t>
            </a:r>
            <a:r>
              <a:rPr lang="en-US" sz="3600" dirty="0"/>
              <a:t> 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1411288" y="1382713"/>
            <a:ext cx="7234237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Symbol" pitchFamily="18" charset="2"/>
              <a:buNone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An </a:t>
            </a:r>
            <a:r>
              <a:rPr lang="en-US" sz="2400" b="1" i="1" dirty="0">
                <a:solidFill>
                  <a:srgbClr val="000000"/>
                </a:solidFill>
                <a:cs typeface="Times New Roman" pitchFamily="18" charset="0"/>
              </a:rPr>
              <a:t>Eulerian path </a:t>
            </a:r>
            <a:r>
              <a:rPr lang="en-US" sz="2400" i="1" dirty="0">
                <a:solidFill>
                  <a:srgbClr val="000000"/>
                </a:solidFill>
                <a:cs typeface="Times New Roman" pitchFamily="18" charset="0"/>
              </a:rPr>
              <a:t>: Cross every edge exactly once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2400" dirty="0"/>
          </a:p>
          <a:p>
            <a:pPr algn="just">
              <a:buFont typeface="Symbol" pitchFamily="18" charset="2"/>
              <a:buNone/>
            </a:pPr>
            <a:endParaRPr lang="en-US" sz="2400" dirty="0"/>
          </a:p>
          <a:p>
            <a:pPr algn="just">
              <a:buFont typeface="Symbol" pitchFamily="18" charset="2"/>
              <a:buNone/>
            </a:pPr>
            <a:endParaRPr lang="en-US" sz="2400" dirty="0"/>
          </a:p>
          <a:p>
            <a:pPr algn="just">
              <a:buFont typeface="Symbol" pitchFamily="18" charset="2"/>
              <a:buNone/>
            </a:pPr>
            <a:endParaRPr lang="en-US" sz="2400" dirty="0"/>
          </a:p>
          <a:p>
            <a:pPr algn="just">
              <a:buFont typeface="Symbol" pitchFamily="18" charset="2"/>
              <a:buNone/>
            </a:pPr>
            <a:endParaRPr lang="en-US" sz="2400" dirty="0"/>
          </a:p>
          <a:p>
            <a:pPr algn="just">
              <a:buFont typeface="Symbol" pitchFamily="18" charset="2"/>
              <a:buNone/>
            </a:pPr>
            <a:endParaRPr lang="en-US" sz="2400" dirty="0"/>
          </a:p>
          <a:p>
            <a:pPr algn="just">
              <a:buFont typeface="Symbol" pitchFamily="18" charset="2"/>
              <a:buNone/>
            </a:pPr>
            <a:endParaRPr lang="en-US" sz="2400" dirty="0"/>
          </a:p>
          <a:p>
            <a:pPr algn="just">
              <a:buFont typeface="Symbol" pitchFamily="18" charset="2"/>
              <a:buNone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All these people care:</a:t>
            </a:r>
          </a:p>
          <a:p>
            <a:endParaRPr 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Bridge inspectors</a:t>
            </a:r>
          </a:p>
          <a:p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   </a:t>
            </a:r>
            <a:r>
              <a:rPr lang="en-US" sz="2400" dirty="0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Road cleaners</a:t>
            </a:r>
          </a:p>
          <a:p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   </a:t>
            </a:r>
            <a:r>
              <a:rPr lang="en-US" sz="2400" dirty="0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Network analysts</a:t>
            </a:r>
          </a:p>
          <a:p>
            <a:pPr algn="just"/>
            <a:endParaRPr lang="en-US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1339850" y="3832225"/>
            <a:ext cx="3865563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03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 smtClean="0"/>
              <a:t>Another Example</a:t>
            </a:r>
            <a:endParaRPr lang="en-US" sz="3600" b="1" dirty="0"/>
          </a:p>
        </p:txBody>
      </p:sp>
      <p:pic>
        <p:nvPicPr>
          <p:cNvPr id="140292" name="Picture 4" descr="Fig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760413"/>
            <a:ext cx="514826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3" name="Line 5"/>
          <p:cNvSpPr>
            <a:spLocks noChangeShapeType="1"/>
          </p:cNvSpPr>
          <p:nvPr/>
        </p:nvSpPr>
        <p:spPr bwMode="auto">
          <a:xfrm>
            <a:off x="6357938" y="1662113"/>
            <a:ext cx="0" cy="1235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4" name="Freeform 6"/>
          <p:cNvSpPr>
            <a:spLocks/>
          </p:cNvSpPr>
          <p:nvPr/>
        </p:nvSpPr>
        <p:spPr bwMode="auto">
          <a:xfrm>
            <a:off x="3867150" y="2565400"/>
            <a:ext cx="4373563" cy="1317625"/>
          </a:xfrm>
          <a:custGeom>
            <a:avLst/>
            <a:gdLst>
              <a:gd name="T0" fmla="*/ 152 w 2755"/>
              <a:gd name="T1" fmla="*/ 0 h 830"/>
              <a:gd name="T2" fmla="*/ 212 w 2755"/>
              <a:gd name="T3" fmla="*/ 553 h 830"/>
              <a:gd name="T4" fmla="*/ 1424 w 2755"/>
              <a:gd name="T5" fmla="*/ 823 h 830"/>
              <a:gd name="T6" fmla="*/ 2322 w 2755"/>
              <a:gd name="T7" fmla="*/ 598 h 830"/>
              <a:gd name="T8" fmla="*/ 2755 w 2755"/>
              <a:gd name="T9" fmla="*/ 30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5" h="830">
                <a:moveTo>
                  <a:pt x="152" y="0"/>
                </a:moveTo>
                <a:cubicBezTo>
                  <a:pt x="76" y="208"/>
                  <a:pt x="0" y="416"/>
                  <a:pt x="212" y="553"/>
                </a:cubicBezTo>
                <a:cubicBezTo>
                  <a:pt x="424" y="690"/>
                  <a:pt x="1072" y="816"/>
                  <a:pt x="1424" y="823"/>
                </a:cubicBezTo>
                <a:cubicBezTo>
                  <a:pt x="1776" y="830"/>
                  <a:pt x="2100" y="730"/>
                  <a:pt x="2322" y="598"/>
                </a:cubicBezTo>
                <a:cubicBezTo>
                  <a:pt x="2544" y="466"/>
                  <a:pt x="2649" y="248"/>
                  <a:pt x="2755" y="3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auto">
          <a:xfrm>
            <a:off x="6186488" y="1651000"/>
            <a:ext cx="0" cy="1246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05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723900" y="946150"/>
            <a:ext cx="8077200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Define the </a:t>
            </a:r>
            <a:r>
              <a:rPr lang="en-US" sz="2000" b="1" i="1"/>
              <a:t>degree</a:t>
            </a:r>
            <a:r>
              <a:rPr lang="en-US" sz="2000"/>
              <a:t> of a </a:t>
            </a:r>
          </a:p>
          <a:p>
            <a:r>
              <a:rPr lang="en-US" sz="2000"/>
              <a:t>vertex to be the number </a:t>
            </a:r>
          </a:p>
          <a:p>
            <a:r>
              <a:rPr lang="en-US" sz="2000"/>
              <a:t>of edges with it as </a:t>
            </a:r>
          </a:p>
          <a:p>
            <a:r>
              <a:rPr lang="en-US" sz="2000"/>
              <a:t>an endpoint.</a:t>
            </a:r>
            <a:r>
              <a:rPr lang="en-US" sz="2200"/>
              <a:t> </a:t>
            </a:r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 smtClean="0"/>
              <a:t>Another Example</a:t>
            </a:r>
            <a:endParaRPr lang="en-US" sz="3600" dirty="0"/>
          </a:p>
        </p:txBody>
      </p:sp>
      <p:pic>
        <p:nvPicPr>
          <p:cNvPr id="169988" name="Picture 4" descr="Fig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760413"/>
            <a:ext cx="514826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9" name="Line 5"/>
          <p:cNvSpPr>
            <a:spLocks noChangeShapeType="1"/>
          </p:cNvSpPr>
          <p:nvPr/>
        </p:nvSpPr>
        <p:spPr bwMode="auto">
          <a:xfrm>
            <a:off x="6383338" y="1649413"/>
            <a:ext cx="0" cy="1235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0" name="Freeform 6"/>
          <p:cNvSpPr>
            <a:spLocks/>
          </p:cNvSpPr>
          <p:nvPr/>
        </p:nvSpPr>
        <p:spPr bwMode="auto">
          <a:xfrm>
            <a:off x="3867150" y="2565400"/>
            <a:ext cx="4373563" cy="1317625"/>
          </a:xfrm>
          <a:custGeom>
            <a:avLst/>
            <a:gdLst>
              <a:gd name="T0" fmla="*/ 152 w 2755"/>
              <a:gd name="T1" fmla="*/ 0 h 830"/>
              <a:gd name="T2" fmla="*/ 212 w 2755"/>
              <a:gd name="T3" fmla="*/ 553 h 830"/>
              <a:gd name="T4" fmla="*/ 1424 w 2755"/>
              <a:gd name="T5" fmla="*/ 823 h 830"/>
              <a:gd name="T6" fmla="*/ 2322 w 2755"/>
              <a:gd name="T7" fmla="*/ 598 h 830"/>
              <a:gd name="T8" fmla="*/ 2755 w 2755"/>
              <a:gd name="T9" fmla="*/ 30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5" h="830">
                <a:moveTo>
                  <a:pt x="152" y="0"/>
                </a:moveTo>
                <a:cubicBezTo>
                  <a:pt x="76" y="208"/>
                  <a:pt x="0" y="416"/>
                  <a:pt x="212" y="553"/>
                </a:cubicBezTo>
                <a:cubicBezTo>
                  <a:pt x="424" y="690"/>
                  <a:pt x="1072" y="816"/>
                  <a:pt x="1424" y="823"/>
                </a:cubicBezTo>
                <a:cubicBezTo>
                  <a:pt x="1776" y="830"/>
                  <a:pt x="2100" y="730"/>
                  <a:pt x="2322" y="598"/>
                </a:cubicBezTo>
                <a:cubicBezTo>
                  <a:pt x="2544" y="466"/>
                  <a:pt x="2649" y="248"/>
                  <a:pt x="2755" y="3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1" name="Line 7"/>
          <p:cNvSpPr>
            <a:spLocks noChangeShapeType="1"/>
          </p:cNvSpPr>
          <p:nvPr/>
        </p:nvSpPr>
        <p:spPr bwMode="auto">
          <a:xfrm>
            <a:off x="6186488" y="1651000"/>
            <a:ext cx="0" cy="1246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13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723900" y="946150"/>
            <a:ext cx="8264525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Define the </a:t>
            </a:r>
            <a:r>
              <a:rPr lang="en-US" sz="2000" b="1" i="1"/>
              <a:t>degree</a:t>
            </a:r>
            <a:r>
              <a:rPr lang="en-US" sz="2000"/>
              <a:t> of a </a:t>
            </a:r>
          </a:p>
          <a:p>
            <a:r>
              <a:rPr lang="en-US" sz="2000"/>
              <a:t>vertex to be the number </a:t>
            </a:r>
          </a:p>
          <a:p>
            <a:r>
              <a:rPr lang="en-US" sz="2000"/>
              <a:t>of edges with it as </a:t>
            </a:r>
          </a:p>
          <a:p>
            <a:r>
              <a:rPr lang="en-US" sz="2000"/>
              <a:t>an endpoint.</a:t>
            </a:r>
            <a:r>
              <a:rPr lang="en-US" sz="2200"/>
              <a:t> </a:t>
            </a:r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r>
              <a:rPr lang="en-US" sz="2000"/>
              <a:t>Euler observed that:  </a:t>
            </a:r>
          </a:p>
          <a:p>
            <a:endParaRPr lang="en-US" sz="2000"/>
          </a:p>
          <a:p>
            <a:r>
              <a:rPr lang="en-US" sz="2000"/>
              <a:t>    ● Eulerian path if and only if exactly two vertices of odd degree.  </a:t>
            </a:r>
          </a:p>
          <a:p>
            <a:endParaRPr lang="en-US" sz="2000"/>
          </a:p>
          <a:p>
            <a:r>
              <a:rPr lang="en-US" sz="2000"/>
              <a:t>    ● Eulerian circuit if and only if all vertices have even degree.  </a:t>
            </a: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/>
              <a:t>Euler’s Observation</a:t>
            </a:r>
            <a:r>
              <a:rPr lang="en-US" sz="3600" dirty="0"/>
              <a:t> </a:t>
            </a:r>
          </a:p>
        </p:txBody>
      </p:sp>
      <p:pic>
        <p:nvPicPr>
          <p:cNvPr id="168964" name="Picture 4" descr="Fig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760413"/>
            <a:ext cx="514826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6270625" y="1662113"/>
            <a:ext cx="0" cy="1235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6" name="Freeform 6"/>
          <p:cNvSpPr>
            <a:spLocks/>
          </p:cNvSpPr>
          <p:nvPr/>
        </p:nvSpPr>
        <p:spPr bwMode="auto">
          <a:xfrm>
            <a:off x="3867150" y="2565400"/>
            <a:ext cx="4373563" cy="1317625"/>
          </a:xfrm>
          <a:custGeom>
            <a:avLst/>
            <a:gdLst>
              <a:gd name="T0" fmla="*/ 152 w 2755"/>
              <a:gd name="T1" fmla="*/ 0 h 830"/>
              <a:gd name="T2" fmla="*/ 212 w 2755"/>
              <a:gd name="T3" fmla="*/ 553 h 830"/>
              <a:gd name="T4" fmla="*/ 1424 w 2755"/>
              <a:gd name="T5" fmla="*/ 823 h 830"/>
              <a:gd name="T6" fmla="*/ 2322 w 2755"/>
              <a:gd name="T7" fmla="*/ 598 h 830"/>
              <a:gd name="T8" fmla="*/ 2755 w 2755"/>
              <a:gd name="T9" fmla="*/ 30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5" h="830">
                <a:moveTo>
                  <a:pt x="152" y="0"/>
                </a:moveTo>
                <a:cubicBezTo>
                  <a:pt x="76" y="208"/>
                  <a:pt x="0" y="416"/>
                  <a:pt x="212" y="553"/>
                </a:cubicBezTo>
                <a:cubicBezTo>
                  <a:pt x="424" y="690"/>
                  <a:pt x="1072" y="816"/>
                  <a:pt x="1424" y="823"/>
                </a:cubicBezTo>
                <a:cubicBezTo>
                  <a:pt x="1776" y="830"/>
                  <a:pt x="2100" y="730"/>
                  <a:pt x="2322" y="598"/>
                </a:cubicBezTo>
                <a:cubicBezTo>
                  <a:pt x="2544" y="466"/>
                  <a:pt x="2649" y="248"/>
                  <a:pt x="2755" y="3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7" name="Line 7"/>
          <p:cNvSpPr>
            <a:spLocks noChangeShapeType="1"/>
          </p:cNvSpPr>
          <p:nvPr/>
        </p:nvSpPr>
        <p:spPr bwMode="auto">
          <a:xfrm>
            <a:off x="6175375" y="1674813"/>
            <a:ext cx="0" cy="1235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06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An Efficient Algorithm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pitchFamily="18" charset="0"/>
              </a:rPr>
              <a:t>def eulerian_circuit(vertices, edges):</a:t>
            </a:r>
          </a:p>
          <a:p>
            <a:r>
              <a:rPr lang="en-US" dirty="0" smtClean="0">
                <a:latin typeface="Courier" pitchFamily="18" charset="0"/>
              </a:rPr>
              <a:t>    for v in vertices:</a:t>
            </a:r>
          </a:p>
          <a:p>
            <a:r>
              <a:rPr lang="en-US" dirty="0" smtClean="0">
                <a:latin typeface="Courier" pitchFamily="18" charset="0"/>
              </a:rPr>
              <a:t>        count = 0</a:t>
            </a:r>
          </a:p>
          <a:p>
            <a:r>
              <a:rPr lang="en-US" dirty="0">
                <a:latin typeface="Courier" pitchFamily="18" charset="0"/>
              </a:rPr>
              <a:t> </a:t>
            </a:r>
            <a:r>
              <a:rPr lang="en-US" dirty="0" smtClean="0">
                <a:latin typeface="Courier" pitchFamily="18" charset="0"/>
              </a:rPr>
              <a:t>       for e in edges:</a:t>
            </a:r>
          </a:p>
          <a:p>
            <a:r>
              <a:rPr lang="en-US" dirty="0">
                <a:latin typeface="Courier" pitchFamily="18" charset="0"/>
              </a:rPr>
              <a:t> </a:t>
            </a:r>
            <a:r>
              <a:rPr lang="en-US" dirty="0" smtClean="0">
                <a:latin typeface="Courier" pitchFamily="18" charset="0"/>
              </a:rPr>
              <a:t>           if e touches v:</a:t>
            </a:r>
          </a:p>
          <a:p>
            <a:r>
              <a:rPr lang="en-US" dirty="0">
                <a:latin typeface="Courier" pitchFamily="18" charset="0"/>
              </a:rPr>
              <a:t> </a:t>
            </a:r>
            <a:r>
              <a:rPr lang="en-US" dirty="0" smtClean="0">
                <a:latin typeface="Courier" pitchFamily="18" charset="0"/>
              </a:rPr>
              <a:t>               count += 1</a:t>
            </a:r>
          </a:p>
          <a:p>
            <a:r>
              <a:rPr lang="en-US" dirty="0">
                <a:latin typeface="Courier" pitchFamily="18" charset="0"/>
              </a:rPr>
              <a:t> </a:t>
            </a:r>
            <a:r>
              <a:rPr lang="en-US" dirty="0" smtClean="0">
                <a:latin typeface="Courier" pitchFamily="18" charset="0"/>
              </a:rPr>
              <a:t>       if odd(count):</a:t>
            </a:r>
          </a:p>
          <a:p>
            <a:r>
              <a:rPr lang="en-US" dirty="0">
                <a:latin typeface="Courier" pitchFamily="18" charset="0"/>
              </a:rPr>
              <a:t> </a:t>
            </a:r>
            <a:r>
              <a:rPr lang="en-US" dirty="0" smtClean="0">
                <a:latin typeface="Courier" pitchFamily="18" charset="0"/>
              </a:rPr>
              <a:t>           return(False)</a:t>
            </a:r>
          </a:p>
          <a:p>
            <a:r>
              <a:rPr lang="en-US" dirty="0" smtClean="0">
                <a:latin typeface="Courier" pitchFamily="18" charset="0"/>
              </a:rPr>
              <a:t>    return(True)</a:t>
            </a:r>
            <a:endParaRPr lang="en-US" dirty="0">
              <a:latin typeface="Courier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105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many steps does it take?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7287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An Efficient Algorithm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pitchFamily="18" charset="0"/>
              </a:rPr>
              <a:t>def eulerian_circuit(vertices, edges):</a:t>
            </a:r>
          </a:p>
          <a:p>
            <a:r>
              <a:rPr lang="en-US" dirty="0" smtClean="0">
                <a:latin typeface="Courier" pitchFamily="18" charset="0"/>
              </a:rPr>
              <a:t>    for v in vertices:</a:t>
            </a:r>
          </a:p>
          <a:p>
            <a:r>
              <a:rPr lang="en-US" dirty="0" smtClean="0">
                <a:latin typeface="Courier" pitchFamily="18" charset="0"/>
              </a:rPr>
              <a:t>        count = 0</a:t>
            </a:r>
          </a:p>
          <a:p>
            <a:r>
              <a:rPr lang="en-US" dirty="0">
                <a:latin typeface="Courier" pitchFamily="18" charset="0"/>
              </a:rPr>
              <a:t> </a:t>
            </a:r>
            <a:r>
              <a:rPr lang="en-US" dirty="0" smtClean="0">
                <a:latin typeface="Courier" pitchFamily="18" charset="0"/>
              </a:rPr>
              <a:t>       for e in edges:</a:t>
            </a:r>
          </a:p>
          <a:p>
            <a:r>
              <a:rPr lang="en-US" dirty="0">
                <a:latin typeface="Courier" pitchFamily="18" charset="0"/>
              </a:rPr>
              <a:t> </a:t>
            </a:r>
            <a:r>
              <a:rPr lang="en-US" dirty="0" smtClean="0">
                <a:latin typeface="Courier" pitchFamily="18" charset="0"/>
              </a:rPr>
              <a:t>           if e touches v:</a:t>
            </a:r>
          </a:p>
          <a:p>
            <a:r>
              <a:rPr lang="en-US" dirty="0">
                <a:latin typeface="Courier" pitchFamily="18" charset="0"/>
              </a:rPr>
              <a:t> </a:t>
            </a:r>
            <a:r>
              <a:rPr lang="en-US" dirty="0" smtClean="0">
                <a:latin typeface="Courier" pitchFamily="18" charset="0"/>
              </a:rPr>
              <a:t>               count += 1</a:t>
            </a:r>
          </a:p>
          <a:p>
            <a:r>
              <a:rPr lang="en-US" dirty="0">
                <a:latin typeface="Courier" pitchFamily="18" charset="0"/>
              </a:rPr>
              <a:t> </a:t>
            </a:r>
            <a:r>
              <a:rPr lang="en-US" dirty="0" smtClean="0">
                <a:latin typeface="Courier" pitchFamily="18" charset="0"/>
              </a:rPr>
              <a:t>       if odd(count):</a:t>
            </a:r>
          </a:p>
          <a:p>
            <a:r>
              <a:rPr lang="en-US" dirty="0">
                <a:latin typeface="Courier" pitchFamily="18" charset="0"/>
              </a:rPr>
              <a:t> </a:t>
            </a:r>
            <a:r>
              <a:rPr lang="en-US" dirty="0" smtClean="0">
                <a:latin typeface="Courier" pitchFamily="18" charset="0"/>
              </a:rPr>
              <a:t>           return(False)</a:t>
            </a:r>
          </a:p>
          <a:p>
            <a:r>
              <a:rPr lang="en-US" dirty="0" smtClean="0">
                <a:latin typeface="Courier" pitchFamily="18" charset="0"/>
              </a:rPr>
              <a:t>    return(True)</a:t>
            </a:r>
            <a:endParaRPr lang="en-US" dirty="0">
              <a:latin typeface="Courier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105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many steps does it take?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40300" y="5715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O(|vertices| * |edges|)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354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7387"/>
          </a:xfrm>
        </p:spPr>
        <p:txBody>
          <a:bodyPr>
            <a:normAutofit/>
          </a:bodyPr>
          <a:lstStyle/>
          <a:p>
            <a:r>
              <a:rPr lang="en-US" sz="3600" b="1" dirty="0"/>
              <a:t>Tic Tac Toe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3657600" y="1473200"/>
            <a:ext cx="0" cy="4392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5129213" y="1473200"/>
            <a:ext cx="0" cy="4392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rot="-5400000">
            <a:off x="4380707" y="940594"/>
            <a:ext cx="0" cy="3989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rot="-5400000">
            <a:off x="4380707" y="2496344"/>
            <a:ext cx="0" cy="3989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21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381000" y="7620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 smtClean="0"/>
              <a:t>Back to the Bridges </a:t>
            </a:r>
            <a:endParaRPr lang="en-US" sz="3600" b="1" dirty="0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914400" y="3886200"/>
            <a:ext cx="340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As a graph: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0" y="2087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2342" name="Picture 6" descr="Fig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14438"/>
            <a:ext cx="8270875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4373563" y="1457325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2676525" y="2371725"/>
            <a:ext cx="384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6254750" y="2597150"/>
            <a:ext cx="542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4214813" y="3365500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pic>
        <p:nvPicPr>
          <p:cNvPr id="142347" name="Picture 11" descr="Fig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38625"/>
            <a:ext cx="4079875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64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>
            <a:noAutofit/>
          </a:bodyPr>
          <a:lstStyle/>
          <a:p>
            <a:r>
              <a:rPr lang="en-US" sz="3600" b="1" dirty="0"/>
              <a:t>The Good King and the Evil King</a:t>
            </a:r>
          </a:p>
        </p:txBody>
      </p:sp>
      <p:pic>
        <p:nvPicPr>
          <p:cNvPr id="143366" name="Picture 6" descr="Fig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697038"/>
            <a:ext cx="8270875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1163638"/>
            <a:ext cx="1066800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72" name="Rectangle 12"/>
          <p:cNvSpPr>
            <a:spLocks noChangeArrowheads="1"/>
          </p:cNvSpPr>
          <p:nvPr/>
        </p:nvSpPr>
        <p:spPr bwMode="auto">
          <a:xfrm>
            <a:off x="0" y="295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373" name="Rectangle 13"/>
          <p:cNvSpPr>
            <a:spLocks noChangeArrowheads="1"/>
          </p:cNvSpPr>
          <p:nvPr/>
        </p:nvSpPr>
        <p:spPr bwMode="auto">
          <a:xfrm>
            <a:off x="0" y="295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374" name="Rectangle 14"/>
          <p:cNvSpPr>
            <a:spLocks noChangeArrowheads="1"/>
          </p:cNvSpPr>
          <p:nvPr/>
        </p:nvSpPr>
        <p:spPr bwMode="auto">
          <a:xfrm>
            <a:off x="0" y="295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376" name="Text Box 16"/>
          <p:cNvSpPr txBox="1">
            <a:spLocks noChangeArrowheads="1"/>
          </p:cNvSpPr>
          <p:nvPr/>
        </p:nvSpPr>
        <p:spPr bwMode="auto">
          <a:xfrm>
            <a:off x="381001" y="4606925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The good king wants to build exactly one new bridge so that:</a:t>
            </a:r>
          </a:p>
        </p:txBody>
      </p:sp>
      <p:sp>
        <p:nvSpPr>
          <p:cNvPr id="143377" name="Text Box 17"/>
          <p:cNvSpPr txBox="1">
            <a:spLocks noChangeArrowheads="1"/>
          </p:cNvSpPr>
          <p:nvPr/>
        </p:nvSpPr>
        <p:spPr bwMode="auto">
          <a:xfrm>
            <a:off x="1500188" y="5205413"/>
            <a:ext cx="718661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/>
              <a:t>There’s </a:t>
            </a:r>
            <a:r>
              <a:rPr lang="en-US" sz="2000" dirty="0"/>
              <a:t>an Eulerian path from the pub to his castle.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/>
              <a:t>But </a:t>
            </a:r>
            <a:r>
              <a:rPr lang="en-US" sz="2000" dirty="0"/>
              <a:t>there isn’t one from the pub to the castle of his evil brother on </a:t>
            </a:r>
            <a:r>
              <a:rPr lang="en-US" sz="2000" dirty="0" smtClean="0"/>
              <a:t>the </a:t>
            </a:r>
            <a:r>
              <a:rPr lang="en-US" sz="2000" dirty="0"/>
              <a:t>other bank of the river.</a:t>
            </a:r>
          </a:p>
        </p:txBody>
      </p:sp>
      <p:pic>
        <p:nvPicPr>
          <p:cNvPr id="143378" name="Picture 18" descr="beermu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690813"/>
            <a:ext cx="5143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650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381000" y="7620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Here’s What He Starts With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914400" y="3886200"/>
            <a:ext cx="340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As a graph: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0" y="2087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4390" name="Picture 6" descr="Fig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62088"/>
            <a:ext cx="8270875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4322763" y="1686719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676525" y="2371725"/>
            <a:ext cx="384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6254750" y="2597150"/>
            <a:ext cx="542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4214813" y="3365500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pic>
        <p:nvPicPr>
          <p:cNvPr id="144395" name="Picture 11" descr="Fig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38625"/>
            <a:ext cx="4079875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1" y="883445"/>
            <a:ext cx="1066800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7" name="Picture 13" descr="beermu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2597150"/>
            <a:ext cx="5143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218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381000" y="7620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Here’s What He Starts With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914400" y="3886200"/>
            <a:ext cx="340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As a graph: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0" y="2087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4390" name="Picture 6" descr="Fig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62088"/>
            <a:ext cx="8270875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4322763" y="1686719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676525" y="2371725"/>
            <a:ext cx="384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6254750" y="2597150"/>
            <a:ext cx="542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4214813" y="3365500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pic>
        <p:nvPicPr>
          <p:cNvPr id="144395" name="Picture 11" descr="Fig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38625"/>
            <a:ext cx="4079875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1" y="883445"/>
            <a:ext cx="1066800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7" name="Picture 13" descr="beermu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2597150"/>
            <a:ext cx="5143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3"/>
          <p:cNvSpPr>
            <a:spLocks noChangeArrowheads="1"/>
          </p:cNvSpPr>
          <p:nvPr/>
        </p:nvSpPr>
        <p:spPr bwMode="auto">
          <a:xfrm rot="-14011120">
            <a:off x="2085182" y="2745581"/>
            <a:ext cx="996950" cy="703263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 flipV="1">
            <a:off x="3563938" y="5475288"/>
            <a:ext cx="1243012" cy="492125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74638"/>
            <a:ext cx="8429625" cy="639762"/>
          </a:xfrm>
        </p:spPr>
        <p:txBody>
          <a:bodyPr>
            <a:noAutofit/>
          </a:bodyPr>
          <a:lstStyle/>
          <a:p>
            <a:r>
              <a:rPr lang="en-US" sz="3600" b="1" dirty="0"/>
              <a:t>Unfortuntately, There Isn’t Always a Trick</a:t>
            </a:r>
          </a:p>
        </p:txBody>
      </p:sp>
      <p:pic>
        <p:nvPicPr>
          <p:cNvPr id="146436" name="Picture 4" descr="Fig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822450"/>
            <a:ext cx="4079875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1150938" y="5105400"/>
            <a:ext cx="741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Suppose we need to visit every </a:t>
            </a:r>
            <a:r>
              <a:rPr lang="en-US" sz="2400" b="1" dirty="0">
                <a:solidFill>
                  <a:srgbClr val="FF3300"/>
                </a:solidFill>
              </a:rPr>
              <a:t>vertex</a:t>
            </a:r>
            <a:r>
              <a:rPr lang="en-US" sz="2400" dirty="0"/>
              <a:t> exactly once.</a:t>
            </a:r>
          </a:p>
        </p:txBody>
      </p:sp>
    </p:spTree>
    <p:extLst>
      <p:ext uri="{BB962C8B-B14F-4D97-AF65-F5344CB8AC3E}">
        <p14:creationId xmlns:p14="http://schemas.microsoft.com/office/powerpoint/2010/main" val="2861901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685800" y="152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latin typeface="+mj-lt"/>
              </a:rPr>
              <a:t>The Traveling Salesman Problem 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765968" y="5118100"/>
            <a:ext cx="806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Find the shortest circuit that visits every </a:t>
            </a:r>
            <a:r>
              <a:rPr lang="en-US" sz="2400" b="1" dirty="0">
                <a:solidFill>
                  <a:srgbClr val="FF0000"/>
                </a:solidFill>
              </a:rPr>
              <a:t>city</a:t>
            </a:r>
            <a:r>
              <a:rPr lang="en-US" sz="2400" dirty="0"/>
              <a:t> exactly once. 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2514600" y="1752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</a:t>
            </a:r>
          </a:p>
        </p:txBody>
      </p:sp>
      <p:sp>
        <p:nvSpPr>
          <p:cNvPr id="147461" name="Oval 5"/>
          <p:cNvSpPr>
            <a:spLocks noChangeArrowheads="1"/>
          </p:cNvSpPr>
          <p:nvPr/>
        </p:nvSpPr>
        <p:spPr bwMode="auto">
          <a:xfrm>
            <a:off x="1828800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2" name="Oval 6"/>
          <p:cNvSpPr>
            <a:spLocks noChangeArrowheads="1"/>
          </p:cNvSpPr>
          <p:nvPr/>
        </p:nvSpPr>
        <p:spPr bwMode="auto">
          <a:xfrm>
            <a:off x="24384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3" name="Oval 7"/>
          <p:cNvSpPr>
            <a:spLocks noChangeArrowheads="1"/>
          </p:cNvSpPr>
          <p:nvPr/>
        </p:nvSpPr>
        <p:spPr bwMode="auto">
          <a:xfrm>
            <a:off x="2057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4" name="Oval 8"/>
          <p:cNvSpPr>
            <a:spLocks noChangeArrowheads="1"/>
          </p:cNvSpPr>
          <p:nvPr/>
        </p:nvSpPr>
        <p:spPr bwMode="auto">
          <a:xfrm>
            <a:off x="28194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5" name="Oval 9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6" name="Oval 10"/>
          <p:cNvSpPr>
            <a:spLocks noChangeArrowheads="1"/>
          </p:cNvSpPr>
          <p:nvPr/>
        </p:nvSpPr>
        <p:spPr bwMode="auto">
          <a:xfrm>
            <a:off x="74676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7" name="Oval 11"/>
          <p:cNvSpPr>
            <a:spLocks noChangeArrowheads="1"/>
          </p:cNvSpPr>
          <p:nvPr/>
        </p:nvSpPr>
        <p:spPr bwMode="auto">
          <a:xfrm>
            <a:off x="66294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8" name="Oval 12"/>
          <p:cNvSpPr>
            <a:spLocks noChangeArrowheads="1"/>
          </p:cNvSpPr>
          <p:nvPr/>
        </p:nvSpPr>
        <p:spPr bwMode="auto">
          <a:xfrm>
            <a:off x="41910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9" name="Oval 13"/>
          <p:cNvSpPr>
            <a:spLocks noChangeArrowheads="1"/>
          </p:cNvSpPr>
          <p:nvPr/>
        </p:nvSpPr>
        <p:spPr bwMode="auto">
          <a:xfrm>
            <a:off x="70104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70" name="Line 14"/>
          <p:cNvSpPr>
            <a:spLocks noChangeShapeType="1"/>
          </p:cNvSpPr>
          <p:nvPr/>
        </p:nvSpPr>
        <p:spPr bwMode="auto">
          <a:xfrm flipV="1">
            <a:off x="1981200" y="1752600"/>
            <a:ext cx="2057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71" name="Line 15"/>
          <p:cNvSpPr>
            <a:spLocks noChangeShapeType="1"/>
          </p:cNvSpPr>
          <p:nvPr/>
        </p:nvSpPr>
        <p:spPr bwMode="auto">
          <a:xfrm>
            <a:off x="1905000" y="19050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72" name="Line 16"/>
          <p:cNvSpPr>
            <a:spLocks noChangeShapeType="1"/>
          </p:cNvSpPr>
          <p:nvPr/>
        </p:nvSpPr>
        <p:spPr bwMode="auto">
          <a:xfrm flipH="1">
            <a:off x="2209800" y="3048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73" name="Line 17"/>
          <p:cNvSpPr>
            <a:spLocks noChangeShapeType="1"/>
          </p:cNvSpPr>
          <p:nvPr/>
        </p:nvSpPr>
        <p:spPr bwMode="auto">
          <a:xfrm>
            <a:off x="4114800" y="1828800"/>
            <a:ext cx="1524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74" name="Line 18"/>
          <p:cNvSpPr>
            <a:spLocks noChangeShapeType="1"/>
          </p:cNvSpPr>
          <p:nvPr/>
        </p:nvSpPr>
        <p:spPr bwMode="auto">
          <a:xfrm>
            <a:off x="1981200" y="1905000"/>
            <a:ext cx="22098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75" name="Line 19"/>
          <p:cNvSpPr>
            <a:spLocks noChangeShapeType="1"/>
          </p:cNvSpPr>
          <p:nvPr/>
        </p:nvSpPr>
        <p:spPr bwMode="auto">
          <a:xfrm>
            <a:off x="2209800" y="3429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76" name="Line 20"/>
          <p:cNvSpPr>
            <a:spLocks noChangeShapeType="1"/>
          </p:cNvSpPr>
          <p:nvPr/>
        </p:nvSpPr>
        <p:spPr bwMode="auto">
          <a:xfrm flipV="1">
            <a:off x="2971800" y="1828800"/>
            <a:ext cx="1066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77" name="Line 21"/>
          <p:cNvSpPr>
            <a:spLocks noChangeShapeType="1"/>
          </p:cNvSpPr>
          <p:nvPr/>
        </p:nvSpPr>
        <p:spPr bwMode="auto">
          <a:xfrm>
            <a:off x="4191000" y="1752600"/>
            <a:ext cx="3276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78" name="Line 22"/>
          <p:cNvSpPr>
            <a:spLocks noChangeShapeType="1"/>
          </p:cNvSpPr>
          <p:nvPr/>
        </p:nvSpPr>
        <p:spPr bwMode="auto">
          <a:xfrm flipH="1">
            <a:off x="6781800" y="29718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79" name="Line 23"/>
          <p:cNvSpPr>
            <a:spLocks noChangeShapeType="1"/>
          </p:cNvSpPr>
          <p:nvPr/>
        </p:nvSpPr>
        <p:spPr bwMode="auto">
          <a:xfrm flipH="1">
            <a:off x="7162800" y="2971800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80" name="Line 24"/>
          <p:cNvSpPr>
            <a:spLocks noChangeShapeType="1"/>
          </p:cNvSpPr>
          <p:nvPr/>
        </p:nvSpPr>
        <p:spPr bwMode="auto">
          <a:xfrm>
            <a:off x="6705600" y="3657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81" name="Line 25"/>
          <p:cNvSpPr>
            <a:spLocks noChangeShapeType="1"/>
          </p:cNvSpPr>
          <p:nvPr/>
        </p:nvSpPr>
        <p:spPr bwMode="auto">
          <a:xfrm flipV="1">
            <a:off x="4343400" y="4038600"/>
            <a:ext cx="2667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82" name="Line 26"/>
          <p:cNvSpPr>
            <a:spLocks noChangeShapeType="1"/>
          </p:cNvSpPr>
          <p:nvPr/>
        </p:nvSpPr>
        <p:spPr bwMode="auto">
          <a:xfrm>
            <a:off x="2209800" y="3352800"/>
            <a:ext cx="441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83" name="Text Box 27"/>
          <p:cNvSpPr txBox="1">
            <a:spLocks noChangeArrowheads="1"/>
          </p:cNvSpPr>
          <p:nvPr/>
        </p:nvSpPr>
        <p:spPr bwMode="auto">
          <a:xfrm>
            <a:off x="3200400" y="2438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20</a:t>
            </a:r>
          </a:p>
        </p:txBody>
      </p:sp>
      <p:sp>
        <p:nvSpPr>
          <p:cNvPr id="147484" name="Text Box 28"/>
          <p:cNvSpPr txBox="1">
            <a:spLocks noChangeArrowheads="1"/>
          </p:cNvSpPr>
          <p:nvPr/>
        </p:nvSpPr>
        <p:spPr bwMode="auto">
          <a:xfrm>
            <a:off x="5638800" y="19812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25</a:t>
            </a:r>
          </a:p>
        </p:txBody>
      </p:sp>
      <p:sp>
        <p:nvSpPr>
          <p:cNvPr id="147485" name="Text Box 29"/>
          <p:cNvSpPr txBox="1">
            <a:spLocks noChangeArrowheads="1"/>
          </p:cNvSpPr>
          <p:nvPr/>
        </p:nvSpPr>
        <p:spPr bwMode="auto">
          <a:xfrm>
            <a:off x="6705600" y="3048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47486" name="Text Box 30"/>
          <p:cNvSpPr txBox="1">
            <a:spLocks noChangeArrowheads="1"/>
          </p:cNvSpPr>
          <p:nvPr/>
        </p:nvSpPr>
        <p:spPr bwMode="auto">
          <a:xfrm>
            <a:off x="7315200" y="3352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47487" name="Text Box 31"/>
          <p:cNvSpPr txBox="1">
            <a:spLocks noChangeArrowheads="1"/>
          </p:cNvSpPr>
          <p:nvPr/>
        </p:nvSpPr>
        <p:spPr bwMode="auto">
          <a:xfrm>
            <a:off x="5486400" y="41910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23</a:t>
            </a:r>
          </a:p>
        </p:txBody>
      </p:sp>
      <p:sp>
        <p:nvSpPr>
          <p:cNvPr id="147488" name="Text Box 32"/>
          <p:cNvSpPr txBox="1">
            <a:spLocks noChangeArrowheads="1"/>
          </p:cNvSpPr>
          <p:nvPr/>
        </p:nvSpPr>
        <p:spPr bwMode="auto">
          <a:xfrm>
            <a:off x="4800600" y="3124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40</a:t>
            </a:r>
          </a:p>
        </p:txBody>
      </p:sp>
      <p:sp>
        <p:nvSpPr>
          <p:cNvPr id="147489" name="Text Box 33"/>
          <p:cNvSpPr txBox="1">
            <a:spLocks noChangeArrowheads="1"/>
          </p:cNvSpPr>
          <p:nvPr/>
        </p:nvSpPr>
        <p:spPr bwMode="auto">
          <a:xfrm>
            <a:off x="1676400" y="2209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47490" name="Text Box 34"/>
          <p:cNvSpPr txBox="1">
            <a:spLocks noChangeArrowheads="1"/>
          </p:cNvSpPr>
          <p:nvPr/>
        </p:nvSpPr>
        <p:spPr bwMode="auto">
          <a:xfrm>
            <a:off x="2057400" y="2895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47491" name="Text Box 35"/>
          <p:cNvSpPr txBox="1">
            <a:spLocks noChangeArrowheads="1"/>
          </p:cNvSpPr>
          <p:nvPr/>
        </p:nvSpPr>
        <p:spPr bwMode="auto">
          <a:xfrm>
            <a:off x="2133600" y="350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47492" name="Text Box 36"/>
          <p:cNvSpPr txBox="1">
            <a:spLocks noChangeArrowheads="1"/>
          </p:cNvSpPr>
          <p:nvPr/>
        </p:nvSpPr>
        <p:spPr bwMode="auto">
          <a:xfrm>
            <a:off x="6553200" y="3657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47493" name="Text Box 37"/>
          <p:cNvSpPr txBox="1">
            <a:spLocks noChangeArrowheads="1"/>
          </p:cNvSpPr>
          <p:nvPr/>
        </p:nvSpPr>
        <p:spPr bwMode="auto">
          <a:xfrm>
            <a:off x="4114800" y="2209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2946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/>
              <a:t>Visting Vertices Rather Than Edges</a:t>
            </a:r>
            <a:r>
              <a:rPr lang="en-US" sz="3600" dirty="0"/>
              <a:t> 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970838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Symbol" pitchFamily="18" charset="2"/>
              <a:buNone/>
            </a:pPr>
            <a:r>
              <a:rPr lang="en-US" sz="2400" dirty="0"/>
              <a:t>●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A </a:t>
            </a:r>
            <a:r>
              <a:rPr lang="en-US" sz="2400" b="1" i="1" dirty="0">
                <a:solidFill>
                  <a:srgbClr val="000000"/>
                </a:solidFill>
                <a:cs typeface="Times New Roman" pitchFamily="18" charset="0"/>
              </a:rPr>
              <a:t>Hamiltonian path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: visit every vertex exactly once.</a:t>
            </a:r>
          </a:p>
          <a:p>
            <a:pPr algn="just">
              <a:buFont typeface="Symbol" pitchFamily="18" charset="2"/>
              <a:buNone/>
            </a:pPr>
            <a:endParaRPr 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buFont typeface="Symbol" pitchFamily="18" charset="2"/>
              <a:buNone/>
            </a:pPr>
            <a:r>
              <a:rPr lang="en-US" sz="2400" dirty="0"/>
              <a:t>●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A </a:t>
            </a:r>
            <a:r>
              <a:rPr lang="en-US" sz="2400" b="1" i="1" dirty="0">
                <a:solidFill>
                  <a:srgbClr val="000000"/>
                </a:solidFill>
                <a:cs typeface="Times New Roman" pitchFamily="18" charset="0"/>
              </a:rPr>
              <a:t>Hamiltonian circuit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: visit every vertex exactly once and end up where you started.  </a:t>
            </a:r>
          </a:p>
          <a:p>
            <a:pPr algn="just">
              <a:buFont typeface="Symbol" pitchFamily="18" charset="2"/>
              <a:buNone/>
            </a:pPr>
            <a:endParaRPr 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buFont typeface="Symbol" pitchFamily="18" charset="2"/>
              <a:buNone/>
            </a:pPr>
            <a:endParaRPr 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  All these people care: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Salesmen, 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Farm inspectors, 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Network analysts</a:t>
            </a:r>
          </a:p>
          <a:p>
            <a:pPr algn="just"/>
            <a:endParaRPr lang="en-US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741363" y="4572000"/>
            <a:ext cx="3817937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41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685800" y="1524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/>
              <a:t>The Traveling Salesman Problem </a:t>
            </a: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2514600" y="1371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</a:t>
            </a:r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18288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24384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20574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2819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4038600" y="129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74676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66294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41910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70104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3" name="Line 13"/>
          <p:cNvSpPr>
            <a:spLocks noChangeShapeType="1"/>
          </p:cNvSpPr>
          <p:nvPr/>
        </p:nvSpPr>
        <p:spPr bwMode="auto">
          <a:xfrm flipV="1">
            <a:off x="1981200" y="1371600"/>
            <a:ext cx="2057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1905000" y="15240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 flipH="1">
            <a:off x="2209800" y="2667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6" name="Line 16"/>
          <p:cNvSpPr>
            <a:spLocks noChangeShapeType="1"/>
          </p:cNvSpPr>
          <p:nvPr/>
        </p:nvSpPr>
        <p:spPr bwMode="auto">
          <a:xfrm>
            <a:off x="4114800" y="1447800"/>
            <a:ext cx="1524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>
            <a:off x="1981200" y="1524000"/>
            <a:ext cx="22098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8" name="Line 18"/>
          <p:cNvSpPr>
            <a:spLocks noChangeShapeType="1"/>
          </p:cNvSpPr>
          <p:nvPr/>
        </p:nvSpPr>
        <p:spPr bwMode="auto">
          <a:xfrm>
            <a:off x="2209800" y="3048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9" name="Line 19"/>
          <p:cNvSpPr>
            <a:spLocks noChangeShapeType="1"/>
          </p:cNvSpPr>
          <p:nvPr/>
        </p:nvSpPr>
        <p:spPr bwMode="auto">
          <a:xfrm flipV="1">
            <a:off x="2971800" y="1447800"/>
            <a:ext cx="1066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00" name="Line 20"/>
          <p:cNvSpPr>
            <a:spLocks noChangeShapeType="1"/>
          </p:cNvSpPr>
          <p:nvPr/>
        </p:nvSpPr>
        <p:spPr bwMode="auto">
          <a:xfrm>
            <a:off x="4191000" y="1371600"/>
            <a:ext cx="3276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01" name="Line 21"/>
          <p:cNvSpPr>
            <a:spLocks noChangeShapeType="1"/>
          </p:cNvSpPr>
          <p:nvPr/>
        </p:nvSpPr>
        <p:spPr bwMode="auto">
          <a:xfrm flipH="1">
            <a:off x="6781800" y="25908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02" name="Line 22"/>
          <p:cNvSpPr>
            <a:spLocks noChangeShapeType="1"/>
          </p:cNvSpPr>
          <p:nvPr/>
        </p:nvSpPr>
        <p:spPr bwMode="auto">
          <a:xfrm flipH="1">
            <a:off x="7162800" y="2590800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03" name="Line 23"/>
          <p:cNvSpPr>
            <a:spLocks noChangeShapeType="1"/>
          </p:cNvSpPr>
          <p:nvPr/>
        </p:nvSpPr>
        <p:spPr bwMode="auto">
          <a:xfrm>
            <a:off x="6705600" y="3276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04" name="Line 24"/>
          <p:cNvSpPr>
            <a:spLocks noChangeShapeType="1"/>
          </p:cNvSpPr>
          <p:nvPr/>
        </p:nvSpPr>
        <p:spPr bwMode="auto">
          <a:xfrm flipV="1">
            <a:off x="4343400" y="3657600"/>
            <a:ext cx="2667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05" name="Line 25"/>
          <p:cNvSpPr>
            <a:spLocks noChangeShapeType="1"/>
          </p:cNvSpPr>
          <p:nvPr/>
        </p:nvSpPr>
        <p:spPr bwMode="auto">
          <a:xfrm>
            <a:off x="2209800" y="2971800"/>
            <a:ext cx="441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06" name="Text Box 26"/>
          <p:cNvSpPr txBox="1">
            <a:spLocks noChangeArrowheads="1"/>
          </p:cNvSpPr>
          <p:nvPr/>
        </p:nvSpPr>
        <p:spPr bwMode="auto">
          <a:xfrm>
            <a:off x="3200400" y="2057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20</a:t>
            </a:r>
          </a:p>
        </p:txBody>
      </p:sp>
      <p:sp>
        <p:nvSpPr>
          <p:cNvPr id="148507" name="Text Box 27"/>
          <p:cNvSpPr txBox="1">
            <a:spLocks noChangeArrowheads="1"/>
          </p:cNvSpPr>
          <p:nvPr/>
        </p:nvSpPr>
        <p:spPr bwMode="auto">
          <a:xfrm>
            <a:off x="5638800" y="16002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25</a:t>
            </a:r>
          </a:p>
        </p:txBody>
      </p:sp>
      <p:sp>
        <p:nvSpPr>
          <p:cNvPr id="148508" name="Text Box 28"/>
          <p:cNvSpPr txBox="1">
            <a:spLocks noChangeArrowheads="1"/>
          </p:cNvSpPr>
          <p:nvPr/>
        </p:nvSpPr>
        <p:spPr bwMode="auto">
          <a:xfrm>
            <a:off x="6705600" y="2667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48509" name="Text Box 29"/>
          <p:cNvSpPr txBox="1">
            <a:spLocks noChangeArrowheads="1"/>
          </p:cNvSpPr>
          <p:nvPr/>
        </p:nvSpPr>
        <p:spPr bwMode="auto">
          <a:xfrm>
            <a:off x="7315200" y="2971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48510" name="Text Box 30"/>
          <p:cNvSpPr txBox="1">
            <a:spLocks noChangeArrowheads="1"/>
          </p:cNvSpPr>
          <p:nvPr/>
        </p:nvSpPr>
        <p:spPr bwMode="auto">
          <a:xfrm>
            <a:off x="5486400" y="38100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23</a:t>
            </a:r>
          </a:p>
        </p:txBody>
      </p:sp>
      <p:sp>
        <p:nvSpPr>
          <p:cNvPr id="148511" name="Text Box 31"/>
          <p:cNvSpPr txBox="1">
            <a:spLocks noChangeArrowheads="1"/>
          </p:cNvSpPr>
          <p:nvPr/>
        </p:nvSpPr>
        <p:spPr bwMode="auto">
          <a:xfrm>
            <a:off x="4800600" y="2743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40</a:t>
            </a:r>
          </a:p>
        </p:txBody>
      </p:sp>
      <p:sp>
        <p:nvSpPr>
          <p:cNvPr id="148512" name="Text Box 32"/>
          <p:cNvSpPr txBox="1">
            <a:spLocks noChangeArrowheads="1"/>
          </p:cNvSpPr>
          <p:nvPr/>
        </p:nvSpPr>
        <p:spPr bwMode="auto">
          <a:xfrm>
            <a:off x="1676400" y="1828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48513" name="Text Box 33"/>
          <p:cNvSpPr txBox="1">
            <a:spLocks noChangeArrowheads="1"/>
          </p:cNvSpPr>
          <p:nvPr/>
        </p:nvSpPr>
        <p:spPr bwMode="auto">
          <a:xfrm>
            <a:off x="2057400" y="2514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48514" name="Text Box 34"/>
          <p:cNvSpPr txBox="1">
            <a:spLocks noChangeArrowheads="1"/>
          </p:cNvSpPr>
          <p:nvPr/>
        </p:nvSpPr>
        <p:spPr bwMode="auto">
          <a:xfrm>
            <a:off x="2133600" y="3124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48515" name="Text Box 35"/>
          <p:cNvSpPr txBox="1">
            <a:spLocks noChangeArrowheads="1"/>
          </p:cNvSpPr>
          <p:nvPr/>
        </p:nvSpPr>
        <p:spPr bwMode="auto">
          <a:xfrm>
            <a:off x="6553200" y="3276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48516" name="Text Box 36"/>
          <p:cNvSpPr txBox="1">
            <a:spLocks noChangeArrowheads="1"/>
          </p:cNvSpPr>
          <p:nvPr/>
        </p:nvSpPr>
        <p:spPr bwMode="auto">
          <a:xfrm>
            <a:off x="4114800" y="1828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28</a:t>
            </a:r>
          </a:p>
        </p:txBody>
      </p:sp>
      <p:sp>
        <p:nvSpPr>
          <p:cNvPr id="148517" name="Rectangle 37"/>
          <p:cNvSpPr>
            <a:spLocks noChangeArrowheads="1"/>
          </p:cNvSpPr>
          <p:nvPr/>
        </p:nvSpPr>
        <p:spPr bwMode="auto">
          <a:xfrm>
            <a:off x="609600" y="4343400"/>
            <a:ext cx="8534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Given </a:t>
            </a:r>
            <a:r>
              <a:rPr lang="en-US" sz="2400" i="1"/>
              <a:t>n</a:t>
            </a:r>
            <a:r>
              <a:rPr lang="en-US" sz="2400"/>
              <a:t> cities:</a:t>
            </a:r>
          </a:p>
          <a:p>
            <a:endParaRPr lang="en-US" sz="2400"/>
          </a:p>
          <a:p>
            <a:r>
              <a:rPr lang="en-US" sz="2400"/>
              <a:t>Choose a first city				</a:t>
            </a:r>
            <a:r>
              <a:rPr lang="en-US" sz="2400" i="1"/>
              <a:t>n</a:t>
            </a:r>
            <a:endParaRPr lang="en-US" sz="2400"/>
          </a:p>
          <a:p>
            <a:r>
              <a:rPr lang="en-US" sz="2400"/>
              <a:t>Choose a second				</a:t>
            </a:r>
            <a:r>
              <a:rPr lang="en-US" sz="2400" i="1"/>
              <a:t>n</a:t>
            </a:r>
            <a:r>
              <a:rPr lang="en-US" sz="2400"/>
              <a:t>-1</a:t>
            </a:r>
          </a:p>
          <a:p>
            <a:r>
              <a:rPr lang="en-US" sz="2400"/>
              <a:t>Choose a third				</a:t>
            </a:r>
            <a:r>
              <a:rPr lang="en-US" sz="2400" i="1" u="sng"/>
              <a:t>n</a:t>
            </a:r>
            <a:r>
              <a:rPr lang="en-US" sz="2400" u="sng"/>
              <a:t>-2</a:t>
            </a:r>
            <a:endParaRPr lang="en-US" sz="2400"/>
          </a:p>
          <a:p>
            <a:r>
              <a:rPr lang="en-US" sz="2400"/>
              <a:t>	…					 </a:t>
            </a:r>
            <a:r>
              <a:rPr lang="en-US" sz="2400" b="1" i="1"/>
              <a:t>n</a:t>
            </a:r>
            <a:r>
              <a:rPr lang="en-US" sz="2400" b="1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780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685800" y="1524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/>
              <a:t>The Traveling Salesman Problem</a:t>
            </a:r>
            <a:r>
              <a:rPr lang="en-US" sz="3600" dirty="0"/>
              <a:t> </a:t>
            </a: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762000" y="1069975"/>
            <a:ext cx="8382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Can we do better than </a:t>
            </a:r>
            <a:r>
              <a:rPr lang="en-US" sz="2400" i="1" dirty="0"/>
              <a:t>n</a:t>
            </a:r>
            <a:r>
              <a:rPr lang="en-US" sz="2400" dirty="0"/>
              <a:t>!</a:t>
            </a:r>
          </a:p>
          <a:p>
            <a:endParaRPr lang="en-US" sz="2400" dirty="0"/>
          </a:p>
          <a:p>
            <a:r>
              <a:rPr lang="en-US" dirty="0"/>
              <a:t>    ● </a:t>
            </a:r>
            <a:r>
              <a:rPr lang="en-US" sz="2400" dirty="0"/>
              <a:t>First city doesn’t matter.</a:t>
            </a:r>
          </a:p>
          <a:p>
            <a:r>
              <a:rPr lang="en-US" dirty="0"/>
              <a:t>    ● </a:t>
            </a:r>
            <a:r>
              <a:rPr lang="en-US" sz="2400" dirty="0"/>
              <a:t>Order doesn’t matter.</a:t>
            </a:r>
          </a:p>
          <a:p>
            <a:endParaRPr lang="en-US" sz="2400" dirty="0"/>
          </a:p>
          <a:p>
            <a:r>
              <a:rPr lang="en-US" sz="2400" dirty="0"/>
              <a:t>So we get </a:t>
            </a:r>
            <a:r>
              <a:rPr lang="en-US" sz="2400"/>
              <a:t>(</a:t>
            </a:r>
            <a:r>
              <a:rPr lang="en-US" sz="2400" i="1" smtClean="0"/>
              <a:t>n</a:t>
            </a:r>
            <a:r>
              <a:rPr lang="en-US" sz="2400" smtClean="0"/>
              <a:t>-1)!/</a:t>
            </a:r>
            <a:r>
              <a:rPr lang="en-US" sz="2400" dirty="0"/>
              <a:t>2. </a:t>
            </a:r>
          </a:p>
        </p:txBody>
      </p:sp>
    </p:spTree>
    <p:extLst>
      <p:ext uri="{BB962C8B-B14F-4D97-AF65-F5344CB8AC3E}">
        <p14:creationId xmlns:p14="http://schemas.microsoft.com/office/powerpoint/2010/main" val="10361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533400" y="76200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/>
              <a:t>The Growth Rate of </a:t>
            </a:r>
            <a:r>
              <a:rPr lang="en-US" sz="3600" b="1" i="1" dirty="0"/>
              <a:t>n</a:t>
            </a:r>
            <a:r>
              <a:rPr lang="en-US" sz="3600" b="1" dirty="0"/>
              <a:t>!</a:t>
            </a:r>
            <a:r>
              <a:rPr lang="en-US" sz="3600" dirty="0"/>
              <a:t> </a:t>
            </a:r>
          </a:p>
        </p:txBody>
      </p:sp>
      <p:graphicFrame>
        <p:nvGraphicFramePr>
          <p:cNvPr id="150531" name="Group 3"/>
          <p:cNvGraphicFramePr>
            <a:graphicFrameLocks noGrp="1"/>
          </p:cNvGraphicFramePr>
          <p:nvPr/>
        </p:nvGraphicFramePr>
        <p:xfrm>
          <a:off x="1371600" y="1155700"/>
          <a:ext cx="6858000" cy="4267200"/>
        </p:xfrm>
        <a:graphic>
          <a:graphicData uri="http://schemas.openxmlformats.org/drawingml/2006/table">
            <a:tbl>
              <a:tblPr/>
              <a:tblGrid>
                <a:gridCol w="735013"/>
                <a:gridCol w="2089150"/>
                <a:gridCol w="844550"/>
                <a:gridCol w="3189287"/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479001600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6227020800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87178291200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120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1307674368000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720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20922789888000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5040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355687428096000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40320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6402373705728000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362880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121645100408832000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3628800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2432902008176640000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39916800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3.6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7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89213"/>
            <a:ext cx="8229600" cy="1143000"/>
          </a:xfrm>
        </p:spPr>
        <p:txBody>
          <a:bodyPr/>
          <a:lstStyle/>
          <a:p>
            <a:r>
              <a:rPr lang="en-US" b="1"/>
              <a:t>Hard</a:t>
            </a:r>
          </a:p>
        </p:txBody>
      </p:sp>
    </p:spTree>
    <p:extLst>
      <p:ext uri="{BB962C8B-B14F-4D97-AF65-F5344CB8AC3E}">
        <p14:creationId xmlns:p14="http://schemas.microsoft.com/office/powerpoint/2010/main" val="2657107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/>
              <a:t>Putting it into Perspective</a:t>
            </a:r>
            <a:r>
              <a:rPr lang="en-US" sz="3600" dirty="0"/>
              <a:t> </a:t>
            </a:r>
          </a:p>
        </p:txBody>
      </p:sp>
      <p:graphicFrame>
        <p:nvGraphicFramePr>
          <p:cNvPr id="151556" name="Group 4"/>
          <p:cNvGraphicFramePr>
            <a:graphicFrameLocks noGrp="1"/>
          </p:cNvGraphicFramePr>
          <p:nvPr/>
        </p:nvGraphicFramePr>
        <p:xfrm>
          <a:off x="838200" y="1162050"/>
          <a:ext cx="8001000" cy="4297680"/>
        </p:xfrm>
        <a:graphic>
          <a:graphicData uri="http://schemas.openxmlformats.org/drawingml/2006/table">
            <a:tbl>
              <a:tblPr/>
              <a:tblGrid>
                <a:gridCol w="3348038"/>
                <a:gridCol w="2244725"/>
                <a:gridCol w="240823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Speed of light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8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 m/sec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Width of a proton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-15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At one operation in the time it takes light to cross a proton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23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 ops/sec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Since Big Bang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17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Ops since Big Bang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40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 ops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36! = 3.6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41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Neurons in brain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Parallel ops since Big Bang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51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43! = 6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52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3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931863" y="1049337"/>
            <a:ext cx="7940675" cy="353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200" dirty="0"/>
              <a:t>Use a technique that is guaranteed to find an optimal solution and likely to do so quickly. </a:t>
            </a:r>
          </a:p>
          <a:p>
            <a:pPr>
              <a:buFontTx/>
              <a:buAutoNum type="arabicPeriod"/>
            </a:pPr>
            <a:endParaRPr lang="en-US" sz="2200" dirty="0"/>
          </a:p>
          <a:p>
            <a:pPr>
              <a:buFontTx/>
              <a:buAutoNum type="arabicPeriod"/>
            </a:pPr>
            <a:endParaRPr lang="en-US" sz="2200" dirty="0"/>
          </a:p>
          <a:p>
            <a:pPr>
              <a:buFontTx/>
              <a:buAutoNum type="arabicPeriod"/>
            </a:pPr>
            <a:endParaRPr lang="en-US" sz="2200" dirty="0"/>
          </a:p>
          <a:p>
            <a:pPr>
              <a:buFontTx/>
              <a:buAutoNum type="arabicPeriod"/>
            </a:pPr>
            <a:endParaRPr lang="en-US" sz="2200" dirty="0"/>
          </a:p>
          <a:p>
            <a:pPr>
              <a:buFontTx/>
              <a:buAutoNum type="arabicPeriod"/>
            </a:pPr>
            <a:endParaRPr lang="en-US" sz="2200" dirty="0"/>
          </a:p>
          <a:p>
            <a:pPr>
              <a:buFontTx/>
              <a:buAutoNum type="arabicPeriod"/>
            </a:pPr>
            <a:r>
              <a:rPr lang="en-US" sz="2400" dirty="0"/>
              <a:t>Use a technique that is guaranteed to run quickly and find a “good” solution.</a:t>
            </a:r>
          </a:p>
          <a:p>
            <a:pPr>
              <a:buFontTx/>
              <a:buAutoNum type="arabicPeriod"/>
            </a:pPr>
            <a:endParaRPr lang="en-US" sz="2400" dirty="0"/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/>
              <a:t>Getting Close Enough</a:t>
            </a:r>
            <a:r>
              <a:rPr lang="en-US" sz="3600" dirty="0"/>
              <a:t> </a:t>
            </a:r>
          </a:p>
        </p:txBody>
      </p:sp>
      <p:sp>
        <p:nvSpPr>
          <p:cNvPr id="153623" name="Text Box 23"/>
          <p:cNvSpPr txBox="1">
            <a:spLocks noChangeArrowheads="1"/>
          </p:cNvSpPr>
          <p:nvPr/>
        </p:nvSpPr>
        <p:spPr bwMode="auto">
          <a:xfrm>
            <a:off x="2144713" y="2113756"/>
            <a:ext cx="5380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The </a:t>
            </a:r>
            <a:r>
              <a:rPr lang="en-US" sz="2000" dirty="0">
                <a:hlinkClick r:id="rId2"/>
              </a:rPr>
              <a:t>Concorde TSP</a:t>
            </a:r>
            <a:r>
              <a:rPr lang="en-US" sz="2000" dirty="0"/>
              <a:t> Solver found an optimal route that visits 24,978 cities in Sweden.</a:t>
            </a:r>
          </a:p>
        </p:txBody>
      </p:sp>
      <p:sp>
        <p:nvSpPr>
          <p:cNvPr id="153624" name="Text Box 24"/>
          <p:cNvSpPr txBox="1">
            <a:spLocks noChangeArrowheads="1"/>
          </p:cNvSpPr>
          <p:nvPr/>
        </p:nvSpPr>
        <p:spPr bwMode="auto">
          <a:xfrm>
            <a:off x="2132013" y="4557713"/>
            <a:ext cx="5380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hlinkClick r:id="rId3"/>
              </a:rPr>
              <a:t>The World Tour Problem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78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6262"/>
          </a:xfrm>
        </p:spPr>
        <p:txBody>
          <a:bodyPr>
            <a:noAutofit/>
          </a:bodyPr>
          <a:lstStyle/>
          <a:p>
            <a:r>
              <a:rPr lang="en-US" sz="3600" b="1" dirty="0"/>
              <a:t>Is This The Best We Can Do?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879475" y="1277938"/>
            <a:ext cx="75612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It is generally believed that there’s no efficient algorithm that finds an exact solution to: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Traveling Salesman problem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question of whether or not a Hamiltonian circuit exists.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879475" y="4443413"/>
            <a:ext cx="7561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Would you like to win $1M?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1558925" y="5087938"/>
            <a:ext cx="6130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2098675" y="5286375"/>
            <a:ext cx="5240338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i="1">
                <a:hlinkClick r:id="rId2"/>
              </a:rPr>
              <a:t>The Millenium Prize</a:t>
            </a:r>
            <a:endParaRPr lang="en-US" sz="2400" b="1" i="1"/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735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89213"/>
            <a:ext cx="8229600" cy="1143000"/>
          </a:xfrm>
        </p:spPr>
        <p:txBody>
          <a:bodyPr/>
          <a:lstStyle/>
          <a:p>
            <a:r>
              <a:rPr lang="en-US" b="1"/>
              <a:t>Impossible</a:t>
            </a:r>
          </a:p>
        </p:txBody>
      </p:sp>
    </p:spTree>
    <p:extLst>
      <p:ext uri="{BB962C8B-B14F-4D97-AF65-F5344CB8AC3E}">
        <p14:creationId xmlns:p14="http://schemas.microsoft.com/office/powerpoint/2010/main" val="20159335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An Interesting Puzzle</a:t>
            </a:r>
          </a:p>
        </p:txBody>
      </p:sp>
      <p:graphicFrame>
        <p:nvGraphicFramePr>
          <p:cNvPr id="4099" name="Group 3"/>
          <p:cNvGraphicFramePr>
            <a:graphicFrameLocks noGrp="1"/>
          </p:cNvGraphicFramePr>
          <p:nvPr>
            <p:ph idx="1"/>
          </p:nvPr>
        </p:nvGraphicFramePr>
        <p:xfrm>
          <a:off x="2590800" y="1676400"/>
          <a:ext cx="3581400" cy="2286000"/>
        </p:xfrm>
        <a:graphic>
          <a:graphicData uri="http://schemas.openxmlformats.org/drawingml/2006/table">
            <a:tbl>
              <a:tblPr/>
              <a:tblGrid>
                <a:gridCol w="614363"/>
                <a:gridCol w="1443037"/>
                <a:gridCol w="152400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List 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List 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bbb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babbb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bbbaa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babbb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1219200" y="4419600"/>
            <a:ext cx="6781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	  </a:t>
            </a:r>
            <a:r>
              <a:rPr lang="en-US" sz="2400" dirty="0" smtClean="0"/>
              <a:t>2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List 1   	</a:t>
            </a:r>
            <a:r>
              <a:rPr lang="en-US" sz="2400" u="sng" dirty="0"/>
              <a:t>b a b b b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List 2	</a:t>
            </a:r>
            <a:r>
              <a:rPr lang="en-US" sz="2400" u="sng" dirty="0" smtClean="0"/>
              <a:t>b </a:t>
            </a:r>
            <a:r>
              <a:rPr lang="en-US" sz="2400" u="sng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88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An Interesting Puzzle</a:t>
            </a:r>
          </a:p>
        </p:txBody>
      </p:sp>
      <p:graphicFrame>
        <p:nvGraphicFramePr>
          <p:cNvPr id="31747" name="Group 3"/>
          <p:cNvGraphicFramePr>
            <a:graphicFrameLocks noGrp="1"/>
          </p:cNvGraphicFramePr>
          <p:nvPr>
            <p:ph idx="1"/>
          </p:nvPr>
        </p:nvGraphicFramePr>
        <p:xfrm>
          <a:off x="2590800" y="1676400"/>
          <a:ext cx="3581400" cy="2286000"/>
        </p:xfrm>
        <a:graphic>
          <a:graphicData uri="http://schemas.openxmlformats.org/drawingml/2006/table">
            <a:tbl>
              <a:tblPr/>
              <a:tblGrid>
                <a:gridCol w="614363"/>
                <a:gridCol w="1443037"/>
                <a:gridCol w="152400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List 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List 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bbb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babbb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bbbaa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babbb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1219200" y="4419600"/>
            <a:ext cx="6781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	  </a:t>
            </a:r>
            <a:r>
              <a:rPr lang="en-US" sz="2400" dirty="0" smtClean="0"/>
              <a:t>2    1     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List 1   	b a b b b </a:t>
            </a:r>
            <a:r>
              <a:rPr lang="en-US" sz="2400" u="sng" dirty="0"/>
              <a:t>b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List 2	</a:t>
            </a:r>
            <a:r>
              <a:rPr lang="en-US" sz="2400" dirty="0" smtClean="0"/>
              <a:t>b </a:t>
            </a:r>
            <a:r>
              <a:rPr lang="en-US" sz="2400" dirty="0"/>
              <a:t>a </a:t>
            </a:r>
            <a:r>
              <a:rPr lang="en-US" sz="2400" u="sng" dirty="0"/>
              <a:t>b b b</a:t>
            </a:r>
          </a:p>
        </p:txBody>
      </p:sp>
    </p:spTree>
    <p:extLst>
      <p:ext uri="{BB962C8B-B14F-4D97-AF65-F5344CB8AC3E}">
        <p14:creationId xmlns:p14="http://schemas.microsoft.com/office/powerpoint/2010/main" val="16282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An Interesting Puzzle</a:t>
            </a:r>
          </a:p>
        </p:txBody>
      </p:sp>
      <p:graphicFrame>
        <p:nvGraphicFramePr>
          <p:cNvPr id="32771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220857"/>
              </p:ext>
            </p:extLst>
          </p:nvPr>
        </p:nvGraphicFramePr>
        <p:xfrm>
          <a:off x="2590800" y="1676400"/>
          <a:ext cx="3581400" cy="2286000"/>
        </p:xfrm>
        <a:graphic>
          <a:graphicData uri="http://schemas.openxmlformats.org/drawingml/2006/table">
            <a:tbl>
              <a:tblPr/>
              <a:tblGrid>
                <a:gridCol w="614363"/>
                <a:gridCol w="1443037"/>
                <a:gridCol w="152400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List 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List 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bbb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babbb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bbbaa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babbb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1219200" y="4419600"/>
            <a:ext cx="6781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	  </a:t>
            </a:r>
            <a:r>
              <a:rPr lang="en-US" sz="2400" dirty="0" smtClean="0"/>
              <a:t>2    1    </a:t>
            </a:r>
            <a:r>
              <a:rPr lang="en-US" sz="2400" dirty="0"/>
              <a:t>1 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List 1   	b a b b b b </a:t>
            </a:r>
            <a:r>
              <a:rPr lang="en-US" sz="2400" u="sng" dirty="0"/>
              <a:t>b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List 2	</a:t>
            </a:r>
            <a:r>
              <a:rPr lang="en-US" sz="2400" dirty="0" smtClean="0"/>
              <a:t>b </a:t>
            </a:r>
            <a:r>
              <a:rPr lang="en-US" sz="2400" dirty="0"/>
              <a:t>a b b b </a:t>
            </a:r>
            <a:r>
              <a:rPr lang="en-US" sz="2400" u="sng" dirty="0"/>
              <a:t>b b b </a:t>
            </a:r>
          </a:p>
        </p:txBody>
      </p:sp>
    </p:spTree>
    <p:extLst>
      <p:ext uri="{BB962C8B-B14F-4D97-AF65-F5344CB8AC3E}">
        <p14:creationId xmlns:p14="http://schemas.microsoft.com/office/powerpoint/2010/main" val="3237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An Interesting Puzzle</a:t>
            </a:r>
          </a:p>
        </p:txBody>
      </p:sp>
      <p:graphicFrame>
        <p:nvGraphicFramePr>
          <p:cNvPr id="3379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315760"/>
              </p:ext>
            </p:extLst>
          </p:nvPr>
        </p:nvGraphicFramePr>
        <p:xfrm>
          <a:off x="2590800" y="1676400"/>
          <a:ext cx="3581400" cy="2286000"/>
        </p:xfrm>
        <a:graphic>
          <a:graphicData uri="http://schemas.openxmlformats.org/drawingml/2006/table">
            <a:tbl>
              <a:tblPr/>
              <a:tblGrid>
                <a:gridCol w="614363"/>
                <a:gridCol w="1443037"/>
                <a:gridCol w="152400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List 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List 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bbb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babbb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bbbaa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babbb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1219200" y="4419600"/>
            <a:ext cx="6781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	 </a:t>
            </a:r>
            <a:r>
              <a:rPr lang="en-US" dirty="0" smtClean="0"/>
              <a:t> </a:t>
            </a:r>
            <a:r>
              <a:rPr lang="en-US" sz="2400" dirty="0" smtClean="0"/>
              <a:t>2    1    1   </a:t>
            </a:r>
            <a:r>
              <a:rPr lang="en-US" sz="2400" dirty="0"/>
              <a:t>3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List 1   	b a b b b b b </a:t>
            </a:r>
            <a:r>
              <a:rPr lang="en-US" sz="2400" u="sng" dirty="0"/>
              <a:t>b a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List 2	</a:t>
            </a:r>
            <a:r>
              <a:rPr lang="en-US" sz="2400" dirty="0" smtClean="0"/>
              <a:t>b </a:t>
            </a:r>
            <a:r>
              <a:rPr lang="en-US" sz="2400" dirty="0"/>
              <a:t>a b b b b b b </a:t>
            </a:r>
            <a:r>
              <a:rPr lang="en-US" sz="2400" u="sng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026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30480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/>
              <a:t>The Post Correspondence Problem</a:t>
            </a:r>
            <a:r>
              <a:rPr lang="en-US" sz="3600" dirty="0"/>
              <a:t> </a:t>
            </a:r>
          </a:p>
        </p:txBody>
      </p:sp>
      <p:graphicFrame>
        <p:nvGraphicFramePr>
          <p:cNvPr id="389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881211"/>
              </p:ext>
            </p:extLst>
          </p:nvPr>
        </p:nvGraphicFramePr>
        <p:xfrm>
          <a:off x="1600200" y="1295400"/>
          <a:ext cx="5486400" cy="1587500"/>
        </p:xfrm>
        <a:graphic>
          <a:graphicData uri="http://schemas.openxmlformats.org/drawingml/2006/table">
            <a:tbl>
              <a:tblPr/>
              <a:tblGrid>
                <a:gridCol w="866775"/>
                <a:gridCol w="2165350"/>
                <a:gridCol w="245427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List 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List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001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37" name="Picture 25" descr="Exampl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8153400" cy="32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1047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The Post Correspondence Problem</a:t>
            </a:r>
          </a:p>
        </p:txBody>
      </p:sp>
      <p:graphicFrame>
        <p:nvGraphicFramePr>
          <p:cNvPr id="9219" name="Group 3"/>
          <p:cNvGraphicFramePr>
            <a:graphicFrameLocks noGrp="1"/>
          </p:cNvGraphicFramePr>
          <p:nvPr>
            <p:ph sz="half" idx="1"/>
          </p:nvPr>
        </p:nvGraphicFramePr>
        <p:xfrm>
          <a:off x="2514600" y="1600200"/>
          <a:ext cx="4038600" cy="1828800"/>
        </p:xfrm>
        <a:graphic>
          <a:graphicData uri="http://schemas.openxmlformats.org/drawingml/2006/table">
            <a:tbl>
              <a:tblPr/>
              <a:tblGrid>
                <a:gridCol w="692150"/>
                <a:gridCol w="1627188"/>
                <a:gridCol w="1719262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List 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List 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1143000" y="365760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6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46125"/>
          </a:xfrm>
        </p:spPr>
        <p:txBody>
          <a:bodyPr>
            <a:normAutofit/>
          </a:bodyPr>
          <a:lstStyle/>
          <a:p>
            <a:r>
              <a:rPr lang="en-US" sz="3600" b="1" dirty="0"/>
              <a:t>Chess</a:t>
            </a: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747838"/>
            <a:ext cx="470535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7216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The Post Correspondence Problem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ph sz="half" idx="1"/>
          </p:nvPr>
        </p:nvGraphicFramePr>
        <p:xfrm>
          <a:off x="2514600" y="1600200"/>
          <a:ext cx="4038600" cy="1828800"/>
        </p:xfrm>
        <a:graphic>
          <a:graphicData uri="http://schemas.openxmlformats.org/drawingml/2006/table">
            <a:tbl>
              <a:tblPr/>
              <a:tblGrid>
                <a:gridCol w="692150"/>
                <a:gridCol w="1627188"/>
                <a:gridCol w="1719262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List 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List 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1143000" y="365760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The Post Correspondence Problem</a:t>
            </a: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1143000" y="365760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4842" name="Group 26"/>
          <p:cNvGraphicFramePr>
            <a:graphicFrameLocks noGrp="1"/>
          </p:cNvGraphicFramePr>
          <p:nvPr>
            <p:ph sz="half" idx="2"/>
          </p:nvPr>
        </p:nvGraphicFramePr>
        <p:xfrm>
          <a:off x="2514600" y="1600200"/>
          <a:ext cx="4038600" cy="1862138"/>
        </p:xfrm>
        <a:graphic>
          <a:graphicData uri="http://schemas.openxmlformats.org/drawingml/2006/table">
            <a:tbl>
              <a:tblPr/>
              <a:tblGrid>
                <a:gridCol w="692150"/>
                <a:gridCol w="1627188"/>
                <a:gridCol w="1719262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List 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List 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1101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762000" y="5486400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hlinkClick r:id="rId3"/>
              </a:rPr>
              <a:t>http://webdocs.cs.ualberta.ca/~games/PCP/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1143000" y="42672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Shortest solution has length 252.</a:t>
            </a:r>
          </a:p>
        </p:txBody>
      </p:sp>
    </p:spTree>
    <p:extLst>
      <p:ext uri="{BB962C8B-B14F-4D97-AF65-F5344CB8AC3E}">
        <p14:creationId xmlns:p14="http://schemas.microsoft.com/office/powerpoint/2010/main" val="5295287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44537"/>
          </a:xfrm>
        </p:spPr>
        <p:txBody>
          <a:bodyPr>
            <a:normAutofit/>
          </a:bodyPr>
          <a:lstStyle/>
          <a:p>
            <a:r>
              <a:rPr lang="en-US" sz="3600" b="1" dirty="0"/>
              <a:t>Can A Program Do This?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914400" y="1243013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Can we write a program to answer the following question: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1066800" y="2292776"/>
            <a:ext cx="6810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Given a PCP instance </a:t>
            </a:r>
            <a:r>
              <a:rPr lang="en-US" sz="2400" i="1" dirty="0"/>
              <a:t>P</a:t>
            </a:r>
            <a:r>
              <a:rPr lang="en-US" sz="2400" dirty="0"/>
              <a:t>, decide whether or not </a:t>
            </a:r>
            <a:r>
              <a:rPr lang="en-US" sz="2400" i="1" dirty="0"/>
              <a:t>P</a:t>
            </a:r>
            <a:r>
              <a:rPr lang="en-US" sz="2400" dirty="0"/>
              <a:t> has a solution.  </a:t>
            </a:r>
            <a:endParaRPr lang="en-US" sz="2400" dirty="0" smtClean="0"/>
          </a:p>
          <a:p>
            <a:pPr>
              <a:spcBef>
                <a:spcPct val="50000"/>
              </a:spcBef>
            </a:pP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 smtClean="0"/>
              <a:t>Return</a:t>
            </a:r>
            <a:r>
              <a:rPr lang="en-US" sz="2400" dirty="0"/>
              <a:t>: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1676400" y="4343400"/>
            <a:ext cx="3716338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/>
              <a:t>True</a:t>
            </a:r>
            <a:r>
              <a:rPr lang="en-US" sz="2400" dirty="0"/>
              <a:t> if it does.</a:t>
            </a:r>
          </a:p>
          <a:p>
            <a:pPr>
              <a:spcBef>
                <a:spcPct val="50000"/>
              </a:spcBef>
            </a:pPr>
            <a:r>
              <a:rPr lang="en-US" sz="2400" i="1" dirty="0"/>
              <a:t>False</a:t>
            </a:r>
            <a:r>
              <a:rPr lang="en-US" sz="2400" dirty="0"/>
              <a:t> if it does not.</a:t>
            </a:r>
          </a:p>
        </p:txBody>
      </p:sp>
    </p:spTree>
    <p:extLst>
      <p:ext uri="{BB962C8B-B14F-4D97-AF65-F5344CB8AC3E}">
        <p14:creationId xmlns:p14="http://schemas.microsoft.com/office/powerpoint/2010/main" val="7119380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The Post Correspondence Problem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143000" y="365760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123950" y="1181100"/>
            <a:ext cx="7678738" cy="541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 program to solve this problem:</a:t>
            </a:r>
          </a:p>
          <a:p>
            <a:pPr>
              <a:spcBef>
                <a:spcPct val="50000"/>
              </a:spcBef>
            </a:pPr>
            <a:endParaRPr lang="en-US" sz="2400" dirty="0"/>
          </a:p>
          <a:p>
            <a:r>
              <a:rPr lang="en-US" sz="2400" dirty="0"/>
              <a:t>Until a solution or a dead end is </a:t>
            </a:r>
            <a:r>
              <a:rPr lang="en-US" sz="2400" dirty="0" smtClean="0"/>
              <a:t>found:</a:t>
            </a:r>
            <a:endParaRPr lang="en-US" sz="2400" dirty="0"/>
          </a:p>
          <a:p>
            <a:pPr lvl="1"/>
            <a:r>
              <a:rPr lang="en-US" sz="2400" dirty="0"/>
              <a:t>	If dead end, halt and report no. </a:t>
            </a:r>
          </a:p>
          <a:p>
            <a:pPr lvl="1"/>
            <a:r>
              <a:rPr lang="en-US" sz="2400" dirty="0"/>
              <a:t>	Generate the next candidate solution.</a:t>
            </a:r>
          </a:p>
          <a:p>
            <a:pPr lvl="1"/>
            <a:r>
              <a:rPr lang="en-US" sz="2400" dirty="0"/>
              <a:t>	Test it.  If it is a solution, halt and report yes.</a:t>
            </a:r>
          </a:p>
          <a:p>
            <a:pPr lvl="1"/>
            <a:endParaRPr lang="en-US" sz="2400" dirty="0"/>
          </a:p>
          <a:p>
            <a:r>
              <a:rPr lang="en-US" sz="2400" dirty="0"/>
              <a:t>So, if there are say 4 rows in the table, we’ll try:</a:t>
            </a:r>
          </a:p>
          <a:p>
            <a:endParaRPr lang="en-US" sz="2400" dirty="0"/>
          </a:p>
          <a:p>
            <a:r>
              <a:rPr lang="en-US" sz="2400" dirty="0"/>
              <a:t>1           2           3           4      </a:t>
            </a:r>
          </a:p>
          <a:p>
            <a:pPr>
              <a:spcBef>
                <a:spcPct val="30000"/>
              </a:spcBef>
            </a:pPr>
            <a:r>
              <a:rPr lang="en-US" sz="2400" dirty="0"/>
              <a:t>1,1       1,2        1,3       1,4      1,5       </a:t>
            </a:r>
          </a:p>
          <a:p>
            <a:pPr>
              <a:spcBef>
                <a:spcPct val="30000"/>
              </a:spcBef>
            </a:pPr>
            <a:r>
              <a:rPr lang="en-US" sz="2400" dirty="0"/>
              <a:t>2,1 ……   </a:t>
            </a:r>
          </a:p>
          <a:p>
            <a:pPr>
              <a:spcBef>
                <a:spcPct val="30000"/>
              </a:spcBef>
            </a:pPr>
            <a:r>
              <a:rPr lang="en-US" sz="2400" dirty="0"/>
              <a:t>1,1,1   ….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9612"/>
          </a:xfrm>
        </p:spPr>
        <p:txBody>
          <a:bodyPr>
            <a:normAutofit/>
          </a:bodyPr>
          <a:lstStyle/>
          <a:p>
            <a:r>
              <a:rPr lang="en-US" sz="3600" b="1" dirty="0"/>
              <a:t>Will This Work?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r>
              <a:rPr lang="en-US" sz="2400"/>
              <a:t>If there is a solution: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If there is no solution:</a:t>
            </a:r>
          </a:p>
        </p:txBody>
      </p:sp>
    </p:spTree>
    <p:extLst>
      <p:ext uri="{BB962C8B-B14F-4D97-AF65-F5344CB8AC3E}">
        <p14:creationId xmlns:p14="http://schemas.microsoft.com/office/powerpoint/2010/main" val="6775429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A Tiling Problem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457200" y="4038600"/>
            <a:ext cx="2222500" cy="2209800"/>
            <a:chOff x="6400" y="2280"/>
            <a:chExt cx="3500" cy="3480"/>
          </a:xfrm>
        </p:grpSpPr>
        <p:sp>
          <p:nvSpPr>
            <p:cNvPr id="16390" name="AutoShape 6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AutoShape 7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AutoShape 8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AutoShape 9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4" name="Group 10"/>
          <p:cNvGrpSpPr>
            <a:grpSpLocks/>
          </p:cNvGrpSpPr>
          <p:nvPr/>
        </p:nvGrpSpPr>
        <p:grpSpPr bwMode="auto">
          <a:xfrm>
            <a:off x="457200" y="2590800"/>
            <a:ext cx="2222500" cy="2209800"/>
            <a:chOff x="3700" y="2260"/>
            <a:chExt cx="3500" cy="3480"/>
          </a:xfrm>
        </p:grpSpPr>
        <p:sp>
          <p:nvSpPr>
            <p:cNvPr id="16395" name="AutoShape 11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AutoShape 12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AutoShape 13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AutoShape 14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457200" y="1143000"/>
            <a:ext cx="2222500" cy="2209800"/>
            <a:chOff x="1040" y="2252"/>
            <a:chExt cx="3500" cy="3480"/>
          </a:xfrm>
        </p:grpSpPr>
        <p:sp>
          <p:nvSpPr>
            <p:cNvPr id="16400" name="AutoShape 16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AutoShape 17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AutoShape 18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AutoShape 19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242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A Tiling Problem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3725863" y="1212850"/>
            <a:ext cx="2222500" cy="2209800"/>
            <a:chOff x="6400" y="2280"/>
            <a:chExt cx="3500" cy="3480"/>
          </a:xfrm>
        </p:grpSpPr>
        <p:sp>
          <p:nvSpPr>
            <p:cNvPr id="17412" name="AutoShape 4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3" name="AutoShape 5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4" name="AutoShape 6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AutoShape 7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457200" y="4038600"/>
            <a:ext cx="2222500" cy="2209800"/>
            <a:chOff x="6400" y="2280"/>
            <a:chExt cx="3500" cy="3480"/>
          </a:xfrm>
        </p:grpSpPr>
        <p:sp>
          <p:nvSpPr>
            <p:cNvPr id="17419" name="AutoShape 11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AutoShape 12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AutoShape 13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AutoShape 14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23" name="Group 15"/>
          <p:cNvGrpSpPr>
            <a:grpSpLocks/>
          </p:cNvGrpSpPr>
          <p:nvPr/>
        </p:nvGrpSpPr>
        <p:grpSpPr bwMode="auto">
          <a:xfrm>
            <a:off x="457200" y="2590800"/>
            <a:ext cx="2222500" cy="2209800"/>
            <a:chOff x="3700" y="2260"/>
            <a:chExt cx="3500" cy="3480"/>
          </a:xfrm>
        </p:grpSpPr>
        <p:sp>
          <p:nvSpPr>
            <p:cNvPr id="17424" name="AutoShape 16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AutoShape 17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AutoShape 18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AutoShape 19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28" name="Group 20"/>
          <p:cNvGrpSpPr>
            <a:grpSpLocks/>
          </p:cNvGrpSpPr>
          <p:nvPr/>
        </p:nvGrpSpPr>
        <p:grpSpPr bwMode="auto">
          <a:xfrm>
            <a:off x="457200" y="1143000"/>
            <a:ext cx="2222500" cy="2209800"/>
            <a:chOff x="1040" y="2252"/>
            <a:chExt cx="3500" cy="3480"/>
          </a:xfrm>
        </p:grpSpPr>
        <p:sp>
          <p:nvSpPr>
            <p:cNvPr id="17429" name="AutoShape 21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AutoShape 22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AutoShape 23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AutoShape 24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149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A Tiling Problem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3725863" y="1212850"/>
            <a:ext cx="2222500" cy="2209800"/>
            <a:chOff x="6400" y="2280"/>
            <a:chExt cx="3500" cy="3480"/>
          </a:xfrm>
        </p:grpSpPr>
        <p:sp>
          <p:nvSpPr>
            <p:cNvPr id="18436" name="AutoShape 4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AutoShape 6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AutoShape 7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5041900" y="1231900"/>
            <a:ext cx="2222500" cy="2209800"/>
            <a:chOff x="3700" y="2260"/>
            <a:chExt cx="3500" cy="3480"/>
          </a:xfrm>
        </p:grpSpPr>
        <p:sp>
          <p:nvSpPr>
            <p:cNvPr id="18441" name="AutoShape 9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AutoShape 10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AutoShape 11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8447" name="Group 15"/>
          <p:cNvGrpSpPr>
            <a:grpSpLocks/>
          </p:cNvGrpSpPr>
          <p:nvPr/>
        </p:nvGrpSpPr>
        <p:grpSpPr bwMode="auto">
          <a:xfrm>
            <a:off x="457200" y="4038600"/>
            <a:ext cx="2222500" cy="2209800"/>
            <a:chOff x="6400" y="2280"/>
            <a:chExt cx="3500" cy="3480"/>
          </a:xfrm>
        </p:grpSpPr>
        <p:sp>
          <p:nvSpPr>
            <p:cNvPr id="18448" name="AutoShape 16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AutoShape 17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AutoShape 18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AutoShape 19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457200" y="2590800"/>
            <a:ext cx="2222500" cy="2209800"/>
            <a:chOff x="3700" y="2260"/>
            <a:chExt cx="3500" cy="3480"/>
          </a:xfrm>
        </p:grpSpPr>
        <p:sp>
          <p:nvSpPr>
            <p:cNvPr id="18453" name="AutoShape 21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AutoShape 22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AutoShape 23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AutoShape 24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57" name="Group 25"/>
          <p:cNvGrpSpPr>
            <a:grpSpLocks/>
          </p:cNvGrpSpPr>
          <p:nvPr/>
        </p:nvGrpSpPr>
        <p:grpSpPr bwMode="auto">
          <a:xfrm>
            <a:off x="457200" y="1143000"/>
            <a:ext cx="2222500" cy="2209800"/>
            <a:chOff x="1040" y="2252"/>
            <a:chExt cx="3500" cy="3480"/>
          </a:xfrm>
        </p:grpSpPr>
        <p:sp>
          <p:nvSpPr>
            <p:cNvPr id="18458" name="AutoShape 26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AutoShape 27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AutoShape 28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AutoShape 29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537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A Tiling Problem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725863" y="1212850"/>
            <a:ext cx="2222500" cy="2209800"/>
            <a:chOff x="6400" y="2280"/>
            <a:chExt cx="3500" cy="3480"/>
          </a:xfrm>
        </p:grpSpPr>
        <p:sp>
          <p:nvSpPr>
            <p:cNvPr id="19460" name="AutoShape 4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" name="AutoShape 5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AutoShape 6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AutoShape 7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5041900" y="1231900"/>
            <a:ext cx="2222500" cy="2209800"/>
            <a:chOff x="3700" y="2260"/>
            <a:chExt cx="3500" cy="3480"/>
          </a:xfrm>
        </p:grpSpPr>
        <p:sp>
          <p:nvSpPr>
            <p:cNvPr id="19465" name="AutoShape 9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AutoShape 10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AutoShape 11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AutoShape 12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9" name="Group 13"/>
          <p:cNvGrpSpPr>
            <a:grpSpLocks/>
          </p:cNvGrpSpPr>
          <p:nvPr/>
        </p:nvGrpSpPr>
        <p:grpSpPr bwMode="auto">
          <a:xfrm>
            <a:off x="3721100" y="2474913"/>
            <a:ext cx="2222500" cy="2209800"/>
            <a:chOff x="1040" y="2252"/>
            <a:chExt cx="3500" cy="3480"/>
          </a:xfrm>
        </p:grpSpPr>
        <p:sp>
          <p:nvSpPr>
            <p:cNvPr id="19470" name="AutoShape 14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AutoShape 15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AutoShape 16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AutoShape 17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9476" name="Group 20"/>
          <p:cNvGrpSpPr>
            <a:grpSpLocks/>
          </p:cNvGrpSpPr>
          <p:nvPr/>
        </p:nvGrpSpPr>
        <p:grpSpPr bwMode="auto">
          <a:xfrm>
            <a:off x="457200" y="4038600"/>
            <a:ext cx="2222500" cy="2209800"/>
            <a:chOff x="6400" y="2280"/>
            <a:chExt cx="3500" cy="3480"/>
          </a:xfrm>
        </p:grpSpPr>
        <p:sp>
          <p:nvSpPr>
            <p:cNvPr id="19477" name="AutoShape 21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AutoShape 22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AutoShape 23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AutoShape 24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81" name="Group 25"/>
          <p:cNvGrpSpPr>
            <a:grpSpLocks/>
          </p:cNvGrpSpPr>
          <p:nvPr/>
        </p:nvGrpSpPr>
        <p:grpSpPr bwMode="auto">
          <a:xfrm>
            <a:off x="457200" y="2590800"/>
            <a:ext cx="2222500" cy="2209800"/>
            <a:chOff x="3700" y="2260"/>
            <a:chExt cx="3500" cy="3480"/>
          </a:xfrm>
        </p:grpSpPr>
        <p:sp>
          <p:nvSpPr>
            <p:cNvPr id="19482" name="AutoShape 26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AutoShape 27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AutoShape 28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AutoShape 29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86" name="Group 30"/>
          <p:cNvGrpSpPr>
            <a:grpSpLocks/>
          </p:cNvGrpSpPr>
          <p:nvPr/>
        </p:nvGrpSpPr>
        <p:grpSpPr bwMode="auto">
          <a:xfrm>
            <a:off x="457200" y="1143000"/>
            <a:ext cx="2222500" cy="2209800"/>
            <a:chOff x="1040" y="2252"/>
            <a:chExt cx="3500" cy="3480"/>
          </a:xfrm>
        </p:grpSpPr>
        <p:sp>
          <p:nvSpPr>
            <p:cNvPr id="19487" name="AutoShape 31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AutoShape 32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AutoShape 33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AutoShape 34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027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A Tiling Problem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5029200" y="2479675"/>
            <a:ext cx="2222500" cy="2209800"/>
            <a:chOff x="6400" y="2280"/>
            <a:chExt cx="3500" cy="3480"/>
          </a:xfrm>
        </p:grpSpPr>
        <p:sp>
          <p:nvSpPr>
            <p:cNvPr id="20484" name="AutoShape 4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5" name="AutoShape 5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AutoShape 6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AutoShape 7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3725863" y="1212850"/>
            <a:ext cx="2222500" cy="2209800"/>
            <a:chOff x="6400" y="2280"/>
            <a:chExt cx="3500" cy="3480"/>
          </a:xfrm>
        </p:grpSpPr>
        <p:sp>
          <p:nvSpPr>
            <p:cNvPr id="20489" name="AutoShape 9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AutoShape 10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AutoShape 11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AutoShape 12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3" name="Group 13"/>
          <p:cNvGrpSpPr>
            <a:grpSpLocks/>
          </p:cNvGrpSpPr>
          <p:nvPr/>
        </p:nvGrpSpPr>
        <p:grpSpPr bwMode="auto">
          <a:xfrm>
            <a:off x="5041900" y="1231900"/>
            <a:ext cx="2222500" cy="2209800"/>
            <a:chOff x="3700" y="2260"/>
            <a:chExt cx="3500" cy="3480"/>
          </a:xfrm>
        </p:grpSpPr>
        <p:sp>
          <p:nvSpPr>
            <p:cNvPr id="20494" name="AutoShape 14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AutoShape 15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AutoShape 16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AutoShape 17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8" name="Group 18"/>
          <p:cNvGrpSpPr>
            <a:grpSpLocks/>
          </p:cNvGrpSpPr>
          <p:nvPr/>
        </p:nvGrpSpPr>
        <p:grpSpPr bwMode="auto">
          <a:xfrm>
            <a:off x="3721100" y="2474913"/>
            <a:ext cx="2222500" cy="2209800"/>
            <a:chOff x="1040" y="2252"/>
            <a:chExt cx="3500" cy="3480"/>
          </a:xfrm>
        </p:grpSpPr>
        <p:sp>
          <p:nvSpPr>
            <p:cNvPr id="20499" name="AutoShape 19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AutoShape 20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AutoShape 21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AutoShape 22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0505" name="Group 25"/>
          <p:cNvGrpSpPr>
            <a:grpSpLocks/>
          </p:cNvGrpSpPr>
          <p:nvPr/>
        </p:nvGrpSpPr>
        <p:grpSpPr bwMode="auto">
          <a:xfrm>
            <a:off x="457200" y="4038600"/>
            <a:ext cx="2222500" cy="2209800"/>
            <a:chOff x="6400" y="2280"/>
            <a:chExt cx="3500" cy="3480"/>
          </a:xfrm>
        </p:grpSpPr>
        <p:sp>
          <p:nvSpPr>
            <p:cNvPr id="20506" name="AutoShape 26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AutoShape 27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AutoShape 28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AutoShape 29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0" name="Group 30"/>
          <p:cNvGrpSpPr>
            <a:grpSpLocks/>
          </p:cNvGrpSpPr>
          <p:nvPr/>
        </p:nvGrpSpPr>
        <p:grpSpPr bwMode="auto">
          <a:xfrm>
            <a:off x="457200" y="2590800"/>
            <a:ext cx="2222500" cy="2209800"/>
            <a:chOff x="3700" y="2260"/>
            <a:chExt cx="3500" cy="3480"/>
          </a:xfrm>
        </p:grpSpPr>
        <p:sp>
          <p:nvSpPr>
            <p:cNvPr id="20511" name="AutoShape 31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AutoShape 32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AutoShape 33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AutoShape 34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5" name="Group 35"/>
          <p:cNvGrpSpPr>
            <a:grpSpLocks/>
          </p:cNvGrpSpPr>
          <p:nvPr/>
        </p:nvGrpSpPr>
        <p:grpSpPr bwMode="auto">
          <a:xfrm>
            <a:off x="457200" y="1143000"/>
            <a:ext cx="2222500" cy="2209800"/>
            <a:chOff x="1040" y="2252"/>
            <a:chExt cx="3500" cy="3480"/>
          </a:xfrm>
        </p:grpSpPr>
        <p:sp>
          <p:nvSpPr>
            <p:cNvPr id="20516" name="AutoShape 36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AutoShape 37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AutoShape 38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AutoShape 39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0" name="Rectangle 40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21" name="Rectangle 41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5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6397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cs typeface="Arial" pitchFamily="34" charset="0"/>
              </a:rPr>
              <a:t>Recall the Approach - Search</a:t>
            </a:r>
            <a:endParaRPr lang="en-US" sz="3600" b="1" dirty="0"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32956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9267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A Tiling Problem</a:t>
            </a: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5029200" y="2479675"/>
            <a:ext cx="2222500" cy="2209800"/>
            <a:chOff x="6400" y="2280"/>
            <a:chExt cx="3500" cy="3480"/>
          </a:xfrm>
        </p:grpSpPr>
        <p:sp>
          <p:nvSpPr>
            <p:cNvPr id="21508" name="AutoShape 4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9" name="AutoShape 5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AutoShape 6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AutoShape 7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3725863" y="1212850"/>
            <a:ext cx="2222500" cy="2209800"/>
            <a:chOff x="6400" y="2280"/>
            <a:chExt cx="3500" cy="3480"/>
          </a:xfrm>
        </p:grpSpPr>
        <p:sp>
          <p:nvSpPr>
            <p:cNvPr id="21513" name="AutoShape 9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AutoShape 10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AutoShape 11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AutoShape 12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5041900" y="1231900"/>
            <a:ext cx="2222500" cy="2209800"/>
            <a:chOff x="3700" y="2260"/>
            <a:chExt cx="3500" cy="3480"/>
          </a:xfrm>
        </p:grpSpPr>
        <p:sp>
          <p:nvSpPr>
            <p:cNvPr id="21518" name="AutoShape 14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AutoShape 15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AutoShape 16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AutoShape 17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22" name="Group 18"/>
          <p:cNvGrpSpPr>
            <a:grpSpLocks/>
          </p:cNvGrpSpPr>
          <p:nvPr/>
        </p:nvGrpSpPr>
        <p:grpSpPr bwMode="auto">
          <a:xfrm>
            <a:off x="3721100" y="2474913"/>
            <a:ext cx="2222500" cy="2209800"/>
            <a:chOff x="1040" y="2252"/>
            <a:chExt cx="3500" cy="3480"/>
          </a:xfrm>
        </p:grpSpPr>
        <p:sp>
          <p:nvSpPr>
            <p:cNvPr id="21523" name="AutoShape 19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AutoShape 20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AutoShape 21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AutoShape 22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27" name="Group 23"/>
          <p:cNvGrpSpPr>
            <a:grpSpLocks/>
          </p:cNvGrpSpPr>
          <p:nvPr/>
        </p:nvGrpSpPr>
        <p:grpSpPr bwMode="auto">
          <a:xfrm>
            <a:off x="6350000" y="1227138"/>
            <a:ext cx="2222500" cy="2209800"/>
            <a:chOff x="1040" y="2252"/>
            <a:chExt cx="3500" cy="3480"/>
          </a:xfrm>
        </p:grpSpPr>
        <p:sp>
          <p:nvSpPr>
            <p:cNvPr id="21528" name="AutoShape 24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AutoShape 25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AutoShape 26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AutoShape 27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1534" name="Group 30"/>
          <p:cNvGrpSpPr>
            <a:grpSpLocks/>
          </p:cNvGrpSpPr>
          <p:nvPr/>
        </p:nvGrpSpPr>
        <p:grpSpPr bwMode="auto">
          <a:xfrm>
            <a:off x="457200" y="4038600"/>
            <a:ext cx="2222500" cy="2209800"/>
            <a:chOff x="6400" y="2280"/>
            <a:chExt cx="3500" cy="3480"/>
          </a:xfrm>
        </p:grpSpPr>
        <p:sp>
          <p:nvSpPr>
            <p:cNvPr id="21535" name="AutoShape 31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AutoShape 32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AutoShape 33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AutoShape 34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39" name="Group 35"/>
          <p:cNvGrpSpPr>
            <a:grpSpLocks/>
          </p:cNvGrpSpPr>
          <p:nvPr/>
        </p:nvGrpSpPr>
        <p:grpSpPr bwMode="auto">
          <a:xfrm>
            <a:off x="457200" y="2590800"/>
            <a:ext cx="2222500" cy="2209800"/>
            <a:chOff x="3700" y="2260"/>
            <a:chExt cx="3500" cy="3480"/>
          </a:xfrm>
        </p:grpSpPr>
        <p:sp>
          <p:nvSpPr>
            <p:cNvPr id="21540" name="AutoShape 36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AutoShape 37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AutoShape 38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AutoShape 39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44" name="Group 40"/>
          <p:cNvGrpSpPr>
            <a:grpSpLocks/>
          </p:cNvGrpSpPr>
          <p:nvPr/>
        </p:nvGrpSpPr>
        <p:grpSpPr bwMode="auto">
          <a:xfrm>
            <a:off x="457200" y="1143000"/>
            <a:ext cx="2222500" cy="2209800"/>
            <a:chOff x="1040" y="2252"/>
            <a:chExt cx="3500" cy="3480"/>
          </a:xfrm>
        </p:grpSpPr>
        <p:sp>
          <p:nvSpPr>
            <p:cNvPr id="21545" name="AutoShape 41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AutoShape 42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AutoShape 43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AutoShape 44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49" name="Rectangle 45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50" name="Rectangle 46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465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A Tiling Problem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5029200" y="2479675"/>
            <a:ext cx="2222500" cy="2209800"/>
            <a:chOff x="6400" y="2280"/>
            <a:chExt cx="3500" cy="3480"/>
          </a:xfrm>
        </p:grpSpPr>
        <p:sp>
          <p:nvSpPr>
            <p:cNvPr id="22532" name="AutoShape 4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3" name="AutoShape 5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4" name="AutoShape 6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AutoShape 7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3725863" y="1212850"/>
            <a:ext cx="2222500" cy="2209800"/>
            <a:chOff x="6400" y="2280"/>
            <a:chExt cx="3500" cy="3480"/>
          </a:xfrm>
        </p:grpSpPr>
        <p:sp>
          <p:nvSpPr>
            <p:cNvPr id="22537" name="AutoShape 9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AutoShape 10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AutoShape 11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AutoShape 12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41" name="Group 13"/>
          <p:cNvGrpSpPr>
            <a:grpSpLocks/>
          </p:cNvGrpSpPr>
          <p:nvPr/>
        </p:nvGrpSpPr>
        <p:grpSpPr bwMode="auto">
          <a:xfrm>
            <a:off x="5041900" y="1231900"/>
            <a:ext cx="2222500" cy="2209800"/>
            <a:chOff x="3700" y="2260"/>
            <a:chExt cx="3500" cy="3480"/>
          </a:xfrm>
        </p:grpSpPr>
        <p:sp>
          <p:nvSpPr>
            <p:cNvPr id="22542" name="AutoShape 14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AutoShape 15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AutoShape 16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AutoShape 17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6350000" y="2479675"/>
            <a:ext cx="2222500" cy="2209800"/>
            <a:chOff x="3700" y="2260"/>
            <a:chExt cx="3500" cy="3480"/>
          </a:xfrm>
        </p:grpSpPr>
        <p:sp>
          <p:nvSpPr>
            <p:cNvPr id="22547" name="AutoShape 19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AutoShape 20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AutoShape 21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AutoShape 22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3721100" y="2474913"/>
            <a:ext cx="2222500" cy="2209800"/>
            <a:chOff x="1040" y="2252"/>
            <a:chExt cx="3500" cy="3480"/>
          </a:xfrm>
        </p:grpSpPr>
        <p:sp>
          <p:nvSpPr>
            <p:cNvPr id="22552" name="AutoShape 24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AutoShape 25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AutoShape 26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AutoShape 27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56" name="Group 28"/>
          <p:cNvGrpSpPr>
            <a:grpSpLocks/>
          </p:cNvGrpSpPr>
          <p:nvPr/>
        </p:nvGrpSpPr>
        <p:grpSpPr bwMode="auto">
          <a:xfrm>
            <a:off x="6350000" y="1227138"/>
            <a:ext cx="2222500" cy="2209800"/>
            <a:chOff x="1040" y="2252"/>
            <a:chExt cx="3500" cy="3480"/>
          </a:xfrm>
        </p:grpSpPr>
        <p:sp>
          <p:nvSpPr>
            <p:cNvPr id="22557" name="AutoShape 29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AutoShape 30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AutoShape 31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AutoShape 32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2563" name="Group 35"/>
          <p:cNvGrpSpPr>
            <a:grpSpLocks/>
          </p:cNvGrpSpPr>
          <p:nvPr/>
        </p:nvGrpSpPr>
        <p:grpSpPr bwMode="auto">
          <a:xfrm>
            <a:off x="457200" y="4038600"/>
            <a:ext cx="2222500" cy="2209800"/>
            <a:chOff x="6400" y="2280"/>
            <a:chExt cx="3500" cy="3480"/>
          </a:xfrm>
        </p:grpSpPr>
        <p:sp>
          <p:nvSpPr>
            <p:cNvPr id="22564" name="AutoShape 36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AutoShape 37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AutoShape 38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AutoShape 39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68" name="Group 40"/>
          <p:cNvGrpSpPr>
            <a:grpSpLocks/>
          </p:cNvGrpSpPr>
          <p:nvPr/>
        </p:nvGrpSpPr>
        <p:grpSpPr bwMode="auto">
          <a:xfrm>
            <a:off x="457200" y="2590800"/>
            <a:ext cx="2222500" cy="2209800"/>
            <a:chOff x="3700" y="2260"/>
            <a:chExt cx="3500" cy="3480"/>
          </a:xfrm>
        </p:grpSpPr>
        <p:sp>
          <p:nvSpPr>
            <p:cNvPr id="22569" name="AutoShape 41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AutoShape 42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AutoShape 43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AutoShape 44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73" name="Group 45"/>
          <p:cNvGrpSpPr>
            <a:grpSpLocks/>
          </p:cNvGrpSpPr>
          <p:nvPr/>
        </p:nvGrpSpPr>
        <p:grpSpPr bwMode="auto">
          <a:xfrm>
            <a:off x="457200" y="1143000"/>
            <a:ext cx="2222500" cy="2209800"/>
            <a:chOff x="1040" y="2252"/>
            <a:chExt cx="3500" cy="3480"/>
          </a:xfrm>
        </p:grpSpPr>
        <p:sp>
          <p:nvSpPr>
            <p:cNvPr id="22574" name="AutoShape 46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AutoShape 47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AutoShape 48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AutoShape 49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79" name="Rectangle 51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435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A Tiling Problem</a:t>
            </a: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5029200" y="2479675"/>
            <a:ext cx="2222500" cy="2209800"/>
            <a:chOff x="6400" y="2280"/>
            <a:chExt cx="3500" cy="3480"/>
          </a:xfrm>
        </p:grpSpPr>
        <p:sp>
          <p:nvSpPr>
            <p:cNvPr id="23556" name="AutoShape 4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7" name="AutoShape 5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AutoShape 6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AutoShape 7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3725863" y="1212850"/>
            <a:ext cx="2222500" cy="2209800"/>
            <a:chOff x="6400" y="2280"/>
            <a:chExt cx="3500" cy="3480"/>
          </a:xfrm>
        </p:grpSpPr>
        <p:sp>
          <p:nvSpPr>
            <p:cNvPr id="23561" name="AutoShape 9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AutoShape 10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AutoShape 11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AutoShape 12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5041900" y="1231900"/>
            <a:ext cx="2222500" cy="2209800"/>
            <a:chOff x="3700" y="2260"/>
            <a:chExt cx="3500" cy="3480"/>
          </a:xfrm>
        </p:grpSpPr>
        <p:sp>
          <p:nvSpPr>
            <p:cNvPr id="23566" name="AutoShape 14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AutoShape 15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AutoShape 16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AutoShape 17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6350000" y="2479675"/>
            <a:ext cx="2222500" cy="2209800"/>
            <a:chOff x="3700" y="2260"/>
            <a:chExt cx="3500" cy="3480"/>
          </a:xfrm>
        </p:grpSpPr>
        <p:sp>
          <p:nvSpPr>
            <p:cNvPr id="23571" name="AutoShape 19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AutoShape 20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AutoShape 21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AutoShape 22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75" name="Group 23"/>
          <p:cNvGrpSpPr>
            <a:grpSpLocks/>
          </p:cNvGrpSpPr>
          <p:nvPr/>
        </p:nvGrpSpPr>
        <p:grpSpPr bwMode="auto">
          <a:xfrm>
            <a:off x="3721100" y="2474913"/>
            <a:ext cx="2222500" cy="2209800"/>
            <a:chOff x="1040" y="2252"/>
            <a:chExt cx="3500" cy="3480"/>
          </a:xfrm>
        </p:grpSpPr>
        <p:sp>
          <p:nvSpPr>
            <p:cNvPr id="23576" name="AutoShape 24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AutoShape 25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AutoShape 26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AutoShape 27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80" name="Group 28"/>
          <p:cNvGrpSpPr>
            <a:grpSpLocks/>
          </p:cNvGrpSpPr>
          <p:nvPr/>
        </p:nvGrpSpPr>
        <p:grpSpPr bwMode="auto">
          <a:xfrm>
            <a:off x="3721100" y="3738563"/>
            <a:ext cx="2222500" cy="2209800"/>
            <a:chOff x="3700" y="2260"/>
            <a:chExt cx="3500" cy="3480"/>
          </a:xfrm>
        </p:grpSpPr>
        <p:sp>
          <p:nvSpPr>
            <p:cNvPr id="23581" name="AutoShape 29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AutoShape 30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AutoShape 31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AutoShape 32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85" name="Group 33"/>
          <p:cNvGrpSpPr>
            <a:grpSpLocks/>
          </p:cNvGrpSpPr>
          <p:nvPr/>
        </p:nvGrpSpPr>
        <p:grpSpPr bwMode="auto">
          <a:xfrm>
            <a:off x="6350000" y="1227138"/>
            <a:ext cx="2222500" cy="2209800"/>
            <a:chOff x="1040" y="2252"/>
            <a:chExt cx="3500" cy="3480"/>
          </a:xfrm>
        </p:grpSpPr>
        <p:sp>
          <p:nvSpPr>
            <p:cNvPr id="23586" name="AutoShape 34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AutoShape 35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AutoShape 36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AutoShape 37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3592" name="Group 40"/>
          <p:cNvGrpSpPr>
            <a:grpSpLocks/>
          </p:cNvGrpSpPr>
          <p:nvPr/>
        </p:nvGrpSpPr>
        <p:grpSpPr bwMode="auto">
          <a:xfrm>
            <a:off x="457200" y="4038600"/>
            <a:ext cx="2222500" cy="2209800"/>
            <a:chOff x="6400" y="2280"/>
            <a:chExt cx="3500" cy="3480"/>
          </a:xfrm>
        </p:grpSpPr>
        <p:sp>
          <p:nvSpPr>
            <p:cNvPr id="23593" name="AutoShape 41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AutoShape 42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AutoShape 43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AutoShape 44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457200" y="2590800"/>
            <a:ext cx="2222500" cy="2209800"/>
            <a:chOff x="3700" y="2260"/>
            <a:chExt cx="3500" cy="3480"/>
          </a:xfrm>
        </p:grpSpPr>
        <p:sp>
          <p:nvSpPr>
            <p:cNvPr id="23598" name="AutoShape 46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AutoShape 47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AutoShape 48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AutoShape 49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02" name="Group 50"/>
          <p:cNvGrpSpPr>
            <a:grpSpLocks/>
          </p:cNvGrpSpPr>
          <p:nvPr/>
        </p:nvGrpSpPr>
        <p:grpSpPr bwMode="auto">
          <a:xfrm>
            <a:off x="457200" y="1143000"/>
            <a:ext cx="2222500" cy="2209800"/>
            <a:chOff x="1040" y="2252"/>
            <a:chExt cx="3500" cy="3480"/>
          </a:xfrm>
        </p:grpSpPr>
        <p:sp>
          <p:nvSpPr>
            <p:cNvPr id="23603" name="AutoShape 51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AutoShape 52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AutoShape 53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AutoShape 54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07" name="Rectangle 55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608" name="Rectangle 56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392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A Tiling Problem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5029200" y="2479675"/>
            <a:ext cx="2222500" cy="2209800"/>
            <a:chOff x="6400" y="2280"/>
            <a:chExt cx="3500" cy="3480"/>
          </a:xfrm>
        </p:grpSpPr>
        <p:sp>
          <p:nvSpPr>
            <p:cNvPr id="24580" name="AutoShape 4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1" name="AutoShape 5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2" name="AutoShape 6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AutoShape 7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3725863" y="1212850"/>
            <a:ext cx="2222500" cy="2209800"/>
            <a:chOff x="6400" y="2280"/>
            <a:chExt cx="3500" cy="3480"/>
          </a:xfrm>
        </p:grpSpPr>
        <p:sp>
          <p:nvSpPr>
            <p:cNvPr id="24585" name="AutoShape 9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AutoShape 10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AutoShape 11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AutoShape 12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9" name="Group 13"/>
          <p:cNvGrpSpPr>
            <a:grpSpLocks/>
          </p:cNvGrpSpPr>
          <p:nvPr/>
        </p:nvGrpSpPr>
        <p:grpSpPr bwMode="auto">
          <a:xfrm>
            <a:off x="5041900" y="1231900"/>
            <a:ext cx="2222500" cy="2209800"/>
            <a:chOff x="3700" y="2260"/>
            <a:chExt cx="3500" cy="3480"/>
          </a:xfrm>
        </p:grpSpPr>
        <p:sp>
          <p:nvSpPr>
            <p:cNvPr id="24590" name="AutoShape 14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AutoShape 15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AutoShape 16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AutoShape 17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6350000" y="2479675"/>
            <a:ext cx="2222500" cy="2209800"/>
            <a:chOff x="3700" y="2260"/>
            <a:chExt cx="3500" cy="3480"/>
          </a:xfrm>
        </p:grpSpPr>
        <p:sp>
          <p:nvSpPr>
            <p:cNvPr id="24595" name="AutoShape 19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AutoShape 20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AutoShape 21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AutoShape 22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9" name="Group 23"/>
          <p:cNvGrpSpPr>
            <a:grpSpLocks/>
          </p:cNvGrpSpPr>
          <p:nvPr/>
        </p:nvGrpSpPr>
        <p:grpSpPr bwMode="auto">
          <a:xfrm>
            <a:off x="3721100" y="2474913"/>
            <a:ext cx="2222500" cy="2209800"/>
            <a:chOff x="1040" y="2252"/>
            <a:chExt cx="3500" cy="3480"/>
          </a:xfrm>
        </p:grpSpPr>
        <p:sp>
          <p:nvSpPr>
            <p:cNvPr id="24600" name="AutoShape 24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AutoShape 25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AutoShape 26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AutoShape 27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04" name="Group 28"/>
          <p:cNvGrpSpPr>
            <a:grpSpLocks/>
          </p:cNvGrpSpPr>
          <p:nvPr/>
        </p:nvGrpSpPr>
        <p:grpSpPr bwMode="auto">
          <a:xfrm>
            <a:off x="3721100" y="3738563"/>
            <a:ext cx="2222500" cy="2209800"/>
            <a:chOff x="3700" y="2260"/>
            <a:chExt cx="3500" cy="3480"/>
          </a:xfrm>
        </p:grpSpPr>
        <p:sp>
          <p:nvSpPr>
            <p:cNvPr id="24605" name="AutoShape 29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AutoShape 30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AutoShape 31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AutoShape 32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09" name="Group 33"/>
          <p:cNvGrpSpPr>
            <a:grpSpLocks/>
          </p:cNvGrpSpPr>
          <p:nvPr/>
        </p:nvGrpSpPr>
        <p:grpSpPr bwMode="auto">
          <a:xfrm>
            <a:off x="5029200" y="3733800"/>
            <a:ext cx="2222500" cy="2209800"/>
            <a:chOff x="1040" y="2252"/>
            <a:chExt cx="3500" cy="3480"/>
          </a:xfrm>
        </p:grpSpPr>
        <p:sp>
          <p:nvSpPr>
            <p:cNvPr id="24610" name="AutoShape 34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AutoShape 35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AutoShape 36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AutoShape 37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4" name="Group 38"/>
          <p:cNvGrpSpPr>
            <a:grpSpLocks/>
          </p:cNvGrpSpPr>
          <p:nvPr/>
        </p:nvGrpSpPr>
        <p:grpSpPr bwMode="auto">
          <a:xfrm>
            <a:off x="6350000" y="1227138"/>
            <a:ext cx="2222500" cy="2209800"/>
            <a:chOff x="1040" y="2252"/>
            <a:chExt cx="3500" cy="3480"/>
          </a:xfrm>
        </p:grpSpPr>
        <p:sp>
          <p:nvSpPr>
            <p:cNvPr id="24615" name="AutoShape 39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AutoShape 40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AutoShape 41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AutoShape 42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4621" name="Group 45"/>
          <p:cNvGrpSpPr>
            <a:grpSpLocks/>
          </p:cNvGrpSpPr>
          <p:nvPr/>
        </p:nvGrpSpPr>
        <p:grpSpPr bwMode="auto">
          <a:xfrm>
            <a:off x="457200" y="4038600"/>
            <a:ext cx="2222500" cy="2209800"/>
            <a:chOff x="6400" y="2280"/>
            <a:chExt cx="3500" cy="3480"/>
          </a:xfrm>
        </p:grpSpPr>
        <p:sp>
          <p:nvSpPr>
            <p:cNvPr id="24622" name="AutoShape 46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AutoShape 47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AutoShape 48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AutoShape 49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26" name="Group 50"/>
          <p:cNvGrpSpPr>
            <a:grpSpLocks/>
          </p:cNvGrpSpPr>
          <p:nvPr/>
        </p:nvGrpSpPr>
        <p:grpSpPr bwMode="auto">
          <a:xfrm>
            <a:off x="457200" y="2590800"/>
            <a:ext cx="2222500" cy="2209800"/>
            <a:chOff x="3700" y="2260"/>
            <a:chExt cx="3500" cy="3480"/>
          </a:xfrm>
        </p:grpSpPr>
        <p:sp>
          <p:nvSpPr>
            <p:cNvPr id="24627" name="AutoShape 51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AutoShape 52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AutoShape 53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AutoShape 54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1" name="Group 55"/>
          <p:cNvGrpSpPr>
            <a:grpSpLocks/>
          </p:cNvGrpSpPr>
          <p:nvPr/>
        </p:nvGrpSpPr>
        <p:grpSpPr bwMode="auto">
          <a:xfrm>
            <a:off x="457200" y="1143000"/>
            <a:ext cx="2222500" cy="2209800"/>
            <a:chOff x="1040" y="2252"/>
            <a:chExt cx="3500" cy="3480"/>
          </a:xfrm>
        </p:grpSpPr>
        <p:sp>
          <p:nvSpPr>
            <p:cNvPr id="24632" name="AutoShape 56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AutoShape 57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AutoShape 58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AutoShape 59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141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A Tiling Problem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5029200" y="2479675"/>
            <a:ext cx="2222500" cy="2209800"/>
            <a:chOff x="6400" y="2280"/>
            <a:chExt cx="3500" cy="3480"/>
          </a:xfrm>
        </p:grpSpPr>
        <p:sp>
          <p:nvSpPr>
            <p:cNvPr id="25604" name="AutoShape 4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5" name="AutoShape 5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AutoShape 6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AutoShape 7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8" name="Group 8"/>
          <p:cNvGrpSpPr>
            <a:grpSpLocks/>
          </p:cNvGrpSpPr>
          <p:nvPr/>
        </p:nvGrpSpPr>
        <p:grpSpPr bwMode="auto">
          <a:xfrm>
            <a:off x="3725863" y="1212850"/>
            <a:ext cx="2222500" cy="2209800"/>
            <a:chOff x="6400" y="2280"/>
            <a:chExt cx="3500" cy="3480"/>
          </a:xfrm>
        </p:grpSpPr>
        <p:sp>
          <p:nvSpPr>
            <p:cNvPr id="25609" name="AutoShape 9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AutoShape 10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AutoShape 11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AutoShape 12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3" name="Group 13"/>
          <p:cNvGrpSpPr>
            <a:grpSpLocks/>
          </p:cNvGrpSpPr>
          <p:nvPr/>
        </p:nvGrpSpPr>
        <p:grpSpPr bwMode="auto">
          <a:xfrm>
            <a:off x="6350000" y="3738563"/>
            <a:ext cx="2222500" cy="2209800"/>
            <a:chOff x="6400" y="2280"/>
            <a:chExt cx="3500" cy="3480"/>
          </a:xfrm>
        </p:grpSpPr>
        <p:sp>
          <p:nvSpPr>
            <p:cNvPr id="25614" name="AutoShape 14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AutoShape 15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AutoShape 16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AutoShape 17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8" name="Group 18"/>
          <p:cNvGrpSpPr>
            <a:grpSpLocks/>
          </p:cNvGrpSpPr>
          <p:nvPr/>
        </p:nvGrpSpPr>
        <p:grpSpPr bwMode="auto">
          <a:xfrm>
            <a:off x="5041900" y="1231900"/>
            <a:ext cx="2222500" cy="2209800"/>
            <a:chOff x="3700" y="2260"/>
            <a:chExt cx="3500" cy="3480"/>
          </a:xfrm>
        </p:grpSpPr>
        <p:sp>
          <p:nvSpPr>
            <p:cNvPr id="25619" name="AutoShape 19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AutoShape 20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AutoShape 21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AutoShape 22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3" name="Group 23"/>
          <p:cNvGrpSpPr>
            <a:grpSpLocks/>
          </p:cNvGrpSpPr>
          <p:nvPr/>
        </p:nvGrpSpPr>
        <p:grpSpPr bwMode="auto">
          <a:xfrm>
            <a:off x="6350000" y="2479675"/>
            <a:ext cx="2222500" cy="2209800"/>
            <a:chOff x="3700" y="2260"/>
            <a:chExt cx="3500" cy="3480"/>
          </a:xfrm>
        </p:grpSpPr>
        <p:sp>
          <p:nvSpPr>
            <p:cNvPr id="25624" name="AutoShape 24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AutoShape 25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AutoShape 26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AutoShape 27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8" name="Group 28"/>
          <p:cNvGrpSpPr>
            <a:grpSpLocks/>
          </p:cNvGrpSpPr>
          <p:nvPr/>
        </p:nvGrpSpPr>
        <p:grpSpPr bwMode="auto">
          <a:xfrm>
            <a:off x="3721100" y="2474913"/>
            <a:ext cx="2222500" cy="2209800"/>
            <a:chOff x="1040" y="2252"/>
            <a:chExt cx="3500" cy="3480"/>
          </a:xfrm>
        </p:grpSpPr>
        <p:sp>
          <p:nvSpPr>
            <p:cNvPr id="25629" name="AutoShape 29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AutoShape 30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AutoShape 31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AutoShape 32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3" name="Group 33"/>
          <p:cNvGrpSpPr>
            <a:grpSpLocks/>
          </p:cNvGrpSpPr>
          <p:nvPr/>
        </p:nvGrpSpPr>
        <p:grpSpPr bwMode="auto">
          <a:xfrm>
            <a:off x="3721100" y="3738563"/>
            <a:ext cx="2222500" cy="2209800"/>
            <a:chOff x="3700" y="2260"/>
            <a:chExt cx="3500" cy="3480"/>
          </a:xfrm>
        </p:grpSpPr>
        <p:sp>
          <p:nvSpPr>
            <p:cNvPr id="25634" name="AutoShape 34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AutoShape 35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AutoShape 36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AutoShape 37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8" name="Group 38"/>
          <p:cNvGrpSpPr>
            <a:grpSpLocks/>
          </p:cNvGrpSpPr>
          <p:nvPr/>
        </p:nvGrpSpPr>
        <p:grpSpPr bwMode="auto">
          <a:xfrm>
            <a:off x="5029200" y="3733800"/>
            <a:ext cx="2222500" cy="2209800"/>
            <a:chOff x="1040" y="2252"/>
            <a:chExt cx="3500" cy="3480"/>
          </a:xfrm>
        </p:grpSpPr>
        <p:sp>
          <p:nvSpPr>
            <p:cNvPr id="25639" name="AutoShape 39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AutoShape 40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AutoShape 41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AutoShape 42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43" name="Group 43"/>
          <p:cNvGrpSpPr>
            <a:grpSpLocks/>
          </p:cNvGrpSpPr>
          <p:nvPr/>
        </p:nvGrpSpPr>
        <p:grpSpPr bwMode="auto">
          <a:xfrm>
            <a:off x="6350000" y="1227138"/>
            <a:ext cx="2222500" cy="2209800"/>
            <a:chOff x="1040" y="2252"/>
            <a:chExt cx="3500" cy="3480"/>
          </a:xfrm>
        </p:grpSpPr>
        <p:sp>
          <p:nvSpPr>
            <p:cNvPr id="25644" name="AutoShape 44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AutoShape 45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AutoShape 46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AutoShape 47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49" name="Rectangle 49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5650" name="Group 50"/>
          <p:cNvGrpSpPr>
            <a:grpSpLocks/>
          </p:cNvGrpSpPr>
          <p:nvPr/>
        </p:nvGrpSpPr>
        <p:grpSpPr bwMode="auto">
          <a:xfrm>
            <a:off x="457200" y="4038600"/>
            <a:ext cx="2222500" cy="2209800"/>
            <a:chOff x="6400" y="2280"/>
            <a:chExt cx="3500" cy="3480"/>
          </a:xfrm>
        </p:grpSpPr>
        <p:sp>
          <p:nvSpPr>
            <p:cNvPr id="25651" name="AutoShape 51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AutoShape 52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AutoShape 53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AutoShape 54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55" name="Group 55"/>
          <p:cNvGrpSpPr>
            <a:grpSpLocks/>
          </p:cNvGrpSpPr>
          <p:nvPr/>
        </p:nvGrpSpPr>
        <p:grpSpPr bwMode="auto">
          <a:xfrm>
            <a:off x="457200" y="2590800"/>
            <a:ext cx="2222500" cy="2209800"/>
            <a:chOff x="3700" y="2260"/>
            <a:chExt cx="3500" cy="3480"/>
          </a:xfrm>
        </p:grpSpPr>
        <p:sp>
          <p:nvSpPr>
            <p:cNvPr id="25656" name="AutoShape 56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AutoShape 57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AutoShape 58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AutoShape 59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60" name="Group 60"/>
          <p:cNvGrpSpPr>
            <a:grpSpLocks/>
          </p:cNvGrpSpPr>
          <p:nvPr/>
        </p:nvGrpSpPr>
        <p:grpSpPr bwMode="auto">
          <a:xfrm>
            <a:off x="457200" y="1143000"/>
            <a:ext cx="2222500" cy="2209800"/>
            <a:chOff x="1040" y="2252"/>
            <a:chExt cx="3500" cy="3480"/>
          </a:xfrm>
        </p:grpSpPr>
        <p:sp>
          <p:nvSpPr>
            <p:cNvPr id="25661" name="AutoShape 61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AutoShape 62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AutoShape 63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AutoShape 64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65" name="Rectangle 65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66" name="Rectangle 66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830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33400" y="304800"/>
            <a:ext cx="86106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/>
              <a:t>Another Tiling Problem </a:t>
            </a:r>
          </a:p>
        </p:txBody>
      </p:sp>
      <p:pic>
        <p:nvPicPr>
          <p:cNvPr id="39939" name="Picture 3" descr="Exampl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859463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3405188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	               2	                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01535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>
            <a:noAutofit/>
          </a:bodyPr>
          <a:lstStyle/>
          <a:p>
            <a:r>
              <a:rPr lang="en-US" sz="3600" b="1" dirty="0"/>
              <a:t>Another Tiling Problem</a:t>
            </a:r>
          </a:p>
        </p:txBody>
      </p:sp>
      <p:sp>
        <p:nvSpPr>
          <p:cNvPr id="41003" name="Rectangle 4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04" name="Rectangle 4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1005" name="Group 45"/>
          <p:cNvGrpSpPr>
            <a:grpSpLocks/>
          </p:cNvGrpSpPr>
          <p:nvPr/>
        </p:nvGrpSpPr>
        <p:grpSpPr bwMode="auto">
          <a:xfrm>
            <a:off x="660400" y="3429000"/>
            <a:ext cx="2222500" cy="2209800"/>
            <a:chOff x="6400" y="2280"/>
            <a:chExt cx="3500" cy="3480"/>
          </a:xfrm>
        </p:grpSpPr>
        <p:sp>
          <p:nvSpPr>
            <p:cNvPr id="41006" name="AutoShape 46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7" name="AutoShape 47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008" name="AutoShape 48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41009" name="AutoShape 49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1010" name="Group 50"/>
          <p:cNvGrpSpPr>
            <a:grpSpLocks/>
          </p:cNvGrpSpPr>
          <p:nvPr/>
        </p:nvGrpSpPr>
        <p:grpSpPr bwMode="auto">
          <a:xfrm>
            <a:off x="660400" y="1981200"/>
            <a:ext cx="2222500" cy="2209800"/>
            <a:chOff x="3700" y="2260"/>
            <a:chExt cx="3500" cy="3480"/>
          </a:xfrm>
        </p:grpSpPr>
        <p:sp>
          <p:nvSpPr>
            <p:cNvPr id="41011" name="AutoShape 51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2" name="AutoShape 52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3" name="AutoShape 53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014" name="AutoShape 54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15" name="Group 55"/>
          <p:cNvGrpSpPr>
            <a:grpSpLocks/>
          </p:cNvGrpSpPr>
          <p:nvPr/>
        </p:nvGrpSpPr>
        <p:grpSpPr bwMode="auto">
          <a:xfrm>
            <a:off x="660400" y="533400"/>
            <a:ext cx="2222500" cy="2209800"/>
            <a:chOff x="1040" y="2252"/>
            <a:chExt cx="3500" cy="3480"/>
          </a:xfrm>
        </p:grpSpPr>
        <p:sp>
          <p:nvSpPr>
            <p:cNvPr id="41016" name="AutoShape 56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7" name="AutoShape 57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8" name="AutoShape 58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9" name="AutoShape 59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20" name="Rectangle 60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21" name="Rectangle 61"/>
          <p:cNvSpPr>
            <a:spLocks noChangeArrowheads="1"/>
          </p:cNvSpPr>
          <p:nvPr/>
        </p:nvSpPr>
        <p:spPr bwMode="auto">
          <a:xfrm>
            <a:off x="0" y="1951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1022" name="Group 62"/>
          <p:cNvGrpSpPr>
            <a:grpSpLocks/>
          </p:cNvGrpSpPr>
          <p:nvPr/>
        </p:nvGrpSpPr>
        <p:grpSpPr bwMode="auto">
          <a:xfrm>
            <a:off x="660400" y="4876800"/>
            <a:ext cx="2222500" cy="2209800"/>
            <a:chOff x="6400" y="2280"/>
            <a:chExt cx="3500" cy="3480"/>
          </a:xfrm>
        </p:grpSpPr>
        <p:sp>
          <p:nvSpPr>
            <p:cNvPr id="41023" name="AutoShape 63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4" name="AutoShape 64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5" name="AutoShape 65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41026" name="AutoShape 66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914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>
            <a:noAutofit/>
          </a:bodyPr>
          <a:lstStyle/>
          <a:p>
            <a:r>
              <a:rPr lang="en-US" sz="3600" b="1" dirty="0"/>
              <a:t>Another Tiling Problem</a:t>
            </a: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5689600" y="2479675"/>
            <a:ext cx="2222500" cy="2209800"/>
            <a:chOff x="6400" y="2280"/>
            <a:chExt cx="3500" cy="3480"/>
          </a:xfrm>
        </p:grpSpPr>
        <p:sp>
          <p:nvSpPr>
            <p:cNvPr id="41988" name="AutoShape 4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AutoShape 6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1" name="AutoShape 7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2" name="Group 8"/>
          <p:cNvGrpSpPr>
            <a:grpSpLocks/>
          </p:cNvGrpSpPr>
          <p:nvPr/>
        </p:nvGrpSpPr>
        <p:grpSpPr bwMode="auto">
          <a:xfrm>
            <a:off x="4386263" y="1212850"/>
            <a:ext cx="2222500" cy="2209800"/>
            <a:chOff x="6400" y="2280"/>
            <a:chExt cx="3500" cy="3480"/>
          </a:xfrm>
        </p:grpSpPr>
        <p:sp>
          <p:nvSpPr>
            <p:cNvPr id="41993" name="AutoShape 9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AutoShape 10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AutoShape 11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6" name="AutoShape 12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7" name="Group 13"/>
          <p:cNvGrpSpPr>
            <a:grpSpLocks/>
          </p:cNvGrpSpPr>
          <p:nvPr/>
        </p:nvGrpSpPr>
        <p:grpSpPr bwMode="auto">
          <a:xfrm>
            <a:off x="5689600" y="1219200"/>
            <a:ext cx="2222500" cy="2209800"/>
            <a:chOff x="3700" y="2260"/>
            <a:chExt cx="3500" cy="3480"/>
          </a:xfrm>
        </p:grpSpPr>
        <p:sp>
          <p:nvSpPr>
            <p:cNvPr id="41998" name="AutoShape 14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AutoShape 15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AutoShape 16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AutoShape 17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02" name="Group 18"/>
          <p:cNvGrpSpPr>
            <a:grpSpLocks/>
          </p:cNvGrpSpPr>
          <p:nvPr/>
        </p:nvGrpSpPr>
        <p:grpSpPr bwMode="auto">
          <a:xfrm>
            <a:off x="4381500" y="2474913"/>
            <a:ext cx="2222500" cy="2209800"/>
            <a:chOff x="1040" y="2252"/>
            <a:chExt cx="3500" cy="3480"/>
          </a:xfrm>
        </p:grpSpPr>
        <p:sp>
          <p:nvSpPr>
            <p:cNvPr id="42003" name="AutoShape 19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AutoShape 20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AutoShape 21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AutoShape 22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07" name="Group 23"/>
          <p:cNvGrpSpPr>
            <a:grpSpLocks/>
          </p:cNvGrpSpPr>
          <p:nvPr/>
        </p:nvGrpSpPr>
        <p:grpSpPr bwMode="auto">
          <a:xfrm>
            <a:off x="4381500" y="3738563"/>
            <a:ext cx="2222500" cy="2209800"/>
            <a:chOff x="3700" y="2260"/>
            <a:chExt cx="3500" cy="3480"/>
          </a:xfrm>
        </p:grpSpPr>
        <p:sp>
          <p:nvSpPr>
            <p:cNvPr id="42008" name="AutoShape 24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AutoShape 25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AutoShape 26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AutoShape 27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12" name="Group 28"/>
          <p:cNvGrpSpPr>
            <a:grpSpLocks/>
          </p:cNvGrpSpPr>
          <p:nvPr/>
        </p:nvGrpSpPr>
        <p:grpSpPr bwMode="auto">
          <a:xfrm>
            <a:off x="5689600" y="3733800"/>
            <a:ext cx="2222500" cy="2209800"/>
            <a:chOff x="1040" y="2252"/>
            <a:chExt cx="3500" cy="3480"/>
          </a:xfrm>
        </p:grpSpPr>
        <p:sp>
          <p:nvSpPr>
            <p:cNvPr id="42013" name="AutoShape 29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AutoShape 30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AutoShape 31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AutoShape 32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2019" name="Group 35"/>
          <p:cNvGrpSpPr>
            <a:grpSpLocks/>
          </p:cNvGrpSpPr>
          <p:nvPr/>
        </p:nvGrpSpPr>
        <p:grpSpPr bwMode="auto">
          <a:xfrm>
            <a:off x="660400" y="3429000"/>
            <a:ext cx="2222500" cy="2209800"/>
            <a:chOff x="6400" y="2280"/>
            <a:chExt cx="3500" cy="3480"/>
          </a:xfrm>
        </p:grpSpPr>
        <p:sp>
          <p:nvSpPr>
            <p:cNvPr id="42020" name="AutoShape 36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AutoShape 37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022" name="AutoShape 38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42023" name="AutoShape 39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2024" name="Group 40"/>
          <p:cNvGrpSpPr>
            <a:grpSpLocks/>
          </p:cNvGrpSpPr>
          <p:nvPr/>
        </p:nvGrpSpPr>
        <p:grpSpPr bwMode="auto">
          <a:xfrm>
            <a:off x="660400" y="1981200"/>
            <a:ext cx="2222500" cy="2209800"/>
            <a:chOff x="3700" y="2260"/>
            <a:chExt cx="3500" cy="3480"/>
          </a:xfrm>
        </p:grpSpPr>
        <p:sp>
          <p:nvSpPr>
            <p:cNvPr id="42025" name="AutoShape 41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AutoShape 42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AutoShape 43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028" name="AutoShape 44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29" name="Group 45"/>
          <p:cNvGrpSpPr>
            <a:grpSpLocks/>
          </p:cNvGrpSpPr>
          <p:nvPr/>
        </p:nvGrpSpPr>
        <p:grpSpPr bwMode="auto">
          <a:xfrm>
            <a:off x="660400" y="533400"/>
            <a:ext cx="2222500" cy="2209800"/>
            <a:chOff x="1040" y="2252"/>
            <a:chExt cx="3500" cy="3480"/>
          </a:xfrm>
        </p:grpSpPr>
        <p:sp>
          <p:nvSpPr>
            <p:cNvPr id="42030" name="AutoShape 46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AutoShape 47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AutoShape 48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3" name="AutoShape 49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34" name="Rectangle 50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35" name="Rectangle 51"/>
          <p:cNvSpPr>
            <a:spLocks noChangeArrowheads="1"/>
          </p:cNvSpPr>
          <p:nvPr/>
        </p:nvSpPr>
        <p:spPr bwMode="auto">
          <a:xfrm>
            <a:off x="660400" y="1951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2036" name="Group 52"/>
          <p:cNvGrpSpPr>
            <a:grpSpLocks/>
          </p:cNvGrpSpPr>
          <p:nvPr/>
        </p:nvGrpSpPr>
        <p:grpSpPr bwMode="auto">
          <a:xfrm>
            <a:off x="660400" y="4876800"/>
            <a:ext cx="2222500" cy="2209800"/>
            <a:chOff x="6400" y="2280"/>
            <a:chExt cx="3500" cy="3480"/>
          </a:xfrm>
        </p:grpSpPr>
        <p:sp>
          <p:nvSpPr>
            <p:cNvPr id="42037" name="AutoShape 53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8" name="AutoShape 54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9" name="AutoShape 55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42040" name="AutoShape 56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613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44537"/>
          </a:xfrm>
        </p:spPr>
        <p:txBody>
          <a:bodyPr>
            <a:normAutofit/>
          </a:bodyPr>
          <a:lstStyle/>
          <a:p>
            <a:r>
              <a:rPr lang="en-US" sz="3600" b="1" dirty="0"/>
              <a:t>Can A Program Do This?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914400" y="1243013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Can we write a program to answer the following question: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665288" y="2081213"/>
            <a:ext cx="62118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Given a tiling problem </a:t>
            </a:r>
            <a:r>
              <a:rPr lang="en-US" sz="2400" i="1" dirty="0"/>
              <a:t>T</a:t>
            </a:r>
            <a:r>
              <a:rPr lang="en-US" sz="2400" dirty="0"/>
              <a:t>, decide whether or not </a:t>
            </a:r>
            <a:r>
              <a:rPr lang="en-US" sz="2400" i="1" dirty="0"/>
              <a:t>T</a:t>
            </a:r>
            <a:r>
              <a:rPr lang="en-US" sz="2400" dirty="0"/>
              <a:t> can tile a plane.  </a:t>
            </a:r>
            <a:endParaRPr lang="en-US" sz="2400" dirty="0" smtClean="0"/>
          </a:p>
          <a:p>
            <a:pPr>
              <a:spcBef>
                <a:spcPct val="50000"/>
              </a:spcBef>
            </a:pP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 smtClean="0"/>
              <a:t>Return</a:t>
            </a:r>
            <a:r>
              <a:rPr lang="en-US" sz="2400" dirty="0"/>
              <a:t>: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286000" y="4343400"/>
            <a:ext cx="3716338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/>
              <a:t>True</a:t>
            </a:r>
            <a:r>
              <a:rPr lang="en-US" sz="2400" dirty="0"/>
              <a:t> if it can.</a:t>
            </a:r>
          </a:p>
          <a:p>
            <a:pPr>
              <a:spcBef>
                <a:spcPct val="50000"/>
              </a:spcBef>
            </a:pPr>
            <a:r>
              <a:rPr lang="en-US" sz="2400" i="1" dirty="0"/>
              <a:t>False</a:t>
            </a:r>
            <a:r>
              <a:rPr lang="en-US" sz="2400" dirty="0"/>
              <a:t> if it can not.</a:t>
            </a:r>
          </a:p>
        </p:txBody>
      </p:sp>
    </p:spTree>
    <p:extLst>
      <p:ext uri="{BB962C8B-B14F-4D97-AF65-F5344CB8AC3E}">
        <p14:creationId xmlns:p14="http://schemas.microsoft.com/office/powerpoint/2010/main" val="30431508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Deciding a Tiling Problem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1143000" y="365760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609600" y="1219200"/>
            <a:ext cx="8229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 program to solve this problem:</a:t>
            </a:r>
          </a:p>
          <a:p>
            <a:pPr>
              <a:spcBef>
                <a:spcPct val="50000"/>
              </a:spcBef>
            </a:pPr>
            <a:endParaRPr lang="en-US" sz="2400" dirty="0"/>
          </a:p>
          <a:p>
            <a:r>
              <a:rPr lang="en-US" sz="2400" dirty="0"/>
              <a:t>Until the answer is clearly yes or a dead end is </a:t>
            </a:r>
            <a:r>
              <a:rPr lang="en-US" sz="2400" dirty="0" smtClean="0"/>
              <a:t>found:</a:t>
            </a:r>
            <a:endParaRPr lang="en-US" sz="2400" dirty="0"/>
          </a:p>
          <a:p>
            <a:pPr lvl="1"/>
            <a:r>
              <a:rPr lang="en-US" sz="2400" dirty="0"/>
              <a:t>	If dead end, halt and report no. </a:t>
            </a:r>
          </a:p>
          <a:p>
            <a:pPr lvl="1"/>
            <a:r>
              <a:rPr lang="en-US" sz="2400" dirty="0"/>
              <a:t>	Generate the next candidate solution.</a:t>
            </a:r>
          </a:p>
          <a:p>
            <a:pPr lvl="1"/>
            <a:r>
              <a:rPr lang="en-US" sz="2400" dirty="0"/>
              <a:t>	Test it.  If it is a solution, halt and report yes.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00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Searching for the Best Move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4419600" y="16002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84582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				     A</a:t>
            </a:r>
          </a:p>
          <a:p>
            <a:endParaRPr lang="en-US" sz="2400">
              <a:latin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</a:rPr>
              <a:t>	         B	  		     C  			D</a:t>
            </a:r>
          </a:p>
          <a:p>
            <a:endParaRPr lang="en-US" sz="2400">
              <a:latin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</a:rPr>
              <a:t>           E        F        G         H         I         J          K       L       M</a:t>
            </a:r>
          </a:p>
          <a:p>
            <a:r>
              <a:rPr lang="en-US" sz="2400">
                <a:latin typeface="Times New Roman" pitchFamily="18" charset="0"/>
              </a:rPr>
              <a:t>          (8)     (-6)     (0)        (0)      (2)       (5)      (-4)   (10)    (5)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248400" y="4495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7010400" y="4495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610100" y="44577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1981200" y="30480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4419600" y="30480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6781800" y="30480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3771900" y="4495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2819400" y="4495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1981200" y="4495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1219200" y="4495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flipH="1">
            <a:off x="2133600" y="1981200"/>
            <a:ext cx="2438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>
            <a:off x="4572000" y="1981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>
            <a:off x="4572000" y="1981200"/>
            <a:ext cx="2438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 flipH="1">
            <a:off x="1371600" y="3429000"/>
            <a:ext cx="762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>
            <a:off x="2133600" y="3429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>
            <a:off x="2133600" y="34290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 flipH="1">
            <a:off x="3954463" y="3429000"/>
            <a:ext cx="693737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4648200" y="3429000"/>
            <a:ext cx="152400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 flipH="1">
            <a:off x="6400800" y="34290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7" name="Line 25"/>
          <p:cNvSpPr>
            <a:spLocks noChangeShapeType="1"/>
          </p:cNvSpPr>
          <p:nvPr/>
        </p:nvSpPr>
        <p:spPr bwMode="auto">
          <a:xfrm>
            <a:off x="7010400" y="3429000"/>
            <a:ext cx="152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7734300" y="4495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5334000" y="44577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>
            <a:off x="4648200" y="3429000"/>
            <a:ext cx="873125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2" name="Line 30"/>
          <p:cNvSpPr>
            <a:spLocks noChangeShapeType="1"/>
          </p:cNvSpPr>
          <p:nvPr/>
        </p:nvSpPr>
        <p:spPr bwMode="auto">
          <a:xfrm>
            <a:off x="7010400" y="3429000"/>
            <a:ext cx="911225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339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9612"/>
          </a:xfrm>
        </p:spPr>
        <p:txBody>
          <a:bodyPr>
            <a:normAutofit/>
          </a:bodyPr>
          <a:lstStyle/>
          <a:p>
            <a:r>
              <a:rPr lang="en-US" sz="3600" b="1" dirty="0"/>
              <a:t>Will This Work?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r>
              <a:rPr lang="en-US" sz="2400"/>
              <a:t>If </a:t>
            </a:r>
            <a:r>
              <a:rPr lang="en-US" sz="2400" i="1"/>
              <a:t>T</a:t>
            </a:r>
            <a:r>
              <a:rPr lang="en-US" sz="2400"/>
              <a:t> can tile a plane: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If </a:t>
            </a:r>
            <a:r>
              <a:rPr lang="en-US" sz="2400" i="1"/>
              <a:t>T</a:t>
            </a:r>
            <a:r>
              <a:rPr lang="en-US" sz="2400"/>
              <a:t> can not tile a plane:</a:t>
            </a:r>
          </a:p>
        </p:txBody>
      </p:sp>
    </p:spTree>
    <p:extLst>
      <p:ext uri="{BB962C8B-B14F-4D97-AF65-F5344CB8AC3E}">
        <p14:creationId xmlns:p14="http://schemas.microsoft.com/office/powerpoint/2010/main" val="3941684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563562"/>
          </a:xfrm>
        </p:spPr>
        <p:txBody>
          <a:bodyPr>
            <a:noAutofit/>
          </a:bodyPr>
          <a:lstStyle/>
          <a:p>
            <a:r>
              <a:rPr lang="en-US" sz="3600" b="1" dirty="0"/>
              <a:t>Programs Debug Programs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3400" y="1604963"/>
            <a:ext cx="8153400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  <a:p>
            <a:r>
              <a:rPr lang="en-US" dirty="0"/>
              <a:t>	</a:t>
            </a:r>
            <a:r>
              <a:rPr lang="en-US" sz="2000" dirty="0" smtClean="0">
                <a:latin typeface="Courier" pitchFamily="18" charset="0"/>
              </a:rPr>
              <a:t>name = input(“Type your name: ”)</a:t>
            </a:r>
            <a:endParaRPr lang="en-US" sz="2000" dirty="0">
              <a:latin typeface="Courier" pitchFamily="18" charset="0"/>
            </a:endParaRPr>
          </a:p>
          <a:p>
            <a:r>
              <a:rPr lang="en-US" sz="2000" dirty="0">
                <a:latin typeface="Courier" pitchFamily="18" charset="0"/>
              </a:rPr>
              <a:t>	if name </a:t>
            </a:r>
            <a:r>
              <a:rPr lang="en-US" sz="2000" dirty="0" smtClean="0">
                <a:latin typeface="Courier" pitchFamily="18" charset="0"/>
              </a:rPr>
              <a:t>== </a:t>
            </a:r>
            <a:r>
              <a:rPr lang="en-US" sz="2000" dirty="0">
                <a:latin typeface="Courier" pitchFamily="18" charset="0"/>
              </a:rPr>
              <a:t>“Elaine</a:t>
            </a:r>
            <a:r>
              <a:rPr lang="en-US" sz="2000" dirty="0" smtClean="0">
                <a:latin typeface="Courier" pitchFamily="18" charset="0"/>
              </a:rPr>
              <a:t>”:</a:t>
            </a:r>
            <a:endParaRPr lang="en-US" sz="2000" dirty="0">
              <a:latin typeface="Courier" pitchFamily="18" charset="0"/>
            </a:endParaRPr>
          </a:p>
          <a:p>
            <a:r>
              <a:rPr lang="en-US" sz="2000" dirty="0">
                <a:latin typeface="Courier" pitchFamily="18" charset="0"/>
              </a:rPr>
              <a:t>	     </a:t>
            </a:r>
            <a:r>
              <a:rPr lang="en-US" sz="2000" dirty="0" smtClean="0">
                <a:latin typeface="Courier" pitchFamily="18" charset="0"/>
              </a:rPr>
              <a:t>print (“</a:t>
            </a:r>
            <a:r>
              <a:rPr lang="en-US" sz="2000" dirty="0">
                <a:latin typeface="Courier" pitchFamily="18" charset="0"/>
              </a:rPr>
              <a:t>You win</a:t>
            </a:r>
            <a:r>
              <a:rPr lang="en-US" sz="2000" dirty="0" smtClean="0">
                <a:latin typeface="Courier" pitchFamily="18" charset="0"/>
              </a:rPr>
              <a:t>!!”)</a:t>
            </a:r>
            <a:endParaRPr lang="en-US" sz="2000" dirty="0">
              <a:latin typeface="Courier" pitchFamily="18" charset="0"/>
            </a:endParaRPr>
          </a:p>
          <a:p>
            <a:r>
              <a:rPr lang="en-US" sz="2000" dirty="0">
                <a:latin typeface="Courier" pitchFamily="18" charset="0"/>
              </a:rPr>
              <a:t>	</a:t>
            </a:r>
            <a:r>
              <a:rPr lang="en-US" sz="2000" dirty="0" smtClean="0">
                <a:latin typeface="Courier" pitchFamily="18" charset="0"/>
              </a:rPr>
              <a:t>else:</a:t>
            </a:r>
          </a:p>
          <a:p>
            <a:r>
              <a:rPr lang="en-US" sz="2000" dirty="0">
                <a:latin typeface="Courier" pitchFamily="18" charset="0"/>
              </a:rPr>
              <a:t> </a:t>
            </a:r>
            <a:r>
              <a:rPr lang="en-US" sz="2000" dirty="0" smtClean="0">
                <a:latin typeface="Courier" pitchFamily="18" charset="0"/>
              </a:rPr>
              <a:t>	     </a:t>
            </a:r>
            <a:r>
              <a:rPr lang="en-US" sz="2000" dirty="0">
                <a:latin typeface="Courier" pitchFamily="18" charset="0"/>
              </a:rPr>
              <a:t>print </a:t>
            </a:r>
            <a:r>
              <a:rPr lang="en-US" sz="2000" dirty="0" smtClean="0">
                <a:latin typeface="Courier" pitchFamily="18" charset="0"/>
              </a:rPr>
              <a:t>(“</a:t>
            </a:r>
            <a:r>
              <a:rPr lang="en-US" sz="2000" dirty="0">
                <a:latin typeface="Courier" pitchFamily="18" charset="0"/>
              </a:rPr>
              <a:t>You lose </a:t>
            </a:r>
            <a:r>
              <a:rPr lang="en-US" sz="2000" dirty="0">
                <a:latin typeface="Courier" pitchFamily="18" charset="0"/>
                <a:sym typeface="Wingdings" pitchFamily="2" charset="2"/>
              </a:rPr>
              <a:t></a:t>
            </a:r>
            <a:r>
              <a:rPr lang="en-US" sz="2000" dirty="0" smtClean="0">
                <a:latin typeface="Courier" pitchFamily="18" charset="0"/>
              </a:rPr>
              <a:t>”)</a:t>
            </a:r>
            <a:endParaRPr lang="en-US" sz="2000" dirty="0">
              <a:latin typeface="Courier" pitchFamily="18" charset="0"/>
            </a:endParaRPr>
          </a:p>
          <a:p>
            <a:endParaRPr lang="en-US" sz="2400" dirty="0"/>
          </a:p>
          <a:p>
            <a:r>
              <a:rPr lang="en-US" sz="2400" dirty="0"/>
              <a:t>	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85800" y="993775"/>
            <a:ext cx="786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Given an arbitrary program, can it be guaranteed to halt?</a:t>
            </a:r>
          </a:p>
        </p:txBody>
      </p:sp>
    </p:spTree>
    <p:extLst>
      <p:ext uri="{BB962C8B-B14F-4D97-AF65-F5344CB8AC3E}">
        <p14:creationId xmlns:p14="http://schemas.microsoft.com/office/powerpoint/2010/main" val="20964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563562"/>
          </a:xfrm>
        </p:spPr>
        <p:txBody>
          <a:bodyPr>
            <a:noAutofit/>
          </a:bodyPr>
          <a:lstStyle/>
          <a:p>
            <a:r>
              <a:rPr lang="en-US" sz="3600" b="1" dirty="0"/>
              <a:t>Programs Debug Programs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925513" y="1608138"/>
            <a:ext cx="776128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200" dirty="0">
                <a:latin typeface="Courier" pitchFamily="18" charset="0"/>
              </a:rPr>
              <a:t>n</a:t>
            </a:r>
            <a:r>
              <a:rPr lang="en-US" sz="2200" dirty="0" smtClean="0">
                <a:latin typeface="Courier" pitchFamily="18" charset="0"/>
              </a:rPr>
              <a:t>umber = input(“Enter number: ”)</a:t>
            </a:r>
          </a:p>
          <a:p>
            <a:r>
              <a:rPr lang="en-US" sz="2200" dirty="0">
                <a:latin typeface="Courier" pitchFamily="18" charset="0"/>
              </a:rPr>
              <a:t>r</a:t>
            </a:r>
            <a:r>
              <a:rPr lang="en-US" sz="2200" dirty="0" smtClean="0">
                <a:latin typeface="Courier" pitchFamily="18" charset="0"/>
              </a:rPr>
              <a:t>esult = 1</a:t>
            </a:r>
            <a:endParaRPr lang="en-US" sz="2200" dirty="0">
              <a:latin typeface="Courier" pitchFamily="18" charset="0"/>
            </a:endParaRPr>
          </a:p>
          <a:p>
            <a:r>
              <a:rPr lang="en-US" sz="2200" dirty="0" smtClean="0">
                <a:latin typeface="Courier" pitchFamily="18" charset="0"/>
              </a:rPr>
              <a:t>counter = </a:t>
            </a:r>
            <a:r>
              <a:rPr lang="en-US" sz="2200" dirty="0">
                <a:latin typeface="Courier" pitchFamily="18" charset="0"/>
              </a:rPr>
              <a:t>2</a:t>
            </a:r>
          </a:p>
          <a:p>
            <a:r>
              <a:rPr lang="en-US" sz="2200" dirty="0" smtClean="0">
                <a:latin typeface="Courier" pitchFamily="18" charset="0"/>
              </a:rPr>
              <a:t>while counter &lt;= number:</a:t>
            </a:r>
            <a:endParaRPr lang="en-US" sz="2200" dirty="0">
              <a:latin typeface="Courier" pitchFamily="18" charset="0"/>
            </a:endParaRPr>
          </a:p>
          <a:p>
            <a:r>
              <a:rPr lang="en-US" sz="2200" dirty="0">
                <a:latin typeface="Courier" pitchFamily="18" charset="0"/>
              </a:rPr>
              <a:t>	</a:t>
            </a:r>
            <a:r>
              <a:rPr lang="en-US" sz="2200" dirty="0" smtClean="0">
                <a:latin typeface="Courier" pitchFamily="18" charset="0"/>
              </a:rPr>
              <a:t>result = result </a:t>
            </a:r>
            <a:r>
              <a:rPr lang="en-US" sz="2200" dirty="0">
                <a:latin typeface="Courier" pitchFamily="18" charset="0"/>
              </a:rPr>
              <a:t>* counter</a:t>
            </a:r>
          </a:p>
          <a:p>
            <a:r>
              <a:rPr lang="en-US" sz="2200" dirty="0">
                <a:latin typeface="Courier" pitchFamily="18" charset="0"/>
              </a:rPr>
              <a:t>	</a:t>
            </a:r>
            <a:r>
              <a:rPr lang="en-US" sz="2200" dirty="0" smtClean="0">
                <a:latin typeface="Courier" pitchFamily="18" charset="0"/>
              </a:rPr>
              <a:t>counter +=1</a:t>
            </a:r>
            <a:endParaRPr lang="en-US" sz="2200" dirty="0">
              <a:latin typeface="Courier" pitchFamily="18" charset="0"/>
            </a:endParaRPr>
          </a:p>
          <a:p>
            <a:r>
              <a:rPr lang="en-US" sz="2200" dirty="0">
                <a:latin typeface="Courier" pitchFamily="18" charset="0"/>
              </a:rPr>
              <a:t>print </a:t>
            </a:r>
            <a:r>
              <a:rPr lang="en-US" sz="2200" dirty="0" smtClean="0">
                <a:latin typeface="Courier" pitchFamily="18" charset="0"/>
              </a:rPr>
              <a:t>(result)</a:t>
            </a:r>
            <a:endParaRPr lang="en-US" sz="2200" dirty="0">
              <a:latin typeface="Courier" pitchFamily="18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85800" y="993775"/>
            <a:ext cx="786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Given an arbitrary program, can it be guaranteed to halt?</a:t>
            </a:r>
          </a:p>
        </p:txBody>
      </p:sp>
    </p:spTree>
    <p:extLst>
      <p:ext uri="{BB962C8B-B14F-4D97-AF65-F5344CB8AC3E}">
        <p14:creationId xmlns:p14="http://schemas.microsoft.com/office/powerpoint/2010/main" val="612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563562"/>
          </a:xfrm>
        </p:spPr>
        <p:txBody>
          <a:bodyPr>
            <a:noAutofit/>
          </a:bodyPr>
          <a:lstStyle/>
          <a:p>
            <a:r>
              <a:rPr lang="en-US" sz="3600" b="1" dirty="0"/>
              <a:t>Programs Debug Programs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685800" y="993775"/>
            <a:ext cx="786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Given an arbitrary program, can it be guaranteed to halt?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4735513" y="3644900"/>
            <a:ext cx="4408487" cy="27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30000"/>
              </a:spcAft>
            </a:pPr>
            <a:r>
              <a:rPr lang="en-US" sz="2400">
                <a:solidFill>
                  <a:srgbClr val="FF3300"/>
                </a:solidFill>
              </a:rPr>
              <a:t>Suppose number = 5:</a:t>
            </a:r>
          </a:p>
          <a:p>
            <a:r>
              <a:rPr lang="en-US" sz="2400">
                <a:solidFill>
                  <a:srgbClr val="FF3300"/>
                </a:solidFill>
              </a:rPr>
              <a:t>result</a:t>
            </a:r>
            <a:r>
              <a:rPr lang="en-US"/>
              <a:t>	          </a:t>
            </a:r>
            <a:r>
              <a:rPr lang="en-US" sz="2400">
                <a:solidFill>
                  <a:srgbClr val="FF0000"/>
                </a:solidFill>
              </a:rPr>
              <a:t>number	  counter</a:t>
            </a:r>
          </a:p>
          <a:p>
            <a:r>
              <a:rPr lang="en-US" sz="2400">
                <a:solidFill>
                  <a:srgbClr val="FF0000"/>
                </a:solidFill>
              </a:rPr>
              <a:t>    1		5		2</a:t>
            </a:r>
          </a:p>
          <a:p>
            <a:r>
              <a:rPr lang="en-US" sz="2400">
                <a:solidFill>
                  <a:srgbClr val="FF0000"/>
                </a:solidFill>
              </a:rPr>
              <a:t>    2		5 		3</a:t>
            </a:r>
          </a:p>
          <a:p>
            <a:r>
              <a:rPr lang="en-US" sz="2400">
                <a:solidFill>
                  <a:srgbClr val="FF0000"/>
                </a:solidFill>
              </a:rPr>
              <a:t>    6		5		4</a:t>
            </a:r>
          </a:p>
          <a:p>
            <a:r>
              <a:rPr lang="en-US" sz="2400">
                <a:solidFill>
                  <a:srgbClr val="FF0000"/>
                </a:solidFill>
              </a:rPr>
              <a:t>  24		5		5</a:t>
            </a:r>
          </a:p>
          <a:p>
            <a:r>
              <a:rPr lang="en-US" sz="2400">
                <a:solidFill>
                  <a:srgbClr val="FF0000"/>
                </a:solidFill>
              </a:rPr>
              <a:t>120		5		6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25513" y="1608138"/>
            <a:ext cx="776128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200" dirty="0">
                <a:latin typeface="Courier" pitchFamily="18" charset="0"/>
              </a:rPr>
              <a:t>n</a:t>
            </a:r>
            <a:r>
              <a:rPr lang="en-US" sz="2200" dirty="0" smtClean="0">
                <a:latin typeface="Courier" pitchFamily="18" charset="0"/>
              </a:rPr>
              <a:t>umber = input(“Enter number: ”)</a:t>
            </a:r>
          </a:p>
          <a:p>
            <a:r>
              <a:rPr lang="en-US" sz="2200" dirty="0">
                <a:latin typeface="Courier" pitchFamily="18" charset="0"/>
              </a:rPr>
              <a:t>r</a:t>
            </a:r>
            <a:r>
              <a:rPr lang="en-US" sz="2200" dirty="0" smtClean="0">
                <a:latin typeface="Courier" pitchFamily="18" charset="0"/>
              </a:rPr>
              <a:t>esult = 1</a:t>
            </a:r>
            <a:endParaRPr lang="en-US" sz="2200" dirty="0">
              <a:latin typeface="Courier" pitchFamily="18" charset="0"/>
            </a:endParaRPr>
          </a:p>
          <a:p>
            <a:r>
              <a:rPr lang="en-US" sz="2200" dirty="0" smtClean="0">
                <a:latin typeface="Courier" pitchFamily="18" charset="0"/>
              </a:rPr>
              <a:t>counter = </a:t>
            </a:r>
            <a:r>
              <a:rPr lang="en-US" sz="2200" dirty="0">
                <a:latin typeface="Courier" pitchFamily="18" charset="0"/>
              </a:rPr>
              <a:t>2</a:t>
            </a:r>
          </a:p>
          <a:p>
            <a:r>
              <a:rPr lang="en-US" sz="2200" dirty="0" smtClean="0">
                <a:latin typeface="Courier" pitchFamily="18" charset="0"/>
              </a:rPr>
              <a:t>while counter &lt;= number:</a:t>
            </a:r>
            <a:endParaRPr lang="en-US" sz="2200" dirty="0">
              <a:latin typeface="Courier" pitchFamily="18" charset="0"/>
            </a:endParaRPr>
          </a:p>
          <a:p>
            <a:r>
              <a:rPr lang="en-US" sz="2200" dirty="0">
                <a:latin typeface="Courier" pitchFamily="18" charset="0"/>
              </a:rPr>
              <a:t>	</a:t>
            </a:r>
            <a:r>
              <a:rPr lang="en-US" sz="2200" dirty="0" smtClean="0">
                <a:latin typeface="Courier" pitchFamily="18" charset="0"/>
              </a:rPr>
              <a:t>result = result </a:t>
            </a:r>
            <a:r>
              <a:rPr lang="en-US" sz="2200" dirty="0">
                <a:latin typeface="Courier" pitchFamily="18" charset="0"/>
              </a:rPr>
              <a:t>* counter</a:t>
            </a:r>
          </a:p>
          <a:p>
            <a:r>
              <a:rPr lang="en-US" sz="2200" dirty="0">
                <a:latin typeface="Courier" pitchFamily="18" charset="0"/>
              </a:rPr>
              <a:t>	</a:t>
            </a:r>
            <a:r>
              <a:rPr lang="en-US" sz="2200" dirty="0" smtClean="0">
                <a:latin typeface="Courier" pitchFamily="18" charset="0"/>
              </a:rPr>
              <a:t>counter +=1</a:t>
            </a:r>
            <a:endParaRPr lang="en-US" sz="2200" dirty="0">
              <a:latin typeface="Courier" pitchFamily="18" charset="0"/>
            </a:endParaRPr>
          </a:p>
          <a:p>
            <a:r>
              <a:rPr lang="en-US" sz="2200" dirty="0">
                <a:latin typeface="Courier" pitchFamily="18" charset="0"/>
              </a:rPr>
              <a:t>print </a:t>
            </a:r>
            <a:r>
              <a:rPr lang="en-US" sz="2200" dirty="0" smtClean="0">
                <a:latin typeface="Courier" pitchFamily="18" charset="0"/>
              </a:rPr>
              <a:t>(result)</a:t>
            </a:r>
            <a:endParaRPr lang="en-US" sz="2200" dirty="0">
              <a:latin typeface="Courie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563562"/>
          </a:xfrm>
        </p:spPr>
        <p:txBody>
          <a:bodyPr>
            <a:noAutofit/>
          </a:bodyPr>
          <a:lstStyle/>
          <a:p>
            <a:r>
              <a:rPr lang="en-US" sz="3600" b="1" dirty="0"/>
              <a:t>Programs Debug Programs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685800" y="993775"/>
            <a:ext cx="786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Given an arbitrary program, can it be guaranteed to halt?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4735513" y="3644900"/>
            <a:ext cx="4408487" cy="27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30000"/>
              </a:spcAft>
            </a:pPr>
            <a:r>
              <a:rPr lang="en-US" sz="2400">
                <a:solidFill>
                  <a:srgbClr val="FF3300"/>
                </a:solidFill>
              </a:rPr>
              <a:t>Suppose number = 5:</a:t>
            </a:r>
          </a:p>
          <a:p>
            <a:r>
              <a:rPr lang="en-US" sz="2400">
                <a:solidFill>
                  <a:srgbClr val="FF3300"/>
                </a:solidFill>
              </a:rPr>
              <a:t>result</a:t>
            </a:r>
            <a:r>
              <a:rPr lang="en-US"/>
              <a:t>	          </a:t>
            </a:r>
            <a:r>
              <a:rPr lang="en-US" sz="2400">
                <a:solidFill>
                  <a:srgbClr val="FF0000"/>
                </a:solidFill>
              </a:rPr>
              <a:t>number	  counter</a:t>
            </a:r>
          </a:p>
          <a:p>
            <a:r>
              <a:rPr lang="en-US" sz="2400">
                <a:solidFill>
                  <a:srgbClr val="FF0000"/>
                </a:solidFill>
              </a:rPr>
              <a:t>    1		    5		2</a:t>
            </a:r>
          </a:p>
          <a:p>
            <a:r>
              <a:rPr lang="en-US" sz="2400">
                <a:solidFill>
                  <a:srgbClr val="FF0000"/>
                </a:solidFill>
              </a:rPr>
              <a:t>    1		  10 		3</a:t>
            </a:r>
          </a:p>
          <a:p>
            <a:r>
              <a:rPr lang="en-US" sz="2400">
                <a:solidFill>
                  <a:srgbClr val="FF0000"/>
                </a:solidFill>
              </a:rPr>
              <a:t>    1		  30		4</a:t>
            </a:r>
          </a:p>
          <a:p>
            <a:r>
              <a:rPr lang="en-US" sz="2400">
                <a:solidFill>
                  <a:srgbClr val="FF0000"/>
                </a:solidFill>
              </a:rPr>
              <a:t>    1		120		5</a:t>
            </a:r>
          </a:p>
          <a:p>
            <a:r>
              <a:rPr lang="en-US" sz="2400">
                <a:solidFill>
                  <a:srgbClr val="FF0000"/>
                </a:solidFill>
              </a:rPr>
              <a:t>    1		600		6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25513" y="1608138"/>
            <a:ext cx="776128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200" dirty="0">
                <a:latin typeface="Courier" pitchFamily="18" charset="0"/>
              </a:rPr>
              <a:t>n</a:t>
            </a:r>
            <a:r>
              <a:rPr lang="en-US" sz="2200" dirty="0" smtClean="0">
                <a:latin typeface="Courier" pitchFamily="18" charset="0"/>
              </a:rPr>
              <a:t>umber = input(“Enter number: ”)</a:t>
            </a:r>
          </a:p>
          <a:p>
            <a:r>
              <a:rPr lang="en-US" sz="2200" dirty="0">
                <a:latin typeface="Courier" pitchFamily="18" charset="0"/>
              </a:rPr>
              <a:t>r</a:t>
            </a:r>
            <a:r>
              <a:rPr lang="en-US" sz="2200" dirty="0" smtClean="0">
                <a:latin typeface="Courier" pitchFamily="18" charset="0"/>
              </a:rPr>
              <a:t>esult = 1</a:t>
            </a:r>
            <a:endParaRPr lang="en-US" sz="2200" dirty="0">
              <a:latin typeface="Courier" pitchFamily="18" charset="0"/>
            </a:endParaRPr>
          </a:p>
          <a:p>
            <a:r>
              <a:rPr lang="en-US" sz="2200" dirty="0" smtClean="0">
                <a:latin typeface="Courier" pitchFamily="18" charset="0"/>
              </a:rPr>
              <a:t>counter = </a:t>
            </a:r>
            <a:r>
              <a:rPr lang="en-US" sz="2200" dirty="0">
                <a:latin typeface="Courier" pitchFamily="18" charset="0"/>
              </a:rPr>
              <a:t>2</a:t>
            </a:r>
          </a:p>
          <a:p>
            <a:r>
              <a:rPr lang="en-US" sz="2200" dirty="0" smtClean="0">
                <a:latin typeface="Courier" pitchFamily="18" charset="0"/>
              </a:rPr>
              <a:t>while counter &lt;= number:</a:t>
            </a:r>
            <a:endParaRPr lang="en-US" sz="2200" dirty="0">
              <a:latin typeface="Courier" pitchFamily="18" charset="0"/>
            </a:endParaRPr>
          </a:p>
          <a:p>
            <a:r>
              <a:rPr lang="en-US" sz="2200" dirty="0">
                <a:latin typeface="Courier" pitchFamily="18" charset="0"/>
              </a:rPr>
              <a:t>	</a:t>
            </a:r>
            <a:r>
              <a:rPr lang="en-US" sz="2200" b="1" dirty="0" smtClean="0">
                <a:solidFill>
                  <a:srgbClr val="FF0066"/>
                </a:solidFill>
                <a:latin typeface="Courier" pitchFamily="18" charset="0"/>
              </a:rPr>
              <a:t>number</a:t>
            </a:r>
            <a:r>
              <a:rPr lang="en-US" sz="2200" dirty="0" smtClean="0">
                <a:latin typeface="Courier" pitchFamily="18" charset="0"/>
              </a:rPr>
              <a:t> = </a:t>
            </a:r>
            <a:r>
              <a:rPr lang="en-US" sz="2200" b="1" dirty="0" smtClean="0">
                <a:solidFill>
                  <a:srgbClr val="FF0066"/>
                </a:solidFill>
                <a:latin typeface="Courier" pitchFamily="18" charset="0"/>
              </a:rPr>
              <a:t>number</a:t>
            </a:r>
            <a:r>
              <a:rPr lang="en-US" sz="2200" dirty="0" smtClean="0">
                <a:latin typeface="Courier" pitchFamily="18" charset="0"/>
              </a:rPr>
              <a:t> </a:t>
            </a:r>
            <a:r>
              <a:rPr lang="en-US" sz="2200" dirty="0">
                <a:latin typeface="Courier" pitchFamily="18" charset="0"/>
              </a:rPr>
              <a:t>* counter</a:t>
            </a:r>
          </a:p>
          <a:p>
            <a:r>
              <a:rPr lang="en-US" sz="2200" dirty="0">
                <a:latin typeface="Courier" pitchFamily="18" charset="0"/>
              </a:rPr>
              <a:t>	</a:t>
            </a:r>
            <a:r>
              <a:rPr lang="en-US" sz="2200" dirty="0" smtClean="0">
                <a:latin typeface="Courier" pitchFamily="18" charset="0"/>
              </a:rPr>
              <a:t>counter +=1</a:t>
            </a:r>
            <a:endParaRPr lang="en-US" sz="2200" dirty="0">
              <a:latin typeface="Courier" pitchFamily="18" charset="0"/>
            </a:endParaRPr>
          </a:p>
          <a:p>
            <a:r>
              <a:rPr lang="en-US" sz="2200" dirty="0">
                <a:latin typeface="Courier" pitchFamily="18" charset="0"/>
              </a:rPr>
              <a:t>print </a:t>
            </a:r>
            <a:r>
              <a:rPr lang="en-US" sz="2200" dirty="0" smtClean="0">
                <a:latin typeface="Courier" pitchFamily="18" charset="0"/>
              </a:rPr>
              <a:t>(result)</a:t>
            </a:r>
            <a:endParaRPr lang="en-US" sz="2200" dirty="0">
              <a:latin typeface="Courie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563562"/>
          </a:xfrm>
        </p:spPr>
        <p:txBody>
          <a:bodyPr>
            <a:noAutofit/>
          </a:bodyPr>
          <a:lstStyle/>
          <a:p>
            <a:r>
              <a:rPr lang="en-US" sz="3600" b="1" dirty="0"/>
              <a:t>Programs Debug Programs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685800" y="993775"/>
            <a:ext cx="786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Given an arbitrary program, can it be guaranteed to halt?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85800" y="5257800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Collatz Conjecture: This program always halts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30300" y="2514600"/>
            <a:ext cx="766524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" pitchFamily="18" charset="0"/>
              </a:rPr>
              <a:t>def threen(value): </a:t>
            </a:r>
          </a:p>
          <a:p>
            <a:r>
              <a:rPr lang="en-US" dirty="0">
                <a:latin typeface="Courier" pitchFamily="18" charset="0"/>
              </a:rPr>
              <a:t>	</a:t>
            </a:r>
            <a:r>
              <a:rPr lang="en-US" dirty="0" smtClean="0">
                <a:latin typeface="Courier" pitchFamily="18" charset="0"/>
              </a:rPr>
              <a:t> while value != 1:</a:t>
            </a:r>
          </a:p>
          <a:p>
            <a:r>
              <a:rPr lang="en-US" dirty="0" smtClean="0">
                <a:latin typeface="Courier" pitchFamily="18" charset="0"/>
              </a:rPr>
              <a:t>        if value % 2 == 0:</a:t>
            </a:r>
          </a:p>
          <a:p>
            <a:r>
              <a:rPr lang="en-US" dirty="0" smtClean="0">
                <a:latin typeface="Courier" pitchFamily="18" charset="0"/>
              </a:rPr>
              <a:t>            value = value//2</a:t>
            </a:r>
          </a:p>
          <a:p>
            <a:r>
              <a:rPr lang="en-US" dirty="0" smtClean="0">
                <a:latin typeface="Courier" pitchFamily="18" charset="0"/>
              </a:rPr>
              <a:t>        else:</a:t>
            </a:r>
          </a:p>
          <a:p>
            <a:r>
              <a:rPr lang="en-US" dirty="0" smtClean="0">
                <a:latin typeface="Courier" pitchFamily="18" charset="0"/>
              </a:rPr>
              <a:t>            value = 3 * value + 1</a:t>
            </a:r>
          </a:p>
          <a:p>
            <a:r>
              <a:rPr lang="en-US" dirty="0" smtClean="0">
                <a:latin typeface="Courier" pitchFamily="18" charset="0"/>
              </a:rPr>
              <a:t>        print(value) </a:t>
            </a:r>
            <a:r>
              <a:rPr lang="en-US" sz="2400" dirty="0">
                <a:latin typeface="Courier" pitchFamily="18" charset="0"/>
              </a:rPr>
              <a:t>			     </a:t>
            </a:r>
          </a:p>
          <a:p>
            <a:r>
              <a:rPr lang="en-US" sz="2400" dirty="0">
                <a:latin typeface="Courier" pitchFamily="18" charset="0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676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Recall the 3n+1 problem: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70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2312"/>
          </a:xfrm>
        </p:spPr>
        <p:txBody>
          <a:bodyPr>
            <a:normAutofit/>
          </a:bodyPr>
          <a:lstStyle/>
          <a:p>
            <a:r>
              <a:rPr lang="en-US" sz="3600" b="1" dirty="0"/>
              <a:t>The Impossible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973138" y="1333500"/>
            <a:ext cx="77136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</a:rPr>
              <a:t>The halting problem cannot be solved.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436688" y="2590800"/>
            <a:ext cx="651986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We can prove that no program can ever be written that </a:t>
            </a:r>
            <a:r>
              <a:rPr lang="en-US" sz="2400" dirty="0" smtClean="0"/>
              <a:t>can: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L</a:t>
            </a:r>
            <a:r>
              <a:rPr lang="en-US" sz="2400" dirty="0" smtClean="0"/>
              <a:t>ook </a:t>
            </a:r>
            <a:r>
              <a:rPr lang="en-US" sz="2400" dirty="0"/>
              <a:t>at </a:t>
            </a:r>
            <a:r>
              <a:rPr lang="en-US" sz="2400" dirty="0" smtClean="0"/>
              <a:t>an arbitrary program </a:t>
            </a:r>
            <a:r>
              <a:rPr lang="en-US" sz="2400" dirty="0"/>
              <a:t>and </a:t>
            </a:r>
            <a:r>
              <a:rPr lang="en-US" sz="2400" dirty="0" smtClean="0"/>
              <a:t>decide whether </a:t>
            </a:r>
            <a:r>
              <a:rPr lang="en-US" sz="2400" dirty="0"/>
              <a:t>or not </a:t>
            </a:r>
            <a:r>
              <a:rPr lang="en-US" sz="2400" dirty="0" smtClean="0"/>
              <a:t>it always halts.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Look at an arbitrary program and a specific input and decide whether or not the program will halt on that input.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37181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is a Program?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Python program</a:t>
            </a:r>
          </a:p>
          <a:p>
            <a:endParaRPr lang="en-US" sz="2400" dirty="0" smtClean="0"/>
          </a:p>
          <a:p>
            <a:r>
              <a:rPr lang="en-US" sz="2400" dirty="0" smtClean="0"/>
              <a:t>But before Python, before computers even, a simple mathematical model: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38100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Turing Machine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8833"/>
            <a:ext cx="2345637" cy="293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5937" y="641213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Alan Turing  1912- 1954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Turing Machines</a:t>
            </a:r>
            <a:endParaRPr lang="en-US" sz="3600" b="1" dirty="0"/>
          </a:p>
        </p:txBody>
      </p:sp>
      <p:pic>
        <p:nvPicPr>
          <p:cNvPr id="4" name="Picture 11" descr="Fig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87439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5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Turing Machines</a:t>
            </a:r>
            <a:endParaRPr lang="en-US" sz="3600" b="1" dirty="0"/>
          </a:p>
        </p:txBody>
      </p:sp>
      <p:pic>
        <p:nvPicPr>
          <p:cNvPr id="4" name="Picture 11" descr="Fig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87439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876800"/>
            <a:ext cx="8362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 we can prove that anything that any standard computer can do can also be done on a Turing machine.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6447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b="1"/>
              <a:t>How Much Computation Does it Take?</a:t>
            </a:r>
          </a:p>
        </p:txBody>
      </p:sp>
      <p:pic>
        <p:nvPicPr>
          <p:cNvPr id="58371" name="Picture 3" descr="Figure 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133475"/>
            <a:ext cx="6445250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001713" y="4548188"/>
            <a:ext cx="7685087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Middle game branching factor  </a:t>
            </a:r>
            <a:r>
              <a:rPr lang="en-US">
                <a:sym typeface="Symbol" pitchFamily="18" charset="2"/>
              </a:rPr>
              <a:t></a:t>
            </a:r>
            <a:r>
              <a:rPr lang="en-US"/>
              <a:t> 35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Lookahead required to play master level chess  </a:t>
            </a:r>
            <a:r>
              <a:rPr lang="en-US">
                <a:sym typeface="Symbol" pitchFamily="18" charset="2"/>
              </a:rPr>
              <a:t></a:t>
            </a:r>
            <a:r>
              <a:rPr lang="en-US"/>
              <a:t> 8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35</a:t>
            </a:r>
            <a:r>
              <a:rPr lang="en-US" baseline="30000"/>
              <a:t>8</a:t>
            </a:r>
            <a:r>
              <a:rPr lang="en-US"/>
              <a:t>   </a:t>
            </a:r>
            <a:r>
              <a:rPr lang="en-US">
                <a:sym typeface="Symbol" pitchFamily="18" charset="2"/>
              </a:rPr>
              <a:t> 				</a:t>
            </a:r>
            <a:endParaRPr lang="en-US">
              <a:latin typeface="Courier New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684813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 b="1" dirty="0"/>
              <a:t>Watch One in Action</a:t>
            </a: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838200" y="5943600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3"/>
              </a:rPr>
              <a:t>http://www.youtube.com/watch?v=cYw2ewoO6c4&amp;eurl=http://www.google.com/ig?hl=en</a:t>
            </a:r>
            <a:r>
              <a:rPr lang="en-US"/>
              <a:t> </a:t>
            </a:r>
          </a:p>
        </p:txBody>
      </p:sp>
      <p:pic>
        <p:nvPicPr>
          <p:cNvPr id="2447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43434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13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dirty="0"/>
              <a:t>The Halting Problem is Not Solvable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773113" y="1143000"/>
            <a:ext cx="798988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smtClean="0"/>
              <a:t>Suppose, for the sake of argument,  that the following program did exist: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latin typeface="Courier" pitchFamily="18" charset="0"/>
              </a:rPr>
              <a:t>def halts(string1,string2): </a:t>
            </a:r>
            <a:endParaRPr lang="en-US" sz="2400" dirty="0">
              <a:latin typeface="Courier" pitchFamily="18" charset="0"/>
            </a:endParaRPr>
          </a:p>
          <a:p>
            <a:r>
              <a:rPr lang="en-US" sz="2400" dirty="0" smtClean="0">
                <a:latin typeface="Courier" pitchFamily="18" charset="0"/>
              </a:rPr>
              <a:t>   if </a:t>
            </a:r>
            <a:r>
              <a:rPr lang="en-US" sz="2400" dirty="0" smtClean="0"/>
              <a:t>string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would halt if run on string</a:t>
            </a:r>
            <a:r>
              <a:rPr lang="en-US" sz="2400" baseline="-25000" dirty="0" smtClean="0"/>
              <a:t>2</a:t>
            </a:r>
            <a:r>
              <a:rPr lang="en-US" sz="2400" dirty="0" smtClean="0">
                <a:latin typeface="Courier" pitchFamily="18" charset="0"/>
              </a:rPr>
              <a:t>:</a:t>
            </a:r>
          </a:p>
          <a:p>
            <a:r>
              <a:rPr lang="en-US" sz="2400" dirty="0" smtClean="0">
                <a:latin typeface="Courier" pitchFamily="18" charset="0"/>
              </a:rPr>
              <a:t>     return(True) </a:t>
            </a:r>
          </a:p>
          <a:p>
            <a:r>
              <a:rPr lang="en-US" sz="2400" dirty="0">
                <a:latin typeface="Courier" pitchFamily="18" charset="0"/>
              </a:rPr>
              <a:t> </a:t>
            </a:r>
            <a:r>
              <a:rPr lang="en-US" sz="2400" dirty="0" smtClean="0">
                <a:latin typeface="Courier" pitchFamily="18" charset="0"/>
              </a:rPr>
              <a:t>  else:</a:t>
            </a:r>
          </a:p>
          <a:p>
            <a:r>
              <a:rPr lang="en-US" sz="2400" dirty="0">
                <a:latin typeface="Courier" pitchFamily="18" charset="0"/>
              </a:rPr>
              <a:t> </a:t>
            </a:r>
            <a:r>
              <a:rPr lang="en-US" sz="2400" dirty="0" smtClean="0">
                <a:latin typeface="Courier" pitchFamily="18" charset="0"/>
              </a:rPr>
              <a:t>    return(False)</a:t>
            </a:r>
            <a:endParaRPr lang="en-US" sz="2400" dirty="0">
              <a:latin typeface="Courier" pitchFamily="18" charset="0"/>
            </a:endParaRP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1263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dirty="0"/>
              <a:t>The Halting Problem is Not Solvable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773113" y="990600"/>
            <a:ext cx="8294687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Consider the following program:</a:t>
            </a:r>
          </a:p>
          <a:p>
            <a:endParaRPr lang="en-US" sz="1200" dirty="0"/>
          </a:p>
          <a:p>
            <a:r>
              <a:rPr lang="en-US" sz="2400" dirty="0" smtClean="0">
                <a:latin typeface="Courier" pitchFamily="18" charset="0"/>
              </a:rPr>
              <a:t>  </a:t>
            </a:r>
            <a:r>
              <a:rPr lang="en-US" sz="2000" dirty="0" smtClean="0">
                <a:latin typeface="Courier" pitchFamily="18" charset="0"/>
              </a:rPr>
              <a:t>def trouble(string): </a:t>
            </a:r>
            <a:endParaRPr lang="en-US" sz="2000" dirty="0">
              <a:latin typeface="Courier" pitchFamily="18" charset="0"/>
            </a:endParaRPr>
          </a:p>
          <a:p>
            <a:r>
              <a:rPr lang="en-US" sz="2000" dirty="0" smtClean="0">
                <a:latin typeface="Courier" pitchFamily="18" charset="0"/>
              </a:rPr>
              <a:t>     if halts(string</a:t>
            </a:r>
            <a:r>
              <a:rPr lang="en-US" sz="2000" dirty="0">
                <a:latin typeface="Courier" pitchFamily="18" charset="0"/>
              </a:rPr>
              <a:t>, string</a:t>
            </a:r>
            <a:r>
              <a:rPr lang="en-US" sz="2000" dirty="0" smtClean="0">
                <a:latin typeface="Courier" pitchFamily="18" charset="0"/>
              </a:rPr>
              <a:t>):</a:t>
            </a:r>
          </a:p>
          <a:p>
            <a:r>
              <a:rPr lang="en-US" sz="2000" dirty="0" smtClean="0">
                <a:latin typeface="Courier" pitchFamily="18" charset="0"/>
              </a:rPr>
              <a:t>       while 1 == 1:</a:t>
            </a:r>
          </a:p>
          <a:p>
            <a:r>
              <a:rPr lang="en-US" sz="2000" dirty="0">
                <a:latin typeface="Courier" pitchFamily="18" charset="0"/>
              </a:rPr>
              <a:t> </a:t>
            </a:r>
            <a:r>
              <a:rPr lang="en-US" sz="2000" dirty="0" smtClean="0">
                <a:latin typeface="Courier" pitchFamily="18" charset="0"/>
              </a:rPr>
              <a:t>         pass 		# loop </a:t>
            </a:r>
            <a:r>
              <a:rPr lang="en-US" sz="2000" dirty="0">
                <a:latin typeface="Courier" pitchFamily="18" charset="0"/>
              </a:rPr>
              <a:t>forever</a:t>
            </a:r>
          </a:p>
          <a:p>
            <a:r>
              <a:rPr lang="en-US" sz="2000" dirty="0" smtClean="0">
                <a:latin typeface="Courier" pitchFamily="18" charset="0"/>
              </a:rPr>
              <a:t>     else:</a:t>
            </a:r>
          </a:p>
          <a:p>
            <a:r>
              <a:rPr lang="en-US" sz="2000" dirty="0">
                <a:latin typeface="Courier" pitchFamily="18" charset="0"/>
              </a:rPr>
              <a:t> </a:t>
            </a:r>
            <a:r>
              <a:rPr lang="en-US" sz="2000" dirty="0" smtClean="0">
                <a:latin typeface="Courier" pitchFamily="18" charset="0"/>
              </a:rPr>
              <a:t>      return</a:t>
            </a:r>
            <a:endParaRPr lang="en-US" sz="2000" dirty="0">
              <a:latin typeface="Courier" pitchFamily="18" charset="0"/>
            </a:endParaRPr>
          </a:p>
          <a:p>
            <a:endParaRPr lang="en-US" sz="2400" dirty="0" smtClean="0"/>
          </a:p>
          <a:p>
            <a:r>
              <a:rPr lang="en-US" sz="2400" dirty="0" smtClean="0"/>
              <a:t>Now </a:t>
            </a:r>
            <a:r>
              <a:rPr lang="en-US" sz="2400" dirty="0"/>
              <a:t>we </a:t>
            </a:r>
            <a:r>
              <a:rPr lang="en-US" sz="2400" dirty="0" smtClean="0"/>
              <a:t>invoke  </a:t>
            </a:r>
            <a:r>
              <a:rPr lang="en-US" sz="2000" dirty="0" smtClean="0">
                <a:latin typeface="Courier" pitchFamily="18" charset="0"/>
              </a:rPr>
              <a:t>trouble(&lt;trouble&gt;)</a:t>
            </a:r>
            <a:r>
              <a:rPr lang="en-US" sz="2000" dirty="0" smtClean="0"/>
              <a:t> </a:t>
            </a:r>
          </a:p>
          <a:p>
            <a:endParaRPr lang="en-US" sz="2400" dirty="0"/>
          </a:p>
          <a:p>
            <a:r>
              <a:rPr lang="en-US" sz="2400" dirty="0" smtClean="0"/>
              <a:t>What should  </a:t>
            </a:r>
            <a:r>
              <a:rPr lang="en-US" sz="2000" dirty="0" smtClean="0">
                <a:latin typeface="Courier" pitchFamily="18" charset="0"/>
              </a:rPr>
              <a:t>halts(&lt;trouble&gt;,&lt;trouble&gt;)</a:t>
            </a:r>
            <a:r>
              <a:rPr lang="en-US" sz="2000" dirty="0" smtClean="0"/>
              <a:t> </a:t>
            </a:r>
            <a:r>
              <a:rPr lang="en-US" sz="2400" dirty="0" smtClean="0"/>
              <a:t>say?   If it:</a:t>
            </a:r>
          </a:p>
          <a:p>
            <a:pPr lvl="1">
              <a:buFontTx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Returns True </a:t>
            </a:r>
            <a:r>
              <a:rPr lang="en-US" sz="2400" dirty="0" smtClean="0"/>
              <a:t>(</a:t>
            </a:r>
            <a:r>
              <a:rPr lang="en-US" sz="2000" dirty="0" smtClean="0">
                <a:latin typeface="Courier" pitchFamily="18" charset="0"/>
              </a:rPr>
              <a:t>trouble</a:t>
            </a:r>
            <a:r>
              <a:rPr lang="en-US" sz="2400" dirty="0" smtClean="0"/>
              <a:t> </a:t>
            </a:r>
            <a:r>
              <a:rPr lang="en-US" sz="2400" dirty="0"/>
              <a:t>will halt</a:t>
            </a:r>
            <a:r>
              <a:rPr lang="en-US" sz="2400" dirty="0" smtClean="0"/>
              <a:t>):	</a:t>
            </a:r>
            <a:r>
              <a:rPr lang="en-US" sz="2000" dirty="0" smtClean="0">
                <a:latin typeface="Courier" pitchFamily="18" charset="0"/>
              </a:rPr>
              <a:t>trouble</a:t>
            </a:r>
            <a:r>
              <a:rPr lang="en-US" sz="2000" dirty="0" smtClean="0"/>
              <a:t> </a:t>
            </a:r>
            <a:r>
              <a:rPr lang="en-US" sz="2400" dirty="0" smtClean="0"/>
              <a:t> 	</a:t>
            </a:r>
            <a:endParaRPr lang="en-US" sz="2400" dirty="0"/>
          </a:p>
          <a:p>
            <a:pPr lvl="1">
              <a:buFontTx/>
              <a:buChar char="•"/>
            </a:pPr>
            <a:r>
              <a:rPr lang="en-US" sz="2400" dirty="0"/>
              <a:t> Returns False </a:t>
            </a:r>
            <a:r>
              <a:rPr lang="en-US" sz="2400" dirty="0" smtClean="0"/>
              <a:t>(</a:t>
            </a:r>
            <a:r>
              <a:rPr lang="en-US" sz="2000" dirty="0" smtClean="0">
                <a:latin typeface="Courier" pitchFamily="18" charset="0"/>
              </a:rPr>
              <a:t>trouble</a:t>
            </a:r>
            <a:r>
              <a:rPr lang="en-US" sz="2400" dirty="0" smtClean="0"/>
              <a:t> </a:t>
            </a:r>
            <a:r>
              <a:rPr lang="en-US" sz="2400" dirty="0"/>
              <a:t>will not halt</a:t>
            </a:r>
            <a:r>
              <a:rPr lang="en-US" sz="2400" dirty="0" smtClean="0"/>
              <a:t>):	</a:t>
            </a:r>
            <a:r>
              <a:rPr lang="en-US" sz="2000" dirty="0" smtClean="0">
                <a:latin typeface="Courier" pitchFamily="18" charset="0"/>
              </a:rPr>
              <a:t>trouble</a:t>
            </a:r>
            <a:endParaRPr lang="en-US" sz="2400" dirty="0"/>
          </a:p>
          <a:p>
            <a:r>
              <a:rPr lang="en-US" sz="2400" dirty="0"/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543800" y="5257800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8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dirty="0"/>
              <a:t>The Halting Problem is Not Solvable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773113" y="990600"/>
            <a:ext cx="8294687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Consider the following program:</a:t>
            </a:r>
          </a:p>
          <a:p>
            <a:endParaRPr lang="en-US" sz="1200" dirty="0"/>
          </a:p>
          <a:p>
            <a:r>
              <a:rPr lang="en-US" sz="2400" dirty="0" smtClean="0">
                <a:latin typeface="Courier" pitchFamily="18" charset="0"/>
              </a:rPr>
              <a:t>  </a:t>
            </a:r>
            <a:r>
              <a:rPr lang="en-US" sz="2000" dirty="0" smtClean="0">
                <a:latin typeface="Courier" pitchFamily="18" charset="0"/>
              </a:rPr>
              <a:t>def trouble(string): </a:t>
            </a:r>
            <a:endParaRPr lang="en-US" sz="2000" dirty="0">
              <a:latin typeface="Courier" pitchFamily="18" charset="0"/>
            </a:endParaRPr>
          </a:p>
          <a:p>
            <a:r>
              <a:rPr lang="en-US" sz="2000" dirty="0" smtClean="0">
                <a:latin typeface="Courier" pitchFamily="18" charset="0"/>
              </a:rPr>
              <a:t>     if halts(string</a:t>
            </a:r>
            <a:r>
              <a:rPr lang="en-US" sz="2000" dirty="0">
                <a:latin typeface="Courier" pitchFamily="18" charset="0"/>
              </a:rPr>
              <a:t>, string</a:t>
            </a:r>
            <a:r>
              <a:rPr lang="en-US" sz="2000" dirty="0" smtClean="0">
                <a:latin typeface="Courier" pitchFamily="18" charset="0"/>
              </a:rPr>
              <a:t>):</a:t>
            </a:r>
          </a:p>
          <a:p>
            <a:r>
              <a:rPr lang="en-US" sz="2000" dirty="0" smtClean="0">
                <a:latin typeface="Courier" pitchFamily="18" charset="0"/>
              </a:rPr>
              <a:t>       while 1 == 1:</a:t>
            </a:r>
          </a:p>
          <a:p>
            <a:r>
              <a:rPr lang="en-US" sz="2000" dirty="0">
                <a:latin typeface="Courier" pitchFamily="18" charset="0"/>
              </a:rPr>
              <a:t> </a:t>
            </a:r>
            <a:r>
              <a:rPr lang="en-US" sz="2000" dirty="0" smtClean="0">
                <a:latin typeface="Courier" pitchFamily="18" charset="0"/>
              </a:rPr>
              <a:t>         pass 		# loop </a:t>
            </a:r>
            <a:r>
              <a:rPr lang="en-US" sz="2000" dirty="0">
                <a:latin typeface="Courier" pitchFamily="18" charset="0"/>
              </a:rPr>
              <a:t>forever</a:t>
            </a:r>
          </a:p>
          <a:p>
            <a:r>
              <a:rPr lang="en-US" sz="2000" dirty="0" smtClean="0">
                <a:latin typeface="Courier" pitchFamily="18" charset="0"/>
              </a:rPr>
              <a:t>     else:</a:t>
            </a:r>
          </a:p>
          <a:p>
            <a:r>
              <a:rPr lang="en-US" sz="2000" dirty="0">
                <a:latin typeface="Courier" pitchFamily="18" charset="0"/>
              </a:rPr>
              <a:t> </a:t>
            </a:r>
            <a:r>
              <a:rPr lang="en-US" sz="2000" dirty="0" smtClean="0">
                <a:latin typeface="Courier" pitchFamily="18" charset="0"/>
              </a:rPr>
              <a:t>      return</a:t>
            </a:r>
            <a:endParaRPr lang="en-US" sz="2000" dirty="0">
              <a:latin typeface="Courier" pitchFamily="18" charset="0"/>
            </a:endParaRPr>
          </a:p>
          <a:p>
            <a:endParaRPr lang="en-US" sz="2400" dirty="0" smtClean="0"/>
          </a:p>
          <a:p>
            <a:r>
              <a:rPr lang="en-US" sz="2400" dirty="0" smtClean="0"/>
              <a:t>Now </a:t>
            </a:r>
            <a:r>
              <a:rPr lang="en-US" sz="2400" dirty="0"/>
              <a:t>we </a:t>
            </a:r>
            <a:r>
              <a:rPr lang="en-US" sz="2400" dirty="0" smtClean="0"/>
              <a:t>invoke  </a:t>
            </a:r>
            <a:r>
              <a:rPr lang="en-US" sz="2000" dirty="0" smtClean="0">
                <a:latin typeface="Courier" pitchFamily="18" charset="0"/>
              </a:rPr>
              <a:t>trouble(&lt;trouble&gt;)</a:t>
            </a:r>
            <a:r>
              <a:rPr lang="en-US" sz="2000" dirty="0" smtClean="0"/>
              <a:t> </a:t>
            </a:r>
          </a:p>
          <a:p>
            <a:endParaRPr lang="en-US" sz="2400" dirty="0"/>
          </a:p>
          <a:p>
            <a:r>
              <a:rPr lang="en-US" sz="2400" dirty="0" smtClean="0"/>
              <a:t>What should  </a:t>
            </a:r>
            <a:r>
              <a:rPr lang="en-US" sz="2000" dirty="0" smtClean="0">
                <a:latin typeface="Courier" pitchFamily="18" charset="0"/>
              </a:rPr>
              <a:t>halts(&lt;trouble&gt;,&lt;trouble&gt;)</a:t>
            </a:r>
            <a:r>
              <a:rPr lang="en-US" sz="2000" dirty="0" smtClean="0"/>
              <a:t> </a:t>
            </a:r>
            <a:r>
              <a:rPr lang="en-US" sz="2400" dirty="0" smtClean="0"/>
              <a:t>say?   If it:</a:t>
            </a:r>
          </a:p>
          <a:p>
            <a:pPr lvl="1">
              <a:buFontTx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Returns True </a:t>
            </a:r>
            <a:r>
              <a:rPr lang="en-US" sz="2400" dirty="0" smtClean="0"/>
              <a:t>(</a:t>
            </a:r>
            <a:r>
              <a:rPr lang="en-US" sz="2000" dirty="0" smtClean="0">
                <a:latin typeface="Courier" pitchFamily="18" charset="0"/>
              </a:rPr>
              <a:t>trouble</a:t>
            </a:r>
            <a:r>
              <a:rPr lang="en-US" sz="2400" dirty="0" smtClean="0"/>
              <a:t> </a:t>
            </a:r>
            <a:r>
              <a:rPr lang="en-US" sz="2400" dirty="0"/>
              <a:t>will halt</a:t>
            </a:r>
            <a:r>
              <a:rPr lang="en-US" sz="2400" dirty="0" smtClean="0"/>
              <a:t>):	</a:t>
            </a:r>
            <a:r>
              <a:rPr lang="en-US" sz="2000" dirty="0" smtClean="0">
                <a:latin typeface="Courier" pitchFamily="18" charset="0"/>
              </a:rPr>
              <a:t>trouble</a:t>
            </a:r>
            <a:r>
              <a:rPr lang="en-US" sz="20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loops</a:t>
            </a:r>
            <a:r>
              <a:rPr lang="en-US" sz="2400" dirty="0" smtClean="0"/>
              <a:t>	</a:t>
            </a:r>
            <a:endParaRPr lang="en-US" sz="2400" dirty="0"/>
          </a:p>
          <a:p>
            <a:pPr lvl="1">
              <a:buFontTx/>
              <a:buChar char="•"/>
            </a:pPr>
            <a:r>
              <a:rPr lang="en-US" sz="2400" dirty="0"/>
              <a:t> Returns False </a:t>
            </a:r>
            <a:r>
              <a:rPr lang="en-US" sz="2400" dirty="0" smtClean="0"/>
              <a:t>(</a:t>
            </a:r>
            <a:r>
              <a:rPr lang="en-US" sz="2000" dirty="0" smtClean="0">
                <a:latin typeface="Courier" pitchFamily="18" charset="0"/>
              </a:rPr>
              <a:t>trouble</a:t>
            </a:r>
            <a:r>
              <a:rPr lang="en-US" sz="2400" dirty="0" smtClean="0"/>
              <a:t> </a:t>
            </a:r>
            <a:r>
              <a:rPr lang="en-US" sz="2400" dirty="0"/>
              <a:t>will not halt</a:t>
            </a:r>
            <a:r>
              <a:rPr lang="en-US" sz="2400" dirty="0" smtClean="0"/>
              <a:t>):	</a:t>
            </a:r>
            <a:r>
              <a:rPr lang="en-US" sz="2000" dirty="0" smtClean="0">
                <a:latin typeface="Courier" pitchFamily="18" charset="0"/>
              </a:rPr>
              <a:t>trouble</a:t>
            </a:r>
            <a:endParaRPr lang="en-US" sz="2400" dirty="0"/>
          </a:p>
          <a:p>
            <a:r>
              <a:rPr lang="en-US" sz="2400" dirty="0"/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543800" y="5257800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543800" y="6019800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19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dirty="0"/>
              <a:t>The Halting Problem is Not Solvable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773113" y="990600"/>
            <a:ext cx="8294687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Consider the following program:</a:t>
            </a:r>
          </a:p>
          <a:p>
            <a:endParaRPr lang="en-US" sz="1200" dirty="0"/>
          </a:p>
          <a:p>
            <a:r>
              <a:rPr lang="en-US" sz="2400" dirty="0" smtClean="0">
                <a:latin typeface="Courier" pitchFamily="18" charset="0"/>
              </a:rPr>
              <a:t>  </a:t>
            </a:r>
            <a:r>
              <a:rPr lang="en-US" sz="2000" dirty="0" smtClean="0">
                <a:latin typeface="Courier" pitchFamily="18" charset="0"/>
              </a:rPr>
              <a:t>def trouble(string): </a:t>
            </a:r>
            <a:endParaRPr lang="en-US" sz="2000" dirty="0">
              <a:latin typeface="Courier" pitchFamily="18" charset="0"/>
            </a:endParaRPr>
          </a:p>
          <a:p>
            <a:r>
              <a:rPr lang="en-US" sz="2000" dirty="0" smtClean="0">
                <a:latin typeface="Courier" pitchFamily="18" charset="0"/>
              </a:rPr>
              <a:t>     if halts(string</a:t>
            </a:r>
            <a:r>
              <a:rPr lang="en-US" sz="2000" dirty="0">
                <a:latin typeface="Courier" pitchFamily="18" charset="0"/>
              </a:rPr>
              <a:t>, string</a:t>
            </a:r>
            <a:r>
              <a:rPr lang="en-US" sz="2000" dirty="0" smtClean="0">
                <a:latin typeface="Courier" pitchFamily="18" charset="0"/>
              </a:rPr>
              <a:t>):</a:t>
            </a:r>
          </a:p>
          <a:p>
            <a:r>
              <a:rPr lang="en-US" sz="2000" dirty="0" smtClean="0">
                <a:latin typeface="Courier" pitchFamily="18" charset="0"/>
              </a:rPr>
              <a:t>       while 1 == 1:</a:t>
            </a:r>
          </a:p>
          <a:p>
            <a:r>
              <a:rPr lang="en-US" sz="2000" dirty="0">
                <a:latin typeface="Courier" pitchFamily="18" charset="0"/>
              </a:rPr>
              <a:t> </a:t>
            </a:r>
            <a:r>
              <a:rPr lang="en-US" sz="2000" dirty="0" smtClean="0">
                <a:latin typeface="Courier" pitchFamily="18" charset="0"/>
              </a:rPr>
              <a:t>         pass 		# loop </a:t>
            </a:r>
            <a:r>
              <a:rPr lang="en-US" sz="2000" dirty="0">
                <a:latin typeface="Courier" pitchFamily="18" charset="0"/>
              </a:rPr>
              <a:t>forever</a:t>
            </a:r>
          </a:p>
          <a:p>
            <a:r>
              <a:rPr lang="en-US" sz="2000" dirty="0" smtClean="0">
                <a:latin typeface="Courier" pitchFamily="18" charset="0"/>
              </a:rPr>
              <a:t>     else:</a:t>
            </a:r>
          </a:p>
          <a:p>
            <a:r>
              <a:rPr lang="en-US" sz="2000" dirty="0">
                <a:latin typeface="Courier" pitchFamily="18" charset="0"/>
              </a:rPr>
              <a:t> </a:t>
            </a:r>
            <a:r>
              <a:rPr lang="en-US" sz="2000" dirty="0" smtClean="0">
                <a:latin typeface="Courier" pitchFamily="18" charset="0"/>
              </a:rPr>
              <a:t>      return</a:t>
            </a:r>
            <a:endParaRPr lang="en-US" sz="2000" dirty="0">
              <a:latin typeface="Courier" pitchFamily="18" charset="0"/>
            </a:endParaRPr>
          </a:p>
          <a:p>
            <a:endParaRPr lang="en-US" sz="2400" dirty="0" smtClean="0"/>
          </a:p>
          <a:p>
            <a:r>
              <a:rPr lang="en-US" sz="2400" dirty="0" smtClean="0"/>
              <a:t>Now </a:t>
            </a:r>
            <a:r>
              <a:rPr lang="en-US" sz="2400" dirty="0"/>
              <a:t>we </a:t>
            </a:r>
            <a:r>
              <a:rPr lang="en-US" sz="2400" dirty="0" smtClean="0"/>
              <a:t>invoke  </a:t>
            </a:r>
            <a:r>
              <a:rPr lang="en-US" sz="2000" dirty="0" smtClean="0">
                <a:latin typeface="Courier" pitchFamily="18" charset="0"/>
              </a:rPr>
              <a:t>trouble(&lt;trouble&gt;)</a:t>
            </a:r>
            <a:r>
              <a:rPr lang="en-US" sz="2000" dirty="0" smtClean="0"/>
              <a:t> </a:t>
            </a:r>
          </a:p>
          <a:p>
            <a:endParaRPr lang="en-US" sz="2400" dirty="0"/>
          </a:p>
          <a:p>
            <a:r>
              <a:rPr lang="en-US" sz="2400" dirty="0" smtClean="0"/>
              <a:t>What should  </a:t>
            </a:r>
            <a:r>
              <a:rPr lang="en-US" sz="2000" dirty="0" smtClean="0">
                <a:latin typeface="Courier" pitchFamily="18" charset="0"/>
              </a:rPr>
              <a:t>halts(&lt;trouble&gt;,&lt;trouble&gt;)</a:t>
            </a:r>
            <a:r>
              <a:rPr lang="en-US" sz="2000" dirty="0" smtClean="0"/>
              <a:t> </a:t>
            </a:r>
            <a:r>
              <a:rPr lang="en-US" sz="2400" dirty="0" smtClean="0"/>
              <a:t>say?   If it:</a:t>
            </a:r>
          </a:p>
          <a:p>
            <a:pPr lvl="1">
              <a:buFontTx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Returns True </a:t>
            </a:r>
            <a:r>
              <a:rPr lang="en-US" sz="2400" dirty="0" smtClean="0"/>
              <a:t>(</a:t>
            </a:r>
            <a:r>
              <a:rPr lang="en-US" sz="2000" dirty="0" smtClean="0">
                <a:latin typeface="Courier" pitchFamily="18" charset="0"/>
              </a:rPr>
              <a:t>trouble</a:t>
            </a:r>
            <a:r>
              <a:rPr lang="en-US" sz="2400" dirty="0" smtClean="0"/>
              <a:t> </a:t>
            </a:r>
            <a:r>
              <a:rPr lang="en-US" sz="2400" dirty="0"/>
              <a:t>will halt</a:t>
            </a:r>
            <a:r>
              <a:rPr lang="en-US" sz="2400" dirty="0" smtClean="0"/>
              <a:t>):	</a:t>
            </a:r>
            <a:r>
              <a:rPr lang="en-US" sz="2000" dirty="0" smtClean="0">
                <a:latin typeface="Courier" pitchFamily="18" charset="0"/>
              </a:rPr>
              <a:t>trouble</a:t>
            </a:r>
            <a:r>
              <a:rPr lang="en-US" sz="2000" dirty="0" smtClean="0"/>
              <a:t> </a:t>
            </a:r>
            <a:r>
              <a:rPr lang="en-US" sz="2400" dirty="0" smtClean="0"/>
              <a:t> loops	</a:t>
            </a:r>
            <a:endParaRPr lang="en-US" sz="2400" dirty="0"/>
          </a:p>
          <a:p>
            <a:pPr lvl="1">
              <a:buFontTx/>
              <a:buChar char="•"/>
            </a:pPr>
            <a:r>
              <a:rPr lang="en-US" sz="2400" dirty="0"/>
              <a:t> Returns False </a:t>
            </a:r>
            <a:r>
              <a:rPr lang="en-US" sz="2400" dirty="0" smtClean="0"/>
              <a:t>(</a:t>
            </a:r>
            <a:r>
              <a:rPr lang="en-US" sz="2000" dirty="0" smtClean="0">
                <a:latin typeface="Courier" pitchFamily="18" charset="0"/>
              </a:rPr>
              <a:t>trouble</a:t>
            </a:r>
            <a:r>
              <a:rPr lang="en-US" sz="2400" dirty="0" smtClean="0"/>
              <a:t> </a:t>
            </a:r>
            <a:r>
              <a:rPr lang="en-US" sz="2400" dirty="0"/>
              <a:t>will not halt</a:t>
            </a:r>
            <a:r>
              <a:rPr lang="en-US" sz="2400" dirty="0" smtClean="0"/>
              <a:t>):	</a:t>
            </a:r>
            <a:r>
              <a:rPr lang="en-US" sz="2000" dirty="0" smtClean="0">
                <a:latin typeface="Courier" pitchFamily="18" charset="0"/>
              </a:rPr>
              <a:t>trouble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halts</a:t>
            </a:r>
          </a:p>
          <a:p>
            <a:pPr>
              <a:buFontTx/>
              <a:buChar char="•"/>
            </a:pPr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So both answers lead to contradictions.</a:t>
            </a:r>
            <a:endParaRPr lang="en-US" sz="2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543800" y="5257800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543800" y="6019800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19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en-US" sz="3200" b="1" dirty="0" smtClean="0"/>
              <a:t> Recall the Tiling </a:t>
            </a:r>
            <a:r>
              <a:rPr lang="en-US" sz="3200" b="1" dirty="0"/>
              <a:t>Problem</a:t>
            </a: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5689600" y="2479675"/>
            <a:ext cx="2222500" cy="2209800"/>
            <a:chOff x="6400" y="2280"/>
            <a:chExt cx="3500" cy="3480"/>
          </a:xfrm>
        </p:grpSpPr>
        <p:sp>
          <p:nvSpPr>
            <p:cNvPr id="41988" name="AutoShape 4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AutoShape 6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1" name="AutoShape 7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2" name="Group 8"/>
          <p:cNvGrpSpPr>
            <a:grpSpLocks/>
          </p:cNvGrpSpPr>
          <p:nvPr/>
        </p:nvGrpSpPr>
        <p:grpSpPr bwMode="auto">
          <a:xfrm>
            <a:off x="4386263" y="1212850"/>
            <a:ext cx="2222500" cy="2209800"/>
            <a:chOff x="6400" y="2280"/>
            <a:chExt cx="3500" cy="3480"/>
          </a:xfrm>
        </p:grpSpPr>
        <p:sp>
          <p:nvSpPr>
            <p:cNvPr id="41993" name="AutoShape 9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AutoShape 10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AutoShape 11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6" name="AutoShape 12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7" name="Group 13"/>
          <p:cNvGrpSpPr>
            <a:grpSpLocks/>
          </p:cNvGrpSpPr>
          <p:nvPr/>
        </p:nvGrpSpPr>
        <p:grpSpPr bwMode="auto">
          <a:xfrm>
            <a:off x="5689600" y="1219200"/>
            <a:ext cx="2222500" cy="2209800"/>
            <a:chOff x="3700" y="2260"/>
            <a:chExt cx="3500" cy="3480"/>
          </a:xfrm>
        </p:grpSpPr>
        <p:sp>
          <p:nvSpPr>
            <p:cNvPr id="41998" name="AutoShape 14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AutoShape 15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AutoShape 16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AutoShape 17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02" name="Group 18"/>
          <p:cNvGrpSpPr>
            <a:grpSpLocks/>
          </p:cNvGrpSpPr>
          <p:nvPr/>
        </p:nvGrpSpPr>
        <p:grpSpPr bwMode="auto">
          <a:xfrm>
            <a:off x="4381500" y="2474913"/>
            <a:ext cx="2222500" cy="2209800"/>
            <a:chOff x="1040" y="2252"/>
            <a:chExt cx="3500" cy="3480"/>
          </a:xfrm>
        </p:grpSpPr>
        <p:sp>
          <p:nvSpPr>
            <p:cNvPr id="42003" name="AutoShape 19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AutoShape 20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AutoShape 21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AutoShape 22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07" name="Group 23"/>
          <p:cNvGrpSpPr>
            <a:grpSpLocks/>
          </p:cNvGrpSpPr>
          <p:nvPr/>
        </p:nvGrpSpPr>
        <p:grpSpPr bwMode="auto">
          <a:xfrm>
            <a:off x="4381500" y="3738563"/>
            <a:ext cx="2222500" cy="2209800"/>
            <a:chOff x="3700" y="2260"/>
            <a:chExt cx="3500" cy="3480"/>
          </a:xfrm>
        </p:grpSpPr>
        <p:sp>
          <p:nvSpPr>
            <p:cNvPr id="42008" name="AutoShape 24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AutoShape 25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AutoShape 26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AutoShape 27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12" name="Group 28"/>
          <p:cNvGrpSpPr>
            <a:grpSpLocks/>
          </p:cNvGrpSpPr>
          <p:nvPr/>
        </p:nvGrpSpPr>
        <p:grpSpPr bwMode="auto">
          <a:xfrm>
            <a:off x="5689600" y="3733800"/>
            <a:ext cx="2222500" cy="2209800"/>
            <a:chOff x="1040" y="2252"/>
            <a:chExt cx="3500" cy="3480"/>
          </a:xfrm>
        </p:grpSpPr>
        <p:sp>
          <p:nvSpPr>
            <p:cNvPr id="42013" name="AutoShape 29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AutoShape 30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AutoShape 31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AutoShape 32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2019" name="Group 35"/>
          <p:cNvGrpSpPr>
            <a:grpSpLocks/>
          </p:cNvGrpSpPr>
          <p:nvPr/>
        </p:nvGrpSpPr>
        <p:grpSpPr bwMode="auto">
          <a:xfrm>
            <a:off x="660400" y="3429000"/>
            <a:ext cx="2222500" cy="2209800"/>
            <a:chOff x="6400" y="2280"/>
            <a:chExt cx="3500" cy="3480"/>
          </a:xfrm>
        </p:grpSpPr>
        <p:sp>
          <p:nvSpPr>
            <p:cNvPr id="42020" name="AutoShape 36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AutoShape 37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022" name="AutoShape 38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42023" name="AutoShape 39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2024" name="Group 40"/>
          <p:cNvGrpSpPr>
            <a:grpSpLocks/>
          </p:cNvGrpSpPr>
          <p:nvPr/>
        </p:nvGrpSpPr>
        <p:grpSpPr bwMode="auto">
          <a:xfrm>
            <a:off x="660400" y="1981200"/>
            <a:ext cx="2222500" cy="2209800"/>
            <a:chOff x="3700" y="2260"/>
            <a:chExt cx="3500" cy="3480"/>
          </a:xfrm>
        </p:grpSpPr>
        <p:sp>
          <p:nvSpPr>
            <p:cNvPr id="42025" name="AutoShape 41"/>
            <p:cNvSpPr>
              <a:spLocks noChangeArrowheads="1"/>
            </p:cNvSpPr>
            <p:nvPr/>
          </p:nvSpPr>
          <p:spPr bwMode="auto">
            <a:xfrm rot="-8100000">
              <a:off x="3700" y="328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AutoShape 42"/>
            <p:cNvSpPr>
              <a:spLocks noChangeArrowheads="1"/>
            </p:cNvSpPr>
            <p:nvPr/>
          </p:nvSpPr>
          <p:spPr bwMode="auto">
            <a:xfrm rot="8100000" flipH="1">
              <a:off x="5760" y="328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AutoShape 43"/>
            <p:cNvSpPr>
              <a:spLocks noChangeArrowheads="1"/>
            </p:cNvSpPr>
            <p:nvPr/>
          </p:nvSpPr>
          <p:spPr bwMode="auto">
            <a:xfrm rot="13500000" flipH="1">
              <a:off x="4740" y="430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028" name="AutoShape 44"/>
            <p:cNvSpPr>
              <a:spLocks noChangeArrowheads="1"/>
            </p:cNvSpPr>
            <p:nvPr/>
          </p:nvSpPr>
          <p:spPr bwMode="auto">
            <a:xfrm rot="2700000" flipH="1">
              <a:off x="4740" y="226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29" name="Group 45"/>
          <p:cNvGrpSpPr>
            <a:grpSpLocks/>
          </p:cNvGrpSpPr>
          <p:nvPr/>
        </p:nvGrpSpPr>
        <p:grpSpPr bwMode="auto">
          <a:xfrm>
            <a:off x="660400" y="533400"/>
            <a:ext cx="2222500" cy="2209800"/>
            <a:chOff x="1040" y="2252"/>
            <a:chExt cx="3500" cy="3480"/>
          </a:xfrm>
        </p:grpSpPr>
        <p:sp>
          <p:nvSpPr>
            <p:cNvPr id="42030" name="AutoShape 46"/>
            <p:cNvSpPr>
              <a:spLocks noChangeArrowheads="1"/>
            </p:cNvSpPr>
            <p:nvPr/>
          </p:nvSpPr>
          <p:spPr bwMode="auto">
            <a:xfrm rot="-8100000">
              <a:off x="1040" y="327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AutoShape 47"/>
            <p:cNvSpPr>
              <a:spLocks noChangeArrowheads="1"/>
            </p:cNvSpPr>
            <p:nvPr/>
          </p:nvSpPr>
          <p:spPr bwMode="auto">
            <a:xfrm rot="8100000" flipH="1">
              <a:off x="3100" y="3272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AutoShape 48"/>
            <p:cNvSpPr>
              <a:spLocks noChangeArrowheads="1"/>
            </p:cNvSpPr>
            <p:nvPr/>
          </p:nvSpPr>
          <p:spPr bwMode="auto">
            <a:xfrm rot="13500000" flipH="1">
              <a:off x="2080" y="4292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3" name="AutoShape 49"/>
            <p:cNvSpPr>
              <a:spLocks noChangeArrowheads="1"/>
            </p:cNvSpPr>
            <p:nvPr/>
          </p:nvSpPr>
          <p:spPr bwMode="auto">
            <a:xfrm rot="2700000" flipH="1">
              <a:off x="2080" y="2252"/>
              <a:ext cx="1440" cy="14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34" name="Rectangle 50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35" name="Rectangle 51"/>
          <p:cNvSpPr>
            <a:spLocks noChangeArrowheads="1"/>
          </p:cNvSpPr>
          <p:nvPr/>
        </p:nvSpPr>
        <p:spPr bwMode="auto">
          <a:xfrm>
            <a:off x="660400" y="1951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2036" name="Group 52"/>
          <p:cNvGrpSpPr>
            <a:grpSpLocks/>
          </p:cNvGrpSpPr>
          <p:nvPr/>
        </p:nvGrpSpPr>
        <p:grpSpPr bwMode="auto">
          <a:xfrm>
            <a:off x="660400" y="4876800"/>
            <a:ext cx="2222500" cy="2209800"/>
            <a:chOff x="6400" y="2280"/>
            <a:chExt cx="3500" cy="3480"/>
          </a:xfrm>
        </p:grpSpPr>
        <p:sp>
          <p:nvSpPr>
            <p:cNvPr id="42037" name="AutoShape 53"/>
            <p:cNvSpPr>
              <a:spLocks noChangeArrowheads="1"/>
            </p:cNvSpPr>
            <p:nvPr/>
          </p:nvSpPr>
          <p:spPr bwMode="auto">
            <a:xfrm rot="-8100000">
              <a:off x="6400" y="3300"/>
              <a:ext cx="1440" cy="144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8" name="AutoShape 54"/>
            <p:cNvSpPr>
              <a:spLocks noChangeArrowheads="1"/>
            </p:cNvSpPr>
            <p:nvPr/>
          </p:nvSpPr>
          <p:spPr bwMode="auto">
            <a:xfrm rot="8100000" flipH="1">
              <a:off x="8460" y="330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9" name="AutoShape 55"/>
            <p:cNvSpPr>
              <a:spLocks noChangeArrowheads="1"/>
            </p:cNvSpPr>
            <p:nvPr/>
          </p:nvSpPr>
          <p:spPr bwMode="auto">
            <a:xfrm rot="13500000" flipH="1">
              <a:off x="7440" y="4320"/>
              <a:ext cx="1440" cy="14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42040" name="AutoShape 56"/>
            <p:cNvSpPr>
              <a:spLocks noChangeArrowheads="1"/>
            </p:cNvSpPr>
            <p:nvPr/>
          </p:nvSpPr>
          <p:spPr bwMode="auto">
            <a:xfrm rot="2700000" flipH="1">
              <a:off x="7440" y="2280"/>
              <a:ext cx="1440" cy="144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235381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600" b="1" dirty="0"/>
              <a:t>Other Unsolvable Problems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609600" y="923925"/>
            <a:ext cx="8001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Tiling: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We can encode a &lt;program&gt;,&lt;input&gt; pair as an instance of a tiling problem so that there is an infinite tiling </a:t>
            </a:r>
            <a:r>
              <a:rPr lang="en-US" sz="2400" dirty="0" smtClean="0"/>
              <a:t>just in case &lt;program</a:t>
            </a:r>
            <a:r>
              <a:rPr lang="en-US" sz="2400" dirty="0"/>
              <a:t>&gt; </a:t>
            </a:r>
            <a:r>
              <a:rPr lang="en-US" sz="2400" dirty="0" smtClean="0"/>
              <a:t>does not halt </a:t>
            </a:r>
            <a:r>
              <a:rPr lang="en-US" sz="2400" dirty="0"/>
              <a:t>on &lt;input&gt;.  </a:t>
            </a:r>
          </a:p>
          <a:p>
            <a:pPr lvl="1">
              <a:spcBef>
                <a:spcPct val="50000"/>
              </a:spcBef>
            </a:pPr>
            <a:r>
              <a:rPr lang="en-US" sz="2400" dirty="0"/>
              <a:t>00010000111000000111110000000000000 00010000111010000111110000000000000</a:t>
            </a:r>
          </a:p>
          <a:p>
            <a:pPr lvl="1"/>
            <a:r>
              <a:rPr lang="en-US" sz="2400" dirty="0"/>
              <a:t>00010000111011000111110000000000000</a:t>
            </a:r>
          </a:p>
          <a:p>
            <a:pPr lvl="1"/>
            <a:r>
              <a:rPr lang="en-US" sz="2400" dirty="0"/>
              <a:t>                         …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So if the tiling problem were solvable then Halting would be. 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But Halting isn’t.  So neither is the tiling problem.</a:t>
            </a:r>
          </a:p>
        </p:txBody>
      </p:sp>
    </p:spTree>
    <p:extLst>
      <p:ext uri="{BB962C8B-B14F-4D97-AF65-F5344CB8AC3E}">
        <p14:creationId xmlns:p14="http://schemas.microsoft.com/office/powerpoint/2010/main" val="246468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715962"/>
          </a:xfrm>
        </p:spPr>
        <p:txBody>
          <a:bodyPr/>
          <a:lstStyle/>
          <a:p>
            <a:r>
              <a:rPr lang="en-US" sz="3200" b="1" dirty="0" smtClean="0"/>
              <a:t>Recall the </a:t>
            </a:r>
            <a:r>
              <a:rPr lang="en-US" sz="3200" b="1" dirty="0"/>
              <a:t>Post Correspondence Problem</a:t>
            </a:r>
          </a:p>
        </p:txBody>
      </p:sp>
      <p:graphicFrame>
        <p:nvGraphicFramePr>
          <p:cNvPr id="9219" name="Group 3"/>
          <p:cNvGraphicFramePr>
            <a:graphicFrameLocks noGrp="1"/>
          </p:cNvGraphicFramePr>
          <p:nvPr>
            <p:ph sz="half" idx="1"/>
          </p:nvPr>
        </p:nvGraphicFramePr>
        <p:xfrm>
          <a:off x="2514600" y="1600200"/>
          <a:ext cx="4038600" cy="1828800"/>
        </p:xfrm>
        <a:graphic>
          <a:graphicData uri="http://schemas.openxmlformats.org/drawingml/2006/table">
            <a:tbl>
              <a:tblPr/>
              <a:tblGrid>
                <a:gridCol w="692150"/>
                <a:gridCol w="1627188"/>
                <a:gridCol w="1719262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List 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List 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1143000" y="3657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018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600" b="1" dirty="0"/>
              <a:t>Other Unsolvable Problems</a:t>
            </a: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8001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PCP: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We can encode a &lt;program&gt;,&lt;input&gt; pair as an instance of PCP so that the PCP problem has a solution </a:t>
            </a:r>
            <a:r>
              <a:rPr lang="en-US" sz="2400" dirty="0" smtClean="0"/>
              <a:t>just in case &lt;program</a:t>
            </a:r>
            <a:r>
              <a:rPr lang="en-US" sz="2400" dirty="0"/>
              <a:t>&gt; halts on &lt;input&gt;.  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1558925" y="3008313"/>
            <a:ext cx="6781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	  	      </a:t>
            </a:r>
            <a:r>
              <a:rPr lang="en-US" sz="2400"/>
              <a:t>2	   1    1  </a:t>
            </a:r>
          </a:p>
          <a:p>
            <a:pPr>
              <a:spcBef>
                <a:spcPct val="50000"/>
              </a:spcBef>
            </a:pPr>
            <a:r>
              <a:rPr lang="en-US" sz="2400"/>
              <a:t>List 1   	b a b b b b </a:t>
            </a:r>
            <a:r>
              <a:rPr lang="en-US" sz="2400" u="sng"/>
              <a:t>b</a:t>
            </a:r>
          </a:p>
          <a:p>
            <a:pPr>
              <a:spcBef>
                <a:spcPct val="50000"/>
              </a:spcBef>
            </a:pPr>
            <a:r>
              <a:rPr lang="en-US" sz="2400"/>
              <a:t>List 2		b a b b b </a:t>
            </a:r>
            <a:r>
              <a:rPr lang="en-US" sz="2400" u="sng"/>
              <a:t>b b b </a:t>
            </a: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588963" y="4754563"/>
            <a:ext cx="8001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/>
              <a:t> So if PCP were solvable then Halting would be.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/>
              <a:t> But Halting isn’t.  So neither is PCP.</a:t>
            </a:r>
          </a:p>
        </p:txBody>
      </p:sp>
    </p:spTree>
    <p:extLst>
      <p:ext uri="{BB962C8B-B14F-4D97-AF65-F5344CB8AC3E}">
        <p14:creationId xmlns:p14="http://schemas.microsoft.com/office/powerpoint/2010/main" val="93488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1200"/>
          </a:xfrm>
        </p:spPr>
        <p:txBody>
          <a:bodyPr>
            <a:normAutofit/>
          </a:bodyPr>
          <a:lstStyle/>
          <a:p>
            <a:r>
              <a:rPr lang="en-US" sz="3600" b="1" dirty="0"/>
              <a:t>Which is Amazing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879475" y="1246188"/>
            <a:ext cx="757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Given the things programs can do.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1943100"/>
            <a:ext cx="41910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025525" y="6199188"/>
            <a:ext cx="5176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hlinkClick r:id="rId4"/>
              </a:rPr>
              <a:t>http://www.bdi.com/content/sec.php?section=BigDog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380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b="1"/>
              <a:t>How Much Computation Does it Take?</a:t>
            </a:r>
          </a:p>
        </p:txBody>
      </p:sp>
      <p:pic>
        <p:nvPicPr>
          <p:cNvPr id="122883" name="Picture 3" descr="Figure 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133475"/>
            <a:ext cx="6445250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001713" y="4548188"/>
            <a:ext cx="7685087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Middle game branching factor  </a:t>
            </a:r>
            <a:r>
              <a:rPr lang="en-US">
                <a:sym typeface="Symbol" pitchFamily="18" charset="2"/>
              </a:rPr>
              <a:t></a:t>
            </a:r>
            <a:r>
              <a:rPr lang="en-US"/>
              <a:t> 35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Lookahead required to play master level chess  </a:t>
            </a:r>
            <a:r>
              <a:rPr lang="en-US">
                <a:sym typeface="Symbol" pitchFamily="18" charset="2"/>
              </a:rPr>
              <a:t></a:t>
            </a:r>
            <a:r>
              <a:rPr lang="en-US"/>
              <a:t> 8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35</a:t>
            </a:r>
            <a:r>
              <a:rPr lang="en-US" baseline="30000"/>
              <a:t>8</a:t>
            </a:r>
            <a:r>
              <a:rPr lang="en-US"/>
              <a:t>   </a:t>
            </a:r>
            <a:r>
              <a:rPr lang="en-US">
                <a:sym typeface="Symbol" pitchFamily="18" charset="2"/>
              </a:rPr>
              <a:t> 				</a:t>
            </a:r>
            <a:r>
              <a:rPr lang="en-US">
                <a:latin typeface="Courier New" pitchFamily="49" charset="0"/>
                <a:sym typeface="Symbol" pitchFamily="18" charset="2"/>
              </a:rPr>
              <a:t>      2,000,000,000,000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Seconds in a year </a:t>
            </a:r>
            <a:r>
              <a:rPr lang="en-US">
                <a:sym typeface="Symbol" pitchFamily="18" charset="2"/>
              </a:rPr>
              <a:t> 	       	</a:t>
            </a:r>
            <a:endParaRPr lang="en-US">
              <a:latin typeface="Courier New" pitchFamily="49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8967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1200"/>
          </a:xfrm>
        </p:spPr>
        <p:txBody>
          <a:bodyPr>
            <a:normAutofit/>
          </a:bodyPr>
          <a:lstStyle/>
          <a:p>
            <a:r>
              <a:rPr lang="en-US" sz="3600" b="1" dirty="0"/>
              <a:t>Which is Amazing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79475" y="1246188"/>
            <a:ext cx="757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Given the things programs can do.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792288"/>
            <a:ext cx="3449638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879475" y="6397625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4"/>
              </a:rPr>
              <a:t>http://pc.watch.impress.co.jp/docs/2003/1218/sony_06.wmv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507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1200"/>
          </a:xfrm>
        </p:spPr>
        <p:txBody>
          <a:bodyPr>
            <a:normAutofit/>
          </a:bodyPr>
          <a:lstStyle/>
          <a:p>
            <a:r>
              <a:rPr lang="en-US" sz="3600" b="1" dirty="0"/>
              <a:t>Which is Amazing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79475" y="1246188"/>
            <a:ext cx="757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Given the things programs can do.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6243736"/>
            <a:ext cx="85169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www.youtube.com/watch?v=4xuMadnoGl4&amp;feature=results_video&amp;playnext=1&amp;list=PL4E939E14BFE1241F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2989658" cy="449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16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1200"/>
          </a:xfrm>
        </p:spPr>
        <p:txBody>
          <a:bodyPr>
            <a:normAutofit/>
          </a:bodyPr>
          <a:lstStyle/>
          <a:p>
            <a:r>
              <a:rPr lang="en-US" sz="3600" b="1" dirty="0"/>
              <a:t>Which is Amazing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79475" y="1246188"/>
            <a:ext cx="757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Given the things programs can do.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38200" y="5715000"/>
            <a:ext cx="69342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hlinkClick r:id="rId3"/>
              </a:rPr>
              <a:t>http://www.youtube.com/watch?v=Atmk07Otu9U</a:t>
            </a:r>
            <a:endParaRPr lang="en-US" dirty="0"/>
          </a:p>
          <a:p>
            <a:pPr eaLnBrk="1" hangingPunct="1">
              <a:spcBef>
                <a:spcPct val="50000"/>
              </a:spcBef>
            </a:pPr>
            <a:r>
              <a:rPr lang="en-US" dirty="0">
                <a:hlinkClick r:id="rId4"/>
              </a:rPr>
              <a:t>http://www.youtube.com/watch?v=cdgQpa1pUUE</a:t>
            </a:r>
            <a:r>
              <a:rPr lang="en-US" dirty="0"/>
              <a:t> 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06" y="2020389"/>
            <a:ext cx="58578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87377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cs typeface="Arial" pitchFamily="34" charset="0"/>
              </a:rPr>
              <a:t>Which is Amazing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613625" y="6299200"/>
            <a:ext cx="822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cs typeface="Arial" pitchFamily="34" charset="0"/>
              </a:rPr>
              <a:t>How does Watson win? </a:t>
            </a:r>
            <a:r>
              <a:rPr lang="en-US" dirty="0">
                <a:cs typeface="Arial" pitchFamily="34" charset="0"/>
                <a:hlinkClick r:id="rId3"/>
              </a:rPr>
              <a:t>http://www.youtube.com/watch?v=d_yXV22O6n4</a:t>
            </a:r>
            <a:r>
              <a:rPr lang="en-US" dirty="0">
                <a:cs typeface="Arial" pitchFamily="34" charset="0"/>
              </a:rPr>
              <a:t>  </a:t>
            </a:r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049" y="1705242"/>
            <a:ext cx="38100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613625" y="5155730"/>
            <a:ext cx="8399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Watch a sample round: </a:t>
            </a:r>
            <a:r>
              <a:rPr lang="en-US" dirty="0">
                <a:hlinkClick r:id="rId5"/>
              </a:rPr>
              <a:t>http://www.youtube.com/watch?v=WFR3lOm_xhE</a:t>
            </a:r>
            <a:r>
              <a:rPr lang="en-US" dirty="0"/>
              <a:t> </a:t>
            </a:r>
          </a:p>
        </p:txBody>
      </p:sp>
      <p:sp>
        <p:nvSpPr>
          <p:cNvPr id="28679" name="TextBox 2"/>
          <p:cNvSpPr txBox="1">
            <a:spLocks noChangeArrowheads="1"/>
          </p:cNvSpPr>
          <p:nvPr/>
        </p:nvSpPr>
        <p:spPr bwMode="auto">
          <a:xfrm>
            <a:off x="596106" y="5523022"/>
            <a:ext cx="816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From Day 1 of the real match: </a:t>
            </a:r>
            <a:r>
              <a:rPr lang="en-US" dirty="0">
                <a:hlinkClick r:id="rId6"/>
              </a:rPr>
              <a:t>http://www.youtube.com/watch?v=seNkjYyG3gI</a:t>
            </a:r>
            <a:r>
              <a:rPr lang="en-US" dirty="0"/>
              <a:t> </a:t>
            </a:r>
          </a:p>
        </p:txBody>
      </p:sp>
      <p:sp>
        <p:nvSpPr>
          <p:cNvPr id="28680" name="TextBox 3"/>
          <p:cNvSpPr txBox="1">
            <a:spLocks noChangeArrowheads="1"/>
          </p:cNvSpPr>
          <p:nvPr/>
        </p:nvSpPr>
        <p:spPr bwMode="auto">
          <a:xfrm>
            <a:off x="613625" y="4792662"/>
            <a:ext cx="8399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Introduction: </a:t>
            </a:r>
            <a:r>
              <a:rPr lang="en-US" dirty="0">
                <a:hlinkClick r:id="rId7"/>
              </a:rPr>
              <a:t>http://www.youtube.com/watch?v=FC3IryWr4c8</a:t>
            </a:r>
            <a:r>
              <a:rPr lang="en-US" dirty="0"/>
              <a:t>  </a:t>
            </a:r>
          </a:p>
        </p:txBody>
      </p:sp>
      <p:sp>
        <p:nvSpPr>
          <p:cNvPr id="28681" name="Rectangle 1"/>
          <p:cNvSpPr>
            <a:spLocks noChangeArrowheads="1"/>
          </p:cNvSpPr>
          <p:nvPr/>
        </p:nvSpPr>
        <p:spPr bwMode="auto">
          <a:xfrm>
            <a:off x="613625" y="4422775"/>
            <a:ext cx="882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IBM’s site: </a:t>
            </a:r>
            <a:r>
              <a:rPr lang="en-US" dirty="0">
                <a:hlinkClick r:id="rId8"/>
              </a:rPr>
              <a:t>http://www-03.ibm.com/innovation/us/watson/what-is-watson/index.html</a:t>
            </a:r>
            <a:r>
              <a:rPr lang="en-US" dirty="0"/>
              <a:t> </a:t>
            </a:r>
          </a:p>
        </p:txBody>
      </p:sp>
      <p:sp>
        <p:nvSpPr>
          <p:cNvPr id="28682" name="TextBox 9"/>
          <p:cNvSpPr txBox="1">
            <a:spLocks noChangeArrowheads="1"/>
          </p:cNvSpPr>
          <p:nvPr/>
        </p:nvSpPr>
        <p:spPr bwMode="auto">
          <a:xfrm>
            <a:off x="596106" y="5929313"/>
            <a:ext cx="8812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Bad Final Jeopardy: </a:t>
            </a:r>
            <a:r>
              <a:rPr lang="en-US" sz="1600" dirty="0">
                <a:hlinkClick r:id="rId9"/>
              </a:rPr>
              <a:t>http://www.youtube.com/watch?v=mwkoabTl3vM&amp;feature=relmfu</a:t>
            </a:r>
            <a:r>
              <a:rPr lang="en-US" sz="1600" dirty="0"/>
              <a:t>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39050" y="1017588"/>
            <a:ext cx="757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Given the things programs can do.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40525" y="1017588"/>
            <a:ext cx="195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3668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2713</Words>
  <Application>Microsoft Office PowerPoint</Application>
  <PresentationFormat>On-screen Show (4:3)</PresentationFormat>
  <Paragraphs>784</Paragraphs>
  <Slides>93</Slides>
  <Notes>41</Notes>
  <HiddenSlides>16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Office Theme</vt:lpstr>
      <vt:lpstr> Easy, Hard, and Impossible</vt:lpstr>
      <vt:lpstr>Easy</vt:lpstr>
      <vt:lpstr>Tic Tac Toe</vt:lpstr>
      <vt:lpstr>Hard</vt:lpstr>
      <vt:lpstr>Chess</vt:lpstr>
      <vt:lpstr>Recall the Approach - Search</vt:lpstr>
      <vt:lpstr>Searching for the Best Move</vt:lpstr>
      <vt:lpstr>How Much Computation Does it Take?</vt:lpstr>
      <vt:lpstr>How Much Computation Does it Take?</vt:lpstr>
      <vt:lpstr>How Much Computation Does it Take?</vt:lpstr>
      <vt:lpstr>Growth Rates of Functions</vt:lpstr>
      <vt:lpstr>Yet Machines Can Do It</vt:lpstr>
      <vt:lpstr>Seems Hard But Really Easy</vt:lpstr>
      <vt:lpstr>Nim</vt:lpstr>
      <vt:lpstr>Nim</vt:lpstr>
      <vt:lpstr>Nim</vt:lpstr>
      <vt:lpstr>Nim</vt:lpstr>
      <vt:lpstr>Nim</vt:lpstr>
      <vt:lpstr>Nim</vt:lpstr>
      <vt:lpstr>Following Paths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Efficient Algorithm</vt:lpstr>
      <vt:lpstr>An Efficient Algorithm</vt:lpstr>
      <vt:lpstr>PowerPoint Presentation</vt:lpstr>
      <vt:lpstr>The Good King and the Evil King</vt:lpstr>
      <vt:lpstr>PowerPoint Presentation</vt:lpstr>
      <vt:lpstr>PowerPoint Presentation</vt:lpstr>
      <vt:lpstr>Unfortuntately, There Isn’t Always a Trick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This The Best We Can Do?</vt:lpstr>
      <vt:lpstr>Impossible</vt:lpstr>
      <vt:lpstr>An Interesting Puzzle</vt:lpstr>
      <vt:lpstr>An Interesting Puzzle</vt:lpstr>
      <vt:lpstr>An Interesting Puzzle</vt:lpstr>
      <vt:lpstr>An Interesting Puzzle</vt:lpstr>
      <vt:lpstr>PowerPoint Presentation</vt:lpstr>
      <vt:lpstr>The Post Correspondence Problem</vt:lpstr>
      <vt:lpstr>The Post Correspondence Problem</vt:lpstr>
      <vt:lpstr>The Post Correspondence Problem</vt:lpstr>
      <vt:lpstr>Can A Program Do This?</vt:lpstr>
      <vt:lpstr>The Post Correspondence Problem</vt:lpstr>
      <vt:lpstr>Will This Work?</vt:lpstr>
      <vt:lpstr>A Tiling Problem</vt:lpstr>
      <vt:lpstr>A Tiling Problem</vt:lpstr>
      <vt:lpstr>A Tiling Problem</vt:lpstr>
      <vt:lpstr>A Tiling Problem</vt:lpstr>
      <vt:lpstr>A Tiling Problem</vt:lpstr>
      <vt:lpstr>A Tiling Problem</vt:lpstr>
      <vt:lpstr>A Tiling Problem</vt:lpstr>
      <vt:lpstr>A Tiling Problem</vt:lpstr>
      <vt:lpstr>A Tiling Problem</vt:lpstr>
      <vt:lpstr>A Tiling Problem</vt:lpstr>
      <vt:lpstr>PowerPoint Presentation</vt:lpstr>
      <vt:lpstr>Another Tiling Problem</vt:lpstr>
      <vt:lpstr>Another Tiling Problem</vt:lpstr>
      <vt:lpstr>Can A Program Do This?</vt:lpstr>
      <vt:lpstr>Deciding a Tiling Problem</vt:lpstr>
      <vt:lpstr>Will This Work?</vt:lpstr>
      <vt:lpstr>Programs Debug Programs</vt:lpstr>
      <vt:lpstr>Programs Debug Programs</vt:lpstr>
      <vt:lpstr>Programs Debug Programs</vt:lpstr>
      <vt:lpstr>Programs Debug Programs</vt:lpstr>
      <vt:lpstr>Programs Debug Programs</vt:lpstr>
      <vt:lpstr>The Impossible</vt:lpstr>
      <vt:lpstr>What is a Program?</vt:lpstr>
      <vt:lpstr>Turing Machines</vt:lpstr>
      <vt:lpstr>Turing Machines</vt:lpstr>
      <vt:lpstr>Watch One in Action</vt:lpstr>
      <vt:lpstr>The Halting Problem is Not Solvable</vt:lpstr>
      <vt:lpstr>The Halting Problem is Not Solvable</vt:lpstr>
      <vt:lpstr>The Halting Problem is Not Solvable</vt:lpstr>
      <vt:lpstr>The Halting Problem is Not Solvable</vt:lpstr>
      <vt:lpstr> Recall the Tiling Problem</vt:lpstr>
      <vt:lpstr>Other Unsolvable Problems</vt:lpstr>
      <vt:lpstr>Recall the Post Correspondence Problem</vt:lpstr>
      <vt:lpstr>Other Unsolvable Problems</vt:lpstr>
      <vt:lpstr>Which is Amazing</vt:lpstr>
      <vt:lpstr>Which is Amazing</vt:lpstr>
      <vt:lpstr>Which is Amazing</vt:lpstr>
      <vt:lpstr>Which is Amazing</vt:lpstr>
      <vt:lpstr>Which is Amazing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Easy, Hard, and Impossible</dc:title>
  <dc:creator>Elaine Rich</dc:creator>
  <cp:lastModifiedBy>ear</cp:lastModifiedBy>
  <cp:revision>39</cp:revision>
  <cp:lastPrinted>2012-04-19T13:46:54Z</cp:lastPrinted>
  <dcterms:created xsi:type="dcterms:W3CDTF">2011-02-20T18:41:01Z</dcterms:created>
  <dcterms:modified xsi:type="dcterms:W3CDTF">2013-04-17T21:35:56Z</dcterms:modified>
</cp:coreProperties>
</file>