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7" roundtripDataSignature="AMtx7miz5TAMAuXBzdgEL3o1dTcixjrFg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customschemas.google.com/relationships/presentationmetadata" Target="metadata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 showMasterSp="0" type="title">
  <p:cSld name="TITLE">
    <p:bg>
      <p:bgPr>
        <a:solidFill>
          <a:srgbClr val="E9EDEE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4"/>
          <p:cNvSpPr/>
          <p:nvPr/>
        </p:nvSpPr>
        <p:spPr>
          <a:xfrm>
            <a:off x="0" y="-1"/>
            <a:ext cx="9144000" cy="4878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" name="Google Shape;15;p14"/>
          <p:cNvGrpSpPr/>
          <p:nvPr/>
        </p:nvGrpSpPr>
        <p:grpSpPr>
          <a:xfrm>
            <a:off x="830391" y="1191254"/>
            <a:ext cx="745765" cy="45828"/>
            <a:chOff x="0" y="0"/>
            <a:chExt cx="745764" cy="45827"/>
          </a:xfrm>
        </p:grpSpPr>
        <p:sp>
          <p:nvSpPr>
            <p:cNvPr id="16" name="Google Shape;16;p14"/>
            <p:cNvSpPr/>
            <p:nvPr/>
          </p:nvSpPr>
          <p:spPr>
            <a:xfrm rot="-5400000">
              <a:off x="536420" y="-163517"/>
              <a:ext cx="45827" cy="37286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14"/>
            <p:cNvSpPr/>
            <p:nvPr/>
          </p:nvSpPr>
          <p:spPr>
            <a:xfrm rot="-5400000">
              <a:off x="165092" y="-165093"/>
              <a:ext cx="45827" cy="376012"/>
            </a:xfrm>
            <a:prstGeom prst="rect">
              <a:avLst/>
            </a:prstGeom>
            <a:solidFill>
              <a:srgbClr val="1A9988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" name="Google Shape;18;p14"/>
          <p:cNvSpPr txBox="1"/>
          <p:nvPr>
            <p:ph type="title"/>
          </p:nvPr>
        </p:nvSpPr>
        <p:spPr>
          <a:xfrm>
            <a:off x="729450" y="1322449"/>
            <a:ext cx="7688100" cy="16647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4200"/>
              <a:buFont typeface="Source Serif Pro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/>
        </p:txBody>
      </p:sp>
      <p:sp>
        <p:nvSpPr>
          <p:cNvPr id="19" name="Google Shape;19;p14"/>
          <p:cNvSpPr txBox="1"/>
          <p:nvPr>
            <p:ph idx="1" type="body"/>
          </p:nvPr>
        </p:nvSpPr>
        <p:spPr>
          <a:xfrm>
            <a:off x="729626" y="3172899"/>
            <a:ext cx="7688101" cy="5412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erif Pro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erif Pro"/>
              <a:buNone/>
              <a:defRPr sz="16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erif Pro"/>
              <a:buNone/>
              <a:defRPr sz="16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erif Pro"/>
              <a:buNone/>
              <a:defRPr sz="16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erif Pro"/>
              <a:buNone/>
              <a:defRPr sz="1600"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14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_ONLY" showMasterSp="0">
  <p:cSld name="CAPTION_ONLY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3"/>
          <p:cNvSpPr txBox="1"/>
          <p:nvPr>
            <p:ph idx="1" type="body"/>
          </p:nvPr>
        </p:nvSpPr>
        <p:spPr>
          <a:xfrm>
            <a:off x="724949" y="4372550"/>
            <a:ext cx="7697401" cy="4605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Source Serif Pro"/>
              <a:buNone/>
              <a:defRPr sz="1300"/>
            </a:lvl1pPr>
          </a:lstStyle>
          <a:p/>
        </p:txBody>
      </p:sp>
      <p:sp>
        <p:nvSpPr>
          <p:cNvPr id="66" name="Google Shape;66;p23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_NUMBER" showMasterSp="0">
  <p:cSld name="BIG_NUMBER">
    <p:bg>
      <p:bgPr>
        <a:solidFill>
          <a:srgbClr val="1A9988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24"/>
          <p:cNvGrpSpPr/>
          <p:nvPr/>
        </p:nvGrpSpPr>
        <p:grpSpPr>
          <a:xfrm>
            <a:off x="830391" y="4169130"/>
            <a:ext cx="745765" cy="45828"/>
            <a:chOff x="0" y="0"/>
            <a:chExt cx="745764" cy="45827"/>
          </a:xfrm>
        </p:grpSpPr>
        <p:sp>
          <p:nvSpPr>
            <p:cNvPr id="69" name="Google Shape;69;p24"/>
            <p:cNvSpPr/>
            <p:nvPr/>
          </p:nvSpPr>
          <p:spPr>
            <a:xfrm rot="-5400000">
              <a:off x="536420" y="-163517"/>
              <a:ext cx="45827" cy="3728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24"/>
            <p:cNvSpPr/>
            <p:nvPr/>
          </p:nvSpPr>
          <p:spPr>
            <a:xfrm rot="-5400000">
              <a:off x="165092" y="-165093"/>
              <a:ext cx="45827" cy="3760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1" name="Google Shape;71;p24"/>
          <p:cNvSpPr txBox="1"/>
          <p:nvPr>
            <p:ph type="title"/>
          </p:nvPr>
        </p:nvSpPr>
        <p:spPr>
          <a:xfrm>
            <a:off x="729450" y="733950"/>
            <a:ext cx="7688400" cy="12447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Source Serif Pro"/>
              <a:buNone/>
              <a:defRPr sz="80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/>
        </p:txBody>
      </p:sp>
      <p:sp>
        <p:nvSpPr>
          <p:cNvPr id="72" name="Google Shape;72;p24"/>
          <p:cNvSpPr txBox="1"/>
          <p:nvPr>
            <p:ph idx="1" type="body"/>
          </p:nvPr>
        </p:nvSpPr>
        <p:spPr>
          <a:xfrm>
            <a:off x="729450" y="2272888"/>
            <a:ext cx="7688400" cy="15804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  <a:defRPr sz="1300">
                <a:solidFill>
                  <a:srgbClr val="FFFFFF"/>
                </a:solidFill>
              </a:defRPr>
            </a:lvl1pPr>
            <a:lvl2pPr indent="-3111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  <a:defRPr sz="1300">
                <a:solidFill>
                  <a:srgbClr val="FFFFFF"/>
                </a:solidFill>
              </a:defRPr>
            </a:lvl2pPr>
            <a:lvl3pPr indent="-3111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■"/>
              <a:defRPr sz="1300">
                <a:solidFill>
                  <a:srgbClr val="FFFFFF"/>
                </a:solidFill>
              </a:defRPr>
            </a:lvl3pPr>
            <a:lvl4pPr indent="-3111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  <a:defRPr sz="1300">
                <a:solidFill>
                  <a:srgbClr val="FFFFFF"/>
                </a:solidFill>
              </a:defRPr>
            </a:lvl4pPr>
            <a:lvl5pPr indent="-3111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  <a:defRPr sz="1300">
                <a:solidFill>
                  <a:srgbClr val="FFFFFF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3" name="Google Shape;73;p24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showMasterSp="0" type="blank">
  <p:cSld name="BLANK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5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_AND_BODY" showMasterSp="0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5"/>
          <p:cNvSpPr txBox="1"/>
          <p:nvPr>
            <p:ph type="title"/>
          </p:nvPr>
        </p:nvSpPr>
        <p:spPr>
          <a:xfrm>
            <a:off x="729450" y="442349"/>
            <a:ext cx="7688700" cy="5352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/>
        </p:txBody>
      </p:sp>
      <p:sp>
        <p:nvSpPr>
          <p:cNvPr id="23" name="Google Shape;23;p15"/>
          <p:cNvSpPr txBox="1"/>
          <p:nvPr>
            <p:ph idx="1" type="body"/>
          </p:nvPr>
        </p:nvSpPr>
        <p:spPr>
          <a:xfrm>
            <a:off x="729450" y="1202575"/>
            <a:ext cx="7688700" cy="22611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indent="-330200" lvl="0" marL="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15"/>
          <p:cNvSpPr txBox="1"/>
          <p:nvPr/>
        </p:nvSpPr>
        <p:spPr>
          <a:xfrm>
            <a:off x="287807" y="4847959"/>
            <a:ext cx="5290942" cy="1973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474747"/>
                </a:solidFill>
                <a:latin typeface="Arial"/>
                <a:ea typeface="Arial"/>
                <a:cs typeface="Arial"/>
                <a:sym typeface="Arial"/>
              </a:rPr>
              <a:t>Peter Stone                                                                  UT Austin</a:t>
            </a:r>
            <a:endParaRPr/>
          </a:p>
        </p:txBody>
      </p:sp>
      <p:sp>
        <p:nvSpPr>
          <p:cNvPr id="25" name="Google Shape;25;p15"/>
          <p:cNvSpPr txBox="1"/>
          <p:nvPr>
            <p:ph idx="12" type="sldNum"/>
          </p:nvPr>
        </p:nvSpPr>
        <p:spPr>
          <a:xfrm>
            <a:off x="8748192" y="4779027"/>
            <a:ext cx="336812" cy="3352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_AND_BODY" showMasterSp="0">
  <p:cSld name="TITLE_AND_BODY 2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6"/>
          <p:cNvSpPr txBox="1"/>
          <p:nvPr>
            <p:ph type="title"/>
          </p:nvPr>
        </p:nvSpPr>
        <p:spPr>
          <a:xfrm>
            <a:off x="729450" y="442350"/>
            <a:ext cx="7688700" cy="5352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/>
        </p:txBody>
      </p:sp>
      <p:sp>
        <p:nvSpPr>
          <p:cNvPr id="28" name="Google Shape;28;p16"/>
          <p:cNvSpPr txBox="1"/>
          <p:nvPr>
            <p:ph idx="1" type="body"/>
          </p:nvPr>
        </p:nvSpPr>
        <p:spPr>
          <a:xfrm>
            <a:off x="729450" y="1202575"/>
            <a:ext cx="7688700" cy="22611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indent="-330200" lvl="0" marL="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16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" name="Google Shape;30;p16"/>
          <p:cNvSpPr txBox="1"/>
          <p:nvPr/>
        </p:nvSpPr>
        <p:spPr>
          <a:xfrm>
            <a:off x="287808" y="4847959"/>
            <a:ext cx="5290940" cy="1973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474747"/>
                </a:solidFill>
                <a:latin typeface="Arial"/>
                <a:ea typeface="Arial"/>
                <a:cs typeface="Arial"/>
                <a:sym typeface="Arial"/>
              </a:rPr>
              <a:t>Peter Stone                                                                  UT Austin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_HEADER" showMasterSp="0" type="secHead">
  <p:cSld name="SECTION_HEADER">
    <p:bg>
      <p:bgPr>
        <a:solidFill>
          <a:srgbClr val="1A9988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17"/>
          <p:cNvGrpSpPr/>
          <p:nvPr/>
        </p:nvGrpSpPr>
        <p:grpSpPr>
          <a:xfrm>
            <a:off x="830391" y="1191254"/>
            <a:ext cx="745765" cy="45828"/>
            <a:chOff x="0" y="0"/>
            <a:chExt cx="745764" cy="45827"/>
          </a:xfrm>
        </p:grpSpPr>
        <p:sp>
          <p:nvSpPr>
            <p:cNvPr id="33" name="Google Shape;33;p17"/>
            <p:cNvSpPr/>
            <p:nvPr/>
          </p:nvSpPr>
          <p:spPr>
            <a:xfrm rot="-5400000">
              <a:off x="536420" y="-163517"/>
              <a:ext cx="45827" cy="3728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17"/>
            <p:cNvSpPr/>
            <p:nvPr/>
          </p:nvSpPr>
          <p:spPr>
            <a:xfrm rot="-5400000">
              <a:off x="165092" y="-165093"/>
              <a:ext cx="45827" cy="3760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" name="Google Shape;35;p17"/>
          <p:cNvSpPr txBox="1"/>
          <p:nvPr>
            <p:ph type="title"/>
          </p:nvPr>
        </p:nvSpPr>
        <p:spPr>
          <a:xfrm>
            <a:off x="729450" y="1322449"/>
            <a:ext cx="7688400" cy="15186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Source Serif Pro"/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/>
        </p:txBody>
      </p:sp>
      <p:sp>
        <p:nvSpPr>
          <p:cNvPr id="36" name="Google Shape;36;p17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_AND_TWO_COLUMNS" type="twoColTx">
  <p:cSld name="TITLE_AND_TWO_COLUMN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8"/>
          <p:cNvSpPr txBox="1"/>
          <p:nvPr>
            <p:ph type="title"/>
          </p:nvPr>
        </p:nvSpPr>
        <p:spPr>
          <a:xfrm>
            <a:off x="729450" y="1318650"/>
            <a:ext cx="7688400" cy="5352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/>
        </p:txBody>
      </p:sp>
      <p:sp>
        <p:nvSpPr>
          <p:cNvPr id="39" name="Google Shape;39;p18"/>
          <p:cNvSpPr txBox="1"/>
          <p:nvPr>
            <p:ph idx="1" type="body"/>
          </p:nvPr>
        </p:nvSpPr>
        <p:spPr>
          <a:xfrm>
            <a:off x="729325" y="2078875"/>
            <a:ext cx="3774300" cy="22611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18"/>
          <p:cNvSpPr txBox="1"/>
          <p:nvPr>
            <p:ph idx="2" type="body"/>
          </p:nvPr>
        </p:nvSpPr>
        <p:spPr>
          <a:xfrm>
            <a:off x="4643604" y="2078875"/>
            <a:ext cx="3774300" cy="22611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18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_ONLY" type="titleOnly">
  <p:cSld name="TITLE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9"/>
          <p:cNvSpPr txBox="1"/>
          <p:nvPr>
            <p:ph type="title"/>
          </p:nvPr>
        </p:nvSpPr>
        <p:spPr>
          <a:xfrm>
            <a:off x="729450" y="1318650"/>
            <a:ext cx="7688400" cy="5352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/>
        </p:txBody>
      </p:sp>
      <p:sp>
        <p:nvSpPr>
          <p:cNvPr id="44" name="Google Shape;44;p19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_COLUMN_TEXT">
  <p:cSld name="ONE_COLUMN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0"/>
          <p:cNvSpPr txBox="1"/>
          <p:nvPr>
            <p:ph type="title"/>
          </p:nvPr>
        </p:nvSpPr>
        <p:spPr>
          <a:xfrm>
            <a:off x="730000" y="1318650"/>
            <a:ext cx="3300901" cy="13815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/>
        </p:txBody>
      </p:sp>
      <p:sp>
        <p:nvSpPr>
          <p:cNvPr id="47" name="Google Shape;47;p20"/>
          <p:cNvSpPr txBox="1"/>
          <p:nvPr>
            <p:ph idx="1" type="body"/>
          </p:nvPr>
        </p:nvSpPr>
        <p:spPr>
          <a:xfrm>
            <a:off x="721225" y="2781724"/>
            <a:ext cx="3300901" cy="15975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20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_POINT" showMasterSp="0">
  <p:cSld name="MAIN_POINT">
    <p:bg>
      <p:bgPr>
        <a:solidFill>
          <a:schemeClr val="accent3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21"/>
          <p:cNvGrpSpPr/>
          <p:nvPr/>
        </p:nvGrpSpPr>
        <p:grpSpPr>
          <a:xfrm>
            <a:off x="830391" y="4169130"/>
            <a:ext cx="745765" cy="45828"/>
            <a:chOff x="0" y="0"/>
            <a:chExt cx="745764" cy="45827"/>
          </a:xfrm>
        </p:grpSpPr>
        <p:sp>
          <p:nvSpPr>
            <p:cNvPr id="51" name="Google Shape;51;p21"/>
            <p:cNvSpPr/>
            <p:nvPr/>
          </p:nvSpPr>
          <p:spPr>
            <a:xfrm rot="-5400000">
              <a:off x="536420" y="-163517"/>
              <a:ext cx="45827" cy="3728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1"/>
            <p:cNvSpPr/>
            <p:nvPr/>
          </p:nvSpPr>
          <p:spPr>
            <a:xfrm rot="-5400000">
              <a:off x="165092" y="-165093"/>
              <a:ext cx="45827" cy="3760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21"/>
          <p:cNvSpPr txBox="1"/>
          <p:nvPr>
            <p:ph type="title"/>
          </p:nvPr>
        </p:nvSpPr>
        <p:spPr>
          <a:xfrm>
            <a:off x="729450" y="864299"/>
            <a:ext cx="7021201" cy="2985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Source Serif Pro"/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/>
        </p:txBody>
      </p:sp>
      <p:sp>
        <p:nvSpPr>
          <p:cNvPr id="54" name="Google Shape;54;p21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_TITLE_AND_DESCRIPTION" showMasterSp="0">
  <p:cSld name="SECTION_TITLE_AND_DESCRIPTION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E9EDE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" name="Google Shape;57;p22"/>
          <p:cNvGrpSpPr/>
          <p:nvPr/>
        </p:nvGrpSpPr>
        <p:grpSpPr>
          <a:xfrm>
            <a:off x="830391" y="1191254"/>
            <a:ext cx="745765" cy="45828"/>
            <a:chOff x="0" y="0"/>
            <a:chExt cx="745764" cy="45827"/>
          </a:xfrm>
        </p:grpSpPr>
        <p:sp>
          <p:nvSpPr>
            <p:cNvPr id="58" name="Google Shape;58;p22"/>
            <p:cNvSpPr/>
            <p:nvPr/>
          </p:nvSpPr>
          <p:spPr>
            <a:xfrm rot="-5400000">
              <a:off x="536420" y="-163517"/>
              <a:ext cx="45827" cy="37286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2"/>
            <p:cNvSpPr/>
            <p:nvPr/>
          </p:nvSpPr>
          <p:spPr>
            <a:xfrm rot="-5400000">
              <a:off x="165092" y="-165093"/>
              <a:ext cx="45827" cy="376012"/>
            </a:xfrm>
            <a:prstGeom prst="rect">
              <a:avLst/>
            </a:prstGeom>
            <a:solidFill>
              <a:srgbClr val="1A9988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" name="Google Shape;60;p22"/>
          <p:cNvSpPr txBox="1"/>
          <p:nvPr>
            <p:ph type="title"/>
          </p:nvPr>
        </p:nvSpPr>
        <p:spPr>
          <a:xfrm>
            <a:off x="730000" y="1318650"/>
            <a:ext cx="3300901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/>
        </p:txBody>
      </p:sp>
      <p:sp>
        <p:nvSpPr>
          <p:cNvPr id="61" name="Google Shape;61;p22"/>
          <p:cNvSpPr txBox="1"/>
          <p:nvPr>
            <p:ph idx="1" type="body"/>
          </p:nvPr>
        </p:nvSpPr>
        <p:spPr>
          <a:xfrm>
            <a:off x="724949" y="3161525"/>
            <a:ext cx="3300902" cy="7590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erif Pro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erif Pro"/>
              <a:buNone/>
              <a:defRPr sz="16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erif Pro"/>
              <a:buNone/>
              <a:defRPr sz="16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erif Pro"/>
              <a:buNone/>
              <a:defRPr sz="16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erif Pro"/>
              <a:buNone/>
              <a:defRPr sz="1600"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2" name="Google Shape;62;p22"/>
          <p:cNvSpPr txBox="1"/>
          <p:nvPr>
            <p:ph idx="2" type="body"/>
          </p:nvPr>
        </p:nvSpPr>
        <p:spPr>
          <a:xfrm>
            <a:off x="5174224" y="1352624"/>
            <a:ext cx="3374400" cy="30255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3" name="Google Shape;63;p22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/>
          <p:nvPr/>
        </p:nvSpPr>
        <p:spPr>
          <a:xfrm>
            <a:off x="0" y="-1"/>
            <a:ext cx="9144000" cy="487802"/>
          </a:xfrm>
          <a:prstGeom prst="rect">
            <a:avLst/>
          </a:prstGeom>
          <a:solidFill>
            <a:srgbClr val="E9EDE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oogle Shape;7;p13"/>
          <p:cNvGrpSpPr/>
          <p:nvPr/>
        </p:nvGrpSpPr>
        <p:grpSpPr>
          <a:xfrm>
            <a:off x="830391" y="1191254"/>
            <a:ext cx="745765" cy="45828"/>
            <a:chOff x="0" y="0"/>
            <a:chExt cx="745764" cy="45827"/>
          </a:xfrm>
        </p:grpSpPr>
        <p:sp>
          <p:nvSpPr>
            <p:cNvPr id="8" name="Google Shape;8;p13"/>
            <p:cNvSpPr/>
            <p:nvPr/>
          </p:nvSpPr>
          <p:spPr>
            <a:xfrm rot="-5400000">
              <a:off x="536420" y="-163517"/>
              <a:ext cx="45827" cy="37286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9;p13"/>
            <p:cNvSpPr/>
            <p:nvPr/>
          </p:nvSpPr>
          <p:spPr>
            <a:xfrm rot="-5400000">
              <a:off x="165092" y="-165093"/>
              <a:ext cx="45827" cy="376012"/>
            </a:xfrm>
            <a:prstGeom prst="rect">
              <a:avLst/>
            </a:prstGeom>
            <a:solidFill>
              <a:srgbClr val="1A9988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" name="Google Shape;10;p13"/>
          <p:cNvSpPr txBox="1"/>
          <p:nvPr>
            <p:ph type="title"/>
          </p:nvPr>
        </p:nvSpPr>
        <p:spPr>
          <a:xfrm>
            <a:off x="729450" y="1318650"/>
            <a:ext cx="7688400" cy="5352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Source Serif Pro"/>
              <a:buNone/>
              <a:defRPr b="0" i="0" sz="2600" u="none" cap="none" strike="noStrike">
                <a:solidFill>
                  <a:srgbClr val="1A1A1A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Source Serif Pro"/>
              <a:buNone/>
              <a:defRPr b="0" i="0" sz="2600" u="none" cap="none" strike="noStrike">
                <a:solidFill>
                  <a:srgbClr val="1A1A1A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Source Serif Pro"/>
              <a:buNone/>
              <a:defRPr b="0" i="0" sz="2600" u="none" cap="none" strike="noStrike">
                <a:solidFill>
                  <a:srgbClr val="1A1A1A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Source Serif Pro"/>
              <a:buNone/>
              <a:defRPr b="0" i="0" sz="2600" u="none" cap="none" strike="noStrike">
                <a:solidFill>
                  <a:srgbClr val="1A1A1A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Source Serif Pro"/>
              <a:buNone/>
              <a:defRPr b="0" i="0" sz="2600" u="none" cap="none" strike="noStrike">
                <a:solidFill>
                  <a:srgbClr val="1A1A1A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Source Serif Pro"/>
              <a:buNone/>
              <a:defRPr b="0" i="0" sz="2600" u="none" cap="none" strike="noStrike">
                <a:solidFill>
                  <a:srgbClr val="1A1A1A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Source Serif Pro"/>
              <a:buNone/>
              <a:defRPr b="0" i="0" sz="2600" u="none" cap="none" strike="noStrike">
                <a:solidFill>
                  <a:srgbClr val="1A1A1A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Source Serif Pro"/>
              <a:buNone/>
              <a:defRPr b="0" i="0" sz="2600" u="none" cap="none" strike="noStrike">
                <a:solidFill>
                  <a:srgbClr val="1A1A1A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Source Serif Pro"/>
              <a:buNone/>
              <a:defRPr b="0" i="0" sz="2600" u="none" cap="none" strike="noStrike">
                <a:solidFill>
                  <a:srgbClr val="1A1A1A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/>
        </p:txBody>
      </p:sp>
      <p:sp>
        <p:nvSpPr>
          <p:cNvPr id="11" name="Google Shape;11;p13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3"/>
          <p:cNvSpPr txBox="1"/>
          <p:nvPr>
            <p:ph idx="1" type="body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lvetica Neue"/>
              <a:buChar char="●"/>
              <a:defRPr b="0" i="0" sz="1400" u="none" cap="none" strike="noStrik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lvetica Neue"/>
              <a:buChar char="○"/>
              <a:defRPr b="0" i="0" sz="1400" u="none" cap="none" strike="noStrik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lvetica Neue"/>
              <a:buChar char="■"/>
              <a:defRPr b="0" i="0" sz="1400" u="none" cap="none" strike="noStrik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lvetica Neue"/>
              <a:buChar char="●"/>
              <a:defRPr b="0" i="0" sz="1400" u="none" cap="none" strike="noStrik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lvetica Neue"/>
              <a:buChar char="○"/>
              <a:defRPr b="0" i="0" sz="1400" u="none" cap="none" strike="noStrik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lvetica Neue"/>
              <a:buChar char="■"/>
              <a:defRPr b="0" i="0" sz="1400" u="none" cap="none" strike="noStrik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lvetica Neue"/>
              <a:buChar char="●"/>
              <a:defRPr b="0" i="0" sz="1400" u="none" cap="none" strike="noStrik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lvetica Neue"/>
              <a:buChar char="○"/>
              <a:defRPr b="0" i="0" sz="1400" u="none" cap="none" strike="noStrik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lvetica Neue"/>
              <a:buChar char="■"/>
              <a:defRPr b="0" i="0" sz="1400" u="none" cap="none" strike="noStrik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10.png"/><Relationship Id="rId5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14.png"/><Relationship Id="rId5" Type="http://schemas.openxmlformats.org/officeDocument/2006/relationships/image" Target="../media/image19.gif"/><Relationship Id="rId6" Type="http://schemas.openxmlformats.org/officeDocument/2006/relationships/image" Target="../media/image25.gif"/><Relationship Id="rId7" Type="http://schemas.openxmlformats.org/officeDocument/2006/relationships/image" Target="../media/image20.png"/><Relationship Id="rId8" Type="http://schemas.openxmlformats.org/officeDocument/2006/relationships/image" Target="../media/image22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Relationship Id="rId4" Type="http://schemas.openxmlformats.org/officeDocument/2006/relationships/image" Target="../media/image16.png"/><Relationship Id="rId5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18.gif"/><Relationship Id="rId5" Type="http://schemas.openxmlformats.org/officeDocument/2006/relationships/image" Target="../media/image21.gif"/><Relationship Id="rId6" Type="http://schemas.openxmlformats.org/officeDocument/2006/relationships/image" Target="../media/image11.gif"/><Relationship Id="rId7" Type="http://schemas.openxmlformats.org/officeDocument/2006/relationships/image" Target="../media/image27.gif"/><Relationship Id="rId8" Type="http://schemas.openxmlformats.org/officeDocument/2006/relationships/image" Target="../media/image24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9.png"/><Relationship Id="rId5" Type="http://schemas.openxmlformats.org/officeDocument/2006/relationships/image" Target="../media/image17.gif"/><Relationship Id="rId6" Type="http://schemas.openxmlformats.org/officeDocument/2006/relationships/image" Target="../media/image13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"/>
          <p:cNvSpPr txBox="1"/>
          <p:nvPr>
            <p:ph idx="4294967295" type="ctrTitle"/>
          </p:nvPr>
        </p:nvSpPr>
        <p:spPr>
          <a:xfrm>
            <a:off x="513725" y="1322449"/>
            <a:ext cx="8375834" cy="16647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3000"/>
              <a:buFont typeface="Source Serif Pro"/>
              <a:buNone/>
            </a:pPr>
            <a:r>
              <a:rPr b="0" i="0" lang="en-US" sz="3000" u="none" cap="none" strike="noStrike">
                <a:solidFill>
                  <a:srgbClr val="1A1A1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Recent Advances in Imitation Learning from Observation</a:t>
            </a:r>
            <a:endParaRPr/>
          </a:p>
        </p:txBody>
      </p:sp>
      <p:sp>
        <p:nvSpPr>
          <p:cNvPr id="81" name="Google Shape;81;p1"/>
          <p:cNvSpPr txBox="1"/>
          <p:nvPr>
            <p:ph idx="4294967295" type="subTitle"/>
          </p:nvPr>
        </p:nvSpPr>
        <p:spPr>
          <a:xfrm>
            <a:off x="615325" y="3287200"/>
            <a:ext cx="7688099" cy="1175044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Helvetica Neue"/>
              <a:buNone/>
            </a:pPr>
            <a:r>
              <a:rPr b="0" i="0" lang="en-US" sz="1900" u="none" cap="none" strike="noStrik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Faraz Torabi</a:t>
            </a:r>
            <a:r>
              <a:rPr b="1" i="0" lang="en-US" sz="1900" u="none" cap="none" strike="noStrik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*, </a:t>
            </a:r>
            <a:r>
              <a:rPr b="0" i="0" lang="en-US" sz="1900" u="none" cap="none" strike="noStrik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Garrett Warnell^</a:t>
            </a:r>
            <a:r>
              <a:rPr b="1" i="0" lang="en-US" sz="1900" u="none" cap="none" strike="noStrik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, Peter Stone*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*University of Texas at Austin,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^Army Research Laboratory</a:t>
            </a:r>
            <a:endParaRPr/>
          </a:p>
        </p:txBody>
      </p:sp>
      <p:sp>
        <p:nvSpPr>
          <p:cNvPr id="82" name="Google Shape;82;p1"/>
          <p:cNvSpPr txBox="1"/>
          <p:nvPr>
            <p:ph idx="12" type="sldNum"/>
          </p:nvPr>
        </p:nvSpPr>
        <p:spPr>
          <a:xfrm>
            <a:off x="8818820" y="4779026"/>
            <a:ext cx="266183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</a:pPr>
            <a:fld id="{00000000-1234-1234-1234-123412341234}" type="slidenum">
              <a:rPr lang="en-US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0"/>
          <p:cNvSpPr txBox="1"/>
          <p:nvPr>
            <p:ph type="title"/>
          </p:nvPr>
        </p:nvSpPr>
        <p:spPr>
          <a:xfrm>
            <a:off x="729450" y="442350"/>
            <a:ext cx="7688700" cy="5352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262"/>
              <a:buFont typeface="Source Serif Pro"/>
              <a:buNone/>
            </a:pPr>
            <a:r>
              <a:rPr lang="en-US" sz="2262"/>
              <a:t>Control</a:t>
            </a:r>
            <a:endParaRPr/>
          </a:p>
        </p:txBody>
      </p:sp>
      <p:sp>
        <p:nvSpPr>
          <p:cNvPr id="209" name="Google Shape;209;p10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</a:pPr>
            <a:fld id="{00000000-1234-1234-1234-123412341234}" type="slidenum">
              <a:rPr lang="en-US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/>
          </a:p>
        </p:txBody>
      </p:sp>
      <p:sp>
        <p:nvSpPr>
          <p:cNvPr id="210" name="Google Shape;210;p10"/>
          <p:cNvSpPr txBox="1"/>
          <p:nvPr>
            <p:ph idx="1" type="body"/>
          </p:nvPr>
        </p:nvSpPr>
        <p:spPr>
          <a:xfrm>
            <a:off x="729450" y="1202575"/>
            <a:ext cx="7688700" cy="22860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en-US"/>
              <a:t>Model-based</a:t>
            </a:r>
            <a:endParaRPr>
              <a:solidFill>
                <a:srgbClr val="595959"/>
              </a:solidFill>
            </a:endParaRPr>
          </a:p>
        </p:txBody>
      </p:sp>
      <p:pic>
        <p:nvPicPr>
          <p:cNvPr descr="Screen Shot 2019-07-30 at 8.43.09 PM.png" id="211" name="Google Shape;21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68146" y="289000"/>
            <a:ext cx="5712522" cy="841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2" name="Google Shape;212;p10"/>
          <p:cNvGrpSpPr/>
          <p:nvPr/>
        </p:nvGrpSpPr>
        <p:grpSpPr>
          <a:xfrm>
            <a:off x="777061" y="1996237"/>
            <a:ext cx="7483056" cy="2782596"/>
            <a:chOff x="0" y="0"/>
            <a:chExt cx="7483054" cy="2782595"/>
          </a:xfrm>
        </p:grpSpPr>
        <p:pic>
          <p:nvPicPr>
            <p:cNvPr descr="bco.png" id="213" name="Google Shape;213;p1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944722" y="0"/>
              <a:ext cx="3538332" cy="17167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4" name="Google Shape;214;p10"/>
            <p:cNvSpPr txBox="1"/>
            <p:nvPr/>
          </p:nvSpPr>
          <p:spPr>
            <a:xfrm>
              <a:off x="0" y="2447344"/>
              <a:ext cx="6163323" cy="3352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00" lIns="91400" spcFirstLastPara="1" rIns="91400" wrap="square" tIns="91400">
              <a:norm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70"/>
                <a:buFont typeface="Helvetica Neue"/>
                <a:buNone/>
              </a:pPr>
              <a:r>
                <a:rPr b="0" i="0" lang="en-US" sz="570" u="none" cap="none" strike="noStrike">
                  <a:solidFill>
                    <a:schemeClr val="accent1"/>
                  </a:solidFill>
                  <a:latin typeface="Source Serif Pro"/>
                  <a:ea typeface="Source Serif Pro"/>
                  <a:cs typeface="Source Serif Pro"/>
                  <a:sym typeface="Source Serif Pro"/>
                </a:rPr>
                <a:t>Torabi, Faraz, Garrett Warnell, and Peter Stone. "Behavioral cloning from observation." Proceedings of the 27th International Joint Conference on Artificial Intelligence. AAAI Press, 2018.</a:t>
              </a:r>
              <a:endParaRPr/>
            </a:p>
          </p:txBody>
        </p:sp>
      </p:grpSp>
      <p:grpSp>
        <p:nvGrpSpPr>
          <p:cNvPr id="215" name="Google Shape;215;p10"/>
          <p:cNvGrpSpPr/>
          <p:nvPr/>
        </p:nvGrpSpPr>
        <p:grpSpPr>
          <a:xfrm>
            <a:off x="777061" y="2657742"/>
            <a:ext cx="6901923" cy="2255794"/>
            <a:chOff x="0" y="0"/>
            <a:chExt cx="6901922" cy="2255793"/>
          </a:xfrm>
        </p:grpSpPr>
        <p:sp>
          <p:nvSpPr>
            <p:cNvPr id="216" name="Google Shape;216;p10"/>
            <p:cNvSpPr txBox="1"/>
            <p:nvPr/>
          </p:nvSpPr>
          <p:spPr>
            <a:xfrm>
              <a:off x="0" y="1920542"/>
              <a:ext cx="6163323" cy="3352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00" lIns="91400" spcFirstLastPara="1" rIns="91400" wrap="square" tIns="91400">
              <a:norm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600"/>
                <a:buFont typeface="Helvetica Neue"/>
                <a:buNone/>
              </a:pPr>
              <a:r>
                <a:rPr b="0" i="0" lang="en-US" sz="600" u="none" cap="none" strike="noStrike">
                  <a:solidFill>
                    <a:schemeClr val="accent1"/>
                  </a:solidFill>
                  <a:latin typeface="Source Serif Pro"/>
                  <a:ea typeface="Source Serif Pro"/>
                  <a:cs typeface="Source Serif Pro"/>
                  <a:sym typeface="Source Serif Pro"/>
                </a:rPr>
                <a:t>Edwards, Ashley, et al. "Imitating Latent Policies from Observation." International Conference on Machine Learning. 2019.</a:t>
              </a:r>
              <a:endParaRPr/>
            </a:p>
          </p:txBody>
        </p:sp>
        <p:pic>
          <p:nvPicPr>
            <p:cNvPr descr="ilpo.png" id="217" name="Google Shape;217;p1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467305" y="0"/>
              <a:ext cx="5434617" cy="17167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8" name="Google Shape;218;p10"/>
          <p:cNvSpPr txBox="1"/>
          <p:nvPr>
            <p:ph idx="1" type="body"/>
          </p:nvPr>
        </p:nvSpPr>
        <p:spPr>
          <a:xfrm>
            <a:off x="873200" y="1554125"/>
            <a:ext cx="76887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-177800" lvl="1" marL="800100" rtl="0" algn="l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100"/>
              <a:t>Learn a model of the environment in the process.</a:t>
            </a:r>
            <a:endParaRPr>
              <a:solidFill>
                <a:srgbClr val="595959"/>
              </a:solidFill>
            </a:endParaRPr>
          </a:p>
        </p:txBody>
      </p:sp>
      <p:sp>
        <p:nvSpPr>
          <p:cNvPr id="219" name="Google Shape;219;p10"/>
          <p:cNvSpPr txBox="1"/>
          <p:nvPr>
            <p:ph idx="1" type="body"/>
          </p:nvPr>
        </p:nvSpPr>
        <p:spPr>
          <a:xfrm>
            <a:off x="1108725" y="1862400"/>
            <a:ext cx="76887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-177800" lvl="2" marL="1250950" rtl="0" algn="l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100"/>
              <a:t>Inverse Model:</a:t>
            </a:r>
            <a:endParaRPr>
              <a:solidFill>
                <a:srgbClr val="595959"/>
              </a:solidFill>
            </a:endParaRPr>
          </a:p>
        </p:txBody>
      </p:sp>
      <p:sp>
        <p:nvSpPr>
          <p:cNvPr id="220" name="Google Shape;220;p10"/>
          <p:cNvSpPr txBox="1"/>
          <p:nvPr>
            <p:ph idx="1" type="body"/>
          </p:nvPr>
        </p:nvSpPr>
        <p:spPr>
          <a:xfrm>
            <a:off x="1108725" y="2195388"/>
            <a:ext cx="76887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-177800" lvl="2" marL="1250950" rtl="0" algn="l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100"/>
              <a:t>Forward Model: </a:t>
            </a:r>
            <a:endParaRPr>
              <a:solidFill>
                <a:srgbClr val="595959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1"/>
          <p:cNvSpPr txBox="1"/>
          <p:nvPr>
            <p:ph type="title"/>
          </p:nvPr>
        </p:nvSpPr>
        <p:spPr>
          <a:xfrm>
            <a:off x="729450" y="442350"/>
            <a:ext cx="7688700" cy="5352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262"/>
              <a:buFont typeface="Source Serif Pro"/>
              <a:buNone/>
            </a:pPr>
            <a:r>
              <a:rPr lang="en-US" sz="2262"/>
              <a:t>Control</a:t>
            </a:r>
            <a:endParaRPr/>
          </a:p>
        </p:txBody>
      </p:sp>
      <p:sp>
        <p:nvSpPr>
          <p:cNvPr id="226" name="Google Shape;226;p11"/>
          <p:cNvSpPr txBox="1"/>
          <p:nvPr>
            <p:ph idx="12" type="sldNum"/>
          </p:nvPr>
        </p:nvSpPr>
        <p:spPr>
          <a:xfrm>
            <a:off x="8757553" y="4779026"/>
            <a:ext cx="327450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</a:pPr>
            <a:fld id="{00000000-1234-1234-1234-123412341234}" type="slidenum">
              <a:rPr lang="en-US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/>
          </a:p>
        </p:txBody>
      </p:sp>
      <p:sp>
        <p:nvSpPr>
          <p:cNvPr id="227" name="Google Shape;227;p11"/>
          <p:cNvSpPr txBox="1"/>
          <p:nvPr>
            <p:ph idx="1" type="body"/>
          </p:nvPr>
        </p:nvSpPr>
        <p:spPr>
          <a:xfrm>
            <a:off x="729450" y="1202575"/>
            <a:ext cx="50721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en-US"/>
              <a:t>Model-free</a:t>
            </a:r>
            <a:endParaRPr/>
          </a:p>
        </p:txBody>
      </p:sp>
      <p:pic>
        <p:nvPicPr>
          <p:cNvPr descr="Screen Shot 2019-07-30 at 8.43.09 PM.png" id="228" name="Google Shape;22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68146" y="289000"/>
            <a:ext cx="5712522" cy="841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Shot 2019-07-22 at 8.06.20 PM.png" id="229" name="Google Shape;229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54272" y="1982488"/>
            <a:ext cx="3230765" cy="2555961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1"/>
          <p:cNvSpPr txBox="1"/>
          <p:nvPr/>
        </p:nvSpPr>
        <p:spPr>
          <a:xfrm>
            <a:off x="777061" y="4443581"/>
            <a:ext cx="7589878" cy="3352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"/>
              <a:buFont typeface="Helvetica Neue"/>
              <a:buNone/>
            </a:pPr>
            <a:r>
              <a:rPr b="0" i="0" lang="en-US" sz="550" u="none" cap="none" strike="noStrik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Torabi, Faraz, Garrett Warnell, and Peter Stone. "Imitation Learning from Video by Leveraging Proprioception." Proceedings of the 28th International Joint Conference on Artificial Intelligence. AAAI Press, 2019.</a:t>
            </a:r>
            <a:endParaRPr/>
          </a:p>
        </p:txBody>
      </p:sp>
      <p:pic>
        <p:nvPicPr>
          <p:cNvPr descr="demonstration.gif" id="231" name="Google Shape;231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92474" y="2769616"/>
            <a:ext cx="1649760" cy="164976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1"/>
          <p:cNvSpPr txBox="1"/>
          <p:nvPr/>
        </p:nvSpPr>
        <p:spPr>
          <a:xfrm>
            <a:off x="4332901" y="2473050"/>
            <a:ext cx="1286700" cy="1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Demonstration</a:t>
            </a:r>
            <a:endParaRPr/>
          </a:p>
        </p:txBody>
      </p:sp>
      <p:cxnSp>
        <p:nvCxnSpPr>
          <p:cNvPr id="233" name="Google Shape;233;p11"/>
          <p:cNvCxnSpPr/>
          <p:nvPr/>
        </p:nvCxnSpPr>
        <p:spPr>
          <a:xfrm>
            <a:off x="5941262" y="3621210"/>
            <a:ext cx="542137" cy="1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38100" rotWithShape="0" dir="5400000" dist="20000">
              <a:srgbClr val="000000">
                <a:alpha val="37647"/>
              </a:srgbClr>
            </a:outerShdw>
          </a:effectLst>
        </p:spPr>
      </p:cxnSp>
      <p:pic>
        <p:nvPicPr>
          <p:cNvPr descr="hybrid_itr_1941.gif" id="234" name="Google Shape;234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82427" y="2769616"/>
            <a:ext cx="1649760" cy="164976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1"/>
          <p:cNvSpPr txBox="1"/>
          <p:nvPr/>
        </p:nvSpPr>
        <p:spPr>
          <a:xfrm>
            <a:off x="6912848" y="2473050"/>
            <a:ext cx="1419300" cy="1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Learned Policy</a:t>
            </a:r>
            <a:endParaRPr/>
          </a:p>
        </p:txBody>
      </p:sp>
      <p:pic>
        <p:nvPicPr>
          <p:cNvPr descr="Screen Shot 2019-08-07 at 11.04.15 PM.png" id="236" name="Google Shape;236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149907" y="2042317"/>
            <a:ext cx="2948999" cy="2436317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1"/>
          <p:cNvSpPr txBox="1"/>
          <p:nvPr/>
        </p:nvSpPr>
        <p:spPr>
          <a:xfrm>
            <a:off x="777061" y="4577713"/>
            <a:ext cx="7589878" cy="3352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"/>
              <a:buFont typeface="Helvetica Neue"/>
              <a:buNone/>
            </a:pPr>
            <a:r>
              <a:rPr b="0" i="0" lang="en-US" sz="550" u="none" cap="none" strike="noStrik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Sermanet, Pierre, et al. "Time-contrastive networks: Self-supervised learning from video." 2018 IEEE International Conference on Robotics and Automation (ICRA). IEEE, 2018.</a:t>
            </a:r>
            <a:endParaRPr/>
          </a:p>
        </p:txBody>
      </p:sp>
      <p:pic>
        <p:nvPicPr>
          <p:cNvPr descr="Time_Contrastive_Networks_Self_Supervised_Learning_from_Video1.gif" id="238" name="Google Shape;238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901940" y="2192621"/>
            <a:ext cx="4064001" cy="2286001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1"/>
          <p:cNvSpPr txBox="1"/>
          <p:nvPr>
            <p:ph idx="1" type="body"/>
          </p:nvPr>
        </p:nvSpPr>
        <p:spPr>
          <a:xfrm>
            <a:off x="869150" y="1567563"/>
            <a:ext cx="50721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-177800" lvl="1" marL="800100" rtl="0" algn="l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100"/>
              <a:t>Learn the imitation policy without learning any models</a:t>
            </a:r>
            <a:endParaRPr/>
          </a:p>
        </p:txBody>
      </p:sp>
      <p:sp>
        <p:nvSpPr>
          <p:cNvPr id="240" name="Google Shape;240;p11"/>
          <p:cNvSpPr txBox="1"/>
          <p:nvPr>
            <p:ph idx="1" type="body"/>
          </p:nvPr>
        </p:nvSpPr>
        <p:spPr>
          <a:xfrm>
            <a:off x="1034250" y="1914350"/>
            <a:ext cx="50721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-177800" lvl="2" marL="1250950" rtl="0" algn="l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100"/>
              <a:t>Adversarial Methods</a:t>
            </a:r>
            <a:endParaRPr/>
          </a:p>
        </p:txBody>
      </p:sp>
      <p:sp>
        <p:nvSpPr>
          <p:cNvPr id="241" name="Google Shape;241;p11"/>
          <p:cNvSpPr txBox="1"/>
          <p:nvPr>
            <p:ph idx="1" type="body"/>
          </p:nvPr>
        </p:nvSpPr>
        <p:spPr>
          <a:xfrm>
            <a:off x="1034250" y="2291725"/>
            <a:ext cx="50721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-177800" lvl="2" marL="1250950" rtl="0" algn="l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100"/>
              <a:t>Reward Engineering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2"/>
          <p:cNvSpPr txBox="1"/>
          <p:nvPr>
            <p:ph type="title"/>
          </p:nvPr>
        </p:nvSpPr>
        <p:spPr>
          <a:xfrm>
            <a:off x="729450" y="442349"/>
            <a:ext cx="7688699" cy="5352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200"/>
              <a:buFont typeface="Source Serif Pro"/>
              <a:buNone/>
            </a:pPr>
            <a:r>
              <a:rPr lang="en-US" sz="2200"/>
              <a:t>Summary</a:t>
            </a:r>
            <a:endParaRPr/>
          </a:p>
        </p:txBody>
      </p:sp>
      <p:sp>
        <p:nvSpPr>
          <p:cNvPr id="247" name="Google Shape;247;p12"/>
          <p:cNvSpPr txBox="1"/>
          <p:nvPr>
            <p:ph idx="1" type="body"/>
          </p:nvPr>
        </p:nvSpPr>
        <p:spPr>
          <a:xfrm>
            <a:off x="691349" y="961275"/>
            <a:ext cx="8042318" cy="22611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/>
          <a:p>
            <a:pPr indent="-31115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500"/>
              <a:t>We surveyed and organized work that addresses the problem of Imitation from Observation. </a:t>
            </a:r>
            <a:endParaRPr/>
          </a:p>
          <a:p>
            <a:pPr indent="-31115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500"/>
              <a:t>Methods are being developed to address the two most important challenges in IfO:</a:t>
            </a:r>
            <a:endParaRPr/>
          </a:p>
          <a:p>
            <a:pPr indent="-311150" lvl="1" marL="64135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sz="1300"/>
              <a:t>Perception</a:t>
            </a:r>
            <a:endParaRPr/>
          </a:p>
          <a:p>
            <a:pPr indent="-311150" lvl="1" marL="64135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sz="1300"/>
              <a:t>Control</a:t>
            </a:r>
            <a:endParaRPr/>
          </a:p>
        </p:txBody>
      </p:sp>
      <p:sp>
        <p:nvSpPr>
          <p:cNvPr id="248" name="Google Shape;248;p12"/>
          <p:cNvSpPr txBox="1"/>
          <p:nvPr>
            <p:ph idx="4294967295" type="sldNum"/>
          </p:nvPr>
        </p:nvSpPr>
        <p:spPr>
          <a:xfrm>
            <a:off x="8748189" y="4779026"/>
            <a:ext cx="336812" cy="3352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</a:pPr>
            <a:fld id="{00000000-1234-1234-1234-123412341234}" type="slidenum">
              <a:rPr lang="en-US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/>
          </a:p>
        </p:txBody>
      </p:sp>
      <p:sp>
        <p:nvSpPr>
          <p:cNvPr id="249" name="Google Shape;249;p12"/>
          <p:cNvSpPr txBox="1"/>
          <p:nvPr/>
        </p:nvSpPr>
        <p:spPr>
          <a:xfrm>
            <a:off x="4866150" y="2510124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Font typeface="Source Serif Pro"/>
              <a:buNone/>
            </a:pPr>
            <a:r>
              <a:rPr b="0" i="0" lang="en-US" sz="2100" u="none" cap="none" strike="noStrike">
                <a:solidFill>
                  <a:srgbClr val="1A1A1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Collaborators</a:t>
            </a:r>
            <a:endParaRPr/>
          </a:p>
        </p:txBody>
      </p:sp>
      <p:sp>
        <p:nvSpPr>
          <p:cNvPr id="250" name="Google Shape;250;p12"/>
          <p:cNvSpPr txBox="1"/>
          <p:nvPr/>
        </p:nvSpPr>
        <p:spPr>
          <a:xfrm>
            <a:off x="4944099" y="2901350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Source Serif Pro"/>
              <a:buNone/>
            </a:pPr>
            <a:r>
              <a:rPr b="0" i="0" lang="en-US" sz="1700" u="none" cap="none" strike="noStrik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Faraz Torabi</a:t>
            </a:r>
            <a:endParaRPr/>
          </a:p>
        </p:txBody>
      </p:sp>
      <p:sp>
        <p:nvSpPr>
          <p:cNvPr id="251" name="Google Shape;251;p12"/>
          <p:cNvSpPr txBox="1"/>
          <p:nvPr/>
        </p:nvSpPr>
        <p:spPr>
          <a:xfrm>
            <a:off x="7004100" y="2901350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Source Serif Pro"/>
              <a:buNone/>
            </a:pPr>
            <a:r>
              <a:rPr b="0" i="0" lang="en-US" sz="1700" u="none" cap="none" strike="noStrik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Garrett Warnell</a:t>
            </a:r>
            <a:endParaRPr/>
          </a:p>
        </p:txBody>
      </p:sp>
      <p:pic>
        <p:nvPicPr>
          <p:cNvPr descr="faraz.jpg" id="252" name="Google Shape;25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07773" y="3298582"/>
            <a:ext cx="1496995" cy="15042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arrett.jpg" id="253" name="Google Shape;253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16661" y="3284763"/>
            <a:ext cx="1496994" cy="1494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1700" y="2901341"/>
            <a:ext cx="3830550" cy="1751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"/>
          <p:cNvSpPr txBox="1"/>
          <p:nvPr>
            <p:ph type="title"/>
          </p:nvPr>
        </p:nvSpPr>
        <p:spPr>
          <a:xfrm>
            <a:off x="729450" y="442349"/>
            <a:ext cx="7688699" cy="5352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200"/>
              <a:buFont typeface="Source Serif Pro"/>
              <a:buNone/>
            </a:pPr>
            <a:r>
              <a:rPr lang="en-US" sz="2200"/>
              <a:t>What is Imitation from Observation?</a:t>
            </a:r>
            <a:endParaRPr/>
          </a:p>
        </p:txBody>
      </p:sp>
      <p:sp>
        <p:nvSpPr>
          <p:cNvPr id="88" name="Google Shape;88;p2"/>
          <p:cNvSpPr txBox="1"/>
          <p:nvPr>
            <p:ph idx="4294967295" type="sldNum"/>
          </p:nvPr>
        </p:nvSpPr>
        <p:spPr>
          <a:xfrm>
            <a:off x="8818819" y="4779026"/>
            <a:ext cx="266181" cy="3352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</a:pPr>
            <a:fld id="{00000000-1234-1234-1234-123412341234}" type="slidenum">
              <a:rPr lang="en-US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/>
          </a:p>
        </p:txBody>
      </p:sp>
      <p:pic>
        <p:nvPicPr>
          <p:cNvPr descr="bird.gif" id="89" name="Google Shape;8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1524" y="1252279"/>
            <a:ext cx="3320952" cy="3320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"/>
          <p:cNvSpPr txBox="1"/>
          <p:nvPr>
            <p:ph type="title"/>
          </p:nvPr>
        </p:nvSpPr>
        <p:spPr>
          <a:xfrm>
            <a:off x="729450" y="442350"/>
            <a:ext cx="7688700" cy="5352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262"/>
              <a:buFont typeface="Source Serif Pro"/>
              <a:buNone/>
            </a:pPr>
            <a:r>
              <a:rPr lang="en-US" sz="2262"/>
              <a:t>Reinforcement Learning (RL)</a:t>
            </a:r>
            <a:endParaRPr/>
          </a:p>
        </p:txBody>
      </p:sp>
      <p:pic>
        <p:nvPicPr>
          <p:cNvPr descr="Google Shape;180;p28" id="95" name="Google Shape;9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61151" y="1548709"/>
            <a:ext cx="5821698" cy="224549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3"/>
          <p:cNvSpPr txBox="1"/>
          <p:nvPr>
            <p:ph idx="12" type="sldNum"/>
          </p:nvPr>
        </p:nvSpPr>
        <p:spPr>
          <a:xfrm>
            <a:off x="8818820" y="4779026"/>
            <a:ext cx="266183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</a:pPr>
            <a:fld id="{00000000-1234-1234-1234-123412341234}" type="slidenum">
              <a:rPr lang="en-US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"/>
          <p:cNvSpPr txBox="1"/>
          <p:nvPr>
            <p:ph type="title"/>
          </p:nvPr>
        </p:nvSpPr>
        <p:spPr>
          <a:xfrm>
            <a:off x="729450" y="442350"/>
            <a:ext cx="7688700" cy="5352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262"/>
              <a:buFont typeface="Source Serif Pro"/>
              <a:buNone/>
            </a:pPr>
            <a:r>
              <a:rPr lang="en-US" sz="2262"/>
              <a:t>Markov Decision Process (MDP)</a:t>
            </a:r>
            <a:endParaRPr/>
          </a:p>
        </p:txBody>
      </p:sp>
      <p:sp>
        <p:nvSpPr>
          <p:cNvPr id="102" name="Google Shape;102;p4"/>
          <p:cNvSpPr txBox="1"/>
          <p:nvPr>
            <p:ph idx="12" type="sldNum"/>
          </p:nvPr>
        </p:nvSpPr>
        <p:spPr>
          <a:xfrm>
            <a:off x="8818820" y="4779026"/>
            <a:ext cx="266183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</a:pPr>
            <a:fld id="{00000000-1234-1234-1234-123412341234}" type="slidenum">
              <a:rPr lang="en-US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/>
          </a:p>
        </p:txBody>
      </p:sp>
      <p:sp>
        <p:nvSpPr>
          <p:cNvPr id="103" name="Google Shape;103;p4"/>
          <p:cNvSpPr txBox="1"/>
          <p:nvPr/>
        </p:nvSpPr>
        <p:spPr>
          <a:xfrm>
            <a:off x="727650" y="1196105"/>
            <a:ext cx="7688700" cy="33049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78"/>
              <a:buFont typeface="Source Serif Pro"/>
              <a:buNone/>
            </a:pPr>
            <a:r>
              <a:rPr b="0" i="0" lang="en-US" sz="1078" u="none" cap="none" strike="noStrik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Formally, we model agent interaction as an MDP i.e.  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78"/>
              <a:buFont typeface="Source Serif Pro"/>
              <a:buNone/>
            </a:pPr>
            <a:r>
              <a:rPr b="0" i="0" lang="en-US" sz="1078" u="none" cap="none" strike="noStrik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Where,</a:t>
            </a:r>
            <a:endParaRPr/>
          </a:p>
          <a:p>
            <a:pPr indent="-108082" lvl="1" marL="40145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78"/>
              <a:buFont typeface="Source Serif Pro"/>
              <a:buChar char="•"/>
            </a:pPr>
            <a:r>
              <a:rPr b="0" i="0" lang="en-US" sz="1078" u="none" cap="none" strike="noStrik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S is the state space of the agent </a:t>
            </a:r>
            <a:endParaRPr/>
          </a:p>
          <a:p>
            <a:pPr indent="-108082" lvl="1" marL="40145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78"/>
              <a:buFont typeface="Source Serif Pro"/>
              <a:buChar char="•"/>
            </a:pPr>
            <a:r>
              <a:rPr b="0" i="0" lang="en-US" sz="1078" u="none" cap="none" strike="noStrik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A is the action space of the agent </a:t>
            </a:r>
            <a:endParaRPr/>
          </a:p>
          <a:p>
            <a:pPr indent="-108082" lvl="1" marL="40145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78"/>
              <a:buFont typeface="Source Serif Pro"/>
              <a:buChar char="•"/>
            </a:pPr>
            <a:r>
              <a:rPr b="0" i="0" lang="en-US" sz="1078" u="none" cap="none" strike="noStrik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T is transition probabilities i.e.  </a:t>
            </a:r>
            <a:endParaRPr/>
          </a:p>
          <a:p>
            <a:pPr indent="-108082" lvl="1" marL="40145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78"/>
              <a:buFont typeface="Source Serif Pro"/>
              <a:buChar char="•"/>
            </a:pPr>
            <a:r>
              <a:rPr b="0" i="0" lang="en-US" sz="1078" u="none" cap="none" strike="noStrik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R is the scalar reward i.e. </a:t>
            </a:r>
            <a:endParaRPr/>
          </a:p>
          <a:p>
            <a:pPr indent="-108082" lvl="1" marL="40145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78"/>
              <a:buFont typeface="Source Serif Pro"/>
              <a:buChar char="•"/>
            </a:pPr>
            <a:r>
              <a:rPr b="0" i="0" lang="en-US" sz="1078" u="none" cap="none" strike="noStrik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   is  the discount factor</a:t>
            </a:r>
            <a:endParaRPr b="0" i="0" sz="123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ts val="1078"/>
              <a:buFont typeface="Source Serif Pro"/>
              <a:buNone/>
            </a:pPr>
            <a:r>
              <a:rPr b="0" i="0" lang="en-US" sz="1078" u="none" cap="none" strike="noStrike">
                <a:solidFill>
                  <a:srgbClr val="474747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Goal:</a:t>
            </a:r>
            <a:endParaRPr/>
          </a:p>
          <a:p>
            <a:pPr indent="-108082" lvl="1" marL="40145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ts val="1078"/>
              <a:buFont typeface="Source Serif Pro"/>
              <a:buChar char="•"/>
            </a:pPr>
            <a:r>
              <a:rPr b="0" i="0" lang="en-US" sz="1078" u="none" cap="none" strike="noStrike">
                <a:solidFill>
                  <a:srgbClr val="474747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where we want to find policy, 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ts val="1078"/>
              <a:buFont typeface="Source Serif Pro"/>
              <a:buNone/>
            </a:pPr>
            <a:r>
              <a:rPr b="0" i="0" lang="en-US" sz="1078" u="none" cap="none" strike="noStrike">
                <a:solidFill>
                  <a:srgbClr val="474747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Drawback:</a:t>
            </a:r>
            <a:endParaRPr/>
          </a:p>
          <a:p>
            <a:pPr indent="-108082" lvl="1" marL="40145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ts val="1078"/>
              <a:buFont typeface="Source Serif Pro"/>
              <a:buChar char="•"/>
            </a:pPr>
            <a:r>
              <a:rPr b="0" i="0" lang="en-US" sz="1078" u="none" cap="none" strike="noStrike">
                <a:solidFill>
                  <a:srgbClr val="474747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Requires extensive explorations</a:t>
            </a:r>
            <a:endParaRPr/>
          </a:p>
          <a:p>
            <a:pPr indent="-108082" lvl="1" marL="40145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ts val="1078"/>
              <a:buFont typeface="Source Serif Pro"/>
              <a:buChar char="•"/>
            </a:pPr>
            <a:r>
              <a:rPr b="0" i="0" lang="en-US" sz="1078" u="none" cap="none" strike="noStrike">
                <a:solidFill>
                  <a:srgbClr val="474747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Designing reward functions are requires domain knowledge</a:t>
            </a:r>
            <a:endParaRPr/>
          </a:p>
        </p:txBody>
      </p:sp>
      <p:pic>
        <p:nvPicPr>
          <p:cNvPr descr="Google Shape;188;p29" id="104" name="Google Shape;10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6575" y="2773642"/>
            <a:ext cx="119597" cy="149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/>
          <p:nvPr>
            <p:ph type="title"/>
          </p:nvPr>
        </p:nvSpPr>
        <p:spPr>
          <a:xfrm>
            <a:off x="729450" y="442350"/>
            <a:ext cx="7688700" cy="5352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262"/>
              <a:buFont typeface="Source Serif Pro"/>
              <a:buNone/>
            </a:pPr>
            <a:r>
              <a:rPr lang="en-US" sz="2262"/>
              <a:t>Imitation Learning</a:t>
            </a:r>
            <a:endParaRPr/>
          </a:p>
        </p:txBody>
      </p:sp>
      <p:sp>
        <p:nvSpPr>
          <p:cNvPr id="110" name="Google Shape;110;p5"/>
          <p:cNvSpPr txBox="1"/>
          <p:nvPr>
            <p:ph idx="1" type="body"/>
          </p:nvPr>
        </p:nvSpPr>
        <p:spPr>
          <a:xfrm>
            <a:off x="729450" y="1202575"/>
            <a:ext cx="7688700" cy="22611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en-US"/>
              <a:t>Goal</a:t>
            </a:r>
            <a:r>
              <a:rPr lang="en-US" sz="1600"/>
              <a:t>:</a:t>
            </a:r>
            <a:endParaRPr/>
          </a:p>
          <a:p>
            <a:pPr indent="-335084" lvl="1" marL="951034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0" i="0" lang="en-US" sz="1400" u="none" cap="none" strike="noStrik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Learn how to make decisions by trying to imitate another agent.</a:t>
            </a:r>
            <a:endParaRPr/>
          </a:p>
        </p:txBody>
      </p:sp>
      <p:pic>
        <p:nvPicPr>
          <p:cNvPr descr="lfd.gif" id="111" name="Google Shape;11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62133" y="2422173"/>
            <a:ext cx="4019734" cy="226110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5"/>
          <p:cNvSpPr txBox="1"/>
          <p:nvPr/>
        </p:nvSpPr>
        <p:spPr>
          <a:xfrm>
            <a:off x="727650" y="1951875"/>
            <a:ext cx="7688700" cy="22611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/>
          <a:p>
            <a:pPr indent="-335084" lvl="0" marL="48113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lvetica Neue"/>
              <a:buChar char="●"/>
            </a:pPr>
            <a:r>
              <a:rPr b="0" i="0" lang="en-US" sz="1400" u="none" cap="none" strike="noStrik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Observations of other agent (demonstrations) consist of state-action pairs.</a:t>
            </a:r>
            <a:endParaRPr/>
          </a:p>
        </p:txBody>
      </p:sp>
      <p:sp>
        <p:nvSpPr>
          <p:cNvPr id="113" name="Google Shape;113;p5"/>
          <p:cNvSpPr txBox="1"/>
          <p:nvPr/>
        </p:nvSpPr>
        <p:spPr>
          <a:xfrm>
            <a:off x="727650" y="2307475"/>
            <a:ext cx="7688700" cy="22611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/>
          <a:p>
            <a:pPr indent="-335084" lvl="0" marL="48113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lvetica Neue"/>
              <a:buChar char="●"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Limitation</a:t>
            </a:r>
            <a:r>
              <a:rPr b="0" i="0" lang="en-US" sz="1400" u="none" cap="none" strike="noStrik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:</a:t>
            </a:r>
            <a:endParaRPr/>
          </a:p>
          <a:p>
            <a:pPr indent="-335084" lvl="1" marL="95103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lvetica Neue"/>
              <a:buChar char="●"/>
            </a:pPr>
            <a:r>
              <a:rPr b="0" i="0" lang="en-US" sz="1400" u="none" cap="none" strike="noStrik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Precludes using a large amount of demonstration data where action sequences are not given (e.g. YouTube videos).</a:t>
            </a:r>
            <a:endParaRPr/>
          </a:p>
        </p:txBody>
      </p:sp>
      <p:sp>
        <p:nvSpPr>
          <p:cNvPr id="114" name="Google Shape;114;p5"/>
          <p:cNvSpPr txBox="1"/>
          <p:nvPr>
            <p:ph idx="12" type="sldNum"/>
          </p:nvPr>
        </p:nvSpPr>
        <p:spPr>
          <a:xfrm>
            <a:off x="8818820" y="4779026"/>
            <a:ext cx="266183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</a:pPr>
            <a:fld id="{00000000-1234-1234-1234-123412341234}" type="slidenum">
              <a:rPr lang="en-US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"/>
          <p:cNvSpPr txBox="1"/>
          <p:nvPr>
            <p:ph type="title"/>
          </p:nvPr>
        </p:nvSpPr>
        <p:spPr>
          <a:xfrm>
            <a:off x="729450" y="442350"/>
            <a:ext cx="7688700" cy="5352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262"/>
              <a:buFont typeface="Source Serif Pro"/>
              <a:buNone/>
            </a:pPr>
            <a:r>
              <a:rPr lang="en-US" sz="2262"/>
              <a:t>Imitation from Observation</a:t>
            </a:r>
            <a:endParaRPr/>
          </a:p>
        </p:txBody>
      </p:sp>
      <p:sp>
        <p:nvSpPr>
          <p:cNvPr id="120" name="Google Shape;120;p6"/>
          <p:cNvSpPr txBox="1"/>
          <p:nvPr>
            <p:ph idx="1" type="body"/>
          </p:nvPr>
        </p:nvSpPr>
        <p:spPr>
          <a:xfrm>
            <a:off x="729450" y="1202575"/>
            <a:ext cx="7688700" cy="22611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/>
          <a:p>
            <a:pPr indent="-3111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elvetica Neue"/>
              <a:buChar char="●"/>
            </a:pPr>
            <a:r>
              <a:rPr b="1" lang="en-US"/>
              <a:t>Goal:</a:t>
            </a:r>
            <a:endParaRPr/>
          </a:p>
          <a:p>
            <a:pPr indent="-266700" lvl="1" marL="8826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lvetica Neue"/>
              <a:buChar char="●"/>
            </a:pPr>
            <a:r>
              <a:rPr b="0" i="0" lang="en-US" sz="1400" u="none" cap="none" strike="noStrik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Learn how to perform a task given state-only demonstrations (visual demonstration).</a:t>
            </a:r>
            <a:endParaRPr/>
          </a:p>
        </p:txBody>
      </p:sp>
      <p:sp>
        <p:nvSpPr>
          <p:cNvPr id="121" name="Google Shape;121;p6"/>
          <p:cNvSpPr txBox="1"/>
          <p:nvPr>
            <p:ph idx="12" type="sldNum"/>
          </p:nvPr>
        </p:nvSpPr>
        <p:spPr>
          <a:xfrm>
            <a:off x="8818820" y="4779026"/>
            <a:ext cx="266183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</a:pPr>
            <a:fld id="{00000000-1234-1234-1234-123412341234}" type="slidenum">
              <a:rPr lang="en-US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/>
          </a:p>
        </p:txBody>
      </p:sp>
      <p:pic>
        <p:nvPicPr>
          <p:cNvPr descr="horse.gif" id="122" name="Google Shape;12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62004" y="1966522"/>
            <a:ext cx="2619992" cy="2619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"/>
          <p:cNvSpPr txBox="1"/>
          <p:nvPr>
            <p:ph type="title"/>
          </p:nvPr>
        </p:nvSpPr>
        <p:spPr>
          <a:xfrm>
            <a:off x="729450" y="442350"/>
            <a:ext cx="7688700" cy="5352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262"/>
              <a:buFont typeface="Source Serif Pro"/>
              <a:buNone/>
            </a:pPr>
            <a:r>
              <a:rPr lang="en-US" sz="2262"/>
              <a:t>Timeline</a:t>
            </a:r>
            <a:endParaRPr/>
          </a:p>
        </p:txBody>
      </p:sp>
      <p:sp>
        <p:nvSpPr>
          <p:cNvPr id="128" name="Google Shape;128;p7"/>
          <p:cNvSpPr txBox="1"/>
          <p:nvPr>
            <p:ph idx="12" type="sldNum"/>
          </p:nvPr>
        </p:nvSpPr>
        <p:spPr>
          <a:xfrm>
            <a:off x="8818820" y="4779026"/>
            <a:ext cx="266183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</a:pPr>
            <a:fld id="{00000000-1234-1234-1234-123412341234}" type="slidenum">
              <a:rPr lang="en-US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/>
          </a:p>
        </p:txBody>
      </p:sp>
      <p:grpSp>
        <p:nvGrpSpPr>
          <p:cNvPr id="129" name="Google Shape;129;p7"/>
          <p:cNvGrpSpPr/>
          <p:nvPr/>
        </p:nvGrpSpPr>
        <p:grpSpPr>
          <a:xfrm>
            <a:off x="472919" y="3547064"/>
            <a:ext cx="1270001" cy="1343047"/>
            <a:chOff x="0" y="0"/>
            <a:chExt cx="1270000" cy="1343045"/>
          </a:xfrm>
        </p:grpSpPr>
        <p:cxnSp>
          <p:nvCxnSpPr>
            <p:cNvPr id="130" name="Google Shape;130;p7"/>
            <p:cNvCxnSpPr/>
            <p:nvPr/>
          </p:nvCxnSpPr>
          <p:spPr>
            <a:xfrm flipH="1" rot="10800000">
              <a:off x="589481" y="0"/>
              <a:ext cx="1" cy="27309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2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131" name="Google Shape;131;p7"/>
            <p:cNvCxnSpPr/>
            <p:nvPr/>
          </p:nvCxnSpPr>
          <p:spPr>
            <a:xfrm>
              <a:off x="0" y="73044"/>
              <a:ext cx="1270000" cy="1270001"/>
            </a:xfrm>
            <a:prstGeom prst="straightConnector1">
              <a:avLst/>
            </a:prstGeom>
            <a:noFill/>
            <a:ln>
              <a:noFill/>
            </a:ln>
          </p:spPr>
        </p:cxnSp>
      </p:grpSp>
      <p:grpSp>
        <p:nvGrpSpPr>
          <p:cNvPr id="132" name="Google Shape;132;p7"/>
          <p:cNvGrpSpPr/>
          <p:nvPr/>
        </p:nvGrpSpPr>
        <p:grpSpPr>
          <a:xfrm>
            <a:off x="1570964" y="1231575"/>
            <a:ext cx="6775083" cy="2910952"/>
            <a:chOff x="0" y="0"/>
            <a:chExt cx="6775081" cy="2910950"/>
          </a:xfrm>
        </p:grpSpPr>
        <p:pic>
          <p:nvPicPr>
            <p:cNvPr descr="Screen Shot 2019-08-04 at 2.24.17 PM.png" id="133" name="Google Shape;133;p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7075" y="500216"/>
              <a:ext cx="3072535" cy="23619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creen Shot 2019-08-04 at 2.24.39 PM.png" id="134" name="Google Shape;134;p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702546" y="451408"/>
              <a:ext cx="3072535" cy="24595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5" name="Google Shape;135;p7"/>
            <p:cNvSpPr txBox="1"/>
            <p:nvPr/>
          </p:nvSpPr>
          <p:spPr>
            <a:xfrm>
              <a:off x="0" y="0"/>
              <a:ext cx="2542791" cy="1973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Inverse Reinforcement Learning</a:t>
              </a:r>
              <a:endParaRPr/>
            </a:p>
          </p:txBody>
        </p:sp>
      </p:grpSp>
      <p:grpSp>
        <p:nvGrpSpPr>
          <p:cNvPr id="136" name="Google Shape;136;p7"/>
          <p:cNvGrpSpPr/>
          <p:nvPr/>
        </p:nvGrpSpPr>
        <p:grpSpPr>
          <a:xfrm>
            <a:off x="320519" y="3253240"/>
            <a:ext cx="1270001" cy="1343047"/>
            <a:chOff x="0" y="0"/>
            <a:chExt cx="1270000" cy="1343045"/>
          </a:xfrm>
        </p:grpSpPr>
        <p:cxnSp>
          <p:nvCxnSpPr>
            <p:cNvPr id="137" name="Google Shape;137;p7"/>
            <p:cNvCxnSpPr/>
            <p:nvPr/>
          </p:nvCxnSpPr>
          <p:spPr>
            <a:xfrm flipH="1" rot="10800000">
              <a:off x="741881" y="0"/>
              <a:ext cx="1" cy="27309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2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138" name="Google Shape;138;p7"/>
            <p:cNvCxnSpPr/>
            <p:nvPr/>
          </p:nvCxnSpPr>
          <p:spPr>
            <a:xfrm>
              <a:off x="0" y="73044"/>
              <a:ext cx="1270000" cy="1270001"/>
            </a:xfrm>
            <a:prstGeom prst="straightConnector1">
              <a:avLst/>
            </a:prstGeom>
            <a:noFill/>
            <a:ln>
              <a:noFill/>
            </a:ln>
          </p:spPr>
        </p:cxnSp>
      </p:grpSp>
      <p:grpSp>
        <p:nvGrpSpPr>
          <p:cNvPr id="139" name="Google Shape;139;p7"/>
          <p:cNvGrpSpPr/>
          <p:nvPr/>
        </p:nvGrpSpPr>
        <p:grpSpPr>
          <a:xfrm>
            <a:off x="1574575" y="1233824"/>
            <a:ext cx="5428941" cy="2904205"/>
            <a:chOff x="0" y="0"/>
            <a:chExt cx="5428940" cy="2904204"/>
          </a:xfrm>
        </p:grpSpPr>
        <p:pic>
          <p:nvPicPr>
            <p:cNvPr descr="helicoopter.gif" id="140" name="Google Shape;140;p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72413" y="453657"/>
              <a:ext cx="4356527" cy="24505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1" name="Google Shape;141;p7"/>
            <p:cNvSpPr txBox="1"/>
            <p:nvPr/>
          </p:nvSpPr>
          <p:spPr>
            <a:xfrm>
              <a:off x="0" y="0"/>
              <a:ext cx="2542791" cy="1973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Inverse Reinforcement Learning</a:t>
              </a:r>
              <a:endParaRPr/>
            </a:p>
          </p:txBody>
        </p:sp>
      </p:grpSp>
      <p:grpSp>
        <p:nvGrpSpPr>
          <p:cNvPr id="142" name="Google Shape;142;p7"/>
          <p:cNvGrpSpPr/>
          <p:nvPr/>
        </p:nvGrpSpPr>
        <p:grpSpPr>
          <a:xfrm>
            <a:off x="332526" y="2665593"/>
            <a:ext cx="1270001" cy="1343046"/>
            <a:chOff x="0" y="0"/>
            <a:chExt cx="1270000" cy="1343045"/>
          </a:xfrm>
        </p:grpSpPr>
        <p:cxnSp>
          <p:nvCxnSpPr>
            <p:cNvPr id="143" name="Google Shape;143;p7"/>
            <p:cNvCxnSpPr/>
            <p:nvPr/>
          </p:nvCxnSpPr>
          <p:spPr>
            <a:xfrm flipH="1" rot="10800000">
              <a:off x="729875" y="0"/>
              <a:ext cx="1" cy="27309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2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144" name="Google Shape;144;p7"/>
            <p:cNvCxnSpPr/>
            <p:nvPr/>
          </p:nvCxnSpPr>
          <p:spPr>
            <a:xfrm>
              <a:off x="0" y="73044"/>
              <a:ext cx="1270000" cy="1270001"/>
            </a:xfrm>
            <a:prstGeom prst="straightConnector1">
              <a:avLst/>
            </a:prstGeom>
            <a:noFill/>
            <a:ln>
              <a:noFill/>
            </a:ln>
          </p:spPr>
        </p:cxnSp>
      </p:grpSp>
      <p:grpSp>
        <p:nvGrpSpPr>
          <p:cNvPr id="145" name="Google Shape;145;p7"/>
          <p:cNvGrpSpPr/>
          <p:nvPr/>
        </p:nvGrpSpPr>
        <p:grpSpPr>
          <a:xfrm>
            <a:off x="1578032" y="1243242"/>
            <a:ext cx="5379907" cy="2875950"/>
            <a:chOff x="0" y="0"/>
            <a:chExt cx="5379905" cy="2875948"/>
          </a:xfrm>
        </p:grpSpPr>
        <p:pic>
          <p:nvPicPr>
            <p:cNvPr descr="Inside_DeepMind.gif" id="146" name="Google Shape;146;p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090354" y="463076"/>
              <a:ext cx="4289551" cy="24128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7" name="Google Shape;147;p7"/>
            <p:cNvSpPr txBox="1"/>
            <p:nvPr/>
          </p:nvSpPr>
          <p:spPr>
            <a:xfrm>
              <a:off x="0" y="0"/>
              <a:ext cx="3870214" cy="1973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Human-level control through deep RL from pixels</a:t>
              </a:r>
              <a:endParaRPr/>
            </a:p>
          </p:txBody>
        </p:sp>
      </p:grpSp>
      <p:grpSp>
        <p:nvGrpSpPr>
          <p:cNvPr id="148" name="Google Shape;148;p7"/>
          <p:cNvGrpSpPr/>
          <p:nvPr/>
        </p:nvGrpSpPr>
        <p:grpSpPr>
          <a:xfrm>
            <a:off x="1585229" y="1236467"/>
            <a:ext cx="5758038" cy="2896275"/>
            <a:chOff x="0" y="0"/>
            <a:chExt cx="5758037" cy="2896273"/>
          </a:xfrm>
        </p:grpSpPr>
        <p:pic>
          <p:nvPicPr>
            <p:cNvPr descr="End_to_End_Training_of_Deep_Visuomotor_Policies.gif" id="149" name="Google Shape;149;p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076024" y="456301"/>
              <a:ext cx="4337729" cy="24399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0" name="Google Shape;150;p7"/>
            <p:cNvSpPr txBox="1"/>
            <p:nvPr/>
          </p:nvSpPr>
          <p:spPr>
            <a:xfrm>
              <a:off x="0" y="0"/>
              <a:ext cx="5758037" cy="1973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Real World Application: End-to-End Training of Deep Visuomotor Policies</a:t>
              </a:r>
              <a:endParaRPr/>
            </a:p>
          </p:txBody>
        </p:sp>
      </p:grpSp>
      <p:grpSp>
        <p:nvGrpSpPr>
          <p:cNvPr id="151" name="Google Shape;151;p7"/>
          <p:cNvGrpSpPr/>
          <p:nvPr/>
        </p:nvGrpSpPr>
        <p:grpSpPr>
          <a:xfrm>
            <a:off x="396719" y="2959507"/>
            <a:ext cx="1269900" cy="1342854"/>
            <a:chOff x="0" y="90"/>
            <a:chExt cx="1269900" cy="1342854"/>
          </a:xfrm>
        </p:grpSpPr>
        <p:cxnSp>
          <p:nvCxnSpPr>
            <p:cNvPr id="152" name="Google Shape;152;p7"/>
            <p:cNvCxnSpPr/>
            <p:nvPr/>
          </p:nvCxnSpPr>
          <p:spPr>
            <a:xfrm rot="10800000">
              <a:off x="665681" y="90"/>
              <a:ext cx="0" cy="27300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2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153" name="Google Shape;153;p7"/>
            <p:cNvCxnSpPr/>
            <p:nvPr/>
          </p:nvCxnSpPr>
          <p:spPr>
            <a:xfrm>
              <a:off x="0" y="73044"/>
              <a:ext cx="1269900" cy="1269900"/>
            </a:xfrm>
            <a:prstGeom prst="straightConnector1">
              <a:avLst/>
            </a:prstGeom>
            <a:noFill/>
            <a:ln>
              <a:noFill/>
            </a:ln>
          </p:spPr>
        </p:cxnSp>
      </p:grpSp>
      <p:grpSp>
        <p:nvGrpSpPr>
          <p:cNvPr id="154" name="Google Shape;154;p7"/>
          <p:cNvGrpSpPr/>
          <p:nvPr/>
        </p:nvGrpSpPr>
        <p:grpSpPr>
          <a:xfrm>
            <a:off x="412114" y="2371769"/>
            <a:ext cx="1270000" cy="1343045"/>
            <a:chOff x="0" y="0"/>
            <a:chExt cx="1270000" cy="1343045"/>
          </a:xfrm>
        </p:grpSpPr>
        <p:cxnSp>
          <p:nvCxnSpPr>
            <p:cNvPr id="155" name="Google Shape;155;p7"/>
            <p:cNvCxnSpPr/>
            <p:nvPr/>
          </p:nvCxnSpPr>
          <p:spPr>
            <a:xfrm flipH="1" rot="10800000">
              <a:off x="644284" y="0"/>
              <a:ext cx="1" cy="27309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2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156" name="Google Shape;156;p7"/>
            <p:cNvCxnSpPr/>
            <p:nvPr/>
          </p:nvCxnSpPr>
          <p:spPr>
            <a:xfrm>
              <a:off x="0" y="73044"/>
              <a:ext cx="1270000" cy="1270001"/>
            </a:xfrm>
            <a:prstGeom prst="straightConnector1">
              <a:avLst/>
            </a:prstGeom>
            <a:noFill/>
            <a:ln>
              <a:noFill/>
            </a:ln>
          </p:spPr>
        </p:cxnSp>
      </p:grpSp>
      <p:grpSp>
        <p:nvGrpSpPr>
          <p:cNvPr id="157" name="Google Shape;157;p7"/>
          <p:cNvGrpSpPr/>
          <p:nvPr/>
        </p:nvGrpSpPr>
        <p:grpSpPr>
          <a:xfrm>
            <a:off x="1563601" y="1246363"/>
            <a:ext cx="5408769" cy="2879127"/>
            <a:chOff x="0" y="0"/>
            <a:chExt cx="5408768" cy="2879125"/>
          </a:xfrm>
        </p:grpSpPr>
        <p:pic>
          <p:nvPicPr>
            <p:cNvPr descr="Guided_Cost_Learning_Deep_Inverse_Optimal_Control_via_Policy_Optimization.gif" id="158" name="Google Shape;158;p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111687" y="462017"/>
              <a:ext cx="4297081" cy="24171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9" name="Google Shape;159;p7"/>
            <p:cNvSpPr txBox="1"/>
            <p:nvPr/>
          </p:nvSpPr>
          <p:spPr>
            <a:xfrm>
              <a:off x="0" y="0"/>
              <a:ext cx="2829719" cy="1973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Deep Learning in Imitation Learning</a:t>
              </a:r>
              <a:endParaRPr/>
            </a:p>
          </p:txBody>
        </p:sp>
      </p:grpSp>
      <p:grpSp>
        <p:nvGrpSpPr>
          <p:cNvPr id="160" name="Google Shape;160;p7"/>
          <p:cNvGrpSpPr/>
          <p:nvPr/>
        </p:nvGrpSpPr>
        <p:grpSpPr>
          <a:xfrm>
            <a:off x="476307" y="2077945"/>
            <a:ext cx="1270000" cy="1343045"/>
            <a:chOff x="0" y="0"/>
            <a:chExt cx="1270000" cy="1343045"/>
          </a:xfrm>
        </p:grpSpPr>
        <p:cxnSp>
          <p:nvCxnSpPr>
            <p:cNvPr id="161" name="Google Shape;161;p7"/>
            <p:cNvCxnSpPr/>
            <p:nvPr/>
          </p:nvCxnSpPr>
          <p:spPr>
            <a:xfrm flipH="1" rot="10800000">
              <a:off x="580090" y="0"/>
              <a:ext cx="1" cy="27309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2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162" name="Google Shape;162;p7"/>
            <p:cNvCxnSpPr/>
            <p:nvPr/>
          </p:nvCxnSpPr>
          <p:spPr>
            <a:xfrm>
              <a:off x="0" y="73044"/>
              <a:ext cx="1270000" cy="1270001"/>
            </a:xfrm>
            <a:prstGeom prst="straightConnector1">
              <a:avLst/>
            </a:prstGeom>
            <a:noFill/>
            <a:ln>
              <a:noFill/>
            </a:ln>
          </p:spPr>
        </p:cxnSp>
      </p:grpSp>
      <p:grpSp>
        <p:nvGrpSpPr>
          <p:cNvPr id="163" name="Google Shape;163;p7"/>
          <p:cNvGrpSpPr/>
          <p:nvPr/>
        </p:nvGrpSpPr>
        <p:grpSpPr>
          <a:xfrm>
            <a:off x="1541322" y="1231065"/>
            <a:ext cx="5453327" cy="2909723"/>
            <a:chOff x="0" y="0"/>
            <a:chExt cx="5453326" cy="2909722"/>
          </a:xfrm>
        </p:grpSpPr>
        <p:sp>
          <p:nvSpPr>
            <p:cNvPr id="164" name="Google Shape;164;p7"/>
            <p:cNvSpPr txBox="1"/>
            <p:nvPr/>
          </p:nvSpPr>
          <p:spPr>
            <a:xfrm>
              <a:off x="0" y="0"/>
              <a:ext cx="2839095" cy="1973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Imitation Learning from Observation</a:t>
              </a:r>
              <a:endParaRPr/>
            </a:p>
          </p:txBody>
        </p:sp>
        <p:pic>
          <p:nvPicPr>
            <p:cNvPr descr="Imitation_from_Observation_Learning_to_Imitate_Behaviors_from_Raw_Video_via_Context_Translation.gif" id="165" name="Google Shape;165;p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083720" y="451818"/>
              <a:ext cx="4369606" cy="245790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6" name="Google Shape;166;p7"/>
          <p:cNvSpPr txBox="1"/>
          <p:nvPr/>
        </p:nvSpPr>
        <p:spPr>
          <a:xfrm>
            <a:off x="320525" y="3547075"/>
            <a:ext cx="776400" cy="3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Source Serif Pro"/>
                <a:ea typeface="Source Serif Pro"/>
                <a:cs typeface="Source Serif Pro"/>
                <a:sym typeface="Source Serif Pro"/>
              </a:rPr>
              <a:t>Ng et al 1998</a:t>
            </a:r>
            <a:endParaRPr sz="800"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167" name="Google Shape;167;p7"/>
          <p:cNvSpPr txBox="1"/>
          <p:nvPr/>
        </p:nvSpPr>
        <p:spPr>
          <a:xfrm>
            <a:off x="129875" y="3211675"/>
            <a:ext cx="1010400" cy="3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Source Serif Pro"/>
                <a:ea typeface="Source Serif Pro"/>
                <a:cs typeface="Source Serif Pro"/>
                <a:sym typeface="Source Serif Pro"/>
              </a:rPr>
              <a:t>Abbeel et al 2004</a:t>
            </a:r>
            <a:endParaRPr sz="800"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168" name="Google Shape;168;p7"/>
          <p:cNvSpPr txBox="1"/>
          <p:nvPr/>
        </p:nvSpPr>
        <p:spPr>
          <a:xfrm>
            <a:off x="190500" y="2917850"/>
            <a:ext cx="906000" cy="3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Source Serif Pro"/>
                <a:ea typeface="Source Serif Pro"/>
                <a:cs typeface="Source Serif Pro"/>
                <a:sym typeface="Source Serif Pro"/>
              </a:rPr>
              <a:t>Mnih</a:t>
            </a:r>
            <a:r>
              <a:rPr lang="en-US" sz="800">
                <a:latin typeface="Source Serif Pro"/>
                <a:ea typeface="Source Serif Pro"/>
                <a:cs typeface="Source Serif Pro"/>
                <a:sym typeface="Source Serif Pro"/>
              </a:rPr>
              <a:t> et al 2015</a:t>
            </a:r>
            <a:endParaRPr sz="800"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169" name="Google Shape;169;p7"/>
          <p:cNvSpPr txBox="1"/>
          <p:nvPr/>
        </p:nvSpPr>
        <p:spPr>
          <a:xfrm>
            <a:off x="129875" y="2624100"/>
            <a:ext cx="966900" cy="3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Source Serif Pro"/>
                <a:ea typeface="Source Serif Pro"/>
                <a:cs typeface="Source Serif Pro"/>
                <a:sym typeface="Source Serif Pro"/>
              </a:rPr>
              <a:t>Levine</a:t>
            </a:r>
            <a:r>
              <a:rPr lang="en-US" sz="800">
                <a:latin typeface="Source Serif Pro"/>
                <a:ea typeface="Source Serif Pro"/>
                <a:cs typeface="Source Serif Pro"/>
                <a:sym typeface="Source Serif Pro"/>
              </a:rPr>
              <a:t> et al 2016</a:t>
            </a:r>
            <a:endParaRPr sz="800"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170" name="Google Shape;170;p7"/>
          <p:cNvSpPr txBox="1"/>
          <p:nvPr/>
        </p:nvSpPr>
        <p:spPr>
          <a:xfrm>
            <a:off x="230100" y="2330200"/>
            <a:ext cx="906000" cy="3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Source Serif Pro"/>
                <a:ea typeface="Source Serif Pro"/>
                <a:cs typeface="Source Serif Pro"/>
                <a:sym typeface="Source Serif Pro"/>
              </a:rPr>
              <a:t>Finn</a:t>
            </a:r>
            <a:r>
              <a:rPr lang="en-US" sz="800">
                <a:latin typeface="Source Serif Pro"/>
                <a:ea typeface="Source Serif Pro"/>
                <a:cs typeface="Source Serif Pro"/>
                <a:sym typeface="Source Serif Pro"/>
              </a:rPr>
              <a:t> et al 2016</a:t>
            </a:r>
            <a:endParaRPr sz="800"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171" name="Google Shape;171;p7"/>
          <p:cNvSpPr txBox="1"/>
          <p:nvPr/>
        </p:nvSpPr>
        <p:spPr>
          <a:xfrm>
            <a:off x="285750" y="2036525"/>
            <a:ext cx="823200" cy="3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Source Serif Pro"/>
                <a:ea typeface="Source Serif Pro"/>
                <a:cs typeface="Source Serif Pro"/>
                <a:sym typeface="Source Serif Pro"/>
              </a:rPr>
              <a:t>Liu</a:t>
            </a:r>
            <a:r>
              <a:rPr lang="en-US" sz="800">
                <a:latin typeface="Source Serif Pro"/>
                <a:ea typeface="Source Serif Pro"/>
                <a:cs typeface="Source Serif Pro"/>
                <a:sym typeface="Source Serif Pro"/>
              </a:rPr>
              <a:t> et al 2018</a:t>
            </a:r>
            <a:endParaRPr sz="800"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8"/>
          <p:cNvSpPr txBox="1"/>
          <p:nvPr>
            <p:ph type="title"/>
          </p:nvPr>
        </p:nvSpPr>
        <p:spPr>
          <a:xfrm>
            <a:off x="729450" y="442350"/>
            <a:ext cx="7688700" cy="5352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262"/>
              <a:buFont typeface="Source Serif Pro"/>
              <a:buNone/>
            </a:pPr>
            <a:r>
              <a:rPr lang="en-US" sz="2262"/>
              <a:t>Challenges in Imitation from Observation</a:t>
            </a:r>
            <a:endParaRPr/>
          </a:p>
        </p:txBody>
      </p:sp>
      <p:sp>
        <p:nvSpPr>
          <p:cNvPr id="177" name="Google Shape;177;p8"/>
          <p:cNvSpPr txBox="1"/>
          <p:nvPr>
            <p:ph idx="12" type="sldNum"/>
          </p:nvPr>
        </p:nvSpPr>
        <p:spPr>
          <a:xfrm>
            <a:off x="8818820" y="4779026"/>
            <a:ext cx="266183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</a:pPr>
            <a:fld id="{00000000-1234-1234-1234-123412341234}" type="slidenum">
              <a:rPr lang="en-US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/>
          </a:p>
        </p:txBody>
      </p:sp>
      <p:sp>
        <p:nvSpPr>
          <p:cNvPr id="178" name="Google Shape;178;p8"/>
          <p:cNvSpPr txBox="1"/>
          <p:nvPr>
            <p:ph idx="1" type="body"/>
          </p:nvPr>
        </p:nvSpPr>
        <p:spPr>
          <a:xfrm>
            <a:off x="729450" y="1202575"/>
            <a:ext cx="7688700" cy="22860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en-US"/>
              <a:t>Perception</a:t>
            </a:r>
            <a:endParaRPr/>
          </a:p>
        </p:txBody>
      </p:sp>
      <p:pic>
        <p:nvPicPr>
          <p:cNvPr descr="Screen Shot 2019-07-25 at 10.00.50 PM.png" id="179" name="Google Shape;17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2888" y="1889318"/>
            <a:ext cx="2071006" cy="1311912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8"/>
          <p:cNvSpPr txBox="1"/>
          <p:nvPr/>
        </p:nvSpPr>
        <p:spPr>
          <a:xfrm>
            <a:off x="735831" y="4399557"/>
            <a:ext cx="4695901" cy="262477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74"/>
              <a:buFont typeface="Helvetica Neue"/>
              <a:buNone/>
            </a:pPr>
            <a:r>
              <a:rPr b="0" i="0" lang="en-US" sz="574" u="none" cap="none" strike="noStrik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http://doc.aldebaran.com/2-1/family/robots/joints_robot.html</a:t>
            </a:r>
            <a:endParaRPr/>
          </a:p>
        </p:txBody>
      </p:sp>
      <p:pic>
        <p:nvPicPr>
          <p:cNvPr descr="humanoid.png" id="181" name="Google Shape;181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35008" y="1889318"/>
            <a:ext cx="1432219" cy="13119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ime_Contrastive_Networks_Self_Supervised_Learning_from_Video.gif" id="182" name="Google Shape;182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14809" y="2278059"/>
            <a:ext cx="4064001" cy="228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8"/>
          <p:cNvSpPr txBox="1"/>
          <p:nvPr/>
        </p:nvSpPr>
        <p:spPr>
          <a:xfrm>
            <a:off x="722825" y="4509150"/>
            <a:ext cx="6481500" cy="3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87"/>
              <a:buFont typeface="Helvetica Neue"/>
              <a:buNone/>
            </a:pPr>
            <a:r>
              <a:rPr b="0" i="0" lang="en-US" sz="587" u="none" cap="none" strike="noStrik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Sermanet, Pierre, et al. "Time-contrastive networks: Self-supervised learning from video." 2018 IEEE International Conference on Robotics and Automation (ICRA). IEEE, 2018. APA  </a:t>
            </a:r>
            <a:endParaRPr/>
          </a:p>
        </p:txBody>
      </p:sp>
      <p:pic>
        <p:nvPicPr>
          <p:cNvPr descr="Imitation_from_Observation2_Learning_to_Imitate_Behaviors_from_Raw_Video_Via_Context_Translation.gif" id="184" name="Google Shape;184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03042" y="2278059"/>
            <a:ext cx="4064001" cy="228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8"/>
          <p:cNvSpPr txBox="1"/>
          <p:nvPr/>
        </p:nvSpPr>
        <p:spPr>
          <a:xfrm>
            <a:off x="722825" y="4660700"/>
            <a:ext cx="6698100" cy="3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60"/>
              <a:buFont typeface="Helvetica Neue"/>
              <a:buNone/>
            </a:pPr>
            <a:r>
              <a:rPr b="0" i="0" lang="en-US" sz="560" u="none" cap="none" strike="noStrik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Liu, YuXuan, et al. "Imitation from observation: Learning to imitate behaviors from raw video via context translation." 2018 IEEE International Conference on Robotics and Automation (ICRA). IEEE, 2018.</a:t>
            </a:r>
            <a:endParaRPr/>
          </a:p>
        </p:txBody>
      </p:sp>
      <p:sp>
        <p:nvSpPr>
          <p:cNvPr id="186" name="Google Shape;186;p8"/>
          <p:cNvSpPr txBox="1"/>
          <p:nvPr>
            <p:ph idx="1" type="body"/>
          </p:nvPr>
        </p:nvSpPr>
        <p:spPr>
          <a:xfrm>
            <a:off x="881850" y="1545550"/>
            <a:ext cx="76887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-177800" lvl="1" marL="800100" rtl="0" algn="l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100"/>
              <a:t>Simplified condition: Demos are a set of low-level features such as Joint angles (No need for perception)</a:t>
            </a:r>
            <a:endParaRPr/>
          </a:p>
        </p:txBody>
      </p:sp>
      <p:sp>
        <p:nvSpPr>
          <p:cNvPr id="187" name="Google Shape;187;p8"/>
          <p:cNvSpPr txBox="1"/>
          <p:nvPr>
            <p:ph idx="1" type="body"/>
          </p:nvPr>
        </p:nvSpPr>
        <p:spPr>
          <a:xfrm>
            <a:off x="881850" y="1965525"/>
            <a:ext cx="76887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-177800" lvl="1" marL="800100" rtl="0" algn="l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100"/>
              <a:t>General Condition: Demos comprise visual information</a:t>
            </a:r>
            <a:endParaRPr/>
          </a:p>
        </p:txBody>
      </p:sp>
      <p:sp>
        <p:nvSpPr>
          <p:cNvPr id="188" name="Google Shape;188;p8"/>
          <p:cNvSpPr txBox="1"/>
          <p:nvPr>
            <p:ph idx="1" type="body"/>
          </p:nvPr>
        </p:nvSpPr>
        <p:spPr>
          <a:xfrm>
            <a:off x="1130125" y="2346525"/>
            <a:ext cx="76887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-177800" lvl="2" marL="1250950" rtl="0" algn="l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100"/>
              <a:t>Embodiment mismatch</a:t>
            </a:r>
            <a:endParaRPr/>
          </a:p>
        </p:txBody>
      </p:sp>
      <p:sp>
        <p:nvSpPr>
          <p:cNvPr id="189" name="Google Shape;189;p8"/>
          <p:cNvSpPr txBox="1"/>
          <p:nvPr>
            <p:ph idx="1" type="body"/>
          </p:nvPr>
        </p:nvSpPr>
        <p:spPr>
          <a:xfrm>
            <a:off x="1130125" y="2709950"/>
            <a:ext cx="76887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-177800" lvl="2" marL="1250950" rtl="0" algn="l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100"/>
              <a:t>Viewpoint difference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"/>
          <p:cNvSpPr txBox="1"/>
          <p:nvPr>
            <p:ph type="title"/>
          </p:nvPr>
        </p:nvSpPr>
        <p:spPr>
          <a:xfrm>
            <a:off x="729450" y="442350"/>
            <a:ext cx="7688700" cy="5352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262"/>
              <a:buFont typeface="Source Serif Pro"/>
              <a:buNone/>
            </a:pPr>
            <a:r>
              <a:rPr lang="en-US" sz="2262"/>
              <a:t>Challenges in Imitation from Observation</a:t>
            </a:r>
            <a:endParaRPr/>
          </a:p>
        </p:txBody>
      </p:sp>
      <p:sp>
        <p:nvSpPr>
          <p:cNvPr id="195" name="Google Shape;195;p9"/>
          <p:cNvSpPr txBox="1"/>
          <p:nvPr>
            <p:ph idx="12" type="sldNum"/>
          </p:nvPr>
        </p:nvSpPr>
        <p:spPr>
          <a:xfrm>
            <a:off x="8818820" y="4779026"/>
            <a:ext cx="266183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</a:pPr>
            <a:fld id="{00000000-1234-1234-1234-123412341234}" type="slidenum">
              <a:rPr lang="en-US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/>
          </a:p>
        </p:txBody>
      </p:sp>
      <p:sp>
        <p:nvSpPr>
          <p:cNvPr id="196" name="Google Shape;196;p9"/>
          <p:cNvSpPr txBox="1"/>
          <p:nvPr>
            <p:ph idx="1" type="body"/>
          </p:nvPr>
        </p:nvSpPr>
        <p:spPr>
          <a:xfrm>
            <a:off x="729450" y="1202575"/>
            <a:ext cx="76887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en-US"/>
              <a:t>Control</a:t>
            </a:r>
            <a:endParaRPr/>
          </a:p>
        </p:txBody>
      </p:sp>
      <p:pic>
        <p:nvPicPr>
          <p:cNvPr descr="Screen Shot 2019-07-30 at 8.43.09 PM.png" id="197" name="Google Shape;19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2631" y="2946431"/>
            <a:ext cx="7153987" cy="105434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9"/>
          <p:cNvSpPr txBox="1"/>
          <p:nvPr>
            <p:ph idx="1" type="body"/>
          </p:nvPr>
        </p:nvSpPr>
        <p:spPr>
          <a:xfrm>
            <a:off x="677713" y="1636850"/>
            <a:ext cx="76887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-177800" lvl="1" marL="800100" rtl="0" algn="l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100"/>
              <a:t>Formulation:</a:t>
            </a:r>
            <a:endParaRPr/>
          </a:p>
        </p:txBody>
      </p:sp>
      <p:sp>
        <p:nvSpPr>
          <p:cNvPr id="199" name="Google Shape;199;p9"/>
          <p:cNvSpPr txBox="1"/>
          <p:nvPr>
            <p:ph idx="1" type="body"/>
          </p:nvPr>
        </p:nvSpPr>
        <p:spPr>
          <a:xfrm>
            <a:off x="729450" y="1988338"/>
            <a:ext cx="76887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-177800" lvl="2" marL="1250950" rtl="0" algn="l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100"/>
              <a:t>Given: the low-level features, </a:t>
            </a:r>
            <a:endParaRPr/>
          </a:p>
        </p:txBody>
      </p:sp>
      <p:sp>
        <p:nvSpPr>
          <p:cNvPr id="200" name="Google Shape;200;p9"/>
          <p:cNvSpPr txBox="1"/>
          <p:nvPr>
            <p:ph idx="1" type="body"/>
          </p:nvPr>
        </p:nvSpPr>
        <p:spPr>
          <a:xfrm>
            <a:off x="729450" y="2330600"/>
            <a:ext cx="76887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-177800" lvl="2" marL="1250950" rtl="0" algn="l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US" sz="1100"/>
              <a:t>Learn: an imitation policy, </a:t>
            </a:r>
            <a:endParaRPr/>
          </a:p>
        </p:txBody>
      </p:sp>
      <p:sp>
        <p:nvSpPr>
          <p:cNvPr id="201" name="Google Shape;201;p9"/>
          <p:cNvSpPr txBox="1"/>
          <p:nvPr>
            <p:ph idx="1" type="body"/>
          </p:nvPr>
        </p:nvSpPr>
        <p:spPr>
          <a:xfrm>
            <a:off x="677725" y="2691250"/>
            <a:ext cx="76887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en-US"/>
              <a:t>Algorithms</a:t>
            </a:r>
            <a:endParaRPr/>
          </a:p>
        </p:txBody>
      </p:sp>
      <p:pic>
        <p:nvPicPr>
          <p:cNvPr id="202" name="Google Shape;202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6500" y="2071521"/>
            <a:ext cx="847725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17075" y="2391863"/>
            <a:ext cx="847725" cy="169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1A9988"/>
      </a:lt1>
      <a:dk2>
        <a:srgbClr val="A7A7A7"/>
      </a:dk2>
      <a:lt2>
        <a:srgbClr val="535353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