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293" r:id="rId2"/>
    <p:sldId id="374" r:id="rId3"/>
    <p:sldId id="326" r:id="rId4"/>
    <p:sldId id="435" r:id="rId5"/>
    <p:sldId id="586" r:id="rId6"/>
    <p:sldId id="433" r:id="rId7"/>
    <p:sldId id="441" r:id="rId8"/>
    <p:sldId id="464" r:id="rId9"/>
    <p:sldId id="442" r:id="rId10"/>
    <p:sldId id="519" r:id="rId11"/>
    <p:sldId id="453" r:id="rId12"/>
    <p:sldId id="305" r:id="rId13"/>
    <p:sldId id="521" r:id="rId14"/>
    <p:sldId id="522" r:id="rId15"/>
    <p:sldId id="523" r:id="rId16"/>
    <p:sldId id="525" r:id="rId17"/>
    <p:sldId id="526" r:id="rId18"/>
    <p:sldId id="527" r:id="rId19"/>
    <p:sldId id="528" r:id="rId20"/>
    <p:sldId id="529" r:id="rId21"/>
    <p:sldId id="530" r:id="rId22"/>
    <p:sldId id="531" r:id="rId23"/>
    <p:sldId id="532" r:id="rId24"/>
    <p:sldId id="564" r:id="rId25"/>
    <p:sldId id="314" r:id="rId26"/>
    <p:sldId id="380" r:id="rId27"/>
    <p:sldId id="382" r:id="rId28"/>
    <p:sldId id="367" r:id="rId29"/>
    <p:sldId id="368" r:id="rId30"/>
    <p:sldId id="369" r:id="rId31"/>
    <p:sldId id="372" r:id="rId32"/>
    <p:sldId id="417" r:id="rId33"/>
    <p:sldId id="468" r:id="rId34"/>
    <p:sldId id="328" r:id="rId35"/>
    <p:sldId id="383" r:id="rId36"/>
    <p:sldId id="384" r:id="rId37"/>
    <p:sldId id="386" r:id="rId38"/>
    <p:sldId id="353" r:id="rId39"/>
    <p:sldId id="313" r:id="rId40"/>
    <p:sldId id="566" r:id="rId41"/>
    <p:sldId id="411" r:id="rId42"/>
    <p:sldId id="556" r:id="rId43"/>
    <p:sldId id="555" r:id="rId44"/>
    <p:sldId id="394" r:id="rId45"/>
    <p:sldId id="395" r:id="rId46"/>
    <p:sldId id="396" r:id="rId47"/>
    <p:sldId id="397" r:id="rId48"/>
    <p:sldId id="398" r:id="rId49"/>
    <p:sldId id="401" r:id="rId50"/>
    <p:sldId id="480" r:id="rId51"/>
    <p:sldId id="402" r:id="rId52"/>
    <p:sldId id="470" r:id="rId53"/>
    <p:sldId id="594" r:id="rId54"/>
    <p:sldId id="484" r:id="rId55"/>
    <p:sldId id="482" r:id="rId56"/>
    <p:sldId id="486" r:id="rId57"/>
    <p:sldId id="496" r:id="rId58"/>
    <p:sldId id="489" r:id="rId59"/>
    <p:sldId id="490" r:id="rId60"/>
    <p:sldId id="491" r:id="rId61"/>
    <p:sldId id="488" r:id="rId62"/>
    <p:sldId id="591" r:id="rId63"/>
    <p:sldId id="390" r:id="rId64"/>
    <p:sldId id="520" r:id="rId65"/>
    <p:sldId id="391" r:id="rId66"/>
    <p:sldId id="406" r:id="rId67"/>
    <p:sldId id="392" r:id="rId68"/>
    <p:sldId id="505" r:id="rId69"/>
    <p:sldId id="510" r:id="rId70"/>
    <p:sldId id="511" r:id="rId71"/>
    <p:sldId id="569" r:id="rId72"/>
    <p:sldId id="550" r:id="rId73"/>
    <p:sldId id="544" r:id="rId74"/>
    <p:sldId id="545" r:id="rId75"/>
    <p:sldId id="546" r:id="rId76"/>
    <p:sldId id="547" r:id="rId77"/>
    <p:sldId id="570" r:id="rId78"/>
    <p:sldId id="533" r:id="rId79"/>
    <p:sldId id="554" r:id="rId80"/>
    <p:sldId id="535" r:id="rId81"/>
    <p:sldId id="571" r:id="rId82"/>
    <p:sldId id="538" r:id="rId83"/>
    <p:sldId id="576" r:id="rId84"/>
    <p:sldId id="561" r:id="rId85"/>
  </p:sldIdLst>
  <p:sldSz cx="10058400" cy="7315200"/>
  <p:notesSz cx="6858000" cy="9144000"/>
  <p:defaultTextStyle>
    <a:defPPr>
      <a:defRPr lang="en-US"/>
    </a:defPPr>
    <a:lvl1pPr marL="0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4603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49205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3807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98408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73012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47613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22217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596820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5770F"/>
    <a:srgbClr val="EC700A"/>
    <a:srgbClr val="008000"/>
    <a:srgbClr val="008050"/>
    <a:srgbClr val="4AAA25"/>
    <a:srgbClr val="1FC715"/>
    <a:srgbClr val="DA0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5778" autoAdjust="0"/>
    <p:restoredTop sz="85231" autoAdjust="0"/>
  </p:normalViewPr>
  <p:slideViewPr>
    <p:cSldViewPr snapToGrid="0" snapToObjects="1" showGuides="1">
      <p:cViewPr>
        <p:scale>
          <a:sx n="60" d="100"/>
          <a:sy n="60" d="100"/>
        </p:scale>
        <p:origin x="-1164" y="-18"/>
      </p:cViewPr>
      <p:guideLst>
        <p:guide orient="horz" pos="2304"/>
        <p:guide pos="2974"/>
      </p:guideLst>
    </p:cSldViewPr>
  </p:slideViewPr>
  <p:notesTextViewPr>
    <p:cViewPr>
      <p:scale>
        <a:sx n="185" d="100"/>
        <a:sy n="185" d="100"/>
      </p:scale>
      <p:origin x="0" y="0"/>
    </p:cViewPr>
  </p:notesTextViewPr>
  <p:sorterViewPr>
    <p:cViewPr>
      <p:scale>
        <a:sx n="100" d="100"/>
        <a:sy n="100" d="100"/>
      </p:scale>
      <p:origin x="0" y="7674"/>
    </p:cViewPr>
  </p:sorterViewPr>
  <p:notesViewPr>
    <p:cSldViewPr snapToGrid="0" snapToObjects="1">
      <p:cViewPr varScale="1">
        <p:scale>
          <a:sx n="99" d="100"/>
          <a:sy n="99" d="100"/>
        </p:scale>
        <p:origin x="-590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09E18-67E3-4333-8722-35224FE0EF6D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5E546-C692-4475-BA7B-148714FA3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27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3AD96-007F-574E-927B-C88F3FC1CC19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1563" y="685800"/>
            <a:ext cx="47148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D3F94-6527-6D4F-A210-183F798DA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41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4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07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11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15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18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22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25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29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 smtClean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1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36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36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13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08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08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59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59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9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40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82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69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874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025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40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663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93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82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406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093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269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269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865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907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295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132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257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17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81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69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732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654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337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703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383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304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436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77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32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69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Practical speedup of 1-level and 2-level </a:t>
            </a:r>
            <a:r>
              <a:rPr lang="en-US" baseline="0" dirty="0" err="1" smtClean="0"/>
              <a:t>Strassen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Recall theoretical speedup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321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393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865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393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411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411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411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69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284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6698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549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9612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7385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989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27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69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937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1301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7B656-597B-3043-B908-9060B855562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9218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7B656-597B-3043-B908-9060B855562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6867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7411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9550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76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39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697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0950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3674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7271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32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36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272459"/>
            <a:ext cx="8549640" cy="1568027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145280"/>
            <a:ext cx="704088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46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9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3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98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47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22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96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38510" y="430107"/>
            <a:ext cx="3394710" cy="91541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430107"/>
            <a:ext cx="10016490" cy="91541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9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5" y="4700697"/>
            <a:ext cx="8549640" cy="1452880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5" y="3100498"/>
            <a:ext cx="8549640" cy="1600199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460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492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238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984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730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476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22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968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6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502747"/>
            <a:ext cx="6705600" cy="708152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7620" y="2502747"/>
            <a:ext cx="6705600" cy="708152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7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92947"/>
            <a:ext cx="905256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637456"/>
            <a:ext cx="4444207" cy="68241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603" indent="0">
              <a:buNone/>
              <a:defRPr sz="2500" b="1"/>
            </a:lvl2pPr>
            <a:lvl3pPr marL="1149205" indent="0">
              <a:buNone/>
              <a:defRPr sz="2300" b="1"/>
            </a:lvl3pPr>
            <a:lvl4pPr marL="1723807" indent="0">
              <a:buNone/>
              <a:defRPr sz="2000" b="1"/>
            </a:lvl4pPr>
            <a:lvl5pPr marL="2298408" indent="0">
              <a:buNone/>
              <a:defRPr sz="2000" b="1"/>
            </a:lvl5pPr>
            <a:lvl6pPr marL="2873012" indent="0">
              <a:buNone/>
              <a:defRPr sz="2000" b="1"/>
            </a:lvl6pPr>
            <a:lvl7pPr marL="3447613" indent="0">
              <a:buNone/>
              <a:defRPr sz="2000" b="1"/>
            </a:lvl7pPr>
            <a:lvl8pPr marL="4022217" indent="0">
              <a:buNone/>
              <a:defRPr sz="2000" b="1"/>
            </a:lvl8pPr>
            <a:lvl9pPr marL="4596820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319871"/>
            <a:ext cx="4444207" cy="4214707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1" y="1637456"/>
            <a:ext cx="4445953" cy="68241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603" indent="0">
              <a:buNone/>
              <a:defRPr sz="2500" b="1"/>
            </a:lvl2pPr>
            <a:lvl3pPr marL="1149205" indent="0">
              <a:buNone/>
              <a:defRPr sz="2300" b="1"/>
            </a:lvl3pPr>
            <a:lvl4pPr marL="1723807" indent="0">
              <a:buNone/>
              <a:defRPr sz="2000" b="1"/>
            </a:lvl4pPr>
            <a:lvl5pPr marL="2298408" indent="0">
              <a:buNone/>
              <a:defRPr sz="2000" b="1"/>
            </a:lvl5pPr>
            <a:lvl6pPr marL="2873012" indent="0">
              <a:buNone/>
              <a:defRPr sz="2000" b="1"/>
            </a:lvl6pPr>
            <a:lvl7pPr marL="3447613" indent="0">
              <a:buNone/>
              <a:defRPr sz="2000" b="1"/>
            </a:lvl7pPr>
            <a:lvl8pPr marL="4022217" indent="0">
              <a:buNone/>
              <a:defRPr sz="2000" b="1"/>
            </a:lvl8pPr>
            <a:lvl9pPr marL="4596820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1" y="2319871"/>
            <a:ext cx="4445953" cy="4214707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5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0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291253"/>
            <a:ext cx="3309145" cy="123952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91258"/>
            <a:ext cx="5622925" cy="6243321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530778"/>
            <a:ext cx="3309145" cy="5003801"/>
          </a:xfrm>
        </p:spPr>
        <p:txBody>
          <a:bodyPr/>
          <a:lstStyle>
            <a:lvl1pPr marL="0" indent="0">
              <a:buNone/>
              <a:defRPr sz="1800"/>
            </a:lvl1pPr>
            <a:lvl2pPr marL="574603" indent="0">
              <a:buNone/>
              <a:defRPr sz="1500"/>
            </a:lvl2pPr>
            <a:lvl3pPr marL="1149205" indent="0">
              <a:buNone/>
              <a:defRPr sz="1300"/>
            </a:lvl3pPr>
            <a:lvl4pPr marL="1723807" indent="0">
              <a:buNone/>
              <a:defRPr sz="1100"/>
            </a:lvl4pPr>
            <a:lvl5pPr marL="2298408" indent="0">
              <a:buNone/>
              <a:defRPr sz="1100"/>
            </a:lvl5pPr>
            <a:lvl6pPr marL="2873012" indent="0">
              <a:buNone/>
              <a:defRPr sz="1100"/>
            </a:lvl6pPr>
            <a:lvl7pPr marL="3447613" indent="0">
              <a:buNone/>
              <a:defRPr sz="1100"/>
            </a:lvl7pPr>
            <a:lvl8pPr marL="4022217" indent="0">
              <a:buNone/>
              <a:defRPr sz="1100"/>
            </a:lvl8pPr>
            <a:lvl9pPr marL="459682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8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120644"/>
            <a:ext cx="6035040" cy="60452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53627"/>
            <a:ext cx="6035040" cy="4389120"/>
          </a:xfrm>
        </p:spPr>
        <p:txBody>
          <a:bodyPr/>
          <a:lstStyle>
            <a:lvl1pPr marL="0" indent="0">
              <a:buNone/>
              <a:defRPr sz="4100"/>
            </a:lvl1pPr>
            <a:lvl2pPr marL="574603" indent="0">
              <a:buNone/>
              <a:defRPr sz="3600"/>
            </a:lvl2pPr>
            <a:lvl3pPr marL="1149205" indent="0">
              <a:buNone/>
              <a:defRPr sz="3000"/>
            </a:lvl3pPr>
            <a:lvl4pPr marL="1723807" indent="0">
              <a:buNone/>
              <a:defRPr sz="2500"/>
            </a:lvl4pPr>
            <a:lvl5pPr marL="2298408" indent="0">
              <a:buNone/>
              <a:defRPr sz="2500"/>
            </a:lvl5pPr>
            <a:lvl6pPr marL="2873012" indent="0">
              <a:buNone/>
              <a:defRPr sz="2500"/>
            </a:lvl6pPr>
            <a:lvl7pPr marL="3447613" indent="0">
              <a:buNone/>
              <a:defRPr sz="2500"/>
            </a:lvl7pPr>
            <a:lvl8pPr marL="4022217" indent="0">
              <a:buNone/>
              <a:defRPr sz="2500"/>
            </a:lvl8pPr>
            <a:lvl9pPr marL="4596820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725165"/>
            <a:ext cx="6035040" cy="858519"/>
          </a:xfrm>
        </p:spPr>
        <p:txBody>
          <a:bodyPr/>
          <a:lstStyle>
            <a:lvl1pPr marL="0" indent="0">
              <a:buNone/>
              <a:defRPr sz="1800"/>
            </a:lvl1pPr>
            <a:lvl2pPr marL="574603" indent="0">
              <a:buNone/>
              <a:defRPr sz="1500"/>
            </a:lvl2pPr>
            <a:lvl3pPr marL="1149205" indent="0">
              <a:buNone/>
              <a:defRPr sz="1300"/>
            </a:lvl3pPr>
            <a:lvl4pPr marL="1723807" indent="0">
              <a:buNone/>
              <a:defRPr sz="1100"/>
            </a:lvl4pPr>
            <a:lvl5pPr marL="2298408" indent="0">
              <a:buNone/>
              <a:defRPr sz="1100"/>
            </a:lvl5pPr>
            <a:lvl6pPr marL="2873012" indent="0">
              <a:buNone/>
              <a:defRPr sz="1100"/>
            </a:lvl6pPr>
            <a:lvl7pPr marL="3447613" indent="0">
              <a:buNone/>
              <a:defRPr sz="1100"/>
            </a:lvl7pPr>
            <a:lvl8pPr marL="4022217" indent="0">
              <a:buNone/>
              <a:defRPr sz="1100"/>
            </a:lvl8pPr>
            <a:lvl9pPr marL="459682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8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06885"/>
            <a:ext cx="9052560" cy="4827694"/>
          </a:xfrm>
          <a:prstGeom prst="rect">
            <a:avLst/>
          </a:prstGeom>
        </p:spPr>
        <p:txBody>
          <a:bodyPr vert="horz" lIns="114919" tIns="57460" rIns="114919" bIns="5746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6780111"/>
            <a:ext cx="2346960" cy="389467"/>
          </a:xfrm>
          <a:prstGeom prst="rect">
            <a:avLst/>
          </a:prstGeom>
        </p:spPr>
        <p:txBody>
          <a:bodyPr vert="horz" lIns="114919" tIns="57460" rIns="114919" bIns="5746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50DB4-1807-D145-9A7E-655154275129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6780111"/>
            <a:ext cx="3185160" cy="389467"/>
          </a:xfrm>
          <a:prstGeom prst="rect">
            <a:avLst/>
          </a:prstGeom>
        </p:spPr>
        <p:txBody>
          <a:bodyPr vert="horz" lIns="114919" tIns="57460" rIns="114919" bIns="5746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6780111"/>
            <a:ext cx="2346960" cy="389467"/>
          </a:xfrm>
          <a:prstGeom prst="rect">
            <a:avLst/>
          </a:prstGeom>
        </p:spPr>
        <p:txBody>
          <a:bodyPr vert="horz" lIns="114919" tIns="57460" rIns="114919" bIns="5746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0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574603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430952" indent="-430952" algn="l" defTabSz="574603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933729" indent="-359127" algn="l" defTabSz="574603" rtl="0" eaLnBrk="1" latinLnBrk="0" hangingPunct="1">
        <a:spcBef>
          <a:spcPct val="20000"/>
        </a:spcBef>
        <a:buFont typeface="Wingdings" charset="2"/>
        <a:buChar char="Ø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436506" indent="-287301" algn="l" defTabSz="574603" rtl="0" eaLnBrk="1" latinLnBrk="0" hangingPunct="1">
        <a:spcBef>
          <a:spcPct val="20000"/>
        </a:spcBef>
        <a:buFont typeface="Wingdings" charset="2"/>
        <a:buChar char="q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2011109" indent="-287301" algn="l" defTabSz="57460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585711" indent="-287301" algn="l" defTabSz="57460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3160314" indent="-287301" algn="l" defTabSz="574603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34914" indent="-287301" algn="l" defTabSz="574603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09518" indent="-287301" algn="l" defTabSz="574603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84119" indent="-287301" algn="l" defTabSz="574603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4603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9205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3807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98408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3012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47613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2217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96820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://shpc.ices.utexas.edu/index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lame/blislab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shpc.ices.utexas.edu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791" y="3"/>
            <a:ext cx="10116786" cy="1707549"/>
          </a:xfrm>
          <a:prstGeom prst="rect">
            <a:avLst/>
          </a:prstGeom>
        </p:spPr>
      </p:pic>
      <p:pic>
        <p:nvPicPr>
          <p:cNvPr id="4" name="Picture 2" descr="https://a54c6c5b-a-62cb3a1a-s-sites.googlegroups.com/site/ychdavid/teaching/University_of_Texas_at_Austin_logo.png?attachauth=ANoY7cppe1LQgvCz_mg2ZlRAn6MWEYX7hGAYMHIcymrFrZOBoj_BsS_wGoYNs_O9l9-8AKAcVtmCLq70CcNadYO55Xcp68vKUo0S6ZUu8CbDKCzr66ErhfnySMRCvzhfX3aVBzoCuVPfqBgzAo4dCFwn3bud2kEXDY_B6wTWkjdaI_iKF83Oq2QsDDL2wIoTqq1jOkbAslcK-U8BohUV-CvwmdmsbUIqkVDcdAkZp30VWmSzi1fEd6L2Da31OtQsEkKw-xdFy030&amp;attredirects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176" y="38841"/>
            <a:ext cx="1624891" cy="162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380" y="2850653"/>
            <a:ext cx="9063844" cy="2319355"/>
          </a:xfrm>
        </p:spPr>
        <p:txBody>
          <a:bodyPr>
            <a:noAutofit/>
          </a:bodyPr>
          <a:lstStyle/>
          <a:p>
            <a:r>
              <a:rPr lang="en-US" sz="4000" dirty="0"/>
              <a:t>Implementing </a:t>
            </a:r>
            <a:r>
              <a:rPr lang="en-US" sz="4000" dirty="0" err="1"/>
              <a:t>Strassen</a:t>
            </a:r>
            <a:r>
              <a:rPr lang="en-US" sz="4000" dirty="0"/>
              <a:t>-like</a:t>
            </a:r>
            <a:br>
              <a:rPr lang="en-US" sz="4000" dirty="0"/>
            </a:br>
            <a:r>
              <a:rPr lang="en-US" sz="4000" dirty="0"/>
              <a:t>Fast Matrix Multiplication Algorithms</a:t>
            </a:r>
            <a:br>
              <a:rPr lang="en-US" sz="4000" dirty="0"/>
            </a:br>
            <a:r>
              <a:rPr lang="en-US" sz="4000" dirty="0"/>
              <a:t>with BLIS</a:t>
            </a:r>
            <a:br>
              <a:rPr lang="en-US" sz="4000" dirty="0"/>
            </a:br>
            <a:r>
              <a:rPr lang="en-US" sz="4000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328269" y="5856464"/>
            <a:ext cx="14649449" cy="133877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Jianyu Huang, Leslie Rice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19889" y="3280229"/>
            <a:ext cx="184626" cy="4462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61419" y="1898124"/>
            <a:ext cx="3249608" cy="923330"/>
          </a:xfrm>
          <a:prstGeom prst="rect">
            <a:avLst/>
          </a:prstGeom>
          <a:noFill/>
        </p:spPr>
        <p:txBody>
          <a:bodyPr wrap="none" lIns="91420" tIns="45710" rIns="91420" bIns="45710">
            <a:prstTxWarp prst="textDe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urlz MT"/>
                <a:cs typeface="Curlz MT"/>
              </a:rPr>
              <a:t>STRASSEN</a:t>
            </a:r>
          </a:p>
        </p:txBody>
      </p:sp>
      <p:pic>
        <p:nvPicPr>
          <p:cNvPr id="11" name="Picture 10" descr="square_larg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343" y="4855642"/>
            <a:ext cx="3137167" cy="966359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228720" y="6753759"/>
            <a:ext cx="7439337" cy="1338778"/>
          </a:xfrm>
          <a:prstGeom prst="rect">
            <a:avLst/>
          </a:prstGeom>
        </p:spPr>
        <p:txBody>
          <a:bodyPr vert="horz" lIns="114919" tIns="57460" rIns="114919" bIns="57460" rtlCol="0">
            <a:noAutofit/>
          </a:bodyPr>
          <a:lstStyle>
            <a:lvl1pPr marL="0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574724" indent="0" algn="ctr" defTabSz="574724" rtl="0" eaLnBrk="1" latinLnBrk="0" hangingPunct="1">
              <a:spcBef>
                <a:spcPct val="20000"/>
              </a:spcBef>
              <a:buFont typeface="Wingdings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1149447" indent="0" algn="ctr" defTabSz="574724" rtl="0" eaLnBrk="1" latinLnBrk="0" hangingPunct="1">
              <a:spcBef>
                <a:spcPct val="20000"/>
              </a:spcBef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724171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2298894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873618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448341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023065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597789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6600"/>
                </a:solidFill>
              </a:rPr>
              <a:t>BLIS Retreat 2016 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2090325" y="6418126"/>
            <a:ext cx="14649449" cy="1338778"/>
          </a:xfrm>
          <a:prstGeom prst="rect">
            <a:avLst/>
          </a:prstGeom>
        </p:spPr>
        <p:txBody>
          <a:bodyPr vert="horz" lIns="114919" tIns="57460" rIns="114919" bIns="57460" rtlCol="0">
            <a:noAutofit/>
          </a:bodyPr>
          <a:lstStyle>
            <a:lvl1pPr marL="0" indent="0" algn="ctr" defTabSz="574603" rtl="0" eaLnBrk="1" latinLnBrk="0" hangingPunct="1"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574603" indent="0" algn="ctr" defTabSz="574603" rtl="0" eaLnBrk="1" latinLnBrk="0" hangingPunct="1">
              <a:spcBef>
                <a:spcPct val="20000"/>
              </a:spcBef>
              <a:buFont typeface="Wingdings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1149205" indent="0" algn="ctr" defTabSz="574603" rtl="0" eaLnBrk="1" latinLnBrk="0" hangingPunct="1">
              <a:spcBef>
                <a:spcPct val="20000"/>
              </a:spcBef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723807" indent="0" algn="ctr" defTabSz="574603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2298408" indent="0" algn="ctr" defTabSz="574603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873012" indent="0" algn="ctr" defTabSz="574603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447613" indent="0" algn="ctr" defTabSz="574603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022217" indent="0" algn="ctr" defTabSz="574603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596820" indent="0" algn="ctr" defTabSz="574603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Joint work with Tyler M. Smith, Greg M. Henry, Robert A. van de </a:t>
            </a:r>
            <a:r>
              <a:rPr lang="en-US" sz="2000" dirty="0" err="1" smtClean="0">
                <a:solidFill>
                  <a:schemeClr val="tx1"/>
                </a:solidFill>
              </a:rPr>
              <a:t>Geijn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quare_lar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80" y="1354961"/>
            <a:ext cx="3137167" cy="966359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651096" y="135761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 lnSpcReduction="10000"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To achieve practical high performance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Strassen’s</a:t>
            </a:r>
            <a:r>
              <a:rPr lang="en-US" dirty="0" smtClean="0"/>
              <a:t> algorithm…...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575131" y="1804531"/>
            <a:ext cx="2708895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Our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4841" y="2970613"/>
            <a:ext cx="1988271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Size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7172" y="3929927"/>
            <a:ext cx="227128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Shape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35" name="Picture 34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3544096"/>
            <a:ext cx="9401060" cy="48166"/>
          </a:xfrm>
          <a:prstGeom prst="rect">
            <a:avLst/>
          </a:prstGeom>
        </p:spPr>
      </p:pic>
      <p:pic>
        <p:nvPicPr>
          <p:cNvPr id="36" name="Picture 3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4704802"/>
            <a:ext cx="9401060" cy="46671"/>
          </a:xfrm>
          <a:prstGeom prst="rect">
            <a:avLst/>
          </a:prstGeom>
        </p:spPr>
      </p:pic>
      <p:pic>
        <p:nvPicPr>
          <p:cNvPr id="37" name="Picture 3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0817" y="5829750"/>
            <a:ext cx="9392989" cy="4667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14840" y="6002780"/>
            <a:ext cx="3403373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Parallelism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41" name="Picture 4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38" y="6581506"/>
            <a:ext cx="9388966" cy="47229"/>
          </a:xfrm>
          <a:prstGeom prst="rect">
            <a:avLst/>
          </a:prstGeom>
        </p:spPr>
      </p:pic>
      <p:pic>
        <p:nvPicPr>
          <p:cNvPr id="42" name="Picture 41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41" y="2752992"/>
            <a:ext cx="9388965" cy="4816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818461" y="1780339"/>
            <a:ext cx="2708895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Conventional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29439" y="3912391"/>
            <a:ext cx="2581040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square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62484" y="2995997"/>
            <a:ext cx="2581040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large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85868" y="6026972"/>
            <a:ext cx="4112258" cy="36933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Helvetica"/>
                <a:cs typeface="Helvetica"/>
              </a:rPr>
              <a:t>Usually task parallelism 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757" y="5043561"/>
            <a:ext cx="597361" cy="59736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02745" y="4882683"/>
            <a:ext cx="3403373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No Additional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Workspace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2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25" y="2948678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71" y="3838014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86" y="5054440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06" y="5946229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6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897" y="4923627"/>
            <a:ext cx="589570" cy="678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4841" y="2970613"/>
            <a:ext cx="1988271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Size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172" y="3929927"/>
            <a:ext cx="227128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Shape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3544096"/>
            <a:ext cx="9401060" cy="48166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4704802"/>
            <a:ext cx="9401060" cy="46671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0817" y="5829750"/>
            <a:ext cx="9392989" cy="46673"/>
          </a:xfrm>
          <a:prstGeom prst="rect">
            <a:avLst/>
          </a:prstGeom>
        </p:spPr>
      </p:pic>
      <p:pic>
        <p:nvPicPr>
          <p:cNvPr id="17" name="Picture 16" descr="square_sm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238" y="2908121"/>
            <a:ext cx="1721687" cy="436428"/>
          </a:xfrm>
          <a:prstGeom prst="rect">
            <a:avLst/>
          </a:prstGeom>
        </p:spPr>
      </p:pic>
      <p:pic>
        <p:nvPicPr>
          <p:cNvPr id="18" name="Picture 17" descr="square_larg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80" y="1354961"/>
            <a:ext cx="3137167" cy="966359"/>
          </a:xfrm>
          <a:prstGeom prst="rect">
            <a:avLst/>
          </a:prstGeom>
        </p:spPr>
      </p:pic>
      <p:pic>
        <p:nvPicPr>
          <p:cNvPr id="19" name="Picture 18" descr="rank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51" y="3714614"/>
            <a:ext cx="2680962" cy="84183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4840" y="6002780"/>
            <a:ext cx="3403373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Parallelism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24" name="Picture 23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38" y="6581506"/>
            <a:ext cx="9388966" cy="47229"/>
          </a:xfrm>
          <a:prstGeom prst="rect">
            <a:avLst/>
          </a:prstGeom>
        </p:spPr>
      </p:pic>
      <p:pic>
        <p:nvPicPr>
          <p:cNvPr id="26" name="Picture 2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41" y="2752992"/>
            <a:ext cx="9388965" cy="48169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651096" y="135761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 lnSpcReduction="10000"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To achieve practical high performance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Strassen’s</a:t>
            </a:r>
            <a:r>
              <a:rPr lang="en-US" dirty="0" smtClean="0"/>
              <a:t> algorithm…...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350272" y="6026972"/>
            <a:ext cx="3653532" cy="40011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2000" b="1" dirty="0">
                <a:solidFill>
                  <a:srgbClr val="4AAA25"/>
                </a:solidFill>
                <a:latin typeface="Helvetica"/>
                <a:cs typeface="Helvetica"/>
              </a:rPr>
              <a:t>Can be data parallelism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18461" y="1780339"/>
            <a:ext cx="2708895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Conventional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75131" y="1804531"/>
            <a:ext cx="2708895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Our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29439" y="3912391"/>
            <a:ext cx="2581040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square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62484" y="2995997"/>
            <a:ext cx="2581040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large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85868" y="6026972"/>
            <a:ext cx="4112258" cy="36933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Helvetica"/>
                <a:cs typeface="Helvetica"/>
              </a:rPr>
              <a:t>Usually task parallelism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757" y="5043561"/>
            <a:ext cx="597361" cy="59736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02745" y="4882683"/>
            <a:ext cx="3403373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No Additional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Workspace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4098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029" y="2914350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25" y="2948678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71" y="3838014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86" y="5054440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06" y="5946229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04" y="3830744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04" y="5043564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509" y="5946232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7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Review of State-of-the-art GEMM in BLIS</a:t>
            </a:r>
          </a:p>
          <a:p>
            <a:r>
              <a:rPr lang="en-US" dirty="0" err="1" smtClean="0"/>
              <a:t>Strassen’s</a:t>
            </a:r>
            <a:r>
              <a:rPr lang="en-US" dirty="0" smtClean="0"/>
              <a:t> Algorithm Reloaded</a:t>
            </a:r>
          </a:p>
          <a:p>
            <a:r>
              <a:rPr lang="en-US" dirty="0" smtClean="0"/>
              <a:t>Theoretical Model and Practical Performance</a:t>
            </a:r>
          </a:p>
          <a:p>
            <a:r>
              <a:rPr lang="en-US" dirty="0" smtClean="0"/>
              <a:t>Extension to Other BLAS-3 Operation</a:t>
            </a:r>
          </a:p>
          <a:p>
            <a:r>
              <a:rPr lang="en-US" dirty="0" smtClean="0"/>
              <a:t>Extension to Other </a:t>
            </a:r>
            <a:r>
              <a:rPr lang="en-US" dirty="0"/>
              <a:t>F</a:t>
            </a:r>
            <a:r>
              <a:rPr lang="en-US" dirty="0" smtClean="0"/>
              <a:t>ast </a:t>
            </a:r>
            <a:r>
              <a:rPr lang="en-US" dirty="0"/>
              <a:t>M</a:t>
            </a:r>
            <a:r>
              <a:rPr lang="en-US" dirty="0" smtClean="0"/>
              <a:t>atrix Multiplication</a:t>
            </a:r>
          </a:p>
          <a:p>
            <a:r>
              <a:rPr lang="en-US" dirty="0" smtClean="0"/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5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Level-3 BLAS Matrix-Matrix </a:t>
            </a:r>
            <a:r>
              <a:rPr lang="en-US" dirty="0"/>
              <a:t>M</a:t>
            </a:r>
            <a:r>
              <a:rPr lang="en-US" dirty="0" smtClean="0"/>
              <a:t>ultiplication (</a:t>
            </a:r>
            <a:r>
              <a:rPr lang="en-US" dirty="0" smtClean="0">
                <a:solidFill>
                  <a:srgbClr val="FF0000"/>
                </a:solidFill>
              </a:rPr>
              <a:t>GEMM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084" y="1450192"/>
            <a:ext cx="9481173" cy="4827694"/>
          </a:xfrm>
        </p:spPr>
        <p:txBody>
          <a:bodyPr/>
          <a:lstStyle/>
          <a:p>
            <a:r>
              <a:rPr lang="en-US" sz="2800" dirty="0"/>
              <a:t>(General) matrix-matrix multiplication (GEMM) is supported in the level-3 BLAS* interface as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2800" dirty="0"/>
              <a:t>Ignoring </a:t>
            </a:r>
            <a:r>
              <a:rPr lang="en-US" sz="2800" dirty="0" err="1"/>
              <a:t>transa</a:t>
            </a:r>
            <a:r>
              <a:rPr lang="en-US" sz="2800" dirty="0"/>
              <a:t> and </a:t>
            </a:r>
            <a:r>
              <a:rPr lang="en-US" sz="2800" dirty="0" err="1"/>
              <a:t>transb</a:t>
            </a:r>
            <a:r>
              <a:rPr lang="en-US" sz="2800" dirty="0"/>
              <a:t>, GEMM computes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We consider the simplified version of GEMM</a:t>
            </a:r>
            <a:endParaRPr lang="en-US" sz="2400" dirty="0"/>
          </a:p>
        </p:txBody>
      </p:sp>
      <p:pic>
        <p:nvPicPr>
          <p:cNvPr id="6" name="Picture 5" descr="Screen Shot 2016-04-17 at 4.55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22" y="2399187"/>
            <a:ext cx="5309538" cy="1259793"/>
          </a:xfrm>
          <a:prstGeom prst="rect">
            <a:avLst/>
          </a:prstGeom>
        </p:spPr>
      </p:pic>
      <p:pic>
        <p:nvPicPr>
          <p:cNvPr id="7" name="Picture 6" descr="Screen Shot 2016-04-17 at 4.55.2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38" b="51876"/>
          <a:stretch/>
        </p:blipFill>
        <p:spPr>
          <a:xfrm>
            <a:off x="2734545" y="4286053"/>
            <a:ext cx="3123725" cy="6314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920" y="6908378"/>
            <a:ext cx="9555480" cy="46166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dirty="0" err="1">
                <a:latin typeface="Times"/>
                <a:cs typeface="Times"/>
              </a:rPr>
              <a:t>Dongarra</a:t>
            </a:r>
            <a:r>
              <a:rPr lang="en-US" sz="1200" dirty="0">
                <a:latin typeface="Times"/>
                <a:cs typeface="Times"/>
              </a:rPr>
              <a:t>, Jack J., et al. "A set of level 3 basic linear algebra </a:t>
            </a:r>
            <a:r>
              <a:rPr lang="en-US" sz="1200" dirty="0" err="1">
                <a:latin typeface="Times"/>
                <a:cs typeface="Times"/>
              </a:rPr>
              <a:t>subprograms."</a:t>
            </a:r>
            <a:r>
              <a:rPr lang="en-US" sz="1200" i="1" dirty="0" err="1">
                <a:latin typeface="Times"/>
                <a:cs typeface="Times"/>
              </a:rPr>
              <a:t>ACM</a:t>
            </a:r>
            <a:r>
              <a:rPr lang="en-US" sz="1200" i="1" dirty="0">
                <a:latin typeface="Times"/>
                <a:cs typeface="Times"/>
              </a:rPr>
              <a:t> Transactions on Mathematical Software (TOMS)</a:t>
            </a:r>
            <a:r>
              <a:rPr lang="en-US" sz="1200" dirty="0">
                <a:latin typeface="Times"/>
                <a:cs typeface="Times"/>
              </a:rPr>
              <a:t> 16.1 (1990): 1-17.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11" name="Picture 10" descr="Screen Shot 2016-04-17 at 5.07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90" y="5754297"/>
            <a:ext cx="2501927" cy="4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State-of-the-art </a:t>
            </a:r>
            <a:r>
              <a:rPr lang="en-US" dirty="0" smtClean="0">
                <a:solidFill>
                  <a:srgbClr val="FF0000"/>
                </a:solidFill>
              </a:rPr>
              <a:t>GEMM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97" y="1512150"/>
            <a:ext cx="9667467" cy="4827694"/>
          </a:xfrm>
        </p:spPr>
        <p:txBody>
          <a:bodyPr>
            <a:noAutofit/>
          </a:bodyPr>
          <a:lstStyle/>
          <a:p>
            <a:r>
              <a:rPr lang="en-US" sz="2000" dirty="0"/>
              <a:t>BLAS-like Library Instantiation Software (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  <a:r>
              <a:rPr lang="en-US" sz="2000" dirty="0"/>
              <a:t>) is a portable framework for instantiating BLAS-like dense linear algebra libraries.</a:t>
            </a:r>
          </a:p>
          <a:p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BLIS provides a refactoring of </a:t>
            </a:r>
            <a:r>
              <a:rPr lang="en-US" sz="2000" dirty="0" err="1">
                <a:solidFill>
                  <a:srgbClr val="FF0000"/>
                </a:solidFill>
              </a:rPr>
              <a:t>GotoBLAS</a:t>
            </a:r>
            <a:r>
              <a:rPr lang="en-US" sz="2000" dirty="0"/>
              <a:t> algorithm (best-known approach) to implement </a:t>
            </a:r>
            <a:r>
              <a:rPr lang="en-US" sz="2000" dirty="0">
                <a:solidFill>
                  <a:srgbClr val="FF0000"/>
                </a:solidFill>
              </a:rPr>
              <a:t>GEMM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GEMM implementation in BLIS has 6-layers of loops. The outer 5 loops are written in </a:t>
            </a:r>
            <a:r>
              <a:rPr lang="en-US" sz="2000" dirty="0">
                <a:solidFill>
                  <a:srgbClr val="FF0000"/>
                </a:solidFill>
              </a:rPr>
              <a:t>C</a:t>
            </a:r>
            <a:r>
              <a:rPr lang="en-US" sz="2000" dirty="0"/>
              <a:t>. The inner-most loop (micro-kernel) is written in </a:t>
            </a:r>
            <a:r>
              <a:rPr lang="en-US" sz="2000" dirty="0">
                <a:solidFill>
                  <a:srgbClr val="FF0000"/>
                </a:solidFill>
              </a:rPr>
              <a:t>assembly</a:t>
            </a:r>
            <a:r>
              <a:rPr lang="en-US" sz="2000" dirty="0"/>
              <a:t> for high performance.</a:t>
            </a:r>
          </a:p>
          <a:p>
            <a:pPr lvl="1"/>
            <a:r>
              <a:rPr lang="en-US" sz="1700" dirty="0"/>
              <a:t>Partition matrices into smaller blocks to fit into the different memory hierarchy.</a:t>
            </a:r>
          </a:p>
          <a:p>
            <a:pPr lvl="1"/>
            <a:r>
              <a:rPr lang="en-US" sz="1700" dirty="0"/>
              <a:t>The order of these loops is designed to utilize the cache reuse rate.</a:t>
            </a:r>
          </a:p>
          <a:p>
            <a:r>
              <a:rPr lang="en-US" sz="2000" dirty="0"/>
              <a:t>BLIS opens the black box of GEMM, leading to many applications built on BLIS.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0271" y="2237701"/>
            <a:ext cx="9299494" cy="89255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171412" indent="-171412">
              <a:buFont typeface="Wingdings" charset="2"/>
              <a:buChar char="q"/>
            </a:pPr>
            <a:r>
              <a:rPr lang="en-US" sz="1300" dirty="0">
                <a:latin typeface="Times"/>
                <a:cs typeface="Times"/>
              </a:rPr>
              <a:t>Field Van Zee, and Robert van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“BLIS: A Framework for Rapidly Instantiating BLAS Functionality." </a:t>
            </a:r>
            <a:r>
              <a:rPr lang="en-US" sz="1300" i="1" dirty="0">
                <a:latin typeface="Times"/>
                <a:cs typeface="Times"/>
              </a:rPr>
              <a:t>ACM TOMS</a:t>
            </a:r>
            <a:r>
              <a:rPr lang="en-US" sz="1300" dirty="0">
                <a:latin typeface="Times"/>
                <a:cs typeface="Times"/>
              </a:rPr>
              <a:t> 41.3 (2015): 14.</a:t>
            </a: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980" y="5972492"/>
            <a:ext cx="9299494" cy="156966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171412" indent="-171412">
              <a:buFont typeface="Wingdings" charset="2"/>
              <a:buChar char="q"/>
            </a:pPr>
            <a:r>
              <a:rPr lang="en-US" sz="1200" dirty="0" err="1">
                <a:solidFill>
                  <a:srgbClr val="7F7F7F"/>
                </a:solidFill>
                <a:latin typeface="Times"/>
                <a:cs typeface="Times"/>
              </a:rPr>
              <a:t>Chenhan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 D. Yu, *</a:t>
            </a:r>
            <a:r>
              <a:rPr lang="en-US" sz="1200" b="1" dirty="0">
                <a:solidFill>
                  <a:srgbClr val="000000"/>
                </a:solidFill>
                <a:latin typeface="Times"/>
                <a:cs typeface="Times"/>
              </a:rPr>
              <a:t>Jianyu Huang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, Woody Austin, Bo Xiao, and George Biros. "Performance optimization for the k-nearest neighbors kernel on x86 architectures." In </a:t>
            </a:r>
            <a:r>
              <a:rPr lang="en-US" sz="1200" i="1" dirty="0">
                <a:solidFill>
                  <a:srgbClr val="7F7F7F"/>
                </a:solidFill>
                <a:latin typeface="Times"/>
                <a:cs typeface="Times"/>
              </a:rPr>
              <a:t>SC’15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, p. 7. ACM, 2015.</a:t>
            </a:r>
          </a:p>
          <a:p>
            <a:pPr marL="171412" indent="-171412">
              <a:buFont typeface="Wingdings" charset="2"/>
              <a:buChar char="q"/>
            </a:pP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*</a:t>
            </a:r>
            <a:r>
              <a:rPr lang="en-US" sz="1200" b="1" dirty="0">
                <a:solidFill>
                  <a:srgbClr val="000000"/>
                </a:solidFill>
                <a:latin typeface="Times"/>
                <a:cs typeface="Times"/>
              </a:rPr>
              <a:t>Jianyu Huang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solidFill>
                  <a:srgbClr val="7F7F7F"/>
                </a:solidFill>
                <a:latin typeface="Times"/>
                <a:cs typeface="Times"/>
              </a:rPr>
              <a:t>Geijn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. “</a:t>
            </a:r>
            <a:r>
              <a:rPr lang="en-US" sz="1200" dirty="0" err="1">
                <a:solidFill>
                  <a:srgbClr val="7F7F7F"/>
                </a:solidFill>
                <a:latin typeface="Times"/>
                <a:cs typeface="Times"/>
              </a:rPr>
              <a:t>Strassen’s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 Algorithm Reloaded.” In submission to </a:t>
            </a:r>
            <a:r>
              <a:rPr lang="en-US" sz="1200" i="1" dirty="0">
                <a:solidFill>
                  <a:srgbClr val="7F7F7F"/>
                </a:solidFill>
                <a:latin typeface="Times"/>
                <a:cs typeface="Times"/>
              </a:rPr>
              <a:t>SC’16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.</a:t>
            </a:r>
          </a:p>
          <a:p>
            <a:pPr marL="171412" indent="-171412">
              <a:buFont typeface="Wingdings" charset="2"/>
              <a:buChar char="q"/>
            </a:pP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Devin Matthews, Field Van Zee, and Robert van de </a:t>
            </a:r>
            <a:r>
              <a:rPr lang="en-US" sz="1200" dirty="0" err="1">
                <a:solidFill>
                  <a:srgbClr val="7F7F7F"/>
                </a:solidFill>
                <a:latin typeface="Times"/>
                <a:cs typeface="Times"/>
              </a:rPr>
              <a:t>Geijn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. “High-Performance Tensor Contraction without BLAS.” In submission to </a:t>
            </a:r>
            <a:r>
              <a:rPr lang="en-US" sz="1200" i="1" dirty="0">
                <a:solidFill>
                  <a:srgbClr val="7F7F7F"/>
                </a:solidFill>
                <a:latin typeface="Times"/>
                <a:cs typeface="Times"/>
              </a:rPr>
              <a:t>SC’16</a:t>
            </a:r>
          </a:p>
          <a:p>
            <a:endParaRPr lang="en-US" sz="1200" dirty="0"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9856" y="5810250"/>
            <a:ext cx="9555908" cy="120015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8910" y="3565384"/>
            <a:ext cx="9299494" cy="109260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171412" indent="-171412">
              <a:buFont typeface="Wingdings" charset="2"/>
              <a:buChar char="q"/>
            </a:pPr>
            <a:r>
              <a:rPr lang="en-US" sz="1300" dirty="0">
                <a:latin typeface="Times"/>
                <a:cs typeface="Times"/>
              </a:rPr>
              <a:t>Kazushige </a:t>
            </a:r>
            <a:r>
              <a:rPr lang="en-US" sz="1300" dirty="0" err="1">
                <a:latin typeface="Times"/>
                <a:cs typeface="Times"/>
              </a:rPr>
              <a:t>Goto</a:t>
            </a:r>
            <a:r>
              <a:rPr lang="en-US" sz="1300" dirty="0">
                <a:latin typeface="Times"/>
                <a:cs typeface="Times"/>
              </a:rPr>
              <a:t>, and Robert van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"High-performance implementation of the level-3 BLAS." </a:t>
            </a:r>
            <a:r>
              <a:rPr lang="en-US" sz="1300" i="1" dirty="0">
                <a:latin typeface="Times"/>
                <a:cs typeface="Times"/>
              </a:rPr>
              <a:t>ACM TOMS</a:t>
            </a:r>
            <a:r>
              <a:rPr lang="en-US" sz="1300" dirty="0">
                <a:latin typeface="Times"/>
                <a:cs typeface="Times"/>
              </a:rPr>
              <a:t> 35.1 (2008): 4.</a:t>
            </a:r>
          </a:p>
          <a:p>
            <a:pPr marL="171412" indent="-171412">
              <a:buFont typeface="Wingdings" charset="2"/>
              <a:buChar char="q"/>
            </a:pPr>
            <a:r>
              <a:rPr lang="en-US" sz="1300" dirty="0">
                <a:latin typeface="Times"/>
                <a:cs typeface="Times"/>
              </a:rPr>
              <a:t>Kazushige </a:t>
            </a:r>
            <a:r>
              <a:rPr lang="en-US" sz="1300" dirty="0" err="1">
                <a:latin typeface="Times"/>
                <a:cs typeface="Times"/>
              </a:rPr>
              <a:t>Goto</a:t>
            </a:r>
            <a:r>
              <a:rPr lang="en-US" sz="1300" dirty="0">
                <a:latin typeface="Times"/>
                <a:cs typeface="Times"/>
              </a:rPr>
              <a:t>, and Robert van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"Anatomy of high-performance matrix multiplication." </a:t>
            </a:r>
            <a:r>
              <a:rPr lang="en-US" sz="1300" i="1" dirty="0">
                <a:latin typeface="Times"/>
                <a:cs typeface="Times"/>
              </a:rPr>
              <a:t>ACM TOMS</a:t>
            </a:r>
            <a:r>
              <a:rPr lang="en-US" sz="1300" dirty="0">
                <a:latin typeface="Times"/>
                <a:cs typeface="Times"/>
              </a:rPr>
              <a:t> 34.3 (2008): 12.</a:t>
            </a: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353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State-of-the-art </a:t>
            </a:r>
            <a:r>
              <a:rPr lang="en-US" dirty="0" smtClean="0">
                <a:solidFill>
                  <a:srgbClr val="FF0000"/>
                </a:solidFill>
              </a:rPr>
              <a:t>GEMM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97" y="1512150"/>
            <a:ext cx="9667467" cy="4827694"/>
          </a:xfrm>
        </p:spPr>
        <p:txBody>
          <a:bodyPr>
            <a:noAutofit/>
          </a:bodyPr>
          <a:lstStyle/>
          <a:p>
            <a:r>
              <a:rPr lang="en-US" sz="2000" dirty="0"/>
              <a:t>BLAS-like Library Instantiation Software (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  <a:r>
              <a:rPr lang="en-US" sz="2000" dirty="0"/>
              <a:t>) is a portable framework for instantiating BLAS-like dense linear algebra libraries.</a:t>
            </a:r>
          </a:p>
          <a:p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BLIS provides a refactoring of </a:t>
            </a:r>
            <a:r>
              <a:rPr lang="en-US" sz="2000" dirty="0" err="1">
                <a:solidFill>
                  <a:srgbClr val="FF0000"/>
                </a:solidFill>
              </a:rPr>
              <a:t>GotoBLAS</a:t>
            </a:r>
            <a:r>
              <a:rPr lang="en-US" sz="2000" dirty="0"/>
              <a:t> algorithm (best-known approach) to implement </a:t>
            </a:r>
            <a:r>
              <a:rPr lang="en-US" sz="2000" dirty="0">
                <a:solidFill>
                  <a:srgbClr val="FF0000"/>
                </a:solidFill>
              </a:rPr>
              <a:t>GEMM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GEMM implementation in BLIS has 6-layers of loops. The outer 5 loops are written in </a:t>
            </a:r>
            <a:r>
              <a:rPr lang="en-US" sz="2000" dirty="0">
                <a:solidFill>
                  <a:srgbClr val="FF0000"/>
                </a:solidFill>
              </a:rPr>
              <a:t>C</a:t>
            </a:r>
            <a:r>
              <a:rPr lang="en-US" sz="2000" dirty="0"/>
              <a:t>. The inner-most loop (micro-kernel) is written in </a:t>
            </a:r>
            <a:r>
              <a:rPr lang="en-US" sz="2000" dirty="0">
                <a:solidFill>
                  <a:srgbClr val="FF0000"/>
                </a:solidFill>
              </a:rPr>
              <a:t>assembly</a:t>
            </a:r>
            <a:r>
              <a:rPr lang="en-US" sz="2000" dirty="0"/>
              <a:t> for high performance.</a:t>
            </a:r>
          </a:p>
          <a:p>
            <a:pPr lvl="1"/>
            <a:r>
              <a:rPr lang="en-US" sz="1700" dirty="0"/>
              <a:t>Partition matrices into smaller blocks to fit into the different memory hierarchy.</a:t>
            </a:r>
          </a:p>
          <a:p>
            <a:pPr lvl="1"/>
            <a:r>
              <a:rPr lang="en-US" sz="1700" dirty="0"/>
              <a:t>The order of these loops is designed to utilize the cache reuse rate.</a:t>
            </a:r>
          </a:p>
          <a:p>
            <a:r>
              <a:rPr lang="en-US" sz="2000" dirty="0"/>
              <a:t>BLIS opens the black box of GEMM, leading to many applications built on BLIS.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9081" y="6220142"/>
            <a:ext cx="9299494" cy="189280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171412" indent="-171412">
              <a:buFont typeface="Wingdings" charset="2"/>
              <a:buChar char="q"/>
            </a:pPr>
            <a:r>
              <a:rPr lang="en-US" sz="1300" dirty="0" err="1">
                <a:latin typeface="Times"/>
                <a:cs typeface="Times"/>
              </a:rPr>
              <a:t>Chenhan</a:t>
            </a:r>
            <a:r>
              <a:rPr lang="en-US" sz="1300" dirty="0">
                <a:latin typeface="Times"/>
                <a:cs typeface="Times"/>
              </a:rPr>
              <a:t> D. Yu, </a:t>
            </a:r>
            <a:r>
              <a:rPr lang="en-US" sz="1300" dirty="0" smtClean="0">
                <a:latin typeface="Times"/>
                <a:cs typeface="Times"/>
              </a:rPr>
              <a:t>Jianyu </a:t>
            </a:r>
            <a:r>
              <a:rPr lang="en-US" sz="1300" dirty="0">
                <a:latin typeface="Times"/>
                <a:cs typeface="Times"/>
              </a:rPr>
              <a:t>Huang, Woody Austin, Bo Xiao, and George Biros. "Performance </a:t>
            </a:r>
            <a:r>
              <a:rPr lang="en-US" sz="1300" dirty="0" smtClean="0">
                <a:latin typeface="Times"/>
                <a:cs typeface="Times"/>
              </a:rPr>
              <a:t>Optimization </a:t>
            </a:r>
            <a:r>
              <a:rPr lang="en-US" sz="1300" dirty="0">
                <a:latin typeface="Times"/>
                <a:cs typeface="Times"/>
              </a:rPr>
              <a:t>for the</a:t>
            </a:r>
            <a:r>
              <a:rPr lang="en-US" sz="1300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1300" dirty="0" smtClean="0">
                <a:solidFill>
                  <a:srgbClr val="FF0000"/>
                </a:solidFill>
                <a:latin typeface="Times"/>
                <a:cs typeface="Times"/>
              </a:rPr>
              <a:t>k-Nearest </a:t>
            </a:r>
            <a:r>
              <a:rPr lang="en-US" sz="1300" dirty="0">
                <a:solidFill>
                  <a:srgbClr val="FF0000"/>
                </a:solidFill>
                <a:latin typeface="Times"/>
                <a:cs typeface="Times"/>
              </a:rPr>
              <a:t>N</a:t>
            </a:r>
            <a:r>
              <a:rPr lang="en-US" sz="1300" dirty="0" smtClean="0">
                <a:solidFill>
                  <a:srgbClr val="FF0000"/>
                </a:solidFill>
                <a:latin typeface="Times"/>
                <a:cs typeface="Times"/>
              </a:rPr>
              <a:t>eighbors</a:t>
            </a:r>
            <a:r>
              <a:rPr lang="en-US" sz="1300" dirty="0" smtClean="0">
                <a:solidFill>
                  <a:schemeClr val="accent1"/>
                </a:solidFill>
                <a:latin typeface="Times"/>
                <a:cs typeface="Times"/>
              </a:rPr>
              <a:t> </a:t>
            </a:r>
            <a:r>
              <a:rPr lang="en-US" sz="1300" dirty="0">
                <a:latin typeface="Times"/>
                <a:cs typeface="Times"/>
              </a:rPr>
              <a:t>K</a:t>
            </a:r>
            <a:r>
              <a:rPr lang="en-US" sz="1300" dirty="0" smtClean="0">
                <a:latin typeface="Times"/>
                <a:cs typeface="Times"/>
              </a:rPr>
              <a:t>ernel </a:t>
            </a:r>
            <a:r>
              <a:rPr lang="en-US" sz="1300" dirty="0">
                <a:latin typeface="Times"/>
                <a:cs typeface="Times"/>
              </a:rPr>
              <a:t>on x86 </a:t>
            </a:r>
            <a:r>
              <a:rPr lang="en-US" sz="1300" dirty="0" smtClean="0">
                <a:latin typeface="Times"/>
                <a:cs typeface="Times"/>
              </a:rPr>
              <a:t>Architectures</a:t>
            </a:r>
            <a:r>
              <a:rPr lang="en-US" sz="1300" dirty="0">
                <a:latin typeface="Times"/>
                <a:cs typeface="Times"/>
              </a:rPr>
              <a:t>." In </a:t>
            </a:r>
            <a:r>
              <a:rPr lang="en-US" sz="1300" i="1" dirty="0" smtClean="0">
                <a:latin typeface="Times"/>
                <a:cs typeface="Times"/>
              </a:rPr>
              <a:t>SC’1</a:t>
            </a:r>
            <a:r>
              <a:rPr lang="en-US" sz="1300" dirty="0" smtClean="0">
                <a:latin typeface="Times"/>
                <a:cs typeface="Times"/>
              </a:rPr>
              <a:t>5</a:t>
            </a:r>
            <a:r>
              <a:rPr lang="en-US" sz="1300" dirty="0">
                <a:latin typeface="Times"/>
                <a:cs typeface="Times"/>
              </a:rPr>
              <a:t>.</a:t>
            </a:r>
          </a:p>
          <a:p>
            <a:pPr marL="171412" indent="-171412">
              <a:buFont typeface="Wingdings" charset="2"/>
              <a:buChar char="q"/>
            </a:pPr>
            <a:r>
              <a:rPr lang="en-US" sz="1300" dirty="0" smtClean="0">
                <a:latin typeface="Times"/>
                <a:cs typeface="Times"/>
              </a:rPr>
              <a:t>Jianyu </a:t>
            </a:r>
            <a:r>
              <a:rPr lang="en-US" sz="1300" dirty="0">
                <a:latin typeface="Times"/>
                <a:cs typeface="Times"/>
              </a:rPr>
              <a:t>Huang, Tyler Smith, Greg Henry, and Robert van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“</a:t>
            </a:r>
            <a:r>
              <a:rPr lang="en-US" sz="1300" dirty="0" err="1">
                <a:solidFill>
                  <a:srgbClr val="FF0000"/>
                </a:solidFill>
                <a:latin typeface="Times"/>
                <a:cs typeface="Times"/>
              </a:rPr>
              <a:t>Strassen</a:t>
            </a:r>
            <a:r>
              <a:rPr lang="en-US" sz="1300" dirty="0" err="1">
                <a:latin typeface="Times"/>
                <a:cs typeface="Times"/>
              </a:rPr>
              <a:t>’s</a:t>
            </a:r>
            <a:r>
              <a:rPr lang="en-US" sz="1300" dirty="0">
                <a:latin typeface="Times"/>
                <a:cs typeface="Times"/>
              </a:rPr>
              <a:t> Algorithm Reloaded.” </a:t>
            </a:r>
            <a:r>
              <a:rPr lang="en-US" altLang="zh-CN" sz="1300" dirty="0">
                <a:latin typeface="Times"/>
                <a:cs typeface="Times"/>
              </a:rPr>
              <a:t>T</a:t>
            </a:r>
            <a:r>
              <a:rPr lang="en-US" sz="1300" dirty="0">
                <a:latin typeface="Times"/>
                <a:cs typeface="Times"/>
              </a:rPr>
              <a:t>o appear in </a:t>
            </a:r>
            <a:r>
              <a:rPr lang="en-US" sz="1300" i="1" dirty="0">
                <a:latin typeface="Times"/>
                <a:cs typeface="Times"/>
              </a:rPr>
              <a:t>SC’16</a:t>
            </a:r>
            <a:r>
              <a:rPr lang="en-US" sz="1300" dirty="0">
                <a:latin typeface="Times"/>
                <a:cs typeface="Times"/>
              </a:rPr>
              <a:t>.</a:t>
            </a:r>
          </a:p>
          <a:p>
            <a:pPr marL="171412" indent="-171412">
              <a:buFont typeface="Wingdings" charset="2"/>
              <a:buChar char="q"/>
            </a:pPr>
            <a:r>
              <a:rPr lang="en-US" sz="1300" dirty="0">
                <a:latin typeface="Times"/>
                <a:cs typeface="Times"/>
              </a:rPr>
              <a:t>Devin </a:t>
            </a:r>
            <a:r>
              <a:rPr lang="en-US" sz="1300" dirty="0" smtClean="0">
                <a:latin typeface="Times"/>
                <a:cs typeface="Times"/>
              </a:rPr>
              <a:t>Matthews. </a:t>
            </a:r>
            <a:r>
              <a:rPr lang="en-US" sz="1300" dirty="0">
                <a:latin typeface="Times"/>
                <a:cs typeface="Times"/>
              </a:rPr>
              <a:t>“High-Performance </a:t>
            </a:r>
            <a:r>
              <a:rPr lang="en-US" sz="1300" dirty="0">
                <a:solidFill>
                  <a:srgbClr val="FF0000"/>
                </a:solidFill>
                <a:latin typeface="Times"/>
                <a:cs typeface="Times"/>
              </a:rPr>
              <a:t>Tensor Contraction</a:t>
            </a:r>
            <a:r>
              <a:rPr lang="en-US" sz="1300" dirty="0">
                <a:latin typeface="Times"/>
                <a:cs typeface="Times"/>
              </a:rPr>
              <a:t> without BLAS.</a:t>
            </a:r>
            <a:r>
              <a:rPr lang="en-US" sz="1300" dirty="0" smtClean="0">
                <a:latin typeface="Times"/>
                <a:cs typeface="Times"/>
              </a:rPr>
              <a:t>”,  arXiv</a:t>
            </a:r>
            <a:r>
              <a:rPr lang="en-US" sz="1300" dirty="0">
                <a:latin typeface="Times"/>
                <a:cs typeface="Times"/>
              </a:rPr>
              <a:t>:</a:t>
            </a:r>
            <a:r>
              <a:rPr lang="en-US" sz="1300" dirty="0" smtClean="0">
                <a:latin typeface="Times"/>
                <a:cs typeface="Times"/>
              </a:rPr>
              <a:t>1607.00291</a:t>
            </a:r>
          </a:p>
          <a:p>
            <a:pPr marL="171412" indent="-171412">
              <a:buFont typeface="Wingdings" charset="2"/>
              <a:buChar char="q"/>
            </a:pPr>
            <a:r>
              <a:rPr lang="en-US" sz="1300" dirty="0">
                <a:latin typeface="Times"/>
                <a:cs typeface="Times"/>
              </a:rPr>
              <a:t>Paul Springer, Paolo </a:t>
            </a:r>
            <a:r>
              <a:rPr lang="en-US" sz="1300" dirty="0" err="1" smtClean="0">
                <a:latin typeface="Times"/>
                <a:cs typeface="Times"/>
              </a:rPr>
              <a:t>Bientinesi</a:t>
            </a:r>
            <a:r>
              <a:rPr lang="en-US" sz="1300" dirty="0" smtClean="0">
                <a:latin typeface="Times"/>
                <a:cs typeface="Times"/>
              </a:rPr>
              <a:t>. </a:t>
            </a:r>
            <a:r>
              <a:rPr lang="en-US" sz="1300" dirty="0">
                <a:latin typeface="Times"/>
                <a:cs typeface="Times"/>
              </a:rPr>
              <a:t>“Design of a </a:t>
            </a:r>
            <a:r>
              <a:rPr lang="en-US" sz="1300" dirty="0" smtClean="0">
                <a:latin typeface="Times"/>
                <a:cs typeface="Times"/>
              </a:rPr>
              <a:t>High</a:t>
            </a:r>
            <a:r>
              <a:rPr lang="en-US" sz="1300" dirty="0">
                <a:latin typeface="Times"/>
                <a:cs typeface="Times"/>
              </a:rPr>
              <a:t>-performance GEMM-like </a:t>
            </a:r>
            <a:r>
              <a:rPr lang="en-US" sz="1300" dirty="0">
                <a:solidFill>
                  <a:srgbClr val="FF0000"/>
                </a:solidFill>
                <a:latin typeface="Times"/>
                <a:cs typeface="Times"/>
              </a:rPr>
              <a:t>Tensor-Tensor Multiplication</a:t>
            </a:r>
            <a:r>
              <a:rPr lang="en-US" sz="1300" dirty="0" smtClean="0">
                <a:latin typeface="Times"/>
                <a:cs typeface="Times"/>
              </a:rPr>
              <a:t>”, arXiv:1607.00145 </a:t>
            </a:r>
            <a:endParaRPr lang="en-US" sz="1300" i="1" dirty="0" smtClean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271" y="2237701"/>
            <a:ext cx="9299494" cy="89255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171412" indent="-171412">
              <a:buFont typeface="Wingdings" charset="2"/>
              <a:buChar char="q"/>
            </a:pPr>
            <a:r>
              <a:rPr lang="en-US" sz="1300" dirty="0">
                <a:latin typeface="Times"/>
                <a:cs typeface="Times"/>
              </a:rPr>
              <a:t>Field Van Zee, and Robert van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“BLIS: A Framework for Rapidly Instantiating BLAS Functionality." </a:t>
            </a:r>
            <a:r>
              <a:rPr lang="en-US" sz="1300" i="1" dirty="0">
                <a:latin typeface="Times"/>
                <a:cs typeface="Times"/>
              </a:rPr>
              <a:t>ACM TOMS</a:t>
            </a:r>
            <a:r>
              <a:rPr lang="en-US" sz="1300" dirty="0">
                <a:latin typeface="Times"/>
                <a:cs typeface="Times"/>
              </a:rPr>
              <a:t> 41.3 (2015): 14.</a:t>
            </a: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910" y="3565384"/>
            <a:ext cx="9299494" cy="109260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171412" indent="-171412">
              <a:buFont typeface="Wingdings" charset="2"/>
              <a:buChar char="q"/>
            </a:pPr>
            <a:r>
              <a:rPr lang="en-US" sz="1300" dirty="0">
                <a:latin typeface="Times"/>
                <a:cs typeface="Times"/>
              </a:rPr>
              <a:t>Kazushige </a:t>
            </a:r>
            <a:r>
              <a:rPr lang="en-US" sz="1300" dirty="0" err="1">
                <a:latin typeface="Times"/>
                <a:cs typeface="Times"/>
              </a:rPr>
              <a:t>Goto</a:t>
            </a:r>
            <a:r>
              <a:rPr lang="en-US" sz="1300" dirty="0">
                <a:latin typeface="Times"/>
                <a:cs typeface="Times"/>
              </a:rPr>
              <a:t>, and Robert van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"High-performance implementation of the level-3 BLAS." </a:t>
            </a:r>
            <a:r>
              <a:rPr lang="en-US" sz="1300" i="1" dirty="0">
                <a:latin typeface="Times"/>
                <a:cs typeface="Times"/>
              </a:rPr>
              <a:t>ACM TOMS</a:t>
            </a:r>
            <a:r>
              <a:rPr lang="en-US" sz="1300" dirty="0">
                <a:latin typeface="Times"/>
                <a:cs typeface="Times"/>
              </a:rPr>
              <a:t> 35.1 (2008): 4.</a:t>
            </a:r>
          </a:p>
          <a:p>
            <a:pPr marL="171412" indent="-171412">
              <a:buFont typeface="Wingdings" charset="2"/>
              <a:buChar char="q"/>
            </a:pPr>
            <a:r>
              <a:rPr lang="en-US" sz="1300" dirty="0">
                <a:latin typeface="Times"/>
                <a:cs typeface="Times"/>
              </a:rPr>
              <a:t>Kazushige </a:t>
            </a:r>
            <a:r>
              <a:rPr lang="en-US" sz="1300" dirty="0" err="1">
                <a:latin typeface="Times"/>
                <a:cs typeface="Times"/>
              </a:rPr>
              <a:t>Goto</a:t>
            </a:r>
            <a:r>
              <a:rPr lang="en-US" sz="1300" dirty="0">
                <a:latin typeface="Times"/>
                <a:cs typeface="Times"/>
              </a:rPr>
              <a:t>, and Robert van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"Anatomy of high-performance matrix multiplication." </a:t>
            </a:r>
            <a:r>
              <a:rPr lang="en-US" sz="1300" i="1" dirty="0">
                <a:latin typeface="Times"/>
                <a:cs typeface="Times"/>
              </a:rPr>
              <a:t>ACM TOMS</a:t>
            </a:r>
            <a:r>
              <a:rPr lang="en-US" sz="1300" dirty="0">
                <a:latin typeface="Times"/>
                <a:cs typeface="Times"/>
              </a:rPr>
              <a:t> 34.3 (2008): 12.</a:t>
            </a: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7015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988773" y="6605793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*Field G. Van Zee, and Tyler M. Smith. “Implementing high-performance complex matrix multiplication." In </a:t>
            </a:r>
            <a:r>
              <a:rPr lang="en-US" sz="1200" i="1" dirty="0">
                <a:latin typeface="Times"/>
                <a:cs typeface="Times"/>
              </a:rPr>
              <a:t>ACM Transactions on Mathematical Software (TOMS), accepted pending modifications.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57422" y="122217"/>
            <a:ext cx="6072481" cy="44374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/>
              <a:t>GotoBLAS</a:t>
            </a:r>
            <a:r>
              <a:rPr lang="en-US" sz="2000" dirty="0"/>
              <a:t> algorithm for GEMM in 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</a:p>
        </p:txBody>
      </p:sp>
      <p:pic>
        <p:nvPicPr>
          <p:cNvPr id="6" name="Picture 3" descr="C:\Users\Jianyu\Desktop\direct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3" y="362474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5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Rounded Rectangle 404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42" name="TextBox 2641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643" name="Right Brace 2642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44" name="Right Brace 2643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45" name="TextBox 2644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46" name="TextBox 2645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648" name="Group 2647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2651" name="Group 2650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2653" name="Rectangle 2652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4" name="TextBox 2653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5" name="Rectangle 2654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56" name="Straight Connector 2655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57" name="Straight Connector 2656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58" name="TextBox 2657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9" name="Rectangle 2658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60" name="Straight Connector 2659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61" name="Straight Connector 2660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52" name="TextBox 2651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49" name="TextBox 2648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50" name="TextBox 2649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3" name="Rectangle 402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04" name="TextBox 403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406" name="TextBox 405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pic>
        <p:nvPicPr>
          <p:cNvPr id="25" name="Picture 24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3" y="1364342"/>
            <a:ext cx="5222193" cy="513335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814360" y="1903244"/>
            <a:ext cx="5142364" cy="429521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157422" y="122217"/>
            <a:ext cx="6072481" cy="44374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/>
              <a:t>GotoBLAS</a:t>
            </a:r>
            <a:r>
              <a:rPr lang="en-US" sz="2000" dirty="0"/>
              <a:t> algorithm for GEMM in 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88773" y="6605793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*Field G. Van Zee, and Tyler M. Smith. “Implementing high-performance complex matrix multiplication." In </a:t>
            </a:r>
            <a:r>
              <a:rPr lang="en-US" sz="1200" i="1" dirty="0">
                <a:latin typeface="Times"/>
                <a:cs typeface="Times"/>
              </a:rPr>
              <a:t>ACM Transactions on Mathematical Software (TOMS), accepted pending modifications.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8195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3" y="362474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60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17" name="Rectangle 2616"/>
          <p:cNvSpPr/>
          <p:nvPr/>
        </p:nvSpPr>
        <p:spPr>
          <a:xfrm>
            <a:off x="3240654" y="315047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618" name="Group 2617"/>
          <p:cNvGrpSpPr/>
          <p:nvPr/>
        </p:nvGrpSpPr>
        <p:grpSpPr>
          <a:xfrm>
            <a:off x="3338335" y="2644887"/>
            <a:ext cx="1399563" cy="339776"/>
            <a:chOff x="4164839" y="3012055"/>
            <a:chExt cx="1399563" cy="339776"/>
          </a:xfrm>
        </p:grpSpPr>
        <p:sp>
          <p:nvSpPr>
            <p:cNvPr id="2678" name="TextBox 2677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679" name="TextBox 2678"/>
            <p:cNvSpPr txBox="1"/>
            <p:nvPr/>
          </p:nvSpPr>
          <p:spPr>
            <a:xfrm>
              <a:off x="4848260" y="3012055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19" name="TextBox 2618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620" name="TextBox 2619"/>
          <p:cNvSpPr txBox="1"/>
          <p:nvPr/>
        </p:nvSpPr>
        <p:spPr>
          <a:xfrm>
            <a:off x="3497555" y="3069458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2634" name="U-Turn Arrow 2633"/>
          <p:cNvSpPr/>
          <p:nvPr/>
        </p:nvSpPr>
        <p:spPr>
          <a:xfrm rot="5400000">
            <a:off x="3482624" y="2409496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635" name="Group 2634"/>
          <p:cNvGrpSpPr/>
          <p:nvPr/>
        </p:nvGrpSpPr>
        <p:grpSpPr>
          <a:xfrm>
            <a:off x="78567" y="1384561"/>
            <a:ext cx="4535424" cy="5776148"/>
            <a:chOff x="62453" y="1169884"/>
            <a:chExt cx="4535424" cy="5330247"/>
          </a:xfrm>
        </p:grpSpPr>
        <p:sp>
          <p:nvSpPr>
            <p:cNvPr id="2676" name="Rounded Rectangle 2675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7" name="TextBox 2676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636" name="TextBox 2635"/>
          <p:cNvSpPr txBox="1"/>
          <p:nvPr/>
        </p:nvSpPr>
        <p:spPr>
          <a:xfrm>
            <a:off x="1563842" y="198527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637" name="Right Brace 2636"/>
          <p:cNvSpPr/>
          <p:nvPr/>
        </p:nvSpPr>
        <p:spPr>
          <a:xfrm rot="10800000">
            <a:off x="3162066" y="1791496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38" name="TextBox 2637"/>
          <p:cNvSpPr txBox="1"/>
          <p:nvPr/>
        </p:nvSpPr>
        <p:spPr>
          <a:xfrm>
            <a:off x="2944464" y="178921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639" name="Group 2638"/>
          <p:cNvGrpSpPr/>
          <p:nvPr/>
        </p:nvGrpSpPr>
        <p:grpSpPr>
          <a:xfrm>
            <a:off x="461747" y="1745854"/>
            <a:ext cx="3565318" cy="756597"/>
            <a:chOff x="1395075" y="3536539"/>
            <a:chExt cx="3565318" cy="756597"/>
          </a:xfrm>
        </p:grpSpPr>
        <p:sp>
          <p:nvSpPr>
            <p:cNvPr id="2664" name="Rectangle 2663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5" name="Rectangle 2664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6" name="Rectangle 2665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7" name="Rectangle 2666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8" name="Rectangle 2667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9" name="Rectangle 2668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0" name="Rectangle 2669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1" name="Rectangle 2670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2" name="Rectangle 2671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3" name="TextBox 2672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4" name="TextBox 2673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5" name="TextBox 2674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40" name="Right Brace 2639"/>
          <p:cNvSpPr/>
          <p:nvPr/>
        </p:nvSpPr>
        <p:spPr>
          <a:xfrm rot="5400000">
            <a:off x="2267885" y="2397368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41" name="TextBox 2640"/>
          <p:cNvSpPr txBox="1"/>
          <p:nvPr/>
        </p:nvSpPr>
        <p:spPr>
          <a:xfrm>
            <a:off x="2146237" y="248880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4" name="Rectangle 403"/>
          <p:cNvSpPr/>
          <p:nvPr/>
        </p:nvSpPr>
        <p:spPr>
          <a:xfrm>
            <a:off x="436396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1" name="TextBox 410"/>
          <p:cNvSpPr txBox="1"/>
          <p:nvPr/>
        </p:nvSpPr>
        <p:spPr>
          <a:xfrm>
            <a:off x="549114" y="633170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3" name="Right Brace 32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4" name="Right Brace 33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38" name="Group 37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pic>
        <p:nvPicPr>
          <p:cNvPr id="55" name="Picture 54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3" y="1364342"/>
            <a:ext cx="5222193" cy="5133359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4814360" y="2637633"/>
            <a:ext cx="5142364" cy="338579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4157422" y="122217"/>
            <a:ext cx="6072481" cy="44374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/>
              <a:t>GotoBLAS</a:t>
            </a:r>
            <a:r>
              <a:rPr lang="en-US" sz="2000" dirty="0"/>
              <a:t> algorithm for GEMM in 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88773" y="6605793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*Field G. Van Zee, and Tyler M. Smith. “Implementing high-performance complex matrix multiplication." In </a:t>
            </a:r>
            <a:r>
              <a:rPr lang="en-US" sz="1200" i="1" dirty="0">
                <a:latin typeface="Times"/>
                <a:cs typeface="Times"/>
              </a:rPr>
              <a:t>ACM Transactions on Mathematical Software (TOMS), accepted pending modifications.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63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3" y="362474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2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ounded Rectangle 129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76" name="TextBox 2575"/>
          <p:cNvSpPr txBox="1"/>
          <p:nvPr/>
        </p:nvSpPr>
        <p:spPr>
          <a:xfrm>
            <a:off x="1924045" y="4408048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87" name="Rectangle 2586"/>
          <p:cNvSpPr>
            <a:spLocks/>
          </p:cNvSpPr>
          <p:nvPr/>
        </p:nvSpPr>
        <p:spPr>
          <a:xfrm>
            <a:off x="2257283" y="4447625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588" name="Group 2587"/>
          <p:cNvGrpSpPr/>
          <p:nvPr/>
        </p:nvGrpSpPr>
        <p:grpSpPr>
          <a:xfrm>
            <a:off x="2257286" y="4447527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2839" name="Rectangle 2838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0" name="Rectangle 2839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1" name="Rectangle 2840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89" name="Group 2588"/>
          <p:cNvGrpSpPr/>
          <p:nvPr/>
        </p:nvGrpSpPr>
        <p:grpSpPr>
          <a:xfrm>
            <a:off x="2298594" y="446762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26" name="Straight Arrow Connector 282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7" name="Straight Connector 282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8" name="Straight Connector 282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9" name="Straight Connector 282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0" name="Straight Connector 282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1" name="Straight Connector 283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2" name="Straight Connector 283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3" name="Straight Connector 283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4" name="Straight Connector 283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5" name="Straight Connector 283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6" name="Straight Connector 283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7" name="Straight Connector 283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8" name="Straight Connector 283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0" name="Group 2589"/>
          <p:cNvGrpSpPr/>
          <p:nvPr/>
        </p:nvGrpSpPr>
        <p:grpSpPr>
          <a:xfrm>
            <a:off x="2298594" y="462593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13" name="Straight Arrow Connector 2812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4" name="Straight Connector 2813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5" name="Straight Connector 2814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6" name="Straight Connector 2815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7" name="Straight Connector 2816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8" name="Straight Connector 2817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9" name="Straight Connector 2818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0" name="Straight Connector 2819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1" name="Straight Connector 2820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2" name="Straight Connector 2821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3" name="Straight Connector 2822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4" name="Straight Connector 2823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5" name="Straight Connector 2824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1" name="Group 2590"/>
          <p:cNvGrpSpPr/>
          <p:nvPr/>
        </p:nvGrpSpPr>
        <p:grpSpPr>
          <a:xfrm>
            <a:off x="2298594" y="477242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00" name="Straight Arrow Connector 279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1" name="Straight Connector 280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2" name="Straight Connector 280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3" name="Straight Connector 280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4" name="Straight Connector 280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5" name="Straight Connector 280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6" name="Straight Connector 280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7" name="Straight Connector 280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8" name="Straight Connector 280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9" name="Straight Connector 280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0" name="Straight Connector 280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1" name="Straight Connector 281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2" name="Straight Connector 281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01" name="Right Brace 2600"/>
          <p:cNvSpPr/>
          <p:nvPr/>
        </p:nvSpPr>
        <p:spPr>
          <a:xfrm rot="10800000">
            <a:off x="2174303" y="4445918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02" name="Right Brace 2601"/>
          <p:cNvSpPr/>
          <p:nvPr/>
        </p:nvSpPr>
        <p:spPr>
          <a:xfrm rot="5400000">
            <a:off x="2503988" y="4696885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03" name="TextBox 2602"/>
          <p:cNvSpPr txBox="1"/>
          <p:nvPr/>
        </p:nvSpPr>
        <p:spPr>
          <a:xfrm>
            <a:off x="2391747" y="495987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606" name="Group 2605"/>
          <p:cNvGrpSpPr/>
          <p:nvPr/>
        </p:nvGrpSpPr>
        <p:grpSpPr>
          <a:xfrm>
            <a:off x="2676636" y="3638083"/>
            <a:ext cx="1160055" cy="329003"/>
            <a:chOff x="3114037" y="3161131"/>
            <a:chExt cx="912891" cy="329003"/>
          </a:xfrm>
        </p:grpSpPr>
        <p:sp>
          <p:nvSpPr>
            <p:cNvPr id="2686" name="TextBox 2685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687" name="TextBox 2686"/>
            <p:cNvSpPr txBox="1"/>
            <p:nvPr/>
          </p:nvSpPr>
          <p:spPr>
            <a:xfrm>
              <a:off x="3591737" y="3161131"/>
              <a:ext cx="2042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grpSp>
        <p:nvGrpSpPr>
          <p:cNvPr id="2609" name="Group 2608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2684" name="TextBox 2683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685" name="TextBox 2684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14" name="Bent Arrow 2613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615" name="Group 2614"/>
          <p:cNvGrpSpPr/>
          <p:nvPr/>
        </p:nvGrpSpPr>
        <p:grpSpPr>
          <a:xfrm>
            <a:off x="124287" y="2830301"/>
            <a:ext cx="4453128" cy="4290681"/>
            <a:chOff x="108173" y="2389043"/>
            <a:chExt cx="4453128" cy="4071372"/>
          </a:xfrm>
        </p:grpSpPr>
        <p:sp>
          <p:nvSpPr>
            <p:cNvPr id="2680" name="Rounded Rectangle 2679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681" name="TextBox 2680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616" name="TextBox 2615"/>
          <p:cNvSpPr txBox="1"/>
          <p:nvPr/>
        </p:nvSpPr>
        <p:spPr>
          <a:xfrm>
            <a:off x="1563842" y="3306911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621" name="Rectangle 2620"/>
          <p:cNvSpPr/>
          <p:nvPr/>
        </p:nvSpPr>
        <p:spPr>
          <a:xfrm>
            <a:off x="527000" y="3149361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22" name="Rectangle 2621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23" name="Rectangle 2622"/>
          <p:cNvSpPr/>
          <p:nvPr/>
        </p:nvSpPr>
        <p:spPr>
          <a:xfrm>
            <a:off x="527000" y="3149362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24" name="Rectangle 2623"/>
          <p:cNvSpPr/>
          <p:nvPr/>
        </p:nvSpPr>
        <p:spPr>
          <a:xfrm>
            <a:off x="527003" y="3368818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25" name="Rectangle 2624"/>
          <p:cNvSpPr/>
          <p:nvPr/>
        </p:nvSpPr>
        <p:spPr>
          <a:xfrm>
            <a:off x="527000" y="3588273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26" name="Rectangle 2625"/>
          <p:cNvSpPr/>
          <p:nvPr/>
        </p:nvSpPr>
        <p:spPr>
          <a:xfrm>
            <a:off x="2175017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27" name="Rectangle 2626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28" name="Right Brace 2627"/>
          <p:cNvSpPr/>
          <p:nvPr/>
        </p:nvSpPr>
        <p:spPr>
          <a:xfrm rot="10800000">
            <a:off x="2099417" y="3149365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29" name="TextBox 2628"/>
          <p:cNvSpPr txBox="1"/>
          <p:nvPr/>
        </p:nvSpPr>
        <p:spPr>
          <a:xfrm>
            <a:off x="1837847" y="315047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30" name="TextBox 2629"/>
          <p:cNvSpPr txBox="1"/>
          <p:nvPr/>
        </p:nvSpPr>
        <p:spPr>
          <a:xfrm>
            <a:off x="469092" y="310411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1" name="TextBox 2630"/>
          <p:cNvSpPr txBox="1"/>
          <p:nvPr/>
        </p:nvSpPr>
        <p:spPr>
          <a:xfrm>
            <a:off x="2111152" y="3098048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2" name="Right Brace 2631"/>
          <p:cNvSpPr/>
          <p:nvPr/>
        </p:nvSpPr>
        <p:spPr>
          <a:xfrm>
            <a:off x="1354080" y="316619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33" name="TextBox 2632"/>
          <p:cNvSpPr txBox="1"/>
          <p:nvPr/>
        </p:nvSpPr>
        <p:spPr>
          <a:xfrm>
            <a:off x="1354083" y="3167314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1" name="Rectangle 400"/>
          <p:cNvSpPr/>
          <p:nvPr/>
        </p:nvSpPr>
        <p:spPr>
          <a:xfrm>
            <a:off x="436396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03" name="TextBox 402"/>
          <p:cNvSpPr txBox="1"/>
          <p:nvPr/>
        </p:nvSpPr>
        <p:spPr>
          <a:xfrm>
            <a:off x="549026" y="645812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240654" y="315047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3338335" y="2644887"/>
            <a:ext cx="1399563" cy="339776"/>
            <a:chOff x="4164839" y="3012055"/>
            <a:chExt cx="1399563" cy="339776"/>
          </a:xfrm>
        </p:grpSpPr>
        <p:sp>
          <p:nvSpPr>
            <p:cNvPr id="81" name="TextBox 80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848260" y="3012055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497555" y="3069458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85" name="U-Turn Arrow 84"/>
          <p:cNvSpPr/>
          <p:nvPr/>
        </p:nvSpPr>
        <p:spPr>
          <a:xfrm rot="5400000">
            <a:off x="3482624" y="2409496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78567" y="1384561"/>
            <a:ext cx="4535424" cy="5776148"/>
            <a:chOff x="62453" y="1169884"/>
            <a:chExt cx="4535424" cy="5330247"/>
          </a:xfrm>
        </p:grpSpPr>
        <p:sp>
          <p:nvSpPr>
            <p:cNvPr id="87" name="Rounded Rectangle 86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1563842" y="198527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0" name="Right Brace 89"/>
          <p:cNvSpPr/>
          <p:nvPr/>
        </p:nvSpPr>
        <p:spPr>
          <a:xfrm rot="10800000">
            <a:off x="3162066" y="1791496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2944464" y="178921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461747" y="1745854"/>
            <a:ext cx="3565318" cy="756597"/>
            <a:chOff x="1395075" y="3536539"/>
            <a:chExt cx="3565318" cy="756597"/>
          </a:xfrm>
        </p:grpSpPr>
        <p:sp>
          <p:nvSpPr>
            <p:cNvPr id="93" name="Rectangle 92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" name="Right Brace 104"/>
          <p:cNvSpPr/>
          <p:nvPr/>
        </p:nvSpPr>
        <p:spPr>
          <a:xfrm rot="5400000">
            <a:off x="2267885" y="2397368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2146237" y="248880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436396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549114" y="633170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10" name="Right Brace 109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1" name="Right Brace 110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115" name="Group 114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2" name="TextBox 121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6" name="TextBox 115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pic>
        <p:nvPicPr>
          <p:cNvPr id="132" name="Picture 131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3" y="1364342"/>
            <a:ext cx="5222193" cy="5133359"/>
          </a:xfrm>
          <a:prstGeom prst="rect">
            <a:avLst/>
          </a:prstGeom>
        </p:spPr>
      </p:pic>
      <p:sp>
        <p:nvSpPr>
          <p:cNvPr id="133" name="Rectangle 132"/>
          <p:cNvSpPr/>
          <p:nvPr/>
        </p:nvSpPr>
        <p:spPr>
          <a:xfrm>
            <a:off x="4814360" y="3351413"/>
            <a:ext cx="5142364" cy="246156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4157422" y="122217"/>
            <a:ext cx="6072481" cy="44374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/>
              <a:t>GotoBLAS</a:t>
            </a:r>
            <a:r>
              <a:rPr lang="en-US" sz="2000" dirty="0"/>
              <a:t> algorithm for GEMM in 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4988773" y="6605793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*Field G. Van Zee, and Tyler M. Smith. “Implementing high-performance complex matrix multiplication." In </a:t>
            </a:r>
            <a:r>
              <a:rPr lang="en-US" sz="1200" i="1" dirty="0">
                <a:latin typeface="Times"/>
                <a:cs typeface="Times"/>
              </a:rPr>
              <a:t>ACM Transactions on Mathematical Software (TOMS), accepted pending modifications.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140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3" y="362474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1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142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9" r="12040"/>
          <a:stretch/>
        </p:blipFill>
        <p:spPr>
          <a:xfrm>
            <a:off x="-1" y="0"/>
            <a:ext cx="10159417" cy="7315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3953" y="334102"/>
            <a:ext cx="9584419" cy="1015663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urlz MT"/>
                <a:cs typeface="Curlz MT"/>
              </a:rPr>
              <a:t>STRASSEN</a:t>
            </a:r>
            <a:r>
              <a:rPr lang="en-US" sz="6000" dirty="0">
                <a:latin typeface="Helvetica"/>
                <a:cs typeface="Helvetica"/>
              </a:rPr>
              <a:t>, from 30,000 feet</a:t>
            </a:r>
            <a:endParaRPr lang="en-US" sz="54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3719" y="72492"/>
            <a:ext cx="9402813" cy="52322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*Overlook of the Bay Area. Photo taken in Mission Peak Regional Preserve, Fremont, CA. Summer 2014.</a:t>
            </a:r>
          </a:p>
          <a:p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5" name="Picture 4" descr="Screen Shot 2016-05-01 at 3.54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89" y="1725637"/>
            <a:ext cx="3108694" cy="4737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090" y="1796890"/>
            <a:ext cx="3110535" cy="46658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397" y="1180842"/>
            <a:ext cx="3997961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sz="1800" b="1" dirty="0">
                <a:latin typeface="Helvetica"/>
                <a:cs typeface="Helvetica"/>
              </a:rPr>
              <a:t>Volker </a:t>
            </a:r>
            <a:r>
              <a:rPr lang="en-US" sz="1800" b="1" dirty="0" err="1">
                <a:latin typeface="Helvetica"/>
                <a:cs typeface="Helvetica"/>
              </a:rPr>
              <a:t>Strassen</a:t>
            </a:r>
            <a:r>
              <a:rPr lang="en-US" sz="1800" b="1" dirty="0"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1800" b="1" dirty="0">
                <a:latin typeface="Helvetica"/>
                <a:cs typeface="Helvetica"/>
              </a:rPr>
              <a:t>(Born in 1936, aged 80)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7796" y="1334470"/>
            <a:ext cx="3997961" cy="36933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b="1" dirty="0">
                <a:latin typeface="Helvetica"/>
                <a:cs typeface="Helvetica"/>
              </a:rPr>
              <a:t>Original </a:t>
            </a:r>
            <a:r>
              <a:rPr lang="en-US" sz="1800" b="1" dirty="0" err="1">
                <a:latin typeface="Helvetica"/>
                <a:cs typeface="Helvetica"/>
              </a:rPr>
              <a:t>Strassen</a:t>
            </a:r>
            <a:r>
              <a:rPr lang="en-US" sz="1800" b="1" dirty="0">
                <a:latin typeface="Helvetica"/>
                <a:cs typeface="Helvetica"/>
              </a:rPr>
              <a:t> Paper (1969)</a:t>
            </a:r>
          </a:p>
        </p:txBody>
      </p:sp>
    </p:spTree>
    <p:extLst>
      <p:ext uri="{BB962C8B-B14F-4D97-AF65-F5344CB8AC3E}">
        <p14:creationId xmlns:p14="http://schemas.microsoft.com/office/powerpoint/2010/main" val="2354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ounded Rectangle 271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75" name="Rectangle 2574"/>
          <p:cNvSpPr/>
          <p:nvPr/>
        </p:nvSpPr>
        <p:spPr>
          <a:xfrm>
            <a:off x="368246" y="4444124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77" name="TextBox 2576"/>
          <p:cNvSpPr txBox="1"/>
          <p:nvPr/>
        </p:nvSpPr>
        <p:spPr>
          <a:xfrm>
            <a:off x="1770207" y="4515770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578" name="Rectangle 2577"/>
          <p:cNvSpPr/>
          <p:nvPr/>
        </p:nvSpPr>
        <p:spPr>
          <a:xfrm>
            <a:off x="36901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79" name="Rectangle 2578"/>
          <p:cNvSpPr/>
          <p:nvPr/>
        </p:nvSpPr>
        <p:spPr>
          <a:xfrm>
            <a:off x="54078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80" name="Rectangle 2579"/>
          <p:cNvSpPr/>
          <p:nvPr/>
        </p:nvSpPr>
        <p:spPr>
          <a:xfrm>
            <a:off x="712562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81" name="Rectangle 2580"/>
          <p:cNvSpPr/>
          <p:nvPr/>
        </p:nvSpPr>
        <p:spPr>
          <a:xfrm>
            <a:off x="883954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82" name="Rectangle 2581"/>
          <p:cNvSpPr/>
          <p:nvPr/>
        </p:nvSpPr>
        <p:spPr>
          <a:xfrm>
            <a:off x="1055725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83" name="Rectangle 2582"/>
          <p:cNvSpPr/>
          <p:nvPr/>
        </p:nvSpPr>
        <p:spPr>
          <a:xfrm>
            <a:off x="122749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84" name="Rectangle 2583"/>
          <p:cNvSpPr/>
          <p:nvPr/>
        </p:nvSpPr>
        <p:spPr>
          <a:xfrm>
            <a:off x="1399271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85" name="Rectangle 2584"/>
          <p:cNvSpPr/>
          <p:nvPr/>
        </p:nvSpPr>
        <p:spPr>
          <a:xfrm>
            <a:off x="157104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86" name="Rectangle 2585"/>
          <p:cNvSpPr/>
          <p:nvPr/>
        </p:nvSpPr>
        <p:spPr>
          <a:xfrm>
            <a:off x="2976470" y="4442224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92" name="Rectangle 2591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93" name="Rectangle 2592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94" name="Rectangle 2593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95" name="Rectangle 2594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96" name="Rectangle 2595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97" name="Rectangle 2596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98" name="Rectangle 2597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99" name="Rectangle 2598"/>
          <p:cNvSpPr/>
          <p:nvPr/>
        </p:nvSpPr>
        <p:spPr>
          <a:xfrm>
            <a:off x="2976972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600" name="Group 2599"/>
          <p:cNvGrpSpPr/>
          <p:nvPr/>
        </p:nvGrpSpPr>
        <p:grpSpPr>
          <a:xfrm>
            <a:off x="3007991" y="4480905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2688" name="Group 2687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87" name="Straight Connector 278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8" name="Straight Connector 278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9" name="Straight Connector 278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0" name="Straight Connector 278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1" name="Straight Connector 279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2" name="Straight Connector 279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3" name="Straight Connector 279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4" name="Straight Connector 279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5" name="Straight Connector 279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6" name="Straight Connector 279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7" name="Straight Connector 279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8" name="Straight Connector 279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9" name="Straight Arrow Connector 279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89" name="Group 2688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74" name="Straight Connector 277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5" name="Straight Connector 277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6" name="Straight Connector 277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7" name="Straight Connector 277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8" name="Straight Connector 277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9" name="Straight Connector 277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0" name="Straight Connector 277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1" name="Straight Connector 278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2" name="Straight Connector 278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3" name="Straight Connector 278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4" name="Straight Connector 278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5" name="Straight Connector 278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6" name="Straight Arrow Connector 278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0" name="Group 2689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61" name="Straight Connector 276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2" name="Straight Connector 276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3" name="Straight Connector 276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4" name="Straight Connector 276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5" name="Straight Connector 276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6" name="Straight Connector 276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7" name="Straight Connector 276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8" name="Straight Connector 276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9" name="Straight Connector 276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0" name="Straight Connector 276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1" name="Straight Connector 277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2" name="Straight Connector 277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3" name="Straight Arrow Connector 277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1" name="Group 2690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48" name="Straight Connector 274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9" name="Straight Connector 274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0" name="Straight Connector 274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1" name="Straight Connector 275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2" name="Straight Connector 275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3" name="Straight Connector 275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4" name="Straight Connector 275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5" name="Straight Connector 275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6" name="Straight Connector 275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7" name="Straight Connector 275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8" name="Straight Connector 275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9" name="Straight Connector 275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0" name="Straight Arrow Connector 275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2" name="Group 2691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35" name="Straight Connector 273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6" name="Straight Connector 273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7" name="Straight Connector 273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8" name="Straight Connector 273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9" name="Straight Connector 273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0" name="Straight Connector 273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1" name="Straight Connector 274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2" name="Straight Connector 274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3" name="Straight Connector 274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4" name="Straight Connector 274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5" name="Straight Connector 274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6" name="Straight Connector 274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7" name="Straight Arrow Connector 274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3" name="Group 2692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22" name="Straight Connector 272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3" name="Straight Connector 272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4" name="Straight Connector 272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5" name="Straight Connector 272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6" name="Straight Connector 272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7" name="Straight Connector 272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8" name="Straight Connector 272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9" name="Straight Connector 272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0" name="Straight Connector 272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1" name="Straight Connector 273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2" name="Straight Connector 273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3" name="Straight Connector 273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4" name="Straight Arrow Connector 273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4" name="Group 2693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09" name="Straight Connector 270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0" name="Straight Connector 270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1" name="Straight Connector 271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2" name="Straight Connector 271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3" name="Straight Connector 271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4" name="Straight Connector 271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5" name="Straight Connector 271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6" name="Straight Connector 271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7" name="Straight Connector 271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8" name="Straight Connector 271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9" name="Straight Connector 271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0" name="Straight Connector 271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1" name="Straight Arrow Connector 272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5" name="Group 2694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696" name="Straight Connector 269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7" name="Straight Connector 269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8" name="Straight Connector 269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9" name="Straight Connector 269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0" name="Straight Connector 269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1" name="Straight Connector 270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2" name="Straight Connector 270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3" name="Straight Connector 270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4" name="Straight Connector 270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5" name="Straight Connector 270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6" name="Straight Connector 270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7" name="Straight Connector 270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8" name="Straight Arrow Connector 270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04" name="TextBox 2603"/>
          <p:cNvSpPr txBox="1"/>
          <p:nvPr/>
        </p:nvSpPr>
        <p:spPr>
          <a:xfrm>
            <a:off x="309142" y="417449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05" name="Right Brace 2604"/>
          <p:cNvSpPr/>
          <p:nvPr/>
        </p:nvSpPr>
        <p:spPr>
          <a:xfrm rot="16200000">
            <a:off x="428451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07" name="TextBox 2606"/>
          <p:cNvSpPr txBox="1"/>
          <p:nvPr/>
        </p:nvSpPr>
        <p:spPr>
          <a:xfrm>
            <a:off x="2917098" y="417713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08" name="Right Brace 2607"/>
          <p:cNvSpPr/>
          <p:nvPr/>
        </p:nvSpPr>
        <p:spPr>
          <a:xfrm rot="16200000">
            <a:off x="3036407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610" name="Group 2609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682" name="TextBox 2681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683" name="TextBox 2682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11" name="Rounded Rectangle 2610"/>
          <p:cNvSpPr/>
          <p:nvPr/>
        </p:nvSpPr>
        <p:spPr>
          <a:xfrm>
            <a:off x="177142" y="4188500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12" name="TextBox 2611"/>
          <p:cNvSpPr txBox="1"/>
          <p:nvPr/>
        </p:nvSpPr>
        <p:spPr>
          <a:xfrm>
            <a:off x="808822" y="4042217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613" name="TextBox 2612"/>
          <p:cNvSpPr txBox="1"/>
          <p:nvPr/>
        </p:nvSpPr>
        <p:spPr>
          <a:xfrm>
            <a:off x="136364" y="4408796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1924045" y="4408048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45" name="Rectangle 144"/>
          <p:cNvSpPr>
            <a:spLocks/>
          </p:cNvSpPr>
          <p:nvPr/>
        </p:nvSpPr>
        <p:spPr>
          <a:xfrm>
            <a:off x="2257283" y="4447625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146" name="Group 145"/>
          <p:cNvGrpSpPr/>
          <p:nvPr/>
        </p:nvGrpSpPr>
        <p:grpSpPr>
          <a:xfrm>
            <a:off x="2257286" y="4447527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147" name="Rectangle 146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2298594" y="446762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51" name="Straight Arrow Connector 15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/>
          <p:cNvGrpSpPr/>
          <p:nvPr/>
        </p:nvGrpSpPr>
        <p:grpSpPr>
          <a:xfrm>
            <a:off x="2298594" y="462593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65" name="Straight Arrow Connector 16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2298594" y="477242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79" name="Straight Arrow Connector 178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Right Brace 191"/>
          <p:cNvSpPr/>
          <p:nvPr/>
        </p:nvSpPr>
        <p:spPr>
          <a:xfrm rot="10800000">
            <a:off x="2174303" y="4445918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93" name="Right Brace 192"/>
          <p:cNvSpPr/>
          <p:nvPr/>
        </p:nvSpPr>
        <p:spPr>
          <a:xfrm rot="5400000">
            <a:off x="2503988" y="4696885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94" name="TextBox 193"/>
          <p:cNvSpPr txBox="1"/>
          <p:nvPr/>
        </p:nvSpPr>
        <p:spPr>
          <a:xfrm>
            <a:off x="2391747" y="495987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95" name="Group 194"/>
          <p:cNvGrpSpPr/>
          <p:nvPr/>
        </p:nvGrpSpPr>
        <p:grpSpPr>
          <a:xfrm>
            <a:off x="2676636" y="3638083"/>
            <a:ext cx="1160055" cy="329003"/>
            <a:chOff x="3114037" y="3161131"/>
            <a:chExt cx="912891" cy="329003"/>
          </a:xfrm>
        </p:grpSpPr>
        <p:sp>
          <p:nvSpPr>
            <p:cNvPr id="196" name="TextBox 195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3591737" y="3161131"/>
              <a:ext cx="2042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199" name="TextBox 198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01" name="Bent Arrow 200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2" name="Group 201"/>
          <p:cNvGrpSpPr/>
          <p:nvPr/>
        </p:nvGrpSpPr>
        <p:grpSpPr>
          <a:xfrm>
            <a:off x="124287" y="2830301"/>
            <a:ext cx="4453128" cy="4290681"/>
            <a:chOff x="108173" y="2389043"/>
            <a:chExt cx="4453128" cy="4071372"/>
          </a:xfrm>
        </p:grpSpPr>
        <p:sp>
          <p:nvSpPr>
            <p:cNvPr id="203" name="Rounded Rectangle 202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1563842" y="3306911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06" name="Rectangle 205"/>
          <p:cNvSpPr/>
          <p:nvPr/>
        </p:nvSpPr>
        <p:spPr>
          <a:xfrm>
            <a:off x="527000" y="3149361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07" name="Rectangle 206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08" name="Rectangle 207"/>
          <p:cNvSpPr/>
          <p:nvPr/>
        </p:nvSpPr>
        <p:spPr>
          <a:xfrm>
            <a:off x="527000" y="3149362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09" name="Rectangle 208"/>
          <p:cNvSpPr/>
          <p:nvPr/>
        </p:nvSpPr>
        <p:spPr>
          <a:xfrm>
            <a:off x="527003" y="3368818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10" name="Rectangle 209"/>
          <p:cNvSpPr/>
          <p:nvPr/>
        </p:nvSpPr>
        <p:spPr>
          <a:xfrm>
            <a:off x="527000" y="3588273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/>
        </p:nvSpPr>
        <p:spPr>
          <a:xfrm>
            <a:off x="2175017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13" name="Right Brace 212"/>
          <p:cNvSpPr/>
          <p:nvPr/>
        </p:nvSpPr>
        <p:spPr>
          <a:xfrm rot="10800000">
            <a:off x="2099417" y="3149365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14" name="TextBox 213"/>
          <p:cNvSpPr txBox="1"/>
          <p:nvPr/>
        </p:nvSpPr>
        <p:spPr>
          <a:xfrm>
            <a:off x="1837847" y="315047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469092" y="310411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2111152" y="3098048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Right Brace 216"/>
          <p:cNvSpPr/>
          <p:nvPr/>
        </p:nvSpPr>
        <p:spPr>
          <a:xfrm>
            <a:off x="1354080" y="316619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18" name="TextBox 217"/>
          <p:cNvSpPr txBox="1"/>
          <p:nvPr/>
        </p:nvSpPr>
        <p:spPr>
          <a:xfrm>
            <a:off x="1354083" y="3167314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436396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20" name="TextBox 219"/>
          <p:cNvSpPr txBox="1"/>
          <p:nvPr/>
        </p:nvSpPr>
        <p:spPr>
          <a:xfrm>
            <a:off x="549026" y="645812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3240654" y="315047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22" name="Group 221"/>
          <p:cNvGrpSpPr/>
          <p:nvPr/>
        </p:nvGrpSpPr>
        <p:grpSpPr>
          <a:xfrm>
            <a:off x="3338335" y="2644887"/>
            <a:ext cx="1399563" cy="339776"/>
            <a:chOff x="4164839" y="3012055"/>
            <a:chExt cx="1399563" cy="339776"/>
          </a:xfrm>
        </p:grpSpPr>
        <p:sp>
          <p:nvSpPr>
            <p:cNvPr id="223" name="TextBox 222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4848260" y="3012055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25" name="TextBox 224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3497555" y="3069458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227" name="U-Turn Arrow 226"/>
          <p:cNvSpPr/>
          <p:nvPr/>
        </p:nvSpPr>
        <p:spPr>
          <a:xfrm rot="5400000">
            <a:off x="3482624" y="2409496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28" name="Group 227"/>
          <p:cNvGrpSpPr/>
          <p:nvPr/>
        </p:nvGrpSpPr>
        <p:grpSpPr>
          <a:xfrm>
            <a:off x="78567" y="1384561"/>
            <a:ext cx="4535424" cy="5776148"/>
            <a:chOff x="62453" y="1169884"/>
            <a:chExt cx="4535424" cy="5330247"/>
          </a:xfrm>
        </p:grpSpPr>
        <p:sp>
          <p:nvSpPr>
            <p:cNvPr id="229" name="Rounded Rectangle 228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31" name="TextBox 230"/>
          <p:cNvSpPr txBox="1"/>
          <p:nvPr/>
        </p:nvSpPr>
        <p:spPr>
          <a:xfrm>
            <a:off x="1563842" y="198527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32" name="Right Brace 231"/>
          <p:cNvSpPr/>
          <p:nvPr/>
        </p:nvSpPr>
        <p:spPr>
          <a:xfrm rot="10800000">
            <a:off x="3162066" y="1791496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33" name="TextBox 232"/>
          <p:cNvSpPr txBox="1"/>
          <p:nvPr/>
        </p:nvSpPr>
        <p:spPr>
          <a:xfrm>
            <a:off x="2944464" y="178921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34" name="Group 233"/>
          <p:cNvGrpSpPr/>
          <p:nvPr/>
        </p:nvGrpSpPr>
        <p:grpSpPr>
          <a:xfrm>
            <a:off x="461747" y="1745854"/>
            <a:ext cx="3565318" cy="756597"/>
            <a:chOff x="1395075" y="3536539"/>
            <a:chExt cx="3565318" cy="756597"/>
          </a:xfrm>
        </p:grpSpPr>
        <p:sp>
          <p:nvSpPr>
            <p:cNvPr id="235" name="Rectangle 234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7" name="Right Brace 246"/>
          <p:cNvSpPr/>
          <p:nvPr/>
        </p:nvSpPr>
        <p:spPr>
          <a:xfrm rot="5400000">
            <a:off x="2267885" y="2397368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48" name="TextBox 247"/>
          <p:cNvSpPr txBox="1"/>
          <p:nvPr/>
        </p:nvSpPr>
        <p:spPr>
          <a:xfrm>
            <a:off x="2146237" y="248880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9" name="Rectangle 248"/>
          <p:cNvSpPr/>
          <p:nvPr/>
        </p:nvSpPr>
        <p:spPr>
          <a:xfrm>
            <a:off x="436396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0" name="TextBox 249"/>
          <p:cNvSpPr txBox="1"/>
          <p:nvPr/>
        </p:nvSpPr>
        <p:spPr>
          <a:xfrm>
            <a:off x="549114" y="633170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251" name="TextBox 250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52" name="Right Brace 251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3" name="Right Brace 252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4" name="TextBox 253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56" name="Group 255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257" name="Group 256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259" name="Rectangle 258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TextBox 259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2" name="Straight Connector 261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4" name="TextBox 263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6" name="Straight Connector 265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8" name="TextBox 257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8" name="TextBox 267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70" name="Rectangle 269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71" name="TextBox 270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pic>
        <p:nvPicPr>
          <p:cNvPr id="276" name="Picture 275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3" y="1364342"/>
            <a:ext cx="5222193" cy="5133359"/>
          </a:xfrm>
          <a:prstGeom prst="rect">
            <a:avLst/>
          </a:prstGeom>
        </p:spPr>
      </p:pic>
      <p:sp>
        <p:nvSpPr>
          <p:cNvPr id="277" name="Rectangle 276"/>
          <p:cNvSpPr/>
          <p:nvPr/>
        </p:nvSpPr>
        <p:spPr>
          <a:xfrm>
            <a:off x="4814360" y="4010628"/>
            <a:ext cx="5142364" cy="1555601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280" name="Title 1"/>
          <p:cNvSpPr txBox="1">
            <a:spLocks/>
          </p:cNvSpPr>
          <p:nvPr/>
        </p:nvSpPr>
        <p:spPr>
          <a:xfrm>
            <a:off x="4157422" y="122217"/>
            <a:ext cx="6072481" cy="44374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/>
              <a:t>GotoBLAS</a:t>
            </a:r>
            <a:r>
              <a:rPr lang="en-US" sz="2000" dirty="0"/>
              <a:t> algorithm for GEMM in 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4988773" y="6605793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*Field G. Van Zee, and Tyler M. Smith. “Implementing high-performance complex matrix multiplication." In </a:t>
            </a:r>
            <a:r>
              <a:rPr lang="en-US" sz="1200" i="1" dirty="0">
                <a:latin typeface="Times"/>
                <a:cs typeface="Times"/>
              </a:rPr>
              <a:t>ACM Transactions on Mathematical Software (TOMS), accepted pending modifications.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283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3" y="362474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08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Rounded Rectangle 358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24" name="Rectangle 2523"/>
          <p:cNvSpPr>
            <a:spLocks/>
          </p:cNvSpPr>
          <p:nvPr/>
        </p:nvSpPr>
        <p:spPr>
          <a:xfrm>
            <a:off x="1575276" y="6359257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555" name="Group 2554"/>
          <p:cNvGrpSpPr/>
          <p:nvPr/>
        </p:nvGrpSpPr>
        <p:grpSpPr>
          <a:xfrm>
            <a:off x="524653" y="5498043"/>
            <a:ext cx="1160055" cy="988743"/>
            <a:chOff x="1457978" y="6950927"/>
            <a:chExt cx="1160055" cy="988743"/>
          </a:xfrm>
        </p:grpSpPr>
        <p:grpSp>
          <p:nvGrpSpPr>
            <p:cNvPr id="2900" name="Group 2899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2902" name="Bent Arrow 2901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03" name="Bent Arrow 2902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01" name="TextBox 2900"/>
            <p:cNvSpPr txBox="1"/>
            <p:nvPr/>
          </p:nvSpPr>
          <p:spPr>
            <a:xfrm>
              <a:off x="1457978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56" name="Rectangle 2555"/>
          <p:cNvSpPr/>
          <p:nvPr/>
        </p:nvSpPr>
        <p:spPr>
          <a:xfrm>
            <a:off x="1356717" y="5877397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57" name="Right Brace 2556"/>
          <p:cNvSpPr/>
          <p:nvPr/>
        </p:nvSpPr>
        <p:spPr>
          <a:xfrm rot="10800000">
            <a:off x="1263018" y="5468866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58" name="TextBox 2557"/>
          <p:cNvSpPr txBox="1"/>
          <p:nvPr/>
        </p:nvSpPr>
        <p:spPr>
          <a:xfrm>
            <a:off x="1014392" y="543049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59" name="Rectangle 2558"/>
          <p:cNvSpPr>
            <a:spLocks/>
          </p:cNvSpPr>
          <p:nvPr/>
        </p:nvSpPr>
        <p:spPr>
          <a:xfrm>
            <a:off x="2262882" y="5462519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60" name="Rectangle 2559"/>
          <p:cNvSpPr>
            <a:spLocks/>
          </p:cNvSpPr>
          <p:nvPr/>
        </p:nvSpPr>
        <p:spPr>
          <a:xfrm>
            <a:off x="2262882" y="5462419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61" name="Rectangle 2560"/>
          <p:cNvSpPr>
            <a:spLocks/>
          </p:cNvSpPr>
          <p:nvPr/>
        </p:nvSpPr>
        <p:spPr>
          <a:xfrm>
            <a:off x="2262882" y="5614823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62" name="Rectangle 2561"/>
          <p:cNvSpPr>
            <a:spLocks/>
          </p:cNvSpPr>
          <p:nvPr/>
        </p:nvSpPr>
        <p:spPr>
          <a:xfrm>
            <a:off x="2262885" y="5767223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563" name="Group 2562"/>
          <p:cNvGrpSpPr/>
          <p:nvPr/>
        </p:nvGrpSpPr>
        <p:grpSpPr>
          <a:xfrm>
            <a:off x="2304193" y="548251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87" name="Straight Arrow Connector 288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8" name="Straight Connector 288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9" name="Straight Connector 288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0" name="Straight Connector 288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1" name="Straight Connector 289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2" name="Straight Connector 289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3" name="Straight Connector 289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4" name="Straight Connector 289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5" name="Straight Connector 289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6" name="Straight Connector 289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7" name="Straight Connector 289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8" name="Straight Connector 289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9" name="Straight Connector 289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4" name="Group 2563"/>
          <p:cNvGrpSpPr/>
          <p:nvPr/>
        </p:nvGrpSpPr>
        <p:grpSpPr>
          <a:xfrm>
            <a:off x="2304193" y="564082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74" name="Straight Arrow Connector 287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5" name="Straight Connector 287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6" name="Straight Connector 287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7" name="Straight Connector 287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8" name="Straight Connector 287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9" name="Straight Connector 287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0" name="Straight Connector 287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1" name="Straight Connector 288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2" name="Straight Connector 288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3" name="Straight Connector 288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4" name="Straight Connector 288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5" name="Straight Connector 288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6" name="Straight Connector 288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5" name="Group 2564"/>
          <p:cNvGrpSpPr/>
          <p:nvPr/>
        </p:nvGrpSpPr>
        <p:grpSpPr>
          <a:xfrm>
            <a:off x="2304193" y="578732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61" name="Straight Arrow Connector 286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2" name="Straight Connector 286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3" name="Straight Connector 286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4" name="Straight Connector 286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5" name="Straight Connector 286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6" name="Straight Connector 286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7" name="Straight Connector 286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8" name="Straight Connector 286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9" name="Straight Connector 286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0" name="Straight Connector 286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1" name="Straight Connector 287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2" name="Straight Connector 287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3" name="Straight Connector 287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6" name="TextBox 2565"/>
          <p:cNvSpPr txBox="1"/>
          <p:nvPr/>
        </p:nvSpPr>
        <p:spPr>
          <a:xfrm>
            <a:off x="1813573" y="5499909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567" name="Rectangle 2566"/>
          <p:cNvSpPr/>
          <p:nvPr/>
        </p:nvSpPr>
        <p:spPr>
          <a:xfrm>
            <a:off x="2976972" y="545582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568" name="Group 2567"/>
          <p:cNvGrpSpPr/>
          <p:nvPr/>
        </p:nvGrpSpPr>
        <p:grpSpPr>
          <a:xfrm>
            <a:off x="1572250" y="5463658"/>
            <a:ext cx="171773" cy="457204"/>
            <a:chOff x="2505575" y="6916545"/>
            <a:chExt cx="171773" cy="457204"/>
          </a:xfrm>
        </p:grpSpPr>
        <p:sp>
          <p:nvSpPr>
            <p:cNvPr id="2857" name="Rectangle 2856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58" name="Rectangle 2857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59" name="Rectangle 2858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60" name="Rectangle 2859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69" name="Group 2568"/>
          <p:cNvGrpSpPr/>
          <p:nvPr/>
        </p:nvGrpSpPr>
        <p:grpSpPr>
          <a:xfrm>
            <a:off x="3007991" y="5495885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2844" name="Straight Connector 2843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5" name="Straight Connector 2844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6" name="Straight Connector 2845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7" name="Straight Connector 2846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8" name="Straight Connector 2847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9" name="Straight Connector 2848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0" name="Straight Connector 2849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1" name="Straight Connector 2850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2" name="Straight Connector 2851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3" name="Straight Connector 2852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4" name="Straight Connector 2853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5" name="Straight Connector 2854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6" name="Straight Arrow Connector 2855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70" name="Right Brace 2569"/>
          <p:cNvSpPr/>
          <p:nvPr/>
        </p:nvSpPr>
        <p:spPr>
          <a:xfrm rot="16200000">
            <a:off x="1632315" y="532955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71" name="TextBox 2570"/>
          <p:cNvSpPr txBox="1"/>
          <p:nvPr/>
        </p:nvSpPr>
        <p:spPr>
          <a:xfrm>
            <a:off x="1513991" y="519640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72" name="Right Brace 2571"/>
          <p:cNvSpPr/>
          <p:nvPr/>
        </p:nvSpPr>
        <p:spPr>
          <a:xfrm>
            <a:off x="3185511" y="5460649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73" name="TextBox 2572"/>
          <p:cNvSpPr txBox="1"/>
          <p:nvPr/>
        </p:nvSpPr>
        <p:spPr>
          <a:xfrm>
            <a:off x="3179153" y="56132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574" name="Group 2573"/>
          <p:cNvGrpSpPr/>
          <p:nvPr/>
        </p:nvGrpSpPr>
        <p:grpSpPr>
          <a:xfrm>
            <a:off x="213374" y="5094479"/>
            <a:ext cx="4288536" cy="1944217"/>
            <a:chOff x="197259" y="4433903"/>
            <a:chExt cx="4288536" cy="1944216"/>
          </a:xfrm>
        </p:grpSpPr>
        <p:sp>
          <p:nvSpPr>
            <p:cNvPr id="2842" name="Rounded Rectangle 2841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43" name="TextBox 2842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94" name="Rectangle 393"/>
          <p:cNvSpPr/>
          <p:nvPr/>
        </p:nvSpPr>
        <p:spPr>
          <a:xfrm>
            <a:off x="436395" y="666517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95" name="TextBox 394"/>
          <p:cNvSpPr txBox="1"/>
          <p:nvPr/>
        </p:nvSpPr>
        <p:spPr>
          <a:xfrm>
            <a:off x="549114" y="6588730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396" name="Rectangle 395"/>
          <p:cNvSpPr/>
          <p:nvPr/>
        </p:nvSpPr>
        <p:spPr>
          <a:xfrm>
            <a:off x="436395" y="679319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550444" y="6714169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89" name="Rectangle 88"/>
          <p:cNvSpPr/>
          <p:nvPr/>
        </p:nvSpPr>
        <p:spPr>
          <a:xfrm>
            <a:off x="368246" y="4444124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1770207" y="4515770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36901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4078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712562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883954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055725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122749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1399271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157104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2976470" y="4442224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976972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3007991" y="4480905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09" name="Group 108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8" name="Straight Connector 20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oup 109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5" name="Straight Connector 19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2" name="Straight Connector 18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Arrow Connector 19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9" name="Straight Connector 16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 112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6" name="Straight Connector 15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43" name="Straight Connector 14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30" name="Straight Connector 12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115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17" name="Straight Connector 11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1" name="TextBox 220"/>
          <p:cNvSpPr txBox="1"/>
          <p:nvPr/>
        </p:nvSpPr>
        <p:spPr>
          <a:xfrm>
            <a:off x="309142" y="417449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22" name="Right Brace 221"/>
          <p:cNvSpPr/>
          <p:nvPr/>
        </p:nvSpPr>
        <p:spPr>
          <a:xfrm rot="16200000">
            <a:off x="428451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23" name="TextBox 222"/>
          <p:cNvSpPr txBox="1"/>
          <p:nvPr/>
        </p:nvSpPr>
        <p:spPr>
          <a:xfrm>
            <a:off x="2917098" y="417713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24" name="Right Brace 223"/>
          <p:cNvSpPr/>
          <p:nvPr/>
        </p:nvSpPr>
        <p:spPr>
          <a:xfrm rot="16200000">
            <a:off x="3036407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25" name="Group 224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26" name="TextBox 225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28" name="Rounded Rectangle 227"/>
          <p:cNvSpPr/>
          <p:nvPr/>
        </p:nvSpPr>
        <p:spPr>
          <a:xfrm>
            <a:off x="177142" y="4188500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29" name="TextBox 228"/>
          <p:cNvSpPr txBox="1"/>
          <p:nvPr/>
        </p:nvSpPr>
        <p:spPr>
          <a:xfrm>
            <a:off x="808822" y="4042217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136364" y="4408796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1924045" y="4408048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32" name="Rectangle 231"/>
          <p:cNvSpPr>
            <a:spLocks/>
          </p:cNvSpPr>
          <p:nvPr/>
        </p:nvSpPr>
        <p:spPr>
          <a:xfrm>
            <a:off x="2257283" y="4447625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33" name="Group 232"/>
          <p:cNvGrpSpPr/>
          <p:nvPr/>
        </p:nvGrpSpPr>
        <p:grpSpPr>
          <a:xfrm>
            <a:off x="2257286" y="4447527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234" name="Rectangle 233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2298594" y="446762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38" name="Straight Arrow Connector 23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/>
        </p:nvGrpSpPr>
        <p:grpSpPr>
          <a:xfrm>
            <a:off x="2298594" y="462593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52" name="Straight Arrow Connector 25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5" name="Group 264"/>
          <p:cNvGrpSpPr/>
          <p:nvPr/>
        </p:nvGrpSpPr>
        <p:grpSpPr>
          <a:xfrm>
            <a:off x="2298594" y="477242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66" name="Straight Arrow Connector 26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9" name="Right Brace 278"/>
          <p:cNvSpPr/>
          <p:nvPr/>
        </p:nvSpPr>
        <p:spPr>
          <a:xfrm rot="10800000">
            <a:off x="2174303" y="4445918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80" name="Right Brace 279"/>
          <p:cNvSpPr/>
          <p:nvPr/>
        </p:nvSpPr>
        <p:spPr>
          <a:xfrm rot="5400000">
            <a:off x="2503988" y="4696885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81" name="TextBox 280"/>
          <p:cNvSpPr txBox="1"/>
          <p:nvPr/>
        </p:nvSpPr>
        <p:spPr>
          <a:xfrm>
            <a:off x="2391747" y="495987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82" name="Group 281"/>
          <p:cNvGrpSpPr/>
          <p:nvPr/>
        </p:nvGrpSpPr>
        <p:grpSpPr>
          <a:xfrm>
            <a:off x="2676636" y="3638083"/>
            <a:ext cx="1160055" cy="329003"/>
            <a:chOff x="3114037" y="3161131"/>
            <a:chExt cx="912891" cy="329003"/>
          </a:xfrm>
        </p:grpSpPr>
        <p:sp>
          <p:nvSpPr>
            <p:cNvPr id="283" name="TextBox 282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3591737" y="3161131"/>
              <a:ext cx="2042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grpSp>
        <p:nvGrpSpPr>
          <p:cNvPr id="285" name="Group 284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286" name="TextBox 285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88" name="Bent Arrow 287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89" name="Group 288"/>
          <p:cNvGrpSpPr/>
          <p:nvPr/>
        </p:nvGrpSpPr>
        <p:grpSpPr>
          <a:xfrm>
            <a:off x="124287" y="2830301"/>
            <a:ext cx="4453128" cy="4290681"/>
            <a:chOff x="108173" y="2389043"/>
            <a:chExt cx="4453128" cy="4071372"/>
          </a:xfrm>
        </p:grpSpPr>
        <p:sp>
          <p:nvSpPr>
            <p:cNvPr id="290" name="Rounded Rectangle 289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92" name="TextBox 291"/>
          <p:cNvSpPr txBox="1"/>
          <p:nvPr/>
        </p:nvSpPr>
        <p:spPr>
          <a:xfrm>
            <a:off x="1563842" y="3306911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93" name="Rectangle 292"/>
          <p:cNvSpPr/>
          <p:nvPr/>
        </p:nvSpPr>
        <p:spPr>
          <a:xfrm>
            <a:off x="527000" y="3149361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4" name="Rectangle 293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5" name="Rectangle 294"/>
          <p:cNvSpPr/>
          <p:nvPr/>
        </p:nvSpPr>
        <p:spPr>
          <a:xfrm>
            <a:off x="527000" y="3149362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527003" y="3368818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7" name="Rectangle 296"/>
          <p:cNvSpPr/>
          <p:nvPr/>
        </p:nvSpPr>
        <p:spPr>
          <a:xfrm>
            <a:off x="527000" y="3588273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2175017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0" name="Right Brace 299"/>
          <p:cNvSpPr/>
          <p:nvPr/>
        </p:nvSpPr>
        <p:spPr>
          <a:xfrm rot="10800000">
            <a:off x="2099417" y="3149365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01" name="TextBox 300"/>
          <p:cNvSpPr txBox="1"/>
          <p:nvPr/>
        </p:nvSpPr>
        <p:spPr>
          <a:xfrm>
            <a:off x="1837847" y="315047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2" name="TextBox 301"/>
          <p:cNvSpPr txBox="1"/>
          <p:nvPr/>
        </p:nvSpPr>
        <p:spPr>
          <a:xfrm>
            <a:off x="469092" y="310411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TextBox 302"/>
          <p:cNvSpPr txBox="1"/>
          <p:nvPr/>
        </p:nvSpPr>
        <p:spPr>
          <a:xfrm>
            <a:off x="2111152" y="3098048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Right Brace 303"/>
          <p:cNvSpPr/>
          <p:nvPr/>
        </p:nvSpPr>
        <p:spPr>
          <a:xfrm>
            <a:off x="1354080" y="316619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05" name="TextBox 304"/>
          <p:cNvSpPr txBox="1"/>
          <p:nvPr/>
        </p:nvSpPr>
        <p:spPr>
          <a:xfrm>
            <a:off x="1354083" y="3167314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6" name="Rectangle 305"/>
          <p:cNvSpPr/>
          <p:nvPr/>
        </p:nvSpPr>
        <p:spPr>
          <a:xfrm>
            <a:off x="436396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07" name="TextBox 306"/>
          <p:cNvSpPr txBox="1"/>
          <p:nvPr/>
        </p:nvSpPr>
        <p:spPr>
          <a:xfrm>
            <a:off x="549026" y="645812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308" name="Rectangle 307"/>
          <p:cNvSpPr/>
          <p:nvPr/>
        </p:nvSpPr>
        <p:spPr>
          <a:xfrm>
            <a:off x="3240654" y="315047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09" name="Group 308"/>
          <p:cNvGrpSpPr/>
          <p:nvPr/>
        </p:nvGrpSpPr>
        <p:grpSpPr>
          <a:xfrm>
            <a:off x="3338335" y="2644887"/>
            <a:ext cx="1399563" cy="339776"/>
            <a:chOff x="4164839" y="3012055"/>
            <a:chExt cx="1399563" cy="339776"/>
          </a:xfrm>
        </p:grpSpPr>
        <p:sp>
          <p:nvSpPr>
            <p:cNvPr id="310" name="TextBox 309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4848260" y="3012055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12" name="TextBox 311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13" name="TextBox 312"/>
          <p:cNvSpPr txBox="1"/>
          <p:nvPr/>
        </p:nvSpPr>
        <p:spPr>
          <a:xfrm>
            <a:off x="3497555" y="3069458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314" name="U-Turn Arrow 313"/>
          <p:cNvSpPr/>
          <p:nvPr/>
        </p:nvSpPr>
        <p:spPr>
          <a:xfrm rot="5400000">
            <a:off x="3482624" y="2409496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15" name="Group 314"/>
          <p:cNvGrpSpPr/>
          <p:nvPr/>
        </p:nvGrpSpPr>
        <p:grpSpPr>
          <a:xfrm>
            <a:off x="78567" y="1384561"/>
            <a:ext cx="4535424" cy="5776148"/>
            <a:chOff x="62453" y="1169884"/>
            <a:chExt cx="4535424" cy="5330247"/>
          </a:xfrm>
        </p:grpSpPr>
        <p:sp>
          <p:nvSpPr>
            <p:cNvPr id="316" name="Rounded Rectangle 315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18" name="TextBox 317"/>
          <p:cNvSpPr txBox="1"/>
          <p:nvPr/>
        </p:nvSpPr>
        <p:spPr>
          <a:xfrm>
            <a:off x="1563842" y="198527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19" name="Right Brace 318"/>
          <p:cNvSpPr/>
          <p:nvPr/>
        </p:nvSpPr>
        <p:spPr>
          <a:xfrm rot="10800000">
            <a:off x="3162066" y="1791496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20" name="TextBox 319"/>
          <p:cNvSpPr txBox="1"/>
          <p:nvPr/>
        </p:nvSpPr>
        <p:spPr>
          <a:xfrm>
            <a:off x="2944464" y="178921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21" name="Group 320"/>
          <p:cNvGrpSpPr/>
          <p:nvPr/>
        </p:nvGrpSpPr>
        <p:grpSpPr>
          <a:xfrm>
            <a:off x="461747" y="1745854"/>
            <a:ext cx="3565318" cy="756597"/>
            <a:chOff x="1395075" y="3536539"/>
            <a:chExt cx="3565318" cy="756597"/>
          </a:xfrm>
        </p:grpSpPr>
        <p:sp>
          <p:nvSpPr>
            <p:cNvPr id="322" name="Rectangle 321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31" name="TextBox 330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TextBox 331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TextBox 332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4" name="Right Brace 333"/>
          <p:cNvSpPr/>
          <p:nvPr/>
        </p:nvSpPr>
        <p:spPr>
          <a:xfrm rot="5400000">
            <a:off x="2267885" y="2397368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5" name="TextBox 334"/>
          <p:cNvSpPr txBox="1"/>
          <p:nvPr/>
        </p:nvSpPr>
        <p:spPr>
          <a:xfrm>
            <a:off x="2146237" y="248880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6" name="Rectangle 335"/>
          <p:cNvSpPr/>
          <p:nvPr/>
        </p:nvSpPr>
        <p:spPr>
          <a:xfrm>
            <a:off x="436396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7" name="TextBox 336"/>
          <p:cNvSpPr txBox="1"/>
          <p:nvPr/>
        </p:nvSpPr>
        <p:spPr>
          <a:xfrm>
            <a:off x="549114" y="633170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338" name="TextBox 337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39" name="Right Brace 338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40" name="Right Brace 339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41" name="TextBox 340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2" name="TextBox 341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43" name="Group 342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344" name="Group 343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46" name="Rectangle 345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TextBox 346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9" name="Straight Connector 348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1" name="TextBox 350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3" name="Straight Connector 352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5" name="TextBox 344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5" name="TextBox 354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56" name="TextBox 355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57" name="Rectangle 356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8" name="TextBox 357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360" name="TextBox 359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pic>
        <p:nvPicPr>
          <p:cNvPr id="361" name="Picture 360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3" y="1364342"/>
            <a:ext cx="5222193" cy="5133359"/>
          </a:xfrm>
          <a:prstGeom prst="rect">
            <a:avLst/>
          </a:prstGeom>
        </p:spPr>
      </p:pic>
      <p:sp>
        <p:nvSpPr>
          <p:cNvPr id="362" name="Rectangle 361"/>
          <p:cNvSpPr/>
          <p:nvPr/>
        </p:nvSpPr>
        <p:spPr>
          <a:xfrm>
            <a:off x="4814360" y="4442225"/>
            <a:ext cx="5142364" cy="88308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67" name="Title 1"/>
          <p:cNvSpPr txBox="1">
            <a:spLocks/>
          </p:cNvSpPr>
          <p:nvPr/>
        </p:nvSpPr>
        <p:spPr>
          <a:xfrm>
            <a:off x="4157422" y="122217"/>
            <a:ext cx="6072481" cy="44374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/>
              <a:t>GotoBLAS</a:t>
            </a:r>
            <a:r>
              <a:rPr lang="en-US" sz="2000" dirty="0"/>
              <a:t> algorithm for GEMM in 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368" name="TextBox 367"/>
          <p:cNvSpPr txBox="1"/>
          <p:nvPr/>
        </p:nvSpPr>
        <p:spPr>
          <a:xfrm>
            <a:off x="4988773" y="6605793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*Field G. Van Zee, and Tyler M. Smith. “Implementing high-performance complex matrix multiplication." In </a:t>
            </a:r>
            <a:r>
              <a:rPr lang="en-US" sz="1200" i="1" dirty="0">
                <a:latin typeface="Times"/>
                <a:cs typeface="Times"/>
              </a:rPr>
              <a:t>ACM Transactions on Mathematical Software (TOMS), accepted pending modifications.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369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3" y="362474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7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Rounded Rectangle 392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64825" y="6275346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9839" y="643545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2262049" y="635925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2262049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277163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272578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2307963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355230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2402143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2447575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49448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253945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586371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2680191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263327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978933" y="6359260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2258749" y="6544926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3176224" y="6364376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64609" y="6571728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78927" y="6405978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254650" y="6148104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025407" y="603268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1575276" y="6359257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524653" y="5498043"/>
            <a:ext cx="1160055" cy="988743"/>
            <a:chOff x="1457978" y="6950927"/>
            <a:chExt cx="1160055" cy="988743"/>
          </a:xfrm>
        </p:grpSpPr>
        <p:grpSp>
          <p:nvGrpSpPr>
            <p:cNvPr id="36" name="Group 35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38" name="Bent Arrow 37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Bent Arrow 38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457978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356717" y="5877397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10800000">
            <a:off x="1263018" y="5468866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014392" y="543049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2262882" y="5462519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/>
          </p:cNvSpPr>
          <p:nvPr/>
        </p:nvSpPr>
        <p:spPr>
          <a:xfrm>
            <a:off x="2262882" y="5462419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2262882" y="5614823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>
            <a:spLocks/>
          </p:cNvSpPr>
          <p:nvPr/>
        </p:nvSpPr>
        <p:spPr>
          <a:xfrm>
            <a:off x="2262885" y="5767223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304193" y="548251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0" name="Straight Arrow Connector 4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2304193" y="564082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4" name="Straight Arrow Connector 6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304193" y="578732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8" name="Straight Arrow Connector 7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1813573" y="5499909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2976972" y="545582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1572250" y="5463658"/>
            <a:ext cx="171773" cy="457204"/>
            <a:chOff x="2505575" y="6916545"/>
            <a:chExt cx="171773" cy="457204"/>
          </a:xfrm>
        </p:grpSpPr>
        <p:sp>
          <p:nvSpPr>
            <p:cNvPr id="94" name="Rectangle 9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007991" y="5495885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9" name="Straight Connector 98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ight Brace 111"/>
          <p:cNvSpPr/>
          <p:nvPr/>
        </p:nvSpPr>
        <p:spPr>
          <a:xfrm rot="16200000">
            <a:off x="1632315" y="532955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1513991" y="519640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14" name="Right Brace 113"/>
          <p:cNvSpPr/>
          <p:nvPr/>
        </p:nvSpPr>
        <p:spPr>
          <a:xfrm>
            <a:off x="3185511" y="5460649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3179153" y="56132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213374" y="5094479"/>
            <a:ext cx="4288536" cy="1944217"/>
            <a:chOff x="197259" y="4433903"/>
            <a:chExt cx="4288536" cy="1944216"/>
          </a:xfrm>
        </p:grpSpPr>
        <p:sp>
          <p:nvSpPr>
            <p:cNvPr id="117" name="Rounded Rectangle 116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436395" y="666517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549114" y="6588730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36395" y="679319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550444" y="6714169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368246" y="4444124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1770207" y="4515770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36901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4078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2562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883954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055725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122749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1399271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157104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2976470" y="4442224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2976972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142" name="Group 141"/>
          <p:cNvGrpSpPr/>
          <p:nvPr/>
        </p:nvGrpSpPr>
        <p:grpSpPr>
          <a:xfrm>
            <a:off x="3007991" y="4480905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43" name="Group 142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1" name="Straight Connector 15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5" name="TextBox 254"/>
          <p:cNvSpPr txBox="1"/>
          <p:nvPr/>
        </p:nvSpPr>
        <p:spPr>
          <a:xfrm>
            <a:off x="309142" y="417449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6" name="Right Brace 255"/>
          <p:cNvSpPr/>
          <p:nvPr/>
        </p:nvSpPr>
        <p:spPr>
          <a:xfrm rot="16200000">
            <a:off x="428451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7" name="TextBox 256"/>
          <p:cNvSpPr txBox="1"/>
          <p:nvPr/>
        </p:nvSpPr>
        <p:spPr>
          <a:xfrm>
            <a:off x="2917098" y="417713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8" name="Right Brace 257"/>
          <p:cNvSpPr/>
          <p:nvPr/>
        </p:nvSpPr>
        <p:spPr>
          <a:xfrm rot="16200000">
            <a:off x="3036407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59" name="Group 258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60" name="TextBox 259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2" name="Rounded Rectangle 261"/>
          <p:cNvSpPr/>
          <p:nvPr/>
        </p:nvSpPr>
        <p:spPr>
          <a:xfrm>
            <a:off x="177142" y="4188500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3" name="TextBox 262"/>
          <p:cNvSpPr txBox="1"/>
          <p:nvPr/>
        </p:nvSpPr>
        <p:spPr>
          <a:xfrm>
            <a:off x="808822" y="4042217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36364" y="4408796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1924045" y="4408048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6" name="Rectangle 265"/>
          <p:cNvSpPr>
            <a:spLocks/>
          </p:cNvSpPr>
          <p:nvPr/>
        </p:nvSpPr>
        <p:spPr>
          <a:xfrm>
            <a:off x="2257283" y="4447625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67" name="Group 266"/>
          <p:cNvGrpSpPr/>
          <p:nvPr/>
        </p:nvGrpSpPr>
        <p:grpSpPr>
          <a:xfrm>
            <a:off x="2257286" y="4447527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268" name="Rectangle 267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2298594" y="446762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72" name="Straight Arrow Connector 27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/>
        </p:nvGrpSpPr>
        <p:grpSpPr>
          <a:xfrm>
            <a:off x="2298594" y="462593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6" name="Straight Arrow Connector 28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9" name="Group 298"/>
          <p:cNvGrpSpPr/>
          <p:nvPr/>
        </p:nvGrpSpPr>
        <p:grpSpPr>
          <a:xfrm>
            <a:off x="2298594" y="477242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00" name="Straight Arrow Connector 29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" name="Right Brace 312"/>
          <p:cNvSpPr/>
          <p:nvPr/>
        </p:nvSpPr>
        <p:spPr>
          <a:xfrm rot="10800000">
            <a:off x="2174303" y="4445918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14" name="Right Brace 313"/>
          <p:cNvSpPr/>
          <p:nvPr/>
        </p:nvSpPr>
        <p:spPr>
          <a:xfrm rot="5400000">
            <a:off x="2503988" y="4696885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2391747" y="495987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16" name="Group 315"/>
          <p:cNvGrpSpPr/>
          <p:nvPr/>
        </p:nvGrpSpPr>
        <p:grpSpPr>
          <a:xfrm>
            <a:off x="2676636" y="3638083"/>
            <a:ext cx="1160055" cy="329003"/>
            <a:chOff x="3114037" y="3161131"/>
            <a:chExt cx="912891" cy="329003"/>
          </a:xfrm>
        </p:grpSpPr>
        <p:sp>
          <p:nvSpPr>
            <p:cNvPr id="317" name="TextBox 316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3591737" y="3161131"/>
              <a:ext cx="2042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320" name="TextBox 319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22" name="Bent Arrow 321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23" name="Group 322"/>
          <p:cNvGrpSpPr/>
          <p:nvPr/>
        </p:nvGrpSpPr>
        <p:grpSpPr>
          <a:xfrm>
            <a:off x="124287" y="2830301"/>
            <a:ext cx="4453128" cy="4290681"/>
            <a:chOff x="108173" y="2389043"/>
            <a:chExt cx="4453128" cy="4071372"/>
          </a:xfrm>
        </p:grpSpPr>
        <p:sp>
          <p:nvSpPr>
            <p:cNvPr id="324" name="Rounded Rectangle 32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26" name="TextBox 325"/>
          <p:cNvSpPr txBox="1"/>
          <p:nvPr/>
        </p:nvSpPr>
        <p:spPr>
          <a:xfrm>
            <a:off x="1563842" y="3306911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27" name="Rectangle 326"/>
          <p:cNvSpPr/>
          <p:nvPr/>
        </p:nvSpPr>
        <p:spPr>
          <a:xfrm>
            <a:off x="527000" y="3149361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28" name="Rectangle 327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29" name="Rectangle 328"/>
          <p:cNvSpPr/>
          <p:nvPr/>
        </p:nvSpPr>
        <p:spPr>
          <a:xfrm>
            <a:off x="527000" y="3149362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0" name="Rectangle 329"/>
          <p:cNvSpPr/>
          <p:nvPr/>
        </p:nvSpPr>
        <p:spPr>
          <a:xfrm>
            <a:off x="527003" y="3368818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1" name="Rectangle 330"/>
          <p:cNvSpPr/>
          <p:nvPr/>
        </p:nvSpPr>
        <p:spPr>
          <a:xfrm>
            <a:off x="527000" y="3588273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2" name="Rectangle 331"/>
          <p:cNvSpPr/>
          <p:nvPr/>
        </p:nvSpPr>
        <p:spPr>
          <a:xfrm>
            <a:off x="2175017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3" name="Rectangle 332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4" name="Right Brace 333"/>
          <p:cNvSpPr/>
          <p:nvPr/>
        </p:nvSpPr>
        <p:spPr>
          <a:xfrm rot="10800000">
            <a:off x="2099417" y="3149365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5" name="TextBox 334"/>
          <p:cNvSpPr txBox="1"/>
          <p:nvPr/>
        </p:nvSpPr>
        <p:spPr>
          <a:xfrm>
            <a:off x="1837847" y="315047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6" name="TextBox 335"/>
          <p:cNvSpPr txBox="1"/>
          <p:nvPr/>
        </p:nvSpPr>
        <p:spPr>
          <a:xfrm>
            <a:off x="469092" y="310411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2111152" y="3098048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Right Brace 337"/>
          <p:cNvSpPr/>
          <p:nvPr/>
        </p:nvSpPr>
        <p:spPr>
          <a:xfrm>
            <a:off x="1354080" y="316619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9" name="TextBox 338"/>
          <p:cNvSpPr txBox="1"/>
          <p:nvPr/>
        </p:nvSpPr>
        <p:spPr>
          <a:xfrm>
            <a:off x="1354083" y="3167314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0" name="Rectangle 339"/>
          <p:cNvSpPr/>
          <p:nvPr/>
        </p:nvSpPr>
        <p:spPr>
          <a:xfrm>
            <a:off x="436396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41" name="TextBox 340"/>
          <p:cNvSpPr txBox="1"/>
          <p:nvPr/>
        </p:nvSpPr>
        <p:spPr>
          <a:xfrm>
            <a:off x="549026" y="645812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342" name="Rectangle 341"/>
          <p:cNvSpPr/>
          <p:nvPr/>
        </p:nvSpPr>
        <p:spPr>
          <a:xfrm>
            <a:off x="3240654" y="315047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43" name="Group 342"/>
          <p:cNvGrpSpPr/>
          <p:nvPr/>
        </p:nvGrpSpPr>
        <p:grpSpPr>
          <a:xfrm>
            <a:off x="3338335" y="2644887"/>
            <a:ext cx="1399563" cy="339776"/>
            <a:chOff x="4164839" y="3012055"/>
            <a:chExt cx="1399563" cy="339776"/>
          </a:xfrm>
        </p:grpSpPr>
        <p:sp>
          <p:nvSpPr>
            <p:cNvPr id="344" name="TextBox 343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4848260" y="3012055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46" name="TextBox 345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3497555" y="3069458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348" name="U-Turn Arrow 347"/>
          <p:cNvSpPr/>
          <p:nvPr/>
        </p:nvSpPr>
        <p:spPr>
          <a:xfrm rot="5400000">
            <a:off x="3482624" y="2409496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9" name="Group 348"/>
          <p:cNvGrpSpPr/>
          <p:nvPr/>
        </p:nvGrpSpPr>
        <p:grpSpPr>
          <a:xfrm>
            <a:off x="78567" y="1384561"/>
            <a:ext cx="4535424" cy="5776148"/>
            <a:chOff x="62453" y="1169884"/>
            <a:chExt cx="4535424" cy="5330247"/>
          </a:xfrm>
        </p:grpSpPr>
        <p:sp>
          <p:nvSpPr>
            <p:cNvPr id="350" name="Rounded Rectangle 349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52" name="TextBox 351"/>
          <p:cNvSpPr txBox="1"/>
          <p:nvPr/>
        </p:nvSpPr>
        <p:spPr>
          <a:xfrm>
            <a:off x="1563842" y="198527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53" name="Right Brace 352"/>
          <p:cNvSpPr/>
          <p:nvPr/>
        </p:nvSpPr>
        <p:spPr>
          <a:xfrm rot="10800000">
            <a:off x="3162066" y="1791496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4" name="TextBox 353"/>
          <p:cNvSpPr txBox="1"/>
          <p:nvPr/>
        </p:nvSpPr>
        <p:spPr>
          <a:xfrm>
            <a:off x="2944464" y="178921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55" name="Group 354"/>
          <p:cNvGrpSpPr/>
          <p:nvPr/>
        </p:nvGrpSpPr>
        <p:grpSpPr>
          <a:xfrm>
            <a:off x="461747" y="1745854"/>
            <a:ext cx="3565318" cy="756597"/>
            <a:chOff x="1395075" y="3536539"/>
            <a:chExt cx="3565318" cy="756597"/>
          </a:xfrm>
        </p:grpSpPr>
        <p:sp>
          <p:nvSpPr>
            <p:cNvPr id="356" name="Rectangle 355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TextBox 365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TextBox 366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8" name="Right Brace 367"/>
          <p:cNvSpPr/>
          <p:nvPr/>
        </p:nvSpPr>
        <p:spPr>
          <a:xfrm rot="5400000">
            <a:off x="2267885" y="2397368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69" name="TextBox 368"/>
          <p:cNvSpPr txBox="1"/>
          <p:nvPr/>
        </p:nvSpPr>
        <p:spPr>
          <a:xfrm>
            <a:off x="2146237" y="248880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0" name="Rectangle 369"/>
          <p:cNvSpPr/>
          <p:nvPr/>
        </p:nvSpPr>
        <p:spPr>
          <a:xfrm>
            <a:off x="436396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1" name="TextBox 370"/>
          <p:cNvSpPr txBox="1"/>
          <p:nvPr/>
        </p:nvSpPr>
        <p:spPr>
          <a:xfrm>
            <a:off x="549114" y="633170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372" name="TextBox 371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3" name="Right Brace 372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4" name="Right Brace 373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5" name="TextBox 374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6" name="TextBox 375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77" name="Group 376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378" name="Group 377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80" name="Rectangle 379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TextBox 380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3" name="Straight Connector 382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5" name="TextBox 384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7" name="Straight Connector 386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9" name="TextBox 378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9" name="TextBox 388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90" name="TextBox 389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91" name="Rectangle 390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92" name="TextBox 391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394" name="TextBox 393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pic>
        <p:nvPicPr>
          <p:cNvPr id="395" name="Picture 394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3" y="1364342"/>
            <a:ext cx="5222193" cy="5133359"/>
          </a:xfrm>
          <a:prstGeom prst="rect">
            <a:avLst/>
          </a:prstGeom>
        </p:spPr>
      </p:pic>
      <p:sp>
        <p:nvSpPr>
          <p:cNvPr id="400" name="Title 1"/>
          <p:cNvSpPr txBox="1">
            <a:spLocks/>
          </p:cNvSpPr>
          <p:nvPr/>
        </p:nvSpPr>
        <p:spPr>
          <a:xfrm>
            <a:off x="4157422" y="122217"/>
            <a:ext cx="6072481" cy="44374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/>
              <a:t>GotoBLAS</a:t>
            </a:r>
            <a:r>
              <a:rPr lang="en-US" sz="2000" dirty="0"/>
              <a:t> algorithm for GEMM in 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401" name="TextBox 400"/>
          <p:cNvSpPr txBox="1"/>
          <p:nvPr/>
        </p:nvSpPr>
        <p:spPr>
          <a:xfrm>
            <a:off x="4988773" y="6605793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*Field G. Van Zee, and Tyler M. Smith. “Implementing high-performance complex matrix multiplication." In </a:t>
            </a:r>
            <a:r>
              <a:rPr lang="en-US" sz="1200" i="1" dirty="0">
                <a:latin typeface="Times"/>
                <a:cs typeface="Times"/>
              </a:rPr>
              <a:t>ACM Transactions on Mathematical Software (TOMS), accepted pending modifications.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402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3" y="362474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Shot 2016-05-05 at 10.33.01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-1163" r="5508" b="8337"/>
          <a:stretch/>
        </p:blipFill>
        <p:spPr>
          <a:xfrm>
            <a:off x="6620773" y="4858151"/>
            <a:ext cx="3386034" cy="30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0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Rounded Rectangle 676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64825" y="6275346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9839" y="643545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2262049" y="635925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2262049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277163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272578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2307963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355230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2402143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2447575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49448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253945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586371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2680191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263327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978933" y="6359260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2258749" y="6544926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3176224" y="6364376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64609" y="6571728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78927" y="6405978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254650" y="6148104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025407" y="603268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1575276" y="6359257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524653" y="5498043"/>
            <a:ext cx="1160055" cy="988743"/>
            <a:chOff x="1457978" y="6950927"/>
            <a:chExt cx="1160055" cy="988743"/>
          </a:xfrm>
        </p:grpSpPr>
        <p:grpSp>
          <p:nvGrpSpPr>
            <p:cNvPr id="36" name="Group 35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38" name="Bent Arrow 37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Bent Arrow 38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457978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356717" y="5877397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10800000">
            <a:off x="1263018" y="5468866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014392" y="543049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2262882" y="5462519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/>
          </p:cNvSpPr>
          <p:nvPr/>
        </p:nvSpPr>
        <p:spPr>
          <a:xfrm>
            <a:off x="2262882" y="5462419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2262882" y="5614823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>
            <a:spLocks/>
          </p:cNvSpPr>
          <p:nvPr/>
        </p:nvSpPr>
        <p:spPr>
          <a:xfrm>
            <a:off x="2262885" y="5767223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304193" y="548251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0" name="Straight Arrow Connector 4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2304193" y="564082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4" name="Straight Arrow Connector 6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304193" y="578732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8" name="Straight Arrow Connector 7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1813573" y="5499909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2976972" y="545582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1572250" y="5463658"/>
            <a:ext cx="171773" cy="457204"/>
            <a:chOff x="2505575" y="6916545"/>
            <a:chExt cx="171773" cy="457204"/>
          </a:xfrm>
        </p:grpSpPr>
        <p:sp>
          <p:nvSpPr>
            <p:cNvPr id="94" name="Rectangle 9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007991" y="5495885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9" name="Straight Connector 98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ight Brace 111"/>
          <p:cNvSpPr/>
          <p:nvPr/>
        </p:nvSpPr>
        <p:spPr>
          <a:xfrm rot="16200000">
            <a:off x="1632315" y="532955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1513991" y="519640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14" name="Right Brace 113"/>
          <p:cNvSpPr/>
          <p:nvPr/>
        </p:nvSpPr>
        <p:spPr>
          <a:xfrm>
            <a:off x="3185511" y="5460649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3179153" y="56132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213374" y="5094479"/>
            <a:ext cx="4288536" cy="1944217"/>
            <a:chOff x="197259" y="4433903"/>
            <a:chExt cx="4288536" cy="1944216"/>
          </a:xfrm>
        </p:grpSpPr>
        <p:sp>
          <p:nvSpPr>
            <p:cNvPr id="117" name="Rounded Rectangle 116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436395" y="666517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549114" y="6588730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36395" y="679319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550444" y="6714169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368246" y="4444124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1770207" y="4515770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36901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4078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2562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883954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055725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122749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1399271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157104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2976470" y="4442224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2976972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142" name="Group 141"/>
          <p:cNvGrpSpPr/>
          <p:nvPr/>
        </p:nvGrpSpPr>
        <p:grpSpPr>
          <a:xfrm>
            <a:off x="3007991" y="4480905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43" name="Group 142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1" name="Straight Connector 15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5" name="TextBox 254"/>
          <p:cNvSpPr txBox="1"/>
          <p:nvPr/>
        </p:nvSpPr>
        <p:spPr>
          <a:xfrm>
            <a:off x="309142" y="417449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6" name="Right Brace 255"/>
          <p:cNvSpPr/>
          <p:nvPr/>
        </p:nvSpPr>
        <p:spPr>
          <a:xfrm rot="16200000">
            <a:off x="428451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7" name="TextBox 256"/>
          <p:cNvSpPr txBox="1"/>
          <p:nvPr/>
        </p:nvSpPr>
        <p:spPr>
          <a:xfrm>
            <a:off x="2917098" y="417713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8" name="Right Brace 257"/>
          <p:cNvSpPr/>
          <p:nvPr/>
        </p:nvSpPr>
        <p:spPr>
          <a:xfrm rot="16200000">
            <a:off x="3036407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59" name="Group 258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60" name="TextBox 259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2" name="Rounded Rectangle 261"/>
          <p:cNvSpPr/>
          <p:nvPr/>
        </p:nvSpPr>
        <p:spPr>
          <a:xfrm>
            <a:off x="177142" y="4188500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3" name="TextBox 262"/>
          <p:cNvSpPr txBox="1"/>
          <p:nvPr/>
        </p:nvSpPr>
        <p:spPr>
          <a:xfrm>
            <a:off x="808822" y="4042217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36364" y="4408796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9" name="TextBox 548"/>
          <p:cNvSpPr txBox="1"/>
          <p:nvPr/>
        </p:nvSpPr>
        <p:spPr>
          <a:xfrm>
            <a:off x="1924045" y="4408048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550" name="Rectangle 549"/>
          <p:cNvSpPr>
            <a:spLocks/>
          </p:cNvSpPr>
          <p:nvPr/>
        </p:nvSpPr>
        <p:spPr>
          <a:xfrm>
            <a:off x="2257283" y="4447625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551" name="Group 550"/>
          <p:cNvGrpSpPr/>
          <p:nvPr/>
        </p:nvGrpSpPr>
        <p:grpSpPr>
          <a:xfrm>
            <a:off x="2257286" y="4447527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552" name="Rectangle 551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Rectangle 552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Rectangle 553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5" name="Group 554"/>
          <p:cNvGrpSpPr/>
          <p:nvPr/>
        </p:nvGrpSpPr>
        <p:grpSpPr>
          <a:xfrm>
            <a:off x="2298594" y="446762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56" name="Straight Arrow Connector 55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Connector 56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Straight Connector 56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9" name="Group 568"/>
          <p:cNvGrpSpPr/>
          <p:nvPr/>
        </p:nvGrpSpPr>
        <p:grpSpPr>
          <a:xfrm>
            <a:off x="2298594" y="462593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70" name="Straight Arrow Connector 56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Connector 57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Connector 57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Connector 57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Connector 57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Straight Connector 58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" name="Group 582"/>
          <p:cNvGrpSpPr/>
          <p:nvPr/>
        </p:nvGrpSpPr>
        <p:grpSpPr>
          <a:xfrm>
            <a:off x="2298594" y="477242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84" name="Straight Arrow Connector 58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Straight Connector 58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Connector 58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Straight Connector 58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Connector 58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Straight Connector 59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Straight Connector 59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Straight Connector 59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Straight Connector 59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Straight Connector 59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7" name="Right Brace 596"/>
          <p:cNvSpPr/>
          <p:nvPr/>
        </p:nvSpPr>
        <p:spPr>
          <a:xfrm rot="10800000">
            <a:off x="2174303" y="4445918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98" name="Right Brace 597"/>
          <p:cNvSpPr/>
          <p:nvPr/>
        </p:nvSpPr>
        <p:spPr>
          <a:xfrm rot="5400000">
            <a:off x="2503988" y="4696885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99" name="TextBox 598"/>
          <p:cNvSpPr txBox="1"/>
          <p:nvPr/>
        </p:nvSpPr>
        <p:spPr>
          <a:xfrm>
            <a:off x="2391747" y="495987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600" name="Group 599"/>
          <p:cNvGrpSpPr/>
          <p:nvPr/>
        </p:nvGrpSpPr>
        <p:grpSpPr>
          <a:xfrm>
            <a:off x="2676636" y="3638083"/>
            <a:ext cx="1160055" cy="329003"/>
            <a:chOff x="3114037" y="3161131"/>
            <a:chExt cx="912891" cy="329003"/>
          </a:xfrm>
        </p:grpSpPr>
        <p:sp>
          <p:nvSpPr>
            <p:cNvPr id="601" name="TextBox 600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602" name="TextBox 601"/>
            <p:cNvSpPr txBox="1"/>
            <p:nvPr/>
          </p:nvSpPr>
          <p:spPr>
            <a:xfrm>
              <a:off x="3591737" y="3161131"/>
              <a:ext cx="2042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grpSp>
        <p:nvGrpSpPr>
          <p:cNvPr id="603" name="Group 602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604" name="TextBox 603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605" name="TextBox 604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606" name="Bent Arrow 605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07" name="Group 606"/>
          <p:cNvGrpSpPr/>
          <p:nvPr/>
        </p:nvGrpSpPr>
        <p:grpSpPr>
          <a:xfrm>
            <a:off x="124287" y="2830301"/>
            <a:ext cx="4453128" cy="4290681"/>
            <a:chOff x="108173" y="2389043"/>
            <a:chExt cx="4453128" cy="4071372"/>
          </a:xfrm>
        </p:grpSpPr>
        <p:sp>
          <p:nvSpPr>
            <p:cNvPr id="608" name="Rounded Rectangle 607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609" name="TextBox 608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610" name="TextBox 609"/>
          <p:cNvSpPr txBox="1"/>
          <p:nvPr/>
        </p:nvSpPr>
        <p:spPr>
          <a:xfrm>
            <a:off x="1563842" y="3306911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11" name="Rectangle 610"/>
          <p:cNvSpPr/>
          <p:nvPr/>
        </p:nvSpPr>
        <p:spPr>
          <a:xfrm>
            <a:off x="527000" y="3149361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12" name="Rectangle 611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13" name="Rectangle 612"/>
          <p:cNvSpPr/>
          <p:nvPr/>
        </p:nvSpPr>
        <p:spPr>
          <a:xfrm>
            <a:off x="527000" y="3149362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14" name="Rectangle 613"/>
          <p:cNvSpPr/>
          <p:nvPr/>
        </p:nvSpPr>
        <p:spPr>
          <a:xfrm>
            <a:off x="527003" y="3368818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15" name="Rectangle 614"/>
          <p:cNvSpPr/>
          <p:nvPr/>
        </p:nvSpPr>
        <p:spPr>
          <a:xfrm>
            <a:off x="527000" y="3588273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16" name="Rectangle 615"/>
          <p:cNvSpPr/>
          <p:nvPr/>
        </p:nvSpPr>
        <p:spPr>
          <a:xfrm>
            <a:off x="2175017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17" name="Rectangle 616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18" name="Right Brace 617"/>
          <p:cNvSpPr/>
          <p:nvPr/>
        </p:nvSpPr>
        <p:spPr>
          <a:xfrm rot="10800000">
            <a:off x="2099417" y="3149365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19" name="TextBox 618"/>
          <p:cNvSpPr txBox="1"/>
          <p:nvPr/>
        </p:nvSpPr>
        <p:spPr>
          <a:xfrm>
            <a:off x="1837847" y="315047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20" name="TextBox 619"/>
          <p:cNvSpPr txBox="1"/>
          <p:nvPr/>
        </p:nvSpPr>
        <p:spPr>
          <a:xfrm>
            <a:off x="469092" y="310411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1" name="TextBox 620"/>
          <p:cNvSpPr txBox="1"/>
          <p:nvPr/>
        </p:nvSpPr>
        <p:spPr>
          <a:xfrm>
            <a:off x="2111152" y="3098048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2" name="Right Brace 621"/>
          <p:cNvSpPr/>
          <p:nvPr/>
        </p:nvSpPr>
        <p:spPr>
          <a:xfrm>
            <a:off x="1354080" y="316619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23" name="TextBox 622"/>
          <p:cNvSpPr txBox="1"/>
          <p:nvPr/>
        </p:nvSpPr>
        <p:spPr>
          <a:xfrm>
            <a:off x="1354083" y="3167314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24" name="Rectangle 623"/>
          <p:cNvSpPr/>
          <p:nvPr/>
        </p:nvSpPr>
        <p:spPr>
          <a:xfrm>
            <a:off x="436396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25" name="TextBox 624"/>
          <p:cNvSpPr txBox="1"/>
          <p:nvPr/>
        </p:nvSpPr>
        <p:spPr>
          <a:xfrm>
            <a:off x="549026" y="645812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626" name="Rectangle 625"/>
          <p:cNvSpPr/>
          <p:nvPr/>
        </p:nvSpPr>
        <p:spPr>
          <a:xfrm>
            <a:off x="3240654" y="315047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627" name="Group 626"/>
          <p:cNvGrpSpPr/>
          <p:nvPr/>
        </p:nvGrpSpPr>
        <p:grpSpPr>
          <a:xfrm>
            <a:off x="3338335" y="2644887"/>
            <a:ext cx="1399563" cy="339776"/>
            <a:chOff x="4164839" y="3012055"/>
            <a:chExt cx="1399563" cy="339776"/>
          </a:xfrm>
        </p:grpSpPr>
        <p:sp>
          <p:nvSpPr>
            <p:cNvPr id="628" name="TextBox 627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629" name="TextBox 628"/>
            <p:cNvSpPr txBox="1"/>
            <p:nvPr/>
          </p:nvSpPr>
          <p:spPr>
            <a:xfrm>
              <a:off x="4848260" y="3012055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630" name="TextBox 629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631" name="TextBox 630"/>
          <p:cNvSpPr txBox="1"/>
          <p:nvPr/>
        </p:nvSpPr>
        <p:spPr>
          <a:xfrm>
            <a:off x="3497555" y="3069458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632" name="U-Turn Arrow 631"/>
          <p:cNvSpPr/>
          <p:nvPr/>
        </p:nvSpPr>
        <p:spPr>
          <a:xfrm rot="5400000">
            <a:off x="3482624" y="2409496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3" name="Group 632"/>
          <p:cNvGrpSpPr/>
          <p:nvPr/>
        </p:nvGrpSpPr>
        <p:grpSpPr>
          <a:xfrm>
            <a:off x="78567" y="1384561"/>
            <a:ext cx="4535424" cy="5776148"/>
            <a:chOff x="62453" y="1169884"/>
            <a:chExt cx="4535424" cy="5330247"/>
          </a:xfrm>
        </p:grpSpPr>
        <p:sp>
          <p:nvSpPr>
            <p:cNvPr id="634" name="Rounded Rectangle 633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35" name="TextBox 634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636" name="TextBox 635"/>
          <p:cNvSpPr txBox="1"/>
          <p:nvPr/>
        </p:nvSpPr>
        <p:spPr>
          <a:xfrm>
            <a:off x="1563842" y="198527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37" name="Right Brace 636"/>
          <p:cNvSpPr/>
          <p:nvPr/>
        </p:nvSpPr>
        <p:spPr>
          <a:xfrm rot="10800000">
            <a:off x="3162066" y="1791496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38" name="TextBox 637"/>
          <p:cNvSpPr txBox="1"/>
          <p:nvPr/>
        </p:nvSpPr>
        <p:spPr>
          <a:xfrm>
            <a:off x="2944464" y="178921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639" name="Group 638"/>
          <p:cNvGrpSpPr/>
          <p:nvPr/>
        </p:nvGrpSpPr>
        <p:grpSpPr>
          <a:xfrm>
            <a:off x="461747" y="1745854"/>
            <a:ext cx="3565318" cy="756597"/>
            <a:chOff x="1395075" y="3536539"/>
            <a:chExt cx="3565318" cy="756597"/>
          </a:xfrm>
        </p:grpSpPr>
        <p:sp>
          <p:nvSpPr>
            <p:cNvPr id="640" name="Rectangle 639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1" name="Rectangle 640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2" name="Rectangle 641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3" name="Rectangle 642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4" name="Rectangle 643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5" name="Rectangle 644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6" name="Rectangle 645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7" name="Rectangle 646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8" name="Rectangle 647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9" name="TextBox 648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0" name="TextBox 649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1" name="TextBox 650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2" name="Right Brace 651"/>
          <p:cNvSpPr/>
          <p:nvPr/>
        </p:nvSpPr>
        <p:spPr>
          <a:xfrm rot="5400000">
            <a:off x="2267885" y="2397368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53" name="TextBox 652"/>
          <p:cNvSpPr txBox="1"/>
          <p:nvPr/>
        </p:nvSpPr>
        <p:spPr>
          <a:xfrm>
            <a:off x="2146237" y="248880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54" name="Rectangle 653"/>
          <p:cNvSpPr/>
          <p:nvPr/>
        </p:nvSpPr>
        <p:spPr>
          <a:xfrm>
            <a:off x="436396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55" name="TextBox 654"/>
          <p:cNvSpPr txBox="1"/>
          <p:nvPr/>
        </p:nvSpPr>
        <p:spPr>
          <a:xfrm>
            <a:off x="549114" y="633170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656" name="TextBox 655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57" name="Right Brace 656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58" name="Right Brace 657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59" name="TextBox 658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60" name="TextBox 659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661" name="Group 660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662" name="Group 661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664" name="Rectangle 663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TextBox 664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7" name="Straight Connector 666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8" name="Straight Connector 667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9" name="TextBox 668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1" name="Straight Connector 670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2" name="Straight Connector 671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63" name="TextBox 662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3" name="TextBox 672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74" name="TextBox 673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75" name="Rectangle 674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76" name="TextBox 675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678" name="TextBox 677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pic>
        <p:nvPicPr>
          <p:cNvPr id="4" name="Picture 3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3" y="1364342"/>
            <a:ext cx="5222193" cy="5133359"/>
          </a:xfrm>
          <a:prstGeom prst="rect">
            <a:avLst/>
          </a:prstGeom>
        </p:spPr>
      </p:pic>
      <p:sp>
        <p:nvSpPr>
          <p:cNvPr id="399" name="Title 1"/>
          <p:cNvSpPr txBox="1">
            <a:spLocks/>
          </p:cNvSpPr>
          <p:nvPr/>
        </p:nvSpPr>
        <p:spPr>
          <a:xfrm>
            <a:off x="4157422" y="122217"/>
            <a:ext cx="6072481" cy="44374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/>
              <a:t>GotoBLAS</a:t>
            </a:r>
            <a:r>
              <a:rPr lang="en-US" sz="2000" dirty="0"/>
              <a:t> algorithm for GEMM in 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400" name="TextBox 399"/>
          <p:cNvSpPr txBox="1"/>
          <p:nvPr/>
        </p:nvSpPr>
        <p:spPr>
          <a:xfrm>
            <a:off x="4988773" y="6605793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*Field G. Van Zee, and Tyler M. Smith. “Implementing high-performance complex matrix multiplication." In </a:t>
            </a:r>
            <a:r>
              <a:rPr lang="en-US" sz="1200" i="1" dirty="0">
                <a:latin typeface="Times"/>
                <a:cs typeface="Times"/>
              </a:rPr>
              <a:t>ACM Transactions on Mathematical Software (TOMS), accepted pending modifications.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401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3" y="362474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8" name="Picture 397" descr="Screen Shot 2016-05-05 at 10.33.01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-1163" r="5508" b="8337"/>
          <a:stretch/>
        </p:blipFill>
        <p:spPr>
          <a:xfrm>
            <a:off x="6620773" y="4858151"/>
            <a:ext cx="3386034" cy="302329"/>
          </a:xfrm>
          <a:prstGeom prst="rect">
            <a:avLst/>
          </a:prstGeom>
        </p:spPr>
      </p:pic>
      <p:sp>
        <p:nvSpPr>
          <p:cNvPr id="396" name="Rectangle 395"/>
          <p:cNvSpPr/>
          <p:nvPr/>
        </p:nvSpPr>
        <p:spPr>
          <a:xfrm>
            <a:off x="6428449" y="4417630"/>
            <a:ext cx="3578358" cy="7576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3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of State-of-the-art GEMM in BLIS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Strassen’s</a:t>
            </a:r>
            <a:r>
              <a:rPr lang="en-US" dirty="0" smtClean="0">
                <a:solidFill>
                  <a:srgbClr val="FF0000"/>
                </a:solidFill>
              </a:rPr>
              <a:t> Algorithm Reloaded</a:t>
            </a:r>
          </a:p>
          <a:p>
            <a:r>
              <a:rPr lang="en-US" dirty="0" smtClean="0"/>
              <a:t>Theoretical Model and Practical Performance</a:t>
            </a:r>
          </a:p>
          <a:p>
            <a:r>
              <a:rPr lang="en-US" dirty="0" smtClean="0"/>
              <a:t>Extension to Other BLAS-3 Operation</a:t>
            </a:r>
          </a:p>
          <a:p>
            <a:r>
              <a:rPr lang="en-US" dirty="0" smtClean="0"/>
              <a:t>Extension to Other </a:t>
            </a:r>
            <a:r>
              <a:rPr lang="en-US" dirty="0"/>
              <a:t>F</a:t>
            </a:r>
            <a:r>
              <a:rPr lang="en-US" dirty="0" smtClean="0"/>
              <a:t>ast </a:t>
            </a:r>
            <a:r>
              <a:rPr lang="en-US" dirty="0"/>
              <a:t>M</a:t>
            </a:r>
            <a:r>
              <a:rPr lang="en-US" dirty="0" smtClean="0"/>
              <a:t>atrix Multiplication</a:t>
            </a:r>
          </a:p>
          <a:p>
            <a:r>
              <a:rPr lang="en-US" dirty="0" smtClean="0"/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One-level </a:t>
            </a:r>
            <a:r>
              <a:rPr lang="en-US" dirty="0" err="1" smtClean="0"/>
              <a:t>Strassen’s</a:t>
            </a:r>
            <a:r>
              <a:rPr lang="en-US" dirty="0" smtClean="0"/>
              <a:t> Algorithm Reloaded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9739" y="1717876"/>
            <a:ext cx="3081745" cy="433965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3605" y="2165277"/>
            <a:ext cx="5407731" cy="350863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      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 –=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 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                 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      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 –=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9502" y="5168715"/>
            <a:ext cx="5407731" cy="36931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  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     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     D +=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281260" y="2915771"/>
            <a:ext cx="1333726" cy="286306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67379" y="2245577"/>
            <a:ext cx="5249880" cy="275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23602" y="5952333"/>
            <a:ext cx="7764427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23602" y="5227066"/>
            <a:ext cx="5249880" cy="315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3088" y="6082383"/>
            <a:ext cx="5264426" cy="40011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General operation for one-level </a:t>
            </a:r>
            <a:r>
              <a:rPr lang="en-US" sz="2000" dirty="0" err="1">
                <a:latin typeface="Helvetica"/>
                <a:cs typeface="Helvetica"/>
              </a:rPr>
              <a:t>Strassen</a:t>
            </a:r>
            <a:r>
              <a:rPr lang="en-US" sz="2000" dirty="0">
                <a:latin typeface="Helvetica"/>
                <a:cs typeface="Helvetica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3084" y="6022892"/>
            <a:ext cx="5249880" cy="5757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697E-6 2.15278E-6 L 0.00078 0.22222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111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  <p:bldP spid="5" grpId="0" animBg="1"/>
      <p:bldP spid="5" grpId="1" animBg="1"/>
      <p:bldP spid="10" grpId="0"/>
      <p:bldP spid="12" grpId="0" animBg="1"/>
      <p:bldP spid="4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5519" y="3245134"/>
            <a:ext cx="9134651" cy="83099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24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24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24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24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24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24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24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4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);                     </a:t>
            </a:r>
            <a:r>
              <a:rPr lang="en-US" sz="24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24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24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24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24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341" y="2512667"/>
            <a:ext cx="9973732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High-performance implementation of the general operation</a:t>
            </a:r>
            <a:r>
              <a:rPr lang="en-US" sz="3600" dirty="0">
                <a:solidFill>
                  <a:srgbClr val="FF0000"/>
                </a:solidFill>
                <a:latin typeface="Helvetica"/>
                <a:cs typeface="Helvetica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01128"/>
            <a:ext cx="10058400" cy="16875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" y="6908378"/>
            <a:ext cx="9299494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dirty="0">
                <a:latin typeface="Times"/>
                <a:cs typeface="Times"/>
                <a:hlinkClick r:id="rId4"/>
              </a:rPr>
              <a:t>http://</a:t>
            </a:r>
            <a:r>
              <a:rPr lang="en-US" sz="1200" dirty="0" err="1">
                <a:latin typeface="Times"/>
                <a:cs typeface="Times"/>
                <a:hlinkClick r:id="rId4"/>
              </a:rPr>
              <a:t>shpc.ices.utexas.edu</a:t>
            </a:r>
            <a:r>
              <a:rPr lang="en-US" sz="1200" dirty="0">
                <a:latin typeface="Times"/>
                <a:cs typeface="Times"/>
                <a:hlinkClick r:id="rId4"/>
              </a:rPr>
              <a:t>/</a:t>
            </a:r>
            <a:r>
              <a:rPr lang="en-US" sz="1200" dirty="0" err="1">
                <a:latin typeface="Times"/>
                <a:cs typeface="Times"/>
                <a:hlinkClick r:id="rId4"/>
              </a:rPr>
              <a:t>index.html</a:t>
            </a:r>
            <a:endParaRPr lang="en-US" sz="1200" dirty="0">
              <a:latin typeface="Times"/>
              <a:cs typeface="Time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" y="4807151"/>
            <a:ext cx="10058400" cy="189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7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951" y="20222"/>
            <a:ext cx="5407731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4" name="Picture 3" descr="direct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9" y="523464"/>
            <a:ext cx="3381619" cy="1064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0390" y="6832446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b="1" dirty="0">
                <a:latin typeface="Times"/>
                <a:cs typeface="Times"/>
              </a:rPr>
              <a:t>Jianyu 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</a:t>
            </a:r>
            <a:r>
              <a:rPr lang="en-US" sz="1200" i="1" dirty="0" smtClean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4492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TextBox 2914"/>
          <p:cNvSpPr txBox="1"/>
          <p:nvPr/>
        </p:nvSpPr>
        <p:spPr>
          <a:xfrm>
            <a:off x="6926468" y="611453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916" name="Right Brace 2915"/>
          <p:cNvSpPr/>
          <p:nvPr/>
        </p:nvSpPr>
        <p:spPr>
          <a:xfrm rot="16200000">
            <a:off x="8973044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917" name="Right Brace 2916"/>
          <p:cNvSpPr/>
          <p:nvPr/>
        </p:nvSpPr>
        <p:spPr>
          <a:xfrm rot="16200000">
            <a:off x="6247387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918" name="TextBox 2917"/>
          <p:cNvSpPr txBox="1"/>
          <p:nvPr/>
        </p:nvSpPr>
        <p:spPr>
          <a:xfrm>
            <a:off x="8851541" y="5672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19" name="TextBox 2918"/>
          <p:cNvSpPr txBox="1"/>
          <p:nvPr/>
        </p:nvSpPr>
        <p:spPr>
          <a:xfrm>
            <a:off x="6132040" y="56725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920" name="Group 2919"/>
          <p:cNvGrpSpPr/>
          <p:nvPr/>
        </p:nvGrpSpPr>
        <p:grpSpPr>
          <a:xfrm>
            <a:off x="5398917" y="98728"/>
            <a:ext cx="4617720" cy="7101163"/>
            <a:chOff x="970747" y="1812366"/>
            <a:chExt cx="4617720" cy="6842635"/>
          </a:xfrm>
        </p:grpSpPr>
        <p:sp>
          <p:nvSpPr>
            <p:cNvPr id="3358" name="Rounded Rectangle 3357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359" name="TextBox 3358"/>
            <p:cNvSpPr txBox="1"/>
            <p:nvPr/>
          </p:nvSpPr>
          <p:spPr>
            <a:xfrm>
              <a:off x="2502367" y="1812366"/>
              <a:ext cx="1525072" cy="22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2921" name="Group 2920"/>
          <p:cNvGrpSpPr/>
          <p:nvPr/>
        </p:nvGrpSpPr>
        <p:grpSpPr>
          <a:xfrm>
            <a:off x="5836880" y="420589"/>
            <a:ext cx="3811930" cy="757924"/>
            <a:chOff x="1408710" y="2470227"/>
            <a:chExt cx="3811930" cy="757924"/>
          </a:xfrm>
        </p:grpSpPr>
        <p:grpSp>
          <p:nvGrpSpPr>
            <p:cNvPr id="3347" name="Group 3346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349" name="Rectangle 3348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0" name="TextBox 3349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1" name="Rectangle 3350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52" name="Straight Connector 3351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53" name="Straight Connector 3352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54" name="TextBox 3353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5" name="Rectangle 3354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56" name="Straight Connector 3355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57" name="Straight Connector 3356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48" name="TextBox 3347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22" name="Group 2921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3336" name="Group 3335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338" name="Rectangle 3337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9" name="TextBox 3338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0" name="Rectangle 3339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41" name="Straight Connector 3340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42" name="Straight Connector 3341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43" name="TextBox 3342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4" name="Rectangle 3343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45" name="Straight Connector 3344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46" name="Straight Connector 3345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37" name="TextBox 3336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67" name="TextBox 3066"/>
          <p:cNvSpPr txBox="1"/>
          <p:nvPr/>
        </p:nvSpPr>
        <p:spPr>
          <a:xfrm>
            <a:off x="8851541" y="19623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68" name="TextBox 3067"/>
          <p:cNvSpPr txBox="1"/>
          <p:nvPr/>
        </p:nvSpPr>
        <p:spPr>
          <a:xfrm>
            <a:off x="6132040" y="19623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01" name="Rectangle 900"/>
          <p:cNvSpPr/>
          <p:nvPr/>
        </p:nvSpPr>
        <p:spPr>
          <a:xfrm>
            <a:off x="5797887" y="627526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902" name="TextBox 901"/>
          <p:cNvSpPr txBox="1"/>
          <p:nvPr/>
        </p:nvSpPr>
        <p:spPr>
          <a:xfrm>
            <a:off x="5911379" y="6196235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9951" y="20222"/>
            <a:ext cx="5407731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39" name="Picture 38" descr="Screen Shot 2016-04-21 at 10.3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8" y="1612463"/>
            <a:ext cx="4992697" cy="527107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38682" y="2094549"/>
            <a:ext cx="4934856" cy="456151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pic>
        <p:nvPicPr>
          <p:cNvPr id="2" name="Picture 1" descr="direct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9" y="523464"/>
            <a:ext cx="3381619" cy="106447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60390" y="6832446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b="1" dirty="0">
                <a:latin typeface="Times"/>
                <a:cs typeface="Times"/>
              </a:rPr>
              <a:t>Jianyu 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</a:t>
            </a:r>
            <a:r>
              <a:rPr lang="en-US" sz="1200" i="1" dirty="0" smtClean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243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 descr="Screen Shot 2016-04-21 at 10.3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8" y="1612463"/>
            <a:ext cx="4992697" cy="52710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40065" y="1382338"/>
            <a:ext cx="4535424" cy="5776148"/>
            <a:chOff x="62453" y="1169884"/>
            <a:chExt cx="4535424" cy="5330247"/>
          </a:xfrm>
        </p:grpSpPr>
        <p:sp>
          <p:nvSpPr>
            <p:cNvPr id="3" name="Rounded Rectangle 2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925337" y="198305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 rot="10800000">
            <a:off x="8523561" y="178927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05959" y="178699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9" name="Rectangle 8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Right Brace 20"/>
          <p:cNvSpPr/>
          <p:nvPr/>
        </p:nvSpPr>
        <p:spPr>
          <a:xfrm rot="5400000">
            <a:off x="7779215" y="253071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657567" y="262214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975642" y="1896030"/>
            <a:ext cx="3565318" cy="756597"/>
            <a:chOff x="1395075" y="3536539"/>
            <a:chExt cx="3565318" cy="756597"/>
          </a:xfrm>
        </p:grpSpPr>
        <p:sp>
          <p:nvSpPr>
            <p:cNvPr id="24" name="Rectangle 23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602149" y="314825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1" name="U-Turn Arrow 40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859053" y="3067234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69" name="U-Turn Arrow 68"/>
          <p:cNvSpPr/>
          <p:nvPr/>
        </p:nvSpPr>
        <p:spPr>
          <a:xfrm rot="5400000">
            <a:off x="8844120" y="240727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3" name="Rectangle 412"/>
          <p:cNvSpPr/>
          <p:nvPr/>
        </p:nvSpPr>
        <p:spPr>
          <a:xfrm>
            <a:off x="5797888" y="640692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4" name="TextBox 413"/>
          <p:cNvSpPr txBox="1"/>
          <p:nvPr/>
        </p:nvSpPr>
        <p:spPr>
          <a:xfrm>
            <a:off x="5910608" y="632948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390294" y="2733575"/>
            <a:ext cx="1399563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401926" y="2647155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6926468" y="611453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73" name="Right Brace 172"/>
          <p:cNvSpPr/>
          <p:nvPr/>
        </p:nvSpPr>
        <p:spPr>
          <a:xfrm rot="16200000">
            <a:off x="8973044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74" name="Right Brace 173"/>
          <p:cNvSpPr/>
          <p:nvPr/>
        </p:nvSpPr>
        <p:spPr>
          <a:xfrm rot="16200000">
            <a:off x="6247387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75" name="TextBox 174"/>
          <p:cNvSpPr txBox="1"/>
          <p:nvPr/>
        </p:nvSpPr>
        <p:spPr>
          <a:xfrm>
            <a:off x="8851541" y="5672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132040" y="56725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77" name="Group 176"/>
          <p:cNvGrpSpPr/>
          <p:nvPr/>
        </p:nvGrpSpPr>
        <p:grpSpPr>
          <a:xfrm>
            <a:off x="5398917" y="98728"/>
            <a:ext cx="4617720" cy="7101163"/>
            <a:chOff x="970747" y="1812366"/>
            <a:chExt cx="4617720" cy="6842635"/>
          </a:xfrm>
        </p:grpSpPr>
        <p:sp>
          <p:nvSpPr>
            <p:cNvPr id="178" name="Rounded Rectangle 177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502367" y="1812366"/>
              <a:ext cx="1525072" cy="22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5836880" y="420589"/>
            <a:ext cx="3811930" cy="757924"/>
            <a:chOff x="1408710" y="2470227"/>
            <a:chExt cx="3811930" cy="757924"/>
          </a:xfrm>
        </p:grpSpPr>
        <p:grpSp>
          <p:nvGrpSpPr>
            <p:cNvPr id="181" name="Group 180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183" name="Rectangle 182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6" name="Straight Connector 185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8" name="TextBox 187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0" name="Straight Connector 189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2" name="TextBox 181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193" name="Group 192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195" name="Rectangle 194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8" name="Straight Connector 197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0" name="TextBox 199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2" name="Straight Connector 201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4" name="TextBox 193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4" name="TextBox 203"/>
          <p:cNvSpPr txBox="1"/>
          <p:nvPr/>
        </p:nvSpPr>
        <p:spPr>
          <a:xfrm>
            <a:off x="8851541" y="19623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6132040" y="19623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5797887" y="627526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07" name="TextBox 206"/>
          <p:cNvSpPr txBox="1"/>
          <p:nvPr/>
        </p:nvSpPr>
        <p:spPr>
          <a:xfrm>
            <a:off x="5911379" y="6196235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165137" y="2797713"/>
            <a:ext cx="4934856" cy="365652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99951" y="20222"/>
            <a:ext cx="5407731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88" name="Picture 87" descr="direct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9" y="523464"/>
            <a:ext cx="3381619" cy="1064479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260390" y="6832446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b="1" dirty="0">
                <a:latin typeface="Times"/>
                <a:cs typeface="Times"/>
              </a:rPr>
              <a:t>Jianyu 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</a:t>
            </a:r>
            <a:r>
              <a:rPr lang="en-US" sz="1200" i="1" dirty="0" smtClean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578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4-17 at 11.15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3" y="4152390"/>
            <a:ext cx="3733604" cy="1500587"/>
          </a:xfrm>
          <a:prstGeom prst="rect">
            <a:avLst/>
          </a:prstGeom>
        </p:spPr>
      </p:pic>
      <p:pic>
        <p:nvPicPr>
          <p:cNvPr id="6" name="Picture 5" descr="Screen Shot 2016-04-17 at 11.15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42" y="3511418"/>
            <a:ext cx="3915838" cy="3197934"/>
          </a:xfrm>
          <a:prstGeom prst="rect">
            <a:avLst/>
          </a:prstGeom>
        </p:spPr>
      </p:pic>
      <p:pic>
        <p:nvPicPr>
          <p:cNvPr id="7" name="Picture 6" descr="Screen Shot 2016-04-17 at 11.19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3" y="727425"/>
            <a:ext cx="8599548" cy="23807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9264" y="6614304"/>
            <a:ext cx="4324678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8 multiplications, 8 additions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6085" y="6601625"/>
            <a:ext cx="4324678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7</a:t>
            </a:r>
            <a:r>
              <a:rPr lang="en-US" dirty="0" smtClean="0">
                <a:latin typeface="Helvetica"/>
                <a:cs typeface="Helvetica"/>
              </a:rPr>
              <a:t> multiplications, 22 additions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702" y="3097620"/>
            <a:ext cx="4178687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Direct Computation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1639" y="3109635"/>
            <a:ext cx="4178687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Helvetica"/>
                <a:cs typeface="Helvetica"/>
              </a:rPr>
              <a:t>Strassen’s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 Algorithm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043" y="7038780"/>
            <a:ext cx="9299494" cy="46166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dirty="0" err="1">
                <a:latin typeface="Times"/>
                <a:cs typeface="Times"/>
              </a:rPr>
              <a:t>Strassen</a:t>
            </a:r>
            <a:r>
              <a:rPr lang="en-US" sz="1200" dirty="0">
                <a:latin typeface="Times"/>
                <a:cs typeface="Times"/>
              </a:rPr>
              <a:t>, Volker. "Gaussian elimination is not optimal." </a:t>
            </a:r>
            <a:r>
              <a:rPr lang="en-US" sz="1200" i="1" dirty="0" err="1">
                <a:latin typeface="Times"/>
                <a:cs typeface="Times"/>
              </a:rPr>
              <a:t>Numerische</a:t>
            </a:r>
            <a:r>
              <a:rPr lang="en-US" sz="1200" i="1" dirty="0">
                <a:latin typeface="Times"/>
                <a:cs typeface="Times"/>
              </a:rPr>
              <a:t> </a:t>
            </a:r>
            <a:r>
              <a:rPr lang="en-US" sz="1200" i="1" dirty="0" err="1">
                <a:latin typeface="Times"/>
                <a:cs typeface="Times"/>
              </a:rPr>
              <a:t>Mathematik</a:t>
            </a:r>
            <a:r>
              <a:rPr lang="en-US" sz="1200" dirty="0">
                <a:latin typeface="Times"/>
                <a:cs typeface="Times"/>
              </a:rPr>
              <a:t> 13, no. 4 (1969): 354-356.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13" name="Picture 12" descr="square_larg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088" y="2238896"/>
            <a:ext cx="2639838" cy="81316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600" dirty="0"/>
              <a:t>One-level </a:t>
            </a:r>
            <a:r>
              <a:rPr lang="en-US" sz="3600" dirty="0" err="1"/>
              <a:t>Strassen’s</a:t>
            </a:r>
            <a:r>
              <a:rPr lang="en-US" sz="3600" dirty="0"/>
              <a:t> Algorithm (</a:t>
            </a:r>
            <a:r>
              <a:rPr lang="en-US" sz="3600" dirty="0">
                <a:solidFill>
                  <a:srgbClr val="FF0000"/>
                </a:solidFill>
              </a:rPr>
              <a:t>In theory</a:t>
            </a:r>
            <a:r>
              <a:rPr lang="en-US" sz="3600" dirty="0"/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3733" y="3028358"/>
            <a:ext cx="4203392" cy="3991606"/>
          </a:xfrm>
          <a:prstGeom prst="rect">
            <a:avLst/>
          </a:prstGeom>
          <a:noFill/>
          <a:ln>
            <a:solidFill>
              <a:srgbClr val="1FC71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24282" y="3028358"/>
            <a:ext cx="4203392" cy="3991606"/>
          </a:xfrm>
          <a:prstGeom prst="rect">
            <a:avLst/>
          </a:prstGeom>
          <a:noFill/>
          <a:ln>
            <a:solidFill>
              <a:srgbClr val="1FC71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 descr="Screen Shot 2016-04-21 at 10.3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8" y="1612463"/>
            <a:ext cx="4992697" cy="52710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85782" y="2828083"/>
            <a:ext cx="4453128" cy="4290687"/>
            <a:chOff x="108173" y="2389043"/>
            <a:chExt cx="4453128" cy="4071372"/>
          </a:xfrm>
        </p:grpSpPr>
        <p:sp>
          <p:nvSpPr>
            <p:cNvPr id="3" name="Rounded Rectangle 2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925337" y="330468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88495" y="31471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35945" y="31471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88495" y="31471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88497" y="33665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8495" y="35860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36512" y="33665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36513" y="35860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10800000">
            <a:off x="7460912" y="3147142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99341" y="31482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30588" y="310189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2650" y="309582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40896" y="32995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88342" y="32995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40896" y="32995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40898" y="35189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40896" y="37384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688913" y="35189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688910" y="37384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>
            <a:off x="6851140" y="3299541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851143" y="33006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82986" y="3254294"/>
            <a:ext cx="311306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5047" y="3248225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Bent Arrow 225"/>
          <p:cNvSpPr/>
          <p:nvPr/>
        </p:nvSpPr>
        <p:spPr>
          <a:xfrm rot="5400000">
            <a:off x="7507842" y="3726859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8" name="Bent Arrow 237"/>
          <p:cNvSpPr/>
          <p:nvPr/>
        </p:nvSpPr>
        <p:spPr>
          <a:xfrm rot="5400000">
            <a:off x="7417045" y="3558653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1" name="Rectangle 370"/>
          <p:cNvSpPr>
            <a:spLocks/>
          </p:cNvSpPr>
          <p:nvPr/>
        </p:nvSpPr>
        <p:spPr>
          <a:xfrm>
            <a:off x="7618778" y="4445401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72" name="Group 371"/>
          <p:cNvGrpSpPr/>
          <p:nvPr/>
        </p:nvGrpSpPr>
        <p:grpSpPr>
          <a:xfrm>
            <a:off x="7618781" y="4445303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373" name="Rectangle 372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6" name="Group 375"/>
          <p:cNvGrpSpPr/>
          <p:nvPr/>
        </p:nvGrpSpPr>
        <p:grpSpPr>
          <a:xfrm>
            <a:off x="7660091" y="446540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77" name="Straight Arrow Connector 37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0" name="Group 389"/>
          <p:cNvGrpSpPr/>
          <p:nvPr/>
        </p:nvGrpSpPr>
        <p:grpSpPr>
          <a:xfrm>
            <a:off x="7660091" y="462370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91" name="Straight Arrow Connector 39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4" name="Group 403"/>
          <p:cNvGrpSpPr/>
          <p:nvPr/>
        </p:nvGrpSpPr>
        <p:grpSpPr>
          <a:xfrm>
            <a:off x="7660091" y="477020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05" name="Straight Arrow Connector 40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8" name="Right Brace 417"/>
          <p:cNvSpPr/>
          <p:nvPr/>
        </p:nvSpPr>
        <p:spPr>
          <a:xfrm rot="10800000">
            <a:off x="7535799" y="4443695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9" name="Right Brace 418"/>
          <p:cNvSpPr/>
          <p:nvPr/>
        </p:nvSpPr>
        <p:spPr>
          <a:xfrm rot="5400000">
            <a:off x="7865485" y="4694662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20" name="Group 419"/>
          <p:cNvGrpSpPr/>
          <p:nvPr/>
        </p:nvGrpSpPr>
        <p:grpSpPr>
          <a:xfrm>
            <a:off x="7727305" y="4136059"/>
            <a:ext cx="304260" cy="327936"/>
            <a:chOff x="3769978" y="3815082"/>
            <a:chExt cx="304260" cy="327936"/>
          </a:xfrm>
        </p:grpSpPr>
        <p:sp>
          <p:nvSpPr>
            <p:cNvPr id="421" name="TextBox 420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422" name="TextBox 421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423" name="TextBox 422"/>
          <p:cNvSpPr txBox="1"/>
          <p:nvPr/>
        </p:nvSpPr>
        <p:spPr>
          <a:xfrm>
            <a:off x="7753242" y="495765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24" name="TextBox 423"/>
          <p:cNvSpPr txBox="1"/>
          <p:nvPr/>
        </p:nvSpPr>
        <p:spPr>
          <a:xfrm>
            <a:off x="7285539" y="4405825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25" name="Rectangle 424"/>
          <p:cNvSpPr/>
          <p:nvPr/>
        </p:nvSpPr>
        <p:spPr>
          <a:xfrm>
            <a:off x="5797888" y="653494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27" name="TextBox 426"/>
          <p:cNvSpPr txBox="1"/>
          <p:nvPr/>
        </p:nvSpPr>
        <p:spPr>
          <a:xfrm>
            <a:off x="5910520" y="6455899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8025443" y="3660984"/>
            <a:ext cx="1277504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000" i="1" dirty="0" err="1">
                <a:latin typeface="Symbol" charset="2"/>
                <a:cs typeface="Symbol" charset="2"/>
              </a:rPr>
              <a:t>d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938960" y="3578205"/>
            <a:ext cx="259542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grpSp>
        <p:nvGrpSpPr>
          <p:cNvPr id="257" name="Group 256"/>
          <p:cNvGrpSpPr/>
          <p:nvPr/>
        </p:nvGrpSpPr>
        <p:grpSpPr>
          <a:xfrm>
            <a:off x="5440065" y="1382338"/>
            <a:ext cx="4535424" cy="5776148"/>
            <a:chOff x="62453" y="1169884"/>
            <a:chExt cx="4535424" cy="5330247"/>
          </a:xfrm>
        </p:grpSpPr>
        <p:sp>
          <p:nvSpPr>
            <p:cNvPr id="258" name="Rounded Rectangle 257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60" name="TextBox 259"/>
          <p:cNvSpPr txBox="1"/>
          <p:nvPr/>
        </p:nvSpPr>
        <p:spPr>
          <a:xfrm>
            <a:off x="6925337" y="198305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61" name="Right Brace 260"/>
          <p:cNvSpPr/>
          <p:nvPr/>
        </p:nvSpPr>
        <p:spPr>
          <a:xfrm rot="10800000">
            <a:off x="8523561" y="178927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2" name="TextBox 261"/>
          <p:cNvSpPr txBox="1"/>
          <p:nvPr/>
        </p:nvSpPr>
        <p:spPr>
          <a:xfrm>
            <a:off x="8305959" y="178699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63" name="Group 262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264" name="Rectangle 263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6" name="Right Brace 275"/>
          <p:cNvSpPr/>
          <p:nvPr/>
        </p:nvSpPr>
        <p:spPr>
          <a:xfrm rot="5400000">
            <a:off x="7779215" y="253071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77" name="TextBox 276"/>
          <p:cNvSpPr txBox="1"/>
          <p:nvPr/>
        </p:nvSpPr>
        <p:spPr>
          <a:xfrm>
            <a:off x="7657567" y="262214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78" name="Group 277"/>
          <p:cNvGrpSpPr/>
          <p:nvPr/>
        </p:nvGrpSpPr>
        <p:grpSpPr>
          <a:xfrm>
            <a:off x="5975642" y="1896030"/>
            <a:ext cx="3565318" cy="756597"/>
            <a:chOff x="1395075" y="3536539"/>
            <a:chExt cx="3565318" cy="756597"/>
          </a:xfrm>
        </p:grpSpPr>
        <p:sp>
          <p:nvSpPr>
            <p:cNvPr id="279" name="Rectangle 278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1" name="Rectangle 290"/>
          <p:cNvSpPr/>
          <p:nvPr/>
        </p:nvSpPr>
        <p:spPr>
          <a:xfrm>
            <a:off x="8602149" y="314825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2" name="U-Turn Arrow 291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3" name="TextBox 292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94" name="TextBox 293"/>
          <p:cNvSpPr txBox="1"/>
          <p:nvPr/>
        </p:nvSpPr>
        <p:spPr>
          <a:xfrm>
            <a:off x="8859053" y="3067234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295" name="U-Turn Arrow 294"/>
          <p:cNvSpPr/>
          <p:nvPr/>
        </p:nvSpPr>
        <p:spPr>
          <a:xfrm rot="5400000">
            <a:off x="8844120" y="240727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5797888" y="640692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97" name="TextBox 296"/>
          <p:cNvSpPr txBox="1"/>
          <p:nvPr/>
        </p:nvSpPr>
        <p:spPr>
          <a:xfrm>
            <a:off x="5910608" y="632948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298" name="TextBox 297"/>
          <p:cNvSpPr txBox="1"/>
          <p:nvPr/>
        </p:nvSpPr>
        <p:spPr>
          <a:xfrm>
            <a:off x="8390294" y="2733575"/>
            <a:ext cx="1399563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9401926" y="2647155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6926468" y="611453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01" name="Right Brace 300"/>
          <p:cNvSpPr/>
          <p:nvPr/>
        </p:nvSpPr>
        <p:spPr>
          <a:xfrm rot="16200000">
            <a:off x="8973044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02" name="Right Brace 301"/>
          <p:cNvSpPr/>
          <p:nvPr/>
        </p:nvSpPr>
        <p:spPr>
          <a:xfrm rot="16200000">
            <a:off x="6247387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03" name="TextBox 302"/>
          <p:cNvSpPr txBox="1"/>
          <p:nvPr/>
        </p:nvSpPr>
        <p:spPr>
          <a:xfrm>
            <a:off x="8851541" y="5672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4" name="TextBox 303"/>
          <p:cNvSpPr txBox="1"/>
          <p:nvPr/>
        </p:nvSpPr>
        <p:spPr>
          <a:xfrm>
            <a:off x="6132040" y="56725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05" name="Group 304"/>
          <p:cNvGrpSpPr/>
          <p:nvPr/>
        </p:nvGrpSpPr>
        <p:grpSpPr>
          <a:xfrm>
            <a:off x="5398917" y="98728"/>
            <a:ext cx="4617720" cy="7101163"/>
            <a:chOff x="970747" y="1812366"/>
            <a:chExt cx="4617720" cy="6842635"/>
          </a:xfrm>
        </p:grpSpPr>
        <p:sp>
          <p:nvSpPr>
            <p:cNvPr id="306" name="Rounded Rectangle 305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2502367" y="1812366"/>
              <a:ext cx="1525072" cy="22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308" name="Group 307"/>
          <p:cNvGrpSpPr/>
          <p:nvPr/>
        </p:nvGrpSpPr>
        <p:grpSpPr>
          <a:xfrm>
            <a:off x="5836880" y="420589"/>
            <a:ext cx="3811930" cy="757924"/>
            <a:chOff x="1408710" y="2470227"/>
            <a:chExt cx="3811930" cy="757924"/>
          </a:xfrm>
        </p:grpSpPr>
        <p:grpSp>
          <p:nvGrpSpPr>
            <p:cNvPr id="309" name="Group 308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11" name="Rectangle 310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TextBox 311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4" name="Straight Connector 313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6" name="TextBox 315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8" name="Straight Connector 317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0" name="TextBox 309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321" name="Group 320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23" name="Rectangle 322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TextBox 323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6" name="Straight Connector 325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8" name="TextBox 327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0" name="Straight Connector 329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22" name="TextBox 321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2" name="TextBox 331"/>
          <p:cNvSpPr txBox="1"/>
          <p:nvPr/>
        </p:nvSpPr>
        <p:spPr>
          <a:xfrm>
            <a:off x="8851541" y="19623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3" name="TextBox 332"/>
          <p:cNvSpPr txBox="1"/>
          <p:nvPr/>
        </p:nvSpPr>
        <p:spPr>
          <a:xfrm>
            <a:off x="6132040" y="19623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4" name="Rectangle 333"/>
          <p:cNvSpPr/>
          <p:nvPr/>
        </p:nvSpPr>
        <p:spPr>
          <a:xfrm>
            <a:off x="5797887" y="627526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5" name="TextBox 334"/>
          <p:cNvSpPr txBox="1"/>
          <p:nvPr/>
        </p:nvSpPr>
        <p:spPr>
          <a:xfrm>
            <a:off x="5911379" y="6196235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338" name="Rectangle 337"/>
          <p:cNvSpPr/>
          <p:nvPr/>
        </p:nvSpPr>
        <p:spPr>
          <a:xfrm>
            <a:off x="157923" y="3490425"/>
            <a:ext cx="4934856" cy="273892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72" name="TextBox 171"/>
          <p:cNvSpPr txBox="1"/>
          <p:nvPr/>
        </p:nvSpPr>
        <p:spPr>
          <a:xfrm>
            <a:off x="99951" y="20222"/>
            <a:ext cx="5407731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174" name="Picture 173" descr="direct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9" y="523464"/>
            <a:ext cx="3381619" cy="1064479"/>
          </a:xfrm>
          <a:prstGeom prst="rect">
            <a:avLst/>
          </a:prstGeom>
        </p:spPr>
      </p:pic>
      <p:sp>
        <p:nvSpPr>
          <p:cNvPr id="175" name="TextBox 174"/>
          <p:cNvSpPr txBox="1"/>
          <p:nvPr/>
        </p:nvSpPr>
        <p:spPr>
          <a:xfrm>
            <a:off x="260390" y="6832446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b="1" dirty="0">
                <a:latin typeface="Times"/>
                <a:cs typeface="Times"/>
              </a:rPr>
              <a:t>Jianyu 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</a:t>
            </a:r>
            <a:r>
              <a:rPr lang="en-US" sz="1200" i="1" dirty="0" smtClean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5584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26320" y="6273123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1333" y="643323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7623544" y="6357034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7623547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8133134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808728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766946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7716728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776363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780907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785598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7900956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794786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804168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7994776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8340430" y="635703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7620241" y="654270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8537719" y="636215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526104" y="6569505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40422" y="6403755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5616145" y="6145881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386899" y="603046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34" name="Right Brace 33"/>
          <p:cNvSpPr/>
          <p:nvPr/>
        </p:nvSpPr>
        <p:spPr>
          <a:xfrm rot="10800000">
            <a:off x="6852833" y="5466644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604207" y="542827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" name="Rectangle 35"/>
          <p:cNvSpPr>
            <a:spLocks/>
          </p:cNvSpPr>
          <p:nvPr/>
        </p:nvSpPr>
        <p:spPr>
          <a:xfrm>
            <a:off x="7624377" y="5460296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>
            <a:spLocks/>
          </p:cNvSpPr>
          <p:nvPr/>
        </p:nvSpPr>
        <p:spPr>
          <a:xfrm>
            <a:off x="7624377" y="546019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>
            <a:spLocks/>
          </p:cNvSpPr>
          <p:nvPr/>
        </p:nvSpPr>
        <p:spPr>
          <a:xfrm>
            <a:off x="7624377" y="5612600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>
            <a:spLocks/>
          </p:cNvSpPr>
          <p:nvPr/>
        </p:nvSpPr>
        <p:spPr>
          <a:xfrm>
            <a:off x="7624380" y="5765000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7665690" y="548029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1" name="Straight Arrow Connector 4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7665690" y="5638600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7" name="Straight Arrow Connector 5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7665690" y="578509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1" name="Straight Arrow Connector 7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7175067" y="549768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8338467" y="5453602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6933745" y="5461435"/>
            <a:ext cx="171773" cy="457204"/>
            <a:chOff x="2505575" y="6916545"/>
            <a:chExt cx="171773" cy="457204"/>
          </a:xfrm>
        </p:grpSpPr>
        <p:sp>
          <p:nvSpPr>
            <p:cNvPr id="87" name="Rectangle 86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8369487" y="549366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2" name="Straight Connector 91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Right Brace 104"/>
          <p:cNvSpPr/>
          <p:nvPr/>
        </p:nvSpPr>
        <p:spPr>
          <a:xfrm rot="16200000">
            <a:off x="6993813" y="5327327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6875487" y="519417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7" name="Right Brace 106"/>
          <p:cNvSpPr/>
          <p:nvPr/>
        </p:nvSpPr>
        <p:spPr>
          <a:xfrm>
            <a:off x="8547006" y="5458425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8540645" y="56110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5574871" y="5092256"/>
            <a:ext cx="4288536" cy="1944217"/>
            <a:chOff x="197259" y="4433903"/>
            <a:chExt cx="4288536" cy="1944216"/>
          </a:xfrm>
        </p:grpSpPr>
        <p:sp>
          <p:nvSpPr>
            <p:cNvPr id="110" name="Rounded Rectangle 109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7086145" y="5613835"/>
            <a:ext cx="171773" cy="457204"/>
            <a:chOff x="2505575" y="6916545"/>
            <a:chExt cx="171773" cy="457204"/>
          </a:xfrm>
        </p:grpSpPr>
        <p:sp>
          <p:nvSpPr>
            <p:cNvPr id="113" name="Rectangle 112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622153" y="5495821"/>
            <a:ext cx="1414037" cy="988743"/>
            <a:chOff x="1193983" y="6950927"/>
            <a:chExt cx="1414037" cy="988743"/>
          </a:xfrm>
        </p:grpSpPr>
        <p:grpSp>
          <p:nvGrpSpPr>
            <p:cNvPr id="118" name="Group 117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121" name="Bent Arrow 120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Bent Arrow 121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9" name="Bent Arrow 118"/>
            <p:cNvSpPr/>
            <p:nvPr/>
          </p:nvSpPr>
          <p:spPr>
            <a:xfrm>
              <a:off x="2376266" y="7097615"/>
              <a:ext cx="231754" cy="752088"/>
            </a:xfrm>
            <a:prstGeom prst="ben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93983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,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6718211" y="5875174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>
            <a:spLocks/>
          </p:cNvSpPr>
          <p:nvPr/>
        </p:nvSpPr>
        <p:spPr>
          <a:xfrm>
            <a:off x="6936771" y="6357034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6815047" y="6226011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5910608" y="6586507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5797887" y="679097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5911936" y="6711945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5797887" y="666295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5729738" y="444190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7131704" y="451354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573051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5902285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074056" y="44440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6245448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6417220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6588994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676076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6932540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8337964" y="4440000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8510237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8683973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8857709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9031445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9205181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9378917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9550843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8338467" y="444000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149" name="Group 148"/>
          <p:cNvGrpSpPr/>
          <p:nvPr/>
        </p:nvGrpSpPr>
        <p:grpSpPr>
          <a:xfrm>
            <a:off x="8369489" y="4478682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50" name="Group 149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9" name="Straight Connector 24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Arrow Connector 26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36" name="Straight Connector 23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Arrow Connector 24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3" name="Straight Connector 22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0" name="Straight Connector 20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7" name="Straight Connector 19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4" name="Straight Connector 18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1" name="Straight Connector 17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8" name="Straight Connector 15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2" name="TextBox 261"/>
          <p:cNvSpPr txBox="1"/>
          <p:nvPr/>
        </p:nvSpPr>
        <p:spPr>
          <a:xfrm>
            <a:off x="5670637" y="4172276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3" name="Right Brace 262"/>
          <p:cNvSpPr/>
          <p:nvPr/>
        </p:nvSpPr>
        <p:spPr>
          <a:xfrm rot="16200000">
            <a:off x="5789943" y="4298471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4" name="TextBox 263"/>
          <p:cNvSpPr txBox="1"/>
          <p:nvPr/>
        </p:nvSpPr>
        <p:spPr>
          <a:xfrm>
            <a:off x="8278594" y="417490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5" name="Right Brace 264"/>
          <p:cNvSpPr/>
          <p:nvPr/>
        </p:nvSpPr>
        <p:spPr>
          <a:xfrm rot="16200000">
            <a:off x="8397899" y="4301103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66" name="Group 265"/>
          <p:cNvGrpSpPr/>
          <p:nvPr/>
        </p:nvGrpSpPr>
        <p:grpSpPr>
          <a:xfrm>
            <a:off x="8885173" y="4118662"/>
            <a:ext cx="328530" cy="327936"/>
            <a:chOff x="3769977" y="3815082"/>
            <a:chExt cx="328530" cy="327936"/>
          </a:xfrm>
        </p:grpSpPr>
        <p:sp>
          <p:nvSpPr>
            <p:cNvPr id="267" name="TextBox 266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9" name="Rounded Rectangle 268"/>
          <p:cNvSpPr/>
          <p:nvPr/>
        </p:nvSpPr>
        <p:spPr>
          <a:xfrm>
            <a:off x="5531502" y="4157737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0" name="TextBox 269"/>
          <p:cNvSpPr txBox="1"/>
          <p:nvPr/>
        </p:nvSpPr>
        <p:spPr>
          <a:xfrm>
            <a:off x="6170318" y="4039993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71" name="Rectangle 270"/>
          <p:cNvSpPr/>
          <p:nvPr/>
        </p:nvSpPr>
        <p:spPr>
          <a:xfrm>
            <a:off x="5882140" y="459430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5882912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3" name="Rectangle 272"/>
          <p:cNvSpPr/>
          <p:nvPr/>
        </p:nvSpPr>
        <p:spPr>
          <a:xfrm>
            <a:off x="6054684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6226456" y="45964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5" name="Rectangle 274"/>
          <p:cNvSpPr/>
          <p:nvPr/>
        </p:nvSpPr>
        <p:spPr>
          <a:xfrm>
            <a:off x="6397848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656962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6741394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6913166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7084940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0" name="TextBox 279"/>
          <p:cNvSpPr txBox="1"/>
          <p:nvPr/>
        </p:nvSpPr>
        <p:spPr>
          <a:xfrm>
            <a:off x="5634631" y="485986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5497860" y="4406573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2" name="Group 281"/>
          <p:cNvGrpSpPr/>
          <p:nvPr/>
        </p:nvGrpSpPr>
        <p:grpSpPr>
          <a:xfrm>
            <a:off x="5485782" y="2828083"/>
            <a:ext cx="4453128" cy="4290687"/>
            <a:chOff x="108173" y="2389043"/>
            <a:chExt cx="4453128" cy="4071372"/>
          </a:xfrm>
        </p:grpSpPr>
        <p:sp>
          <p:nvSpPr>
            <p:cNvPr id="283" name="Rounded Rectangle 282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85" name="TextBox 284"/>
          <p:cNvSpPr txBox="1"/>
          <p:nvPr/>
        </p:nvSpPr>
        <p:spPr>
          <a:xfrm>
            <a:off x="6925337" y="330468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86" name="Rectangle 285"/>
          <p:cNvSpPr/>
          <p:nvPr/>
        </p:nvSpPr>
        <p:spPr>
          <a:xfrm>
            <a:off x="5888495" y="31471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/>
        </p:nvSpPr>
        <p:spPr>
          <a:xfrm>
            <a:off x="7535945" y="31471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8" name="Rectangle 287"/>
          <p:cNvSpPr/>
          <p:nvPr/>
        </p:nvSpPr>
        <p:spPr>
          <a:xfrm>
            <a:off x="5888495" y="31471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9" name="Rectangle 288"/>
          <p:cNvSpPr/>
          <p:nvPr/>
        </p:nvSpPr>
        <p:spPr>
          <a:xfrm>
            <a:off x="5888497" y="33665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0" name="Rectangle 289"/>
          <p:cNvSpPr/>
          <p:nvPr/>
        </p:nvSpPr>
        <p:spPr>
          <a:xfrm>
            <a:off x="5888495" y="35860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1" name="Rectangle 290"/>
          <p:cNvSpPr/>
          <p:nvPr/>
        </p:nvSpPr>
        <p:spPr>
          <a:xfrm>
            <a:off x="7536512" y="33665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7536513" y="35860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3" name="Right Brace 292"/>
          <p:cNvSpPr/>
          <p:nvPr/>
        </p:nvSpPr>
        <p:spPr>
          <a:xfrm rot="10800000">
            <a:off x="7460912" y="3147142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94" name="TextBox 293"/>
          <p:cNvSpPr txBox="1"/>
          <p:nvPr/>
        </p:nvSpPr>
        <p:spPr>
          <a:xfrm>
            <a:off x="7199341" y="31482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5830588" y="310189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7472650" y="309582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Rectangle 296"/>
          <p:cNvSpPr/>
          <p:nvPr/>
        </p:nvSpPr>
        <p:spPr>
          <a:xfrm>
            <a:off x="6040896" y="32995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7688342" y="32995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6040896" y="32995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0" name="Rectangle 299"/>
          <p:cNvSpPr/>
          <p:nvPr/>
        </p:nvSpPr>
        <p:spPr>
          <a:xfrm>
            <a:off x="6040898" y="35189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1" name="Rectangle 300"/>
          <p:cNvSpPr/>
          <p:nvPr/>
        </p:nvSpPr>
        <p:spPr>
          <a:xfrm>
            <a:off x="6040896" y="37384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7688913" y="35189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3" name="Rectangle 302"/>
          <p:cNvSpPr/>
          <p:nvPr/>
        </p:nvSpPr>
        <p:spPr>
          <a:xfrm>
            <a:off x="7688910" y="37384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4" name="Right Brace 303"/>
          <p:cNvSpPr/>
          <p:nvPr/>
        </p:nvSpPr>
        <p:spPr>
          <a:xfrm>
            <a:off x="6851140" y="3299541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05" name="TextBox 304"/>
          <p:cNvSpPr txBox="1"/>
          <p:nvPr/>
        </p:nvSpPr>
        <p:spPr>
          <a:xfrm>
            <a:off x="6851143" y="33006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5982986" y="3254294"/>
            <a:ext cx="311306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7625047" y="3248225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Bent Arrow 307"/>
          <p:cNvSpPr/>
          <p:nvPr/>
        </p:nvSpPr>
        <p:spPr>
          <a:xfrm rot="5400000">
            <a:off x="7507842" y="3726859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9" name="Bent Arrow 308"/>
          <p:cNvSpPr/>
          <p:nvPr/>
        </p:nvSpPr>
        <p:spPr>
          <a:xfrm rot="5400000">
            <a:off x="7417045" y="3558653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0" name="Rectangle 309"/>
          <p:cNvSpPr>
            <a:spLocks/>
          </p:cNvSpPr>
          <p:nvPr/>
        </p:nvSpPr>
        <p:spPr>
          <a:xfrm>
            <a:off x="7618778" y="4445401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11" name="Group 310"/>
          <p:cNvGrpSpPr/>
          <p:nvPr/>
        </p:nvGrpSpPr>
        <p:grpSpPr>
          <a:xfrm>
            <a:off x="7618781" y="4445303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312" name="Rectangle 311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7660091" y="446540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16" name="Straight Arrow Connector 31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9" name="Group 328"/>
          <p:cNvGrpSpPr/>
          <p:nvPr/>
        </p:nvGrpSpPr>
        <p:grpSpPr>
          <a:xfrm>
            <a:off x="7660091" y="462370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30" name="Straight Arrow Connector 32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3" name="Group 342"/>
          <p:cNvGrpSpPr/>
          <p:nvPr/>
        </p:nvGrpSpPr>
        <p:grpSpPr>
          <a:xfrm>
            <a:off x="7660091" y="477020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44" name="Straight Arrow Connector 34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7" name="Right Brace 356"/>
          <p:cNvSpPr/>
          <p:nvPr/>
        </p:nvSpPr>
        <p:spPr>
          <a:xfrm rot="10800000">
            <a:off x="7535799" y="4443695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8" name="Right Brace 357"/>
          <p:cNvSpPr/>
          <p:nvPr/>
        </p:nvSpPr>
        <p:spPr>
          <a:xfrm rot="5400000">
            <a:off x="7865485" y="4694662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359" name="Group 358"/>
          <p:cNvGrpSpPr/>
          <p:nvPr/>
        </p:nvGrpSpPr>
        <p:grpSpPr>
          <a:xfrm>
            <a:off x="7727305" y="4136059"/>
            <a:ext cx="304260" cy="327936"/>
            <a:chOff x="3769978" y="3815082"/>
            <a:chExt cx="304260" cy="327936"/>
          </a:xfrm>
        </p:grpSpPr>
        <p:sp>
          <p:nvSpPr>
            <p:cNvPr id="360" name="TextBox 359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61" name="TextBox 360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62" name="TextBox 361"/>
          <p:cNvSpPr txBox="1"/>
          <p:nvPr/>
        </p:nvSpPr>
        <p:spPr>
          <a:xfrm>
            <a:off x="7753242" y="495765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63" name="TextBox 362"/>
          <p:cNvSpPr txBox="1"/>
          <p:nvPr/>
        </p:nvSpPr>
        <p:spPr>
          <a:xfrm>
            <a:off x="7285539" y="4405825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4" name="Rectangle 363"/>
          <p:cNvSpPr/>
          <p:nvPr/>
        </p:nvSpPr>
        <p:spPr>
          <a:xfrm>
            <a:off x="5797888" y="653494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65" name="TextBox 364"/>
          <p:cNvSpPr txBox="1"/>
          <p:nvPr/>
        </p:nvSpPr>
        <p:spPr>
          <a:xfrm>
            <a:off x="5910520" y="6455899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366" name="TextBox 365"/>
          <p:cNvSpPr txBox="1"/>
          <p:nvPr/>
        </p:nvSpPr>
        <p:spPr>
          <a:xfrm>
            <a:off x="8025443" y="3660984"/>
            <a:ext cx="1277504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000" i="1" dirty="0" err="1">
                <a:latin typeface="Symbol" charset="2"/>
                <a:cs typeface="Symbol" charset="2"/>
              </a:rPr>
              <a:t>d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7" name="TextBox 366"/>
          <p:cNvSpPr txBox="1"/>
          <p:nvPr/>
        </p:nvSpPr>
        <p:spPr>
          <a:xfrm>
            <a:off x="8938960" y="3578205"/>
            <a:ext cx="259542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grpSp>
        <p:nvGrpSpPr>
          <p:cNvPr id="368" name="Group 367"/>
          <p:cNvGrpSpPr/>
          <p:nvPr/>
        </p:nvGrpSpPr>
        <p:grpSpPr>
          <a:xfrm>
            <a:off x="5440065" y="1382338"/>
            <a:ext cx="4535424" cy="5776148"/>
            <a:chOff x="62453" y="1169884"/>
            <a:chExt cx="4535424" cy="5330247"/>
          </a:xfrm>
        </p:grpSpPr>
        <p:sp>
          <p:nvSpPr>
            <p:cNvPr id="369" name="Rounded Rectangle 368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0" name="TextBox 369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71" name="TextBox 370"/>
          <p:cNvSpPr txBox="1"/>
          <p:nvPr/>
        </p:nvSpPr>
        <p:spPr>
          <a:xfrm>
            <a:off x="6925337" y="198305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2" name="Right Brace 371"/>
          <p:cNvSpPr/>
          <p:nvPr/>
        </p:nvSpPr>
        <p:spPr>
          <a:xfrm rot="10800000">
            <a:off x="8523561" y="178927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3" name="TextBox 372"/>
          <p:cNvSpPr txBox="1"/>
          <p:nvPr/>
        </p:nvSpPr>
        <p:spPr>
          <a:xfrm>
            <a:off x="8305959" y="178699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74" name="Group 373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375" name="Rectangle 374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4" name="TextBox 383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TextBox 385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7" name="Right Brace 386"/>
          <p:cNvSpPr/>
          <p:nvPr/>
        </p:nvSpPr>
        <p:spPr>
          <a:xfrm rot="5400000">
            <a:off x="7779215" y="253071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88" name="TextBox 387"/>
          <p:cNvSpPr txBox="1"/>
          <p:nvPr/>
        </p:nvSpPr>
        <p:spPr>
          <a:xfrm>
            <a:off x="7657567" y="262214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89" name="Group 388"/>
          <p:cNvGrpSpPr/>
          <p:nvPr/>
        </p:nvGrpSpPr>
        <p:grpSpPr>
          <a:xfrm>
            <a:off x="5975642" y="1896030"/>
            <a:ext cx="3565318" cy="756597"/>
            <a:chOff x="1395075" y="3536539"/>
            <a:chExt cx="3565318" cy="756597"/>
          </a:xfrm>
        </p:grpSpPr>
        <p:sp>
          <p:nvSpPr>
            <p:cNvPr id="390" name="Rectangle 389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9" name="TextBox 398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TextBox 400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2" name="Rectangle 401"/>
          <p:cNvSpPr/>
          <p:nvPr/>
        </p:nvSpPr>
        <p:spPr>
          <a:xfrm>
            <a:off x="8602149" y="314825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3" name="U-Turn Arrow 402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5" name="TextBox 404"/>
          <p:cNvSpPr txBox="1"/>
          <p:nvPr/>
        </p:nvSpPr>
        <p:spPr>
          <a:xfrm>
            <a:off x="8859053" y="3067234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406" name="U-Turn Arrow 405"/>
          <p:cNvSpPr/>
          <p:nvPr/>
        </p:nvSpPr>
        <p:spPr>
          <a:xfrm rot="5400000">
            <a:off x="8844120" y="240727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7" name="Rectangle 406"/>
          <p:cNvSpPr/>
          <p:nvPr/>
        </p:nvSpPr>
        <p:spPr>
          <a:xfrm>
            <a:off x="5797888" y="640692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08" name="TextBox 407"/>
          <p:cNvSpPr txBox="1"/>
          <p:nvPr/>
        </p:nvSpPr>
        <p:spPr>
          <a:xfrm>
            <a:off x="5910608" y="632948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8390294" y="2733575"/>
            <a:ext cx="1399563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10" name="TextBox 409"/>
          <p:cNvSpPr txBox="1"/>
          <p:nvPr/>
        </p:nvSpPr>
        <p:spPr>
          <a:xfrm>
            <a:off x="9401926" y="2647155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411" name="TextBox 410"/>
          <p:cNvSpPr txBox="1"/>
          <p:nvPr/>
        </p:nvSpPr>
        <p:spPr>
          <a:xfrm>
            <a:off x="6926468" y="611453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412" name="Right Brace 411"/>
          <p:cNvSpPr/>
          <p:nvPr/>
        </p:nvSpPr>
        <p:spPr>
          <a:xfrm rot="16200000">
            <a:off x="8973044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3" name="Right Brace 412"/>
          <p:cNvSpPr/>
          <p:nvPr/>
        </p:nvSpPr>
        <p:spPr>
          <a:xfrm rot="16200000">
            <a:off x="6247387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4" name="TextBox 413"/>
          <p:cNvSpPr txBox="1"/>
          <p:nvPr/>
        </p:nvSpPr>
        <p:spPr>
          <a:xfrm>
            <a:off x="8851541" y="5672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15" name="TextBox 414"/>
          <p:cNvSpPr txBox="1"/>
          <p:nvPr/>
        </p:nvSpPr>
        <p:spPr>
          <a:xfrm>
            <a:off x="6132040" y="56725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416" name="Group 415"/>
          <p:cNvGrpSpPr/>
          <p:nvPr/>
        </p:nvGrpSpPr>
        <p:grpSpPr>
          <a:xfrm>
            <a:off x="5398917" y="98728"/>
            <a:ext cx="4617720" cy="7101163"/>
            <a:chOff x="970747" y="1812366"/>
            <a:chExt cx="4617720" cy="6842635"/>
          </a:xfrm>
        </p:grpSpPr>
        <p:sp>
          <p:nvSpPr>
            <p:cNvPr id="417" name="Rounded Rectangle 416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2502367" y="1812366"/>
              <a:ext cx="1525072" cy="22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419" name="Group 418"/>
          <p:cNvGrpSpPr/>
          <p:nvPr/>
        </p:nvGrpSpPr>
        <p:grpSpPr>
          <a:xfrm>
            <a:off x="5836880" y="420589"/>
            <a:ext cx="3811930" cy="757924"/>
            <a:chOff x="1408710" y="2470227"/>
            <a:chExt cx="3811930" cy="757924"/>
          </a:xfrm>
        </p:grpSpPr>
        <p:grpSp>
          <p:nvGrpSpPr>
            <p:cNvPr id="420" name="Group 419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22" name="Rectangle 421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TextBox 422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Rectangle 423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5" name="Straight Connector 424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7" name="TextBox 426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9" name="Straight Connector 428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1" name="TextBox 420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1" name="Group 430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432" name="Group 431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34" name="Rectangle 433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TextBox 434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7" name="Straight Connector 436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9" name="TextBox 438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1" name="Straight Connector 440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3" name="TextBox 432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3" name="TextBox 442"/>
          <p:cNvSpPr txBox="1"/>
          <p:nvPr/>
        </p:nvSpPr>
        <p:spPr>
          <a:xfrm>
            <a:off x="8851541" y="19623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6132040" y="19623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5" name="Rectangle 444"/>
          <p:cNvSpPr/>
          <p:nvPr/>
        </p:nvSpPr>
        <p:spPr>
          <a:xfrm>
            <a:off x="5797887" y="627526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46" name="TextBox 445"/>
          <p:cNvSpPr txBox="1"/>
          <p:nvPr/>
        </p:nvSpPr>
        <p:spPr>
          <a:xfrm>
            <a:off x="5911379" y="6196235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pic>
        <p:nvPicPr>
          <p:cNvPr id="449" name="Picture 448" descr="Screen Shot 2016-04-21 at 10.3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8" y="1612463"/>
            <a:ext cx="4992697" cy="5271077"/>
          </a:xfrm>
          <a:prstGeom prst="rect">
            <a:avLst/>
          </a:prstGeom>
        </p:spPr>
      </p:pic>
      <p:sp>
        <p:nvSpPr>
          <p:cNvPr id="450" name="TextBox 449"/>
          <p:cNvSpPr txBox="1"/>
          <p:nvPr/>
        </p:nvSpPr>
        <p:spPr>
          <a:xfrm>
            <a:off x="99951" y="20222"/>
            <a:ext cx="5407731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452" name="Picture 451" descr="direct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9" y="523464"/>
            <a:ext cx="3381619" cy="1064479"/>
          </a:xfrm>
          <a:prstGeom prst="rect">
            <a:avLst/>
          </a:prstGeom>
        </p:spPr>
      </p:pic>
      <p:sp>
        <p:nvSpPr>
          <p:cNvPr id="453" name="TextBox 452"/>
          <p:cNvSpPr txBox="1"/>
          <p:nvPr/>
        </p:nvSpPr>
        <p:spPr>
          <a:xfrm>
            <a:off x="260390" y="6832446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b="1" dirty="0">
                <a:latin typeface="Times"/>
                <a:cs typeface="Times"/>
              </a:rPr>
              <a:t>Jianyu 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</a:t>
            </a:r>
            <a:r>
              <a:rPr lang="en-US" sz="1200" i="1" dirty="0" smtClean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264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Picture 449" descr="Screen Shot 2016-04-21 at 10.3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8" y="1612463"/>
            <a:ext cx="4992697" cy="52710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26320" y="6273123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1333" y="643323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7623544" y="6357034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7623547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8133134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808728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766946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7716728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776363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780907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785598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7900956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794786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804168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7994776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8340430" y="635703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7620241" y="654270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8537719" y="636215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526104" y="6569505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40422" y="6403755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5616145" y="6145881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386899" y="603046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34" name="Right Brace 33"/>
          <p:cNvSpPr/>
          <p:nvPr/>
        </p:nvSpPr>
        <p:spPr>
          <a:xfrm rot="10800000">
            <a:off x="6852833" y="5466644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604207" y="542827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" name="Rectangle 35"/>
          <p:cNvSpPr>
            <a:spLocks/>
          </p:cNvSpPr>
          <p:nvPr/>
        </p:nvSpPr>
        <p:spPr>
          <a:xfrm>
            <a:off x="7624377" y="5460296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>
            <a:spLocks/>
          </p:cNvSpPr>
          <p:nvPr/>
        </p:nvSpPr>
        <p:spPr>
          <a:xfrm>
            <a:off x="7624377" y="546019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>
            <a:spLocks/>
          </p:cNvSpPr>
          <p:nvPr/>
        </p:nvSpPr>
        <p:spPr>
          <a:xfrm>
            <a:off x="7624377" y="5612600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>
            <a:spLocks/>
          </p:cNvSpPr>
          <p:nvPr/>
        </p:nvSpPr>
        <p:spPr>
          <a:xfrm>
            <a:off x="7624380" y="5765000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7665690" y="548029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1" name="Straight Arrow Connector 4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7665690" y="5638600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7" name="Straight Arrow Connector 5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7665690" y="578509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1" name="Straight Arrow Connector 7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7175067" y="549768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8338467" y="5453602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6933745" y="5461435"/>
            <a:ext cx="171773" cy="457204"/>
            <a:chOff x="2505575" y="6916545"/>
            <a:chExt cx="171773" cy="457204"/>
          </a:xfrm>
        </p:grpSpPr>
        <p:sp>
          <p:nvSpPr>
            <p:cNvPr id="87" name="Rectangle 86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8369487" y="549366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2" name="Straight Connector 91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Right Brace 104"/>
          <p:cNvSpPr/>
          <p:nvPr/>
        </p:nvSpPr>
        <p:spPr>
          <a:xfrm rot="16200000">
            <a:off x="6993813" y="5327327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6875487" y="519417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7" name="Right Brace 106"/>
          <p:cNvSpPr/>
          <p:nvPr/>
        </p:nvSpPr>
        <p:spPr>
          <a:xfrm>
            <a:off x="8547006" y="5458425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8540645" y="56110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5574871" y="5092256"/>
            <a:ext cx="4288536" cy="1944217"/>
            <a:chOff x="197259" y="4433903"/>
            <a:chExt cx="4288536" cy="1944216"/>
          </a:xfrm>
        </p:grpSpPr>
        <p:sp>
          <p:nvSpPr>
            <p:cNvPr id="110" name="Rounded Rectangle 109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7086145" y="5613835"/>
            <a:ext cx="171773" cy="457204"/>
            <a:chOff x="2505575" y="6916545"/>
            <a:chExt cx="171773" cy="457204"/>
          </a:xfrm>
        </p:grpSpPr>
        <p:sp>
          <p:nvSpPr>
            <p:cNvPr id="113" name="Rectangle 112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622153" y="5495821"/>
            <a:ext cx="1414037" cy="988743"/>
            <a:chOff x="1193983" y="6950927"/>
            <a:chExt cx="1414037" cy="988743"/>
          </a:xfrm>
        </p:grpSpPr>
        <p:grpSp>
          <p:nvGrpSpPr>
            <p:cNvPr id="118" name="Group 117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121" name="Bent Arrow 120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Bent Arrow 121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9" name="Bent Arrow 118"/>
            <p:cNvSpPr/>
            <p:nvPr/>
          </p:nvSpPr>
          <p:spPr>
            <a:xfrm>
              <a:off x="2376266" y="7097615"/>
              <a:ext cx="231754" cy="752088"/>
            </a:xfrm>
            <a:prstGeom prst="ben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93983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,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6718211" y="5875174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>
            <a:spLocks/>
          </p:cNvSpPr>
          <p:nvPr/>
        </p:nvSpPr>
        <p:spPr>
          <a:xfrm>
            <a:off x="6936771" y="6357034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6815047" y="6226011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5910608" y="6586507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5797887" y="679097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5911936" y="6711945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5797887" y="666295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5729738" y="444190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7131704" y="451354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573051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5902285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074056" y="44440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6245448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6417220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6588994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676076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6932540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8337964" y="4440000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8510237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8683973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8857709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9031445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9205181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9378917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9550843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8338467" y="444000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149" name="Group 148"/>
          <p:cNvGrpSpPr/>
          <p:nvPr/>
        </p:nvGrpSpPr>
        <p:grpSpPr>
          <a:xfrm>
            <a:off x="8369489" y="4478682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50" name="Group 149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9" name="Straight Connector 24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Arrow Connector 26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36" name="Straight Connector 23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Arrow Connector 24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3" name="Straight Connector 22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0" name="Straight Connector 20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7" name="Straight Connector 19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4" name="Straight Connector 18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1" name="Straight Connector 17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8" name="Straight Connector 15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2" name="TextBox 261"/>
          <p:cNvSpPr txBox="1"/>
          <p:nvPr/>
        </p:nvSpPr>
        <p:spPr>
          <a:xfrm>
            <a:off x="5670637" y="4172276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3" name="Right Brace 262"/>
          <p:cNvSpPr/>
          <p:nvPr/>
        </p:nvSpPr>
        <p:spPr>
          <a:xfrm rot="16200000">
            <a:off x="5789943" y="4298471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4" name="TextBox 263"/>
          <p:cNvSpPr txBox="1"/>
          <p:nvPr/>
        </p:nvSpPr>
        <p:spPr>
          <a:xfrm>
            <a:off x="8278594" y="417490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5" name="Right Brace 264"/>
          <p:cNvSpPr/>
          <p:nvPr/>
        </p:nvSpPr>
        <p:spPr>
          <a:xfrm rot="16200000">
            <a:off x="8397899" y="4301103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66" name="Group 265"/>
          <p:cNvGrpSpPr/>
          <p:nvPr/>
        </p:nvGrpSpPr>
        <p:grpSpPr>
          <a:xfrm>
            <a:off x="8885173" y="4118662"/>
            <a:ext cx="328530" cy="327936"/>
            <a:chOff x="3769977" y="3815082"/>
            <a:chExt cx="328530" cy="327936"/>
          </a:xfrm>
        </p:grpSpPr>
        <p:sp>
          <p:nvSpPr>
            <p:cNvPr id="267" name="TextBox 266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9" name="Rounded Rectangle 268"/>
          <p:cNvSpPr/>
          <p:nvPr/>
        </p:nvSpPr>
        <p:spPr>
          <a:xfrm>
            <a:off x="5531502" y="4157737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0" name="TextBox 269"/>
          <p:cNvSpPr txBox="1"/>
          <p:nvPr/>
        </p:nvSpPr>
        <p:spPr>
          <a:xfrm>
            <a:off x="6170318" y="4039993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71" name="Rectangle 270"/>
          <p:cNvSpPr/>
          <p:nvPr/>
        </p:nvSpPr>
        <p:spPr>
          <a:xfrm>
            <a:off x="5882140" y="459430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5882912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3" name="Rectangle 272"/>
          <p:cNvSpPr/>
          <p:nvPr/>
        </p:nvSpPr>
        <p:spPr>
          <a:xfrm>
            <a:off x="6054684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6226456" y="45964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5" name="Rectangle 274"/>
          <p:cNvSpPr/>
          <p:nvPr/>
        </p:nvSpPr>
        <p:spPr>
          <a:xfrm>
            <a:off x="6397848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656962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6741394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6913166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7084940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0" name="TextBox 279"/>
          <p:cNvSpPr txBox="1"/>
          <p:nvPr/>
        </p:nvSpPr>
        <p:spPr>
          <a:xfrm>
            <a:off x="5634631" y="485986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5497860" y="4406573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2" name="Group 281"/>
          <p:cNvGrpSpPr/>
          <p:nvPr/>
        </p:nvGrpSpPr>
        <p:grpSpPr>
          <a:xfrm>
            <a:off x="5485782" y="2828083"/>
            <a:ext cx="4453128" cy="4290687"/>
            <a:chOff x="108173" y="2389043"/>
            <a:chExt cx="4453128" cy="4071372"/>
          </a:xfrm>
        </p:grpSpPr>
        <p:sp>
          <p:nvSpPr>
            <p:cNvPr id="283" name="Rounded Rectangle 282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85" name="TextBox 284"/>
          <p:cNvSpPr txBox="1"/>
          <p:nvPr/>
        </p:nvSpPr>
        <p:spPr>
          <a:xfrm>
            <a:off x="6925337" y="330468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86" name="Rectangle 285"/>
          <p:cNvSpPr/>
          <p:nvPr/>
        </p:nvSpPr>
        <p:spPr>
          <a:xfrm>
            <a:off x="5888495" y="31471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/>
        </p:nvSpPr>
        <p:spPr>
          <a:xfrm>
            <a:off x="7535945" y="31471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8" name="Rectangle 287"/>
          <p:cNvSpPr/>
          <p:nvPr/>
        </p:nvSpPr>
        <p:spPr>
          <a:xfrm>
            <a:off x="5888495" y="31471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9" name="Rectangle 288"/>
          <p:cNvSpPr/>
          <p:nvPr/>
        </p:nvSpPr>
        <p:spPr>
          <a:xfrm>
            <a:off x="5888497" y="33665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0" name="Rectangle 289"/>
          <p:cNvSpPr/>
          <p:nvPr/>
        </p:nvSpPr>
        <p:spPr>
          <a:xfrm>
            <a:off x="5888495" y="35860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1" name="Rectangle 290"/>
          <p:cNvSpPr/>
          <p:nvPr/>
        </p:nvSpPr>
        <p:spPr>
          <a:xfrm>
            <a:off x="7536512" y="33665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7536513" y="35860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3" name="Right Brace 292"/>
          <p:cNvSpPr/>
          <p:nvPr/>
        </p:nvSpPr>
        <p:spPr>
          <a:xfrm rot="10800000">
            <a:off x="7460912" y="3147142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94" name="TextBox 293"/>
          <p:cNvSpPr txBox="1"/>
          <p:nvPr/>
        </p:nvSpPr>
        <p:spPr>
          <a:xfrm>
            <a:off x="7199341" y="31482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5830588" y="310189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7472650" y="309582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Rectangle 296"/>
          <p:cNvSpPr/>
          <p:nvPr/>
        </p:nvSpPr>
        <p:spPr>
          <a:xfrm>
            <a:off x="6040896" y="32995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7688342" y="32995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6040896" y="32995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0" name="Rectangle 299"/>
          <p:cNvSpPr/>
          <p:nvPr/>
        </p:nvSpPr>
        <p:spPr>
          <a:xfrm>
            <a:off x="6040898" y="35189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1" name="Rectangle 300"/>
          <p:cNvSpPr/>
          <p:nvPr/>
        </p:nvSpPr>
        <p:spPr>
          <a:xfrm>
            <a:off x="6040896" y="37384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7688913" y="35189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3" name="Rectangle 302"/>
          <p:cNvSpPr/>
          <p:nvPr/>
        </p:nvSpPr>
        <p:spPr>
          <a:xfrm>
            <a:off x="7688910" y="37384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4" name="Right Brace 303"/>
          <p:cNvSpPr/>
          <p:nvPr/>
        </p:nvSpPr>
        <p:spPr>
          <a:xfrm>
            <a:off x="6851140" y="3299541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05" name="TextBox 304"/>
          <p:cNvSpPr txBox="1"/>
          <p:nvPr/>
        </p:nvSpPr>
        <p:spPr>
          <a:xfrm>
            <a:off x="6851143" y="33006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5982986" y="3254294"/>
            <a:ext cx="311306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7625047" y="3248225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Bent Arrow 307"/>
          <p:cNvSpPr/>
          <p:nvPr/>
        </p:nvSpPr>
        <p:spPr>
          <a:xfrm rot="5400000">
            <a:off x="7507842" y="3726859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9" name="Bent Arrow 308"/>
          <p:cNvSpPr/>
          <p:nvPr/>
        </p:nvSpPr>
        <p:spPr>
          <a:xfrm rot="5400000">
            <a:off x="7417045" y="3558653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0" name="Rectangle 309"/>
          <p:cNvSpPr>
            <a:spLocks/>
          </p:cNvSpPr>
          <p:nvPr/>
        </p:nvSpPr>
        <p:spPr>
          <a:xfrm>
            <a:off x="7618778" y="4445401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11" name="Group 310"/>
          <p:cNvGrpSpPr/>
          <p:nvPr/>
        </p:nvGrpSpPr>
        <p:grpSpPr>
          <a:xfrm>
            <a:off x="7618781" y="4445303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312" name="Rectangle 311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7660091" y="446540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16" name="Straight Arrow Connector 31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9" name="Group 328"/>
          <p:cNvGrpSpPr/>
          <p:nvPr/>
        </p:nvGrpSpPr>
        <p:grpSpPr>
          <a:xfrm>
            <a:off x="7660091" y="462370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30" name="Straight Arrow Connector 32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3" name="Group 342"/>
          <p:cNvGrpSpPr/>
          <p:nvPr/>
        </p:nvGrpSpPr>
        <p:grpSpPr>
          <a:xfrm>
            <a:off x="7660091" y="477020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44" name="Straight Arrow Connector 34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7" name="Right Brace 356"/>
          <p:cNvSpPr/>
          <p:nvPr/>
        </p:nvSpPr>
        <p:spPr>
          <a:xfrm rot="10800000">
            <a:off x="7535799" y="4443695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8" name="Right Brace 357"/>
          <p:cNvSpPr/>
          <p:nvPr/>
        </p:nvSpPr>
        <p:spPr>
          <a:xfrm rot="5400000">
            <a:off x="7865485" y="4694662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359" name="Group 358"/>
          <p:cNvGrpSpPr/>
          <p:nvPr/>
        </p:nvGrpSpPr>
        <p:grpSpPr>
          <a:xfrm>
            <a:off x="7727305" y="4136059"/>
            <a:ext cx="304260" cy="327936"/>
            <a:chOff x="3769978" y="3815082"/>
            <a:chExt cx="304260" cy="327936"/>
          </a:xfrm>
        </p:grpSpPr>
        <p:sp>
          <p:nvSpPr>
            <p:cNvPr id="360" name="TextBox 359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61" name="TextBox 360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62" name="TextBox 361"/>
          <p:cNvSpPr txBox="1"/>
          <p:nvPr/>
        </p:nvSpPr>
        <p:spPr>
          <a:xfrm>
            <a:off x="7753242" y="495765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63" name="TextBox 362"/>
          <p:cNvSpPr txBox="1"/>
          <p:nvPr/>
        </p:nvSpPr>
        <p:spPr>
          <a:xfrm>
            <a:off x="7285539" y="4405825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4" name="Rectangle 363"/>
          <p:cNvSpPr/>
          <p:nvPr/>
        </p:nvSpPr>
        <p:spPr>
          <a:xfrm>
            <a:off x="5797888" y="653494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65" name="TextBox 364"/>
          <p:cNvSpPr txBox="1"/>
          <p:nvPr/>
        </p:nvSpPr>
        <p:spPr>
          <a:xfrm>
            <a:off x="5910520" y="6455899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366" name="TextBox 365"/>
          <p:cNvSpPr txBox="1"/>
          <p:nvPr/>
        </p:nvSpPr>
        <p:spPr>
          <a:xfrm>
            <a:off x="8025443" y="3660984"/>
            <a:ext cx="1277504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000" i="1" dirty="0" err="1">
                <a:latin typeface="Symbol" charset="2"/>
                <a:cs typeface="Symbol" charset="2"/>
              </a:rPr>
              <a:t>d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7" name="TextBox 366"/>
          <p:cNvSpPr txBox="1"/>
          <p:nvPr/>
        </p:nvSpPr>
        <p:spPr>
          <a:xfrm>
            <a:off x="8938960" y="3578205"/>
            <a:ext cx="259542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grpSp>
        <p:nvGrpSpPr>
          <p:cNvPr id="368" name="Group 367"/>
          <p:cNvGrpSpPr/>
          <p:nvPr/>
        </p:nvGrpSpPr>
        <p:grpSpPr>
          <a:xfrm>
            <a:off x="5440065" y="1382338"/>
            <a:ext cx="4535424" cy="5776148"/>
            <a:chOff x="62453" y="1169884"/>
            <a:chExt cx="4535424" cy="5330247"/>
          </a:xfrm>
        </p:grpSpPr>
        <p:sp>
          <p:nvSpPr>
            <p:cNvPr id="369" name="Rounded Rectangle 368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0" name="TextBox 369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71" name="TextBox 370"/>
          <p:cNvSpPr txBox="1"/>
          <p:nvPr/>
        </p:nvSpPr>
        <p:spPr>
          <a:xfrm>
            <a:off x="6925337" y="198305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2" name="Right Brace 371"/>
          <p:cNvSpPr/>
          <p:nvPr/>
        </p:nvSpPr>
        <p:spPr>
          <a:xfrm rot="10800000">
            <a:off x="8523561" y="178927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3" name="TextBox 372"/>
          <p:cNvSpPr txBox="1"/>
          <p:nvPr/>
        </p:nvSpPr>
        <p:spPr>
          <a:xfrm>
            <a:off x="8305959" y="178699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74" name="Group 373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375" name="Rectangle 374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4" name="TextBox 383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TextBox 385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7" name="Right Brace 386"/>
          <p:cNvSpPr/>
          <p:nvPr/>
        </p:nvSpPr>
        <p:spPr>
          <a:xfrm rot="5400000">
            <a:off x="7779215" y="253071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88" name="TextBox 387"/>
          <p:cNvSpPr txBox="1"/>
          <p:nvPr/>
        </p:nvSpPr>
        <p:spPr>
          <a:xfrm>
            <a:off x="7657567" y="262214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89" name="Group 388"/>
          <p:cNvGrpSpPr/>
          <p:nvPr/>
        </p:nvGrpSpPr>
        <p:grpSpPr>
          <a:xfrm>
            <a:off x="5975642" y="1896030"/>
            <a:ext cx="3565318" cy="756597"/>
            <a:chOff x="1395075" y="3536539"/>
            <a:chExt cx="3565318" cy="756597"/>
          </a:xfrm>
        </p:grpSpPr>
        <p:sp>
          <p:nvSpPr>
            <p:cNvPr id="390" name="Rectangle 389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9" name="TextBox 398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TextBox 400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2" name="Rectangle 401"/>
          <p:cNvSpPr/>
          <p:nvPr/>
        </p:nvSpPr>
        <p:spPr>
          <a:xfrm>
            <a:off x="8602149" y="314825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3" name="U-Turn Arrow 402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5" name="TextBox 404"/>
          <p:cNvSpPr txBox="1"/>
          <p:nvPr/>
        </p:nvSpPr>
        <p:spPr>
          <a:xfrm>
            <a:off x="8859053" y="3067234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406" name="U-Turn Arrow 405"/>
          <p:cNvSpPr/>
          <p:nvPr/>
        </p:nvSpPr>
        <p:spPr>
          <a:xfrm rot="5400000">
            <a:off x="8844120" y="240727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7" name="Rectangle 406"/>
          <p:cNvSpPr/>
          <p:nvPr/>
        </p:nvSpPr>
        <p:spPr>
          <a:xfrm>
            <a:off x="5797888" y="640692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08" name="TextBox 407"/>
          <p:cNvSpPr txBox="1"/>
          <p:nvPr/>
        </p:nvSpPr>
        <p:spPr>
          <a:xfrm>
            <a:off x="5910608" y="632948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8390294" y="2733575"/>
            <a:ext cx="1399563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10" name="TextBox 409"/>
          <p:cNvSpPr txBox="1"/>
          <p:nvPr/>
        </p:nvSpPr>
        <p:spPr>
          <a:xfrm>
            <a:off x="9401926" y="2647155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411" name="TextBox 410"/>
          <p:cNvSpPr txBox="1"/>
          <p:nvPr/>
        </p:nvSpPr>
        <p:spPr>
          <a:xfrm>
            <a:off x="6926468" y="611453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412" name="Right Brace 411"/>
          <p:cNvSpPr/>
          <p:nvPr/>
        </p:nvSpPr>
        <p:spPr>
          <a:xfrm rot="16200000">
            <a:off x="8973044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3" name="Right Brace 412"/>
          <p:cNvSpPr/>
          <p:nvPr/>
        </p:nvSpPr>
        <p:spPr>
          <a:xfrm rot="16200000">
            <a:off x="6247387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4" name="TextBox 413"/>
          <p:cNvSpPr txBox="1"/>
          <p:nvPr/>
        </p:nvSpPr>
        <p:spPr>
          <a:xfrm>
            <a:off x="8851541" y="5672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15" name="TextBox 414"/>
          <p:cNvSpPr txBox="1"/>
          <p:nvPr/>
        </p:nvSpPr>
        <p:spPr>
          <a:xfrm>
            <a:off x="6132040" y="56725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416" name="Group 415"/>
          <p:cNvGrpSpPr/>
          <p:nvPr/>
        </p:nvGrpSpPr>
        <p:grpSpPr>
          <a:xfrm>
            <a:off x="5398917" y="98728"/>
            <a:ext cx="4617720" cy="7101163"/>
            <a:chOff x="970747" y="1812366"/>
            <a:chExt cx="4617720" cy="6842635"/>
          </a:xfrm>
        </p:grpSpPr>
        <p:sp>
          <p:nvSpPr>
            <p:cNvPr id="417" name="Rounded Rectangle 416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2502367" y="1812366"/>
              <a:ext cx="1525072" cy="22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419" name="Group 418"/>
          <p:cNvGrpSpPr/>
          <p:nvPr/>
        </p:nvGrpSpPr>
        <p:grpSpPr>
          <a:xfrm>
            <a:off x="5836880" y="420589"/>
            <a:ext cx="3811930" cy="757924"/>
            <a:chOff x="1408710" y="2470227"/>
            <a:chExt cx="3811930" cy="757924"/>
          </a:xfrm>
        </p:grpSpPr>
        <p:grpSp>
          <p:nvGrpSpPr>
            <p:cNvPr id="420" name="Group 419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22" name="Rectangle 421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TextBox 422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Rectangle 423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5" name="Straight Connector 424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7" name="TextBox 426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9" name="Straight Connector 428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1" name="TextBox 420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1" name="Group 430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432" name="Group 431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34" name="Rectangle 433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TextBox 434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7" name="Straight Connector 436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9" name="TextBox 438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1" name="Straight Connector 440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3" name="TextBox 432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3" name="TextBox 442"/>
          <p:cNvSpPr txBox="1"/>
          <p:nvPr/>
        </p:nvSpPr>
        <p:spPr>
          <a:xfrm>
            <a:off x="8851541" y="19623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6132040" y="19623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5" name="Rectangle 444"/>
          <p:cNvSpPr/>
          <p:nvPr/>
        </p:nvSpPr>
        <p:spPr>
          <a:xfrm>
            <a:off x="5797887" y="627526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46" name="TextBox 445"/>
          <p:cNvSpPr txBox="1"/>
          <p:nvPr/>
        </p:nvSpPr>
        <p:spPr>
          <a:xfrm>
            <a:off x="5911379" y="6196235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449" name="Rectangle 448"/>
          <p:cNvSpPr/>
          <p:nvPr/>
        </p:nvSpPr>
        <p:spPr>
          <a:xfrm>
            <a:off x="1688280" y="4493698"/>
            <a:ext cx="3387478" cy="13421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451" name="TextBox 450"/>
          <p:cNvSpPr txBox="1"/>
          <p:nvPr/>
        </p:nvSpPr>
        <p:spPr>
          <a:xfrm>
            <a:off x="99951" y="20222"/>
            <a:ext cx="5407731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453" name="Picture 452" descr="direct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9" y="523464"/>
            <a:ext cx="3381619" cy="1064479"/>
          </a:xfrm>
          <a:prstGeom prst="rect">
            <a:avLst/>
          </a:prstGeom>
        </p:spPr>
      </p:pic>
      <p:sp>
        <p:nvSpPr>
          <p:cNvPr id="454" name="TextBox 453"/>
          <p:cNvSpPr txBox="1"/>
          <p:nvPr/>
        </p:nvSpPr>
        <p:spPr>
          <a:xfrm>
            <a:off x="260390" y="6832446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b="1" dirty="0">
                <a:latin typeface="Times"/>
                <a:cs typeface="Times"/>
              </a:rPr>
              <a:t>Jianyu 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</a:t>
            </a:r>
            <a:r>
              <a:rPr lang="en-US" sz="1200" i="1" dirty="0" smtClean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699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4825" y="6275346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9839" y="643545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2262049" y="635925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2262049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277163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272578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2307963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355230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2402143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2447575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49448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253945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586371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2680191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263327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978933" y="6359260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2258749" y="6544926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3176224" y="6364376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64609" y="6571728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78927" y="6405978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254650" y="6148104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025407" y="603268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1575276" y="6359257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524653" y="5498043"/>
            <a:ext cx="1160055" cy="988743"/>
            <a:chOff x="1457978" y="6950927"/>
            <a:chExt cx="1160055" cy="988743"/>
          </a:xfrm>
        </p:grpSpPr>
        <p:grpSp>
          <p:nvGrpSpPr>
            <p:cNvPr id="36" name="Group 35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38" name="Bent Arrow 37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Bent Arrow 38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457978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356717" y="5877397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10800000">
            <a:off x="1263018" y="5468866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014392" y="543049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2262882" y="5462519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/>
          </p:cNvSpPr>
          <p:nvPr/>
        </p:nvSpPr>
        <p:spPr>
          <a:xfrm>
            <a:off x="2262882" y="5462419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2262882" y="5614823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>
            <a:spLocks/>
          </p:cNvSpPr>
          <p:nvPr/>
        </p:nvSpPr>
        <p:spPr>
          <a:xfrm>
            <a:off x="2262885" y="5767223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304193" y="548251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0" name="Straight Arrow Connector 4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2304193" y="564082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4" name="Straight Arrow Connector 6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304193" y="578732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8" name="Straight Arrow Connector 7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1813573" y="5499909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2976972" y="545582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1572250" y="5463658"/>
            <a:ext cx="171773" cy="457204"/>
            <a:chOff x="2505575" y="6916545"/>
            <a:chExt cx="171773" cy="457204"/>
          </a:xfrm>
        </p:grpSpPr>
        <p:sp>
          <p:nvSpPr>
            <p:cNvPr id="94" name="Rectangle 9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007991" y="5495885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9" name="Straight Connector 98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ight Brace 111"/>
          <p:cNvSpPr/>
          <p:nvPr/>
        </p:nvSpPr>
        <p:spPr>
          <a:xfrm rot="16200000">
            <a:off x="1632315" y="532955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1513991" y="519640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14" name="Right Brace 113"/>
          <p:cNvSpPr/>
          <p:nvPr/>
        </p:nvSpPr>
        <p:spPr>
          <a:xfrm>
            <a:off x="3185511" y="5460649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3179153" y="56132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213374" y="5094479"/>
            <a:ext cx="4288536" cy="1944217"/>
            <a:chOff x="197259" y="4433903"/>
            <a:chExt cx="4288536" cy="1944216"/>
          </a:xfrm>
        </p:grpSpPr>
        <p:sp>
          <p:nvSpPr>
            <p:cNvPr id="117" name="Rounded Rectangle 116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436395" y="666517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549114" y="6588730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36395" y="679319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550444" y="6714169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368246" y="4444124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1770207" y="4515770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36901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4078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2562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883954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055725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122749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1399271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157104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2976470" y="4442224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2976972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142" name="Group 141"/>
          <p:cNvGrpSpPr/>
          <p:nvPr/>
        </p:nvGrpSpPr>
        <p:grpSpPr>
          <a:xfrm>
            <a:off x="3007991" y="4480905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43" name="Group 142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1" name="Straight Connector 15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5" name="TextBox 254"/>
          <p:cNvSpPr txBox="1"/>
          <p:nvPr/>
        </p:nvSpPr>
        <p:spPr>
          <a:xfrm>
            <a:off x="309142" y="417449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6" name="Right Brace 255"/>
          <p:cNvSpPr/>
          <p:nvPr/>
        </p:nvSpPr>
        <p:spPr>
          <a:xfrm rot="16200000">
            <a:off x="428451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7" name="TextBox 256"/>
          <p:cNvSpPr txBox="1"/>
          <p:nvPr/>
        </p:nvSpPr>
        <p:spPr>
          <a:xfrm>
            <a:off x="2917098" y="417713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8" name="Right Brace 257"/>
          <p:cNvSpPr/>
          <p:nvPr/>
        </p:nvSpPr>
        <p:spPr>
          <a:xfrm rot="16200000">
            <a:off x="3036407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59" name="Group 258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60" name="TextBox 259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2" name="Rounded Rectangle 261"/>
          <p:cNvSpPr/>
          <p:nvPr/>
        </p:nvSpPr>
        <p:spPr>
          <a:xfrm>
            <a:off x="177142" y="4188500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3" name="TextBox 262"/>
          <p:cNvSpPr txBox="1"/>
          <p:nvPr/>
        </p:nvSpPr>
        <p:spPr>
          <a:xfrm>
            <a:off x="808822" y="4042217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36364" y="4408796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1924045" y="4408048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6" name="Rectangle 265"/>
          <p:cNvSpPr>
            <a:spLocks/>
          </p:cNvSpPr>
          <p:nvPr/>
        </p:nvSpPr>
        <p:spPr>
          <a:xfrm>
            <a:off x="2257283" y="4447625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67" name="Group 266"/>
          <p:cNvGrpSpPr/>
          <p:nvPr/>
        </p:nvGrpSpPr>
        <p:grpSpPr>
          <a:xfrm>
            <a:off x="2257286" y="4447527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268" name="Rectangle 267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2298594" y="446762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72" name="Straight Arrow Connector 27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/>
        </p:nvGrpSpPr>
        <p:grpSpPr>
          <a:xfrm>
            <a:off x="2298594" y="462593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6" name="Straight Arrow Connector 28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9" name="Group 298"/>
          <p:cNvGrpSpPr/>
          <p:nvPr/>
        </p:nvGrpSpPr>
        <p:grpSpPr>
          <a:xfrm>
            <a:off x="2298594" y="477242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00" name="Straight Arrow Connector 29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" name="Right Brace 312"/>
          <p:cNvSpPr/>
          <p:nvPr/>
        </p:nvSpPr>
        <p:spPr>
          <a:xfrm rot="10800000">
            <a:off x="2174303" y="4445918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14" name="Right Brace 313"/>
          <p:cNvSpPr/>
          <p:nvPr/>
        </p:nvSpPr>
        <p:spPr>
          <a:xfrm rot="5400000">
            <a:off x="2503988" y="4696885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2391747" y="495987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16" name="Group 315"/>
          <p:cNvGrpSpPr/>
          <p:nvPr/>
        </p:nvGrpSpPr>
        <p:grpSpPr>
          <a:xfrm>
            <a:off x="2676636" y="3638083"/>
            <a:ext cx="1160055" cy="329003"/>
            <a:chOff x="3114037" y="3161131"/>
            <a:chExt cx="912891" cy="329003"/>
          </a:xfrm>
        </p:grpSpPr>
        <p:sp>
          <p:nvSpPr>
            <p:cNvPr id="317" name="TextBox 316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3591737" y="3161131"/>
              <a:ext cx="2042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320" name="TextBox 319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22" name="Bent Arrow 321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23" name="Group 322"/>
          <p:cNvGrpSpPr/>
          <p:nvPr/>
        </p:nvGrpSpPr>
        <p:grpSpPr>
          <a:xfrm>
            <a:off x="124287" y="2830301"/>
            <a:ext cx="4453128" cy="4290681"/>
            <a:chOff x="108173" y="2389043"/>
            <a:chExt cx="4453128" cy="4071372"/>
          </a:xfrm>
        </p:grpSpPr>
        <p:sp>
          <p:nvSpPr>
            <p:cNvPr id="324" name="Rounded Rectangle 32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26" name="TextBox 325"/>
          <p:cNvSpPr txBox="1"/>
          <p:nvPr/>
        </p:nvSpPr>
        <p:spPr>
          <a:xfrm>
            <a:off x="1563842" y="3306911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27" name="Rectangle 326"/>
          <p:cNvSpPr/>
          <p:nvPr/>
        </p:nvSpPr>
        <p:spPr>
          <a:xfrm>
            <a:off x="527000" y="3149361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28" name="Rectangle 327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29" name="Rectangle 328"/>
          <p:cNvSpPr/>
          <p:nvPr/>
        </p:nvSpPr>
        <p:spPr>
          <a:xfrm>
            <a:off x="527000" y="3149362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0" name="Rectangle 329"/>
          <p:cNvSpPr/>
          <p:nvPr/>
        </p:nvSpPr>
        <p:spPr>
          <a:xfrm>
            <a:off x="527003" y="3368818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1" name="Rectangle 330"/>
          <p:cNvSpPr/>
          <p:nvPr/>
        </p:nvSpPr>
        <p:spPr>
          <a:xfrm>
            <a:off x="527000" y="3588273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2" name="Rectangle 331"/>
          <p:cNvSpPr/>
          <p:nvPr/>
        </p:nvSpPr>
        <p:spPr>
          <a:xfrm>
            <a:off x="2175017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3" name="Rectangle 332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4" name="Right Brace 333"/>
          <p:cNvSpPr/>
          <p:nvPr/>
        </p:nvSpPr>
        <p:spPr>
          <a:xfrm rot="10800000">
            <a:off x="2099417" y="3149365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5" name="TextBox 334"/>
          <p:cNvSpPr txBox="1"/>
          <p:nvPr/>
        </p:nvSpPr>
        <p:spPr>
          <a:xfrm>
            <a:off x="1837847" y="315047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6" name="TextBox 335"/>
          <p:cNvSpPr txBox="1"/>
          <p:nvPr/>
        </p:nvSpPr>
        <p:spPr>
          <a:xfrm>
            <a:off x="469092" y="310411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2111152" y="3098048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Right Brace 337"/>
          <p:cNvSpPr/>
          <p:nvPr/>
        </p:nvSpPr>
        <p:spPr>
          <a:xfrm>
            <a:off x="1354080" y="316619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9" name="TextBox 338"/>
          <p:cNvSpPr txBox="1"/>
          <p:nvPr/>
        </p:nvSpPr>
        <p:spPr>
          <a:xfrm>
            <a:off x="1354083" y="3167314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0" name="Rectangle 339"/>
          <p:cNvSpPr/>
          <p:nvPr/>
        </p:nvSpPr>
        <p:spPr>
          <a:xfrm>
            <a:off x="436396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41" name="TextBox 340"/>
          <p:cNvSpPr txBox="1"/>
          <p:nvPr/>
        </p:nvSpPr>
        <p:spPr>
          <a:xfrm>
            <a:off x="549026" y="645812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342" name="Rectangle 341"/>
          <p:cNvSpPr/>
          <p:nvPr/>
        </p:nvSpPr>
        <p:spPr>
          <a:xfrm>
            <a:off x="3240654" y="315047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43" name="Group 342"/>
          <p:cNvGrpSpPr/>
          <p:nvPr/>
        </p:nvGrpSpPr>
        <p:grpSpPr>
          <a:xfrm>
            <a:off x="3338335" y="2644887"/>
            <a:ext cx="1399563" cy="339776"/>
            <a:chOff x="4164839" y="3012055"/>
            <a:chExt cx="1399563" cy="339776"/>
          </a:xfrm>
        </p:grpSpPr>
        <p:sp>
          <p:nvSpPr>
            <p:cNvPr id="344" name="TextBox 343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4848260" y="3012055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46" name="TextBox 345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3497555" y="3069458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348" name="U-Turn Arrow 347"/>
          <p:cNvSpPr/>
          <p:nvPr/>
        </p:nvSpPr>
        <p:spPr>
          <a:xfrm rot="5400000">
            <a:off x="3482624" y="2409496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9" name="Group 348"/>
          <p:cNvGrpSpPr/>
          <p:nvPr/>
        </p:nvGrpSpPr>
        <p:grpSpPr>
          <a:xfrm>
            <a:off x="78567" y="1384561"/>
            <a:ext cx="4535424" cy="5776148"/>
            <a:chOff x="62453" y="1169884"/>
            <a:chExt cx="4535424" cy="5330247"/>
          </a:xfrm>
        </p:grpSpPr>
        <p:sp>
          <p:nvSpPr>
            <p:cNvPr id="350" name="Rounded Rectangle 349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52" name="TextBox 351"/>
          <p:cNvSpPr txBox="1"/>
          <p:nvPr/>
        </p:nvSpPr>
        <p:spPr>
          <a:xfrm>
            <a:off x="1563842" y="198527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53" name="Right Brace 352"/>
          <p:cNvSpPr/>
          <p:nvPr/>
        </p:nvSpPr>
        <p:spPr>
          <a:xfrm rot="10800000">
            <a:off x="3162066" y="1791496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4" name="TextBox 353"/>
          <p:cNvSpPr txBox="1"/>
          <p:nvPr/>
        </p:nvSpPr>
        <p:spPr>
          <a:xfrm>
            <a:off x="2944464" y="178921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55" name="Group 354"/>
          <p:cNvGrpSpPr/>
          <p:nvPr/>
        </p:nvGrpSpPr>
        <p:grpSpPr>
          <a:xfrm>
            <a:off x="461747" y="1745854"/>
            <a:ext cx="3565318" cy="756597"/>
            <a:chOff x="1395075" y="3536539"/>
            <a:chExt cx="3565318" cy="756597"/>
          </a:xfrm>
        </p:grpSpPr>
        <p:sp>
          <p:nvSpPr>
            <p:cNvPr id="356" name="Rectangle 355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TextBox 365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TextBox 366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8" name="Right Brace 367"/>
          <p:cNvSpPr/>
          <p:nvPr/>
        </p:nvSpPr>
        <p:spPr>
          <a:xfrm rot="5400000">
            <a:off x="2267885" y="2397368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69" name="TextBox 368"/>
          <p:cNvSpPr txBox="1"/>
          <p:nvPr/>
        </p:nvSpPr>
        <p:spPr>
          <a:xfrm>
            <a:off x="2146237" y="248880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0" name="Rectangle 369"/>
          <p:cNvSpPr/>
          <p:nvPr/>
        </p:nvSpPr>
        <p:spPr>
          <a:xfrm>
            <a:off x="436396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1" name="TextBox 370"/>
          <p:cNvSpPr txBox="1"/>
          <p:nvPr/>
        </p:nvSpPr>
        <p:spPr>
          <a:xfrm>
            <a:off x="549114" y="633170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372" name="TextBox 371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3" name="Right Brace 372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4" name="Right Brace 373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5" name="TextBox 374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6" name="TextBox 375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77" name="Group 376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378" name="Group 377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80" name="Rectangle 379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TextBox 380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3" name="Straight Connector 382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5" name="TextBox 384"/>
              <p:cNvSpPr txBox="1"/>
              <p:nvPr/>
            </p:nvSpPr>
            <p:spPr>
              <a:xfrm>
                <a:off x="4140707" y="2489765"/>
                <a:ext cx="2756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7" name="Straight Connector 386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9" name="TextBox 378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9" name="TextBox 388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90" name="TextBox 389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91" name="Rectangle 390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92" name="TextBox 391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94" name="TextBox 393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sp>
        <p:nvSpPr>
          <p:cNvPr id="395" name="TextBox 394"/>
          <p:cNvSpPr txBox="1"/>
          <p:nvPr/>
        </p:nvSpPr>
        <p:spPr>
          <a:xfrm>
            <a:off x="8526320" y="6273123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6" name="TextBox 395"/>
          <p:cNvSpPr txBox="1"/>
          <p:nvPr/>
        </p:nvSpPr>
        <p:spPr>
          <a:xfrm>
            <a:off x="7131333" y="643323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97" name="Rectangle 396"/>
          <p:cNvSpPr>
            <a:spLocks/>
          </p:cNvSpPr>
          <p:nvPr/>
        </p:nvSpPr>
        <p:spPr>
          <a:xfrm>
            <a:off x="7623544" y="6357034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98" name="Rectangle 397"/>
          <p:cNvSpPr>
            <a:spLocks/>
          </p:cNvSpPr>
          <p:nvPr/>
        </p:nvSpPr>
        <p:spPr>
          <a:xfrm>
            <a:off x="7623547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99" name="Rectangle 398"/>
          <p:cNvSpPr>
            <a:spLocks/>
          </p:cNvSpPr>
          <p:nvPr/>
        </p:nvSpPr>
        <p:spPr>
          <a:xfrm>
            <a:off x="8133134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0" name="Rectangle 399"/>
          <p:cNvSpPr>
            <a:spLocks/>
          </p:cNvSpPr>
          <p:nvPr/>
        </p:nvSpPr>
        <p:spPr>
          <a:xfrm>
            <a:off x="808728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1" name="Rectangle 400"/>
          <p:cNvSpPr>
            <a:spLocks/>
          </p:cNvSpPr>
          <p:nvPr/>
        </p:nvSpPr>
        <p:spPr>
          <a:xfrm>
            <a:off x="766946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2" name="Rectangle 401"/>
          <p:cNvSpPr>
            <a:spLocks/>
          </p:cNvSpPr>
          <p:nvPr/>
        </p:nvSpPr>
        <p:spPr>
          <a:xfrm>
            <a:off x="7716728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3" name="Rectangle 402"/>
          <p:cNvSpPr>
            <a:spLocks/>
          </p:cNvSpPr>
          <p:nvPr/>
        </p:nvSpPr>
        <p:spPr>
          <a:xfrm>
            <a:off x="776363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4" name="Rectangle 403"/>
          <p:cNvSpPr>
            <a:spLocks/>
          </p:cNvSpPr>
          <p:nvPr/>
        </p:nvSpPr>
        <p:spPr>
          <a:xfrm>
            <a:off x="780907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5" name="Rectangle 404"/>
          <p:cNvSpPr>
            <a:spLocks/>
          </p:cNvSpPr>
          <p:nvPr/>
        </p:nvSpPr>
        <p:spPr>
          <a:xfrm>
            <a:off x="785598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6" name="Rectangle 405"/>
          <p:cNvSpPr>
            <a:spLocks/>
          </p:cNvSpPr>
          <p:nvPr/>
        </p:nvSpPr>
        <p:spPr>
          <a:xfrm>
            <a:off x="7900956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7" name="Rectangle 406"/>
          <p:cNvSpPr>
            <a:spLocks/>
          </p:cNvSpPr>
          <p:nvPr/>
        </p:nvSpPr>
        <p:spPr>
          <a:xfrm>
            <a:off x="794786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8" name="Rectangle 407"/>
          <p:cNvSpPr>
            <a:spLocks/>
          </p:cNvSpPr>
          <p:nvPr/>
        </p:nvSpPr>
        <p:spPr>
          <a:xfrm>
            <a:off x="804168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9" name="Rectangle 408"/>
          <p:cNvSpPr>
            <a:spLocks/>
          </p:cNvSpPr>
          <p:nvPr/>
        </p:nvSpPr>
        <p:spPr>
          <a:xfrm>
            <a:off x="7994776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10" name="Rectangle 409"/>
          <p:cNvSpPr>
            <a:spLocks/>
          </p:cNvSpPr>
          <p:nvPr/>
        </p:nvSpPr>
        <p:spPr>
          <a:xfrm>
            <a:off x="8340430" y="635703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11" name="Right Brace 410"/>
          <p:cNvSpPr/>
          <p:nvPr/>
        </p:nvSpPr>
        <p:spPr>
          <a:xfrm rot="5400000">
            <a:off x="7620241" y="654270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2" name="Right Brace 411"/>
          <p:cNvSpPr/>
          <p:nvPr/>
        </p:nvSpPr>
        <p:spPr>
          <a:xfrm>
            <a:off x="8537719" y="636215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3" name="TextBox 412"/>
          <p:cNvSpPr txBox="1"/>
          <p:nvPr/>
        </p:nvSpPr>
        <p:spPr>
          <a:xfrm>
            <a:off x="7526104" y="6569505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4" name="Group 413"/>
          <p:cNvGrpSpPr/>
          <p:nvPr/>
        </p:nvGrpSpPr>
        <p:grpSpPr>
          <a:xfrm>
            <a:off x="8340422" y="6403755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415" name="Rectangle 414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0" name="Rectangle 419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25" name="Rounded Rectangle 424"/>
          <p:cNvSpPr/>
          <p:nvPr/>
        </p:nvSpPr>
        <p:spPr>
          <a:xfrm>
            <a:off x="5616145" y="6145881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26" name="TextBox 425"/>
          <p:cNvSpPr txBox="1"/>
          <p:nvPr/>
        </p:nvSpPr>
        <p:spPr>
          <a:xfrm>
            <a:off x="7386899" y="603046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427" name="Right Brace 426"/>
          <p:cNvSpPr/>
          <p:nvPr/>
        </p:nvSpPr>
        <p:spPr>
          <a:xfrm rot="10800000">
            <a:off x="6852833" y="5466644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28" name="TextBox 427"/>
          <p:cNvSpPr txBox="1"/>
          <p:nvPr/>
        </p:nvSpPr>
        <p:spPr>
          <a:xfrm>
            <a:off x="6604207" y="542827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29" name="Rectangle 428"/>
          <p:cNvSpPr>
            <a:spLocks/>
          </p:cNvSpPr>
          <p:nvPr/>
        </p:nvSpPr>
        <p:spPr>
          <a:xfrm>
            <a:off x="7624377" y="5460296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30" name="Rectangle 429"/>
          <p:cNvSpPr>
            <a:spLocks/>
          </p:cNvSpPr>
          <p:nvPr/>
        </p:nvSpPr>
        <p:spPr>
          <a:xfrm>
            <a:off x="7624377" y="546019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31" name="Rectangle 430"/>
          <p:cNvSpPr>
            <a:spLocks/>
          </p:cNvSpPr>
          <p:nvPr/>
        </p:nvSpPr>
        <p:spPr>
          <a:xfrm>
            <a:off x="7624377" y="5612600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32" name="Rectangle 431"/>
          <p:cNvSpPr>
            <a:spLocks/>
          </p:cNvSpPr>
          <p:nvPr/>
        </p:nvSpPr>
        <p:spPr>
          <a:xfrm>
            <a:off x="7624380" y="5765000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33" name="Group 432"/>
          <p:cNvGrpSpPr/>
          <p:nvPr/>
        </p:nvGrpSpPr>
        <p:grpSpPr>
          <a:xfrm>
            <a:off x="7665690" y="548029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34" name="Straight Arrow Connector 43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7" name="Group 446"/>
          <p:cNvGrpSpPr/>
          <p:nvPr/>
        </p:nvGrpSpPr>
        <p:grpSpPr>
          <a:xfrm>
            <a:off x="7665690" y="5638600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48" name="Straight Arrow Connector 44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1" name="Group 460"/>
          <p:cNvGrpSpPr/>
          <p:nvPr/>
        </p:nvGrpSpPr>
        <p:grpSpPr>
          <a:xfrm>
            <a:off x="7665690" y="578509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62" name="Straight Arrow Connector 46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5" name="TextBox 474"/>
          <p:cNvSpPr txBox="1"/>
          <p:nvPr/>
        </p:nvSpPr>
        <p:spPr>
          <a:xfrm>
            <a:off x="7175067" y="549768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476" name="Rectangle 475"/>
          <p:cNvSpPr/>
          <p:nvPr/>
        </p:nvSpPr>
        <p:spPr>
          <a:xfrm>
            <a:off x="8338467" y="5453602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477" name="Group 476"/>
          <p:cNvGrpSpPr/>
          <p:nvPr/>
        </p:nvGrpSpPr>
        <p:grpSpPr>
          <a:xfrm>
            <a:off x="6933745" y="5461435"/>
            <a:ext cx="171773" cy="457204"/>
            <a:chOff x="2505575" y="6916545"/>
            <a:chExt cx="171773" cy="457204"/>
          </a:xfrm>
        </p:grpSpPr>
        <p:sp>
          <p:nvSpPr>
            <p:cNvPr id="478" name="Rectangle 477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2" name="Group 481"/>
          <p:cNvGrpSpPr/>
          <p:nvPr/>
        </p:nvGrpSpPr>
        <p:grpSpPr>
          <a:xfrm>
            <a:off x="8369487" y="549366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483" name="Straight Connector 482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Connector 490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Arrow Connector 494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6" name="Right Brace 495"/>
          <p:cNvSpPr/>
          <p:nvPr/>
        </p:nvSpPr>
        <p:spPr>
          <a:xfrm rot="16200000">
            <a:off x="6993813" y="5327327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97" name="TextBox 496"/>
          <p:cNvSpPr txBox="1"/>
          <p:nvPr/>
        </p:nvSpPr>
        <p:spPr>
          <a:xfrm>
            <a:off x="6875487" y="519417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98" name="Right Brace 497"/>
          <p:cNvSpPr/>
          <p:nvPr/>
        </p:nvSpPr>
        <p:spPr>
          <a:xfrm>
            <a:off x="8547006" y="5458425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99" name="TextBox 498"/>
          <p:cNvSpPr txBox="1"/>
          <p:nvPr/>
        </p:nvSpPr>
        <p:spPr>
          <a:xfrm>
            <a:off x="8540645" y="56110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500" name="Group 499"/>
          <p:cNvGrpSpPr/>
          <p:nvPr/>
        </p:nvGrpSpPr>
        <p:grpSpPr>
          <a:xfrm>
            <a:off x="5574871" y="5092256"/>
            <a:ext cx="4288536" cy="1944217"/>
            <a:chOff x="197259" y="4433903"/>
            <a:chExt cx="4288536" cy="1944216"/>
          </a:xfrm>
        </p:grpSpPr>
        <p:sp>
          <p:nvSpPr>
            <p:cNvPr id="501" name="Rounded Rectangle 500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2" name="TextBox 501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503" name="Group 502"/>
          <p:cNvGrpSpPr/>
          <p:nvPr/>
        </p:nvGrpSpPr>
        <p:grpSpPr>
          <a:xfrm>
            <a:off x="7086145" y="5613835"/>
            <a:ext cx="171773" cy="457204"/>
            <a:chOff x="2505575" y="6916545"/>
            <a:chExt cx="171773" cy="457204"/>
          </a:xfrm>
        </p:grpSpPr>
        <p:sp>
          <p:nvSpPr>
            <p:cNvPr id="504" name="Rectangle 50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5622153" y="5495821"/>
            <a:ext cx="1414037" cy="988743"/>
            <a:chOff x="1193983" y="6950927"/>
            <a:chExt cx="1414037" cy="988743"/>
          </a:xfrm>
        </p:grpSpPr>
        <p:grpSp>
          <p:nvGrpSpPr>
            <p:cNvPr id="509" name="Group 508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512" name="Bent Arrow 511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3" name="Bent Arrow 512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10" name="Bent Arrow 509"/>
            <p:cNvSpPr/>
            <p:nvPr/>
          </p:nvSpPr>
          <p:spPr>
            <a:xfrm>
              <a:off x="2376266" y="7097615"/>
              <a:ext cx="231754" cy="752088"/>
            </a:xfrm>
            <a:prstGeom prst="ben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1" name="TextBox 510"/>
            <p:cNvSpPr txBox="1"/>
            <p:nvPr/>
          </p:nvSpPr>
          <p:spPr>
            <a:xfrm>
              <a:off x="1193983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,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4" name="Rectangle 513"/>
          <p:cNvSpPr/>
          <p:nvPr/>
        </p:nvSpPr>
        <p:spPr>
          <a:xfrm>
            <a:off x="6718211" y="5875174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15" name="Rectangle 514"/>
          <p:cNvSpPr>
            <a:spLocks/>
          </p:cNvSpPr>
          <p:nvPr/>
        </p:nvSpPr>
        <p:spPr>
          <a:xfrm>
            <a:off x="6936771" y="6357034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16" name="Rectangle 515"/>
          <p:cNvSpPr/>
          <p:nvPr/>
        </p:nvSpPr>
        <p:spPr>
          <a:xfrm>
            <a:off x="6815047" y="6226011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17" name="TextBox 516"/>
          <p:cNvSpPr txBox="1"/>
          <p:nvPr/>
        </p:nvSpPr>
        <p:spPr>
          <a:xfrm>
            <a:off x="5910608" y="6586507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518" name="Rectangle 517"/>
          <p:cNvSpPr/>
          <p:nvPr/>
        </p:nvSpPr>
        <p:spPr>
          <a:xfrm>
            <a:off x="5797887" y="679097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19" name="TextBox 518"/>
          <p:cNvSpPr txBox="1"/>
          <p:nvPr/>
        </p:nvSpPr>
        <p:spPr>
          <a:xfrm>
            <a:off x="5911936" y="6711945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520" name="Rectangle 519"/>
          <p:cNvSpPr/>
          <p:nvPr/>
        </p:nvSpPr>
        <p:spPr>
          <a:xfrm>
            <a:off x="5797887" y="666295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21" name="Rectangle 520"/>
          <p:cNvSpPr/>
          <p:nvPr/>
        </p:nvSpPr>
        <p:spPr>
          <a:xfrm>
            <a:off x="5729738" y="444190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2" name="TextBox 521"/>
          <p:cNvSpPr txBox="1"/>
          <p:nvPr/>
        </p:nvSpPr>
        <p:spPr>
          <a:xfrm>
            <a:off x="7131704" y="451354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23" name="Rectangle 522"/>
          <p:cNvSpPr/>
          <p:nvPr/>
        </p:nvSpPr>
        <p:spPr>
          <a:xfrm>
            <a:off x="573051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4" name="Rectangle 523"/>
          <p:cNvSpPr/>
          <p:nvPr/>
        </p:nvSpPr>
        <p:spPr>
          <a:xfrm>
            <a:off x="5902285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5" name="Rectangle 524"/>
          <p:cNvSpPr/>
          <p:nvPr/>
        </p:nvSpPr>
        <p:spPr>
          <a:xfrm>
            <a:off x="6074056" y="44440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6" name="Rectangle 525"/>
          <p:cNvSpPr/>
          <p:nvPr/>
        </p:nvSpPr>
        <p:spPr>
          <a:xfrm>
            <a:off x="6245448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7" name="Rectangle 526"/>
          <p:cNvSpPr/>
          <p:nvPr/>
        </p:nvSpPr>
        <p:spPr>
          <a:xfrm>
            <a:off x="6417220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8" name="Rectangle 527"/>
          <p:cNvSpPr/>
          <p:nvPr/>
        </p:nvSpPr>
        <p:spPr>
          <a:xfrm>
            <a:off x="6588994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9" name="Rectangle 528"/>
          <p:cNvSpPr/>
          <p:nvPr/>
        </p:nvSpPr>
        <p:spPr>
          <a:xfrm>
            <a:off x="676076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30" name="Rectangle 529"/>
          <p:cNvSpPr/>
          <p:nvPr/>
        </p:nvSpPr>
        <p:spPr>
          <a:xfrm>
            <a:off x="6932540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31" name="Rectangle 530"/>
          <p:cNvSpPr/>
          <p:nvPr/>
        </p:nvSpPr>
        <p:spPr>
          <a:xfrm>
            <a:off x="8337964" y="4440000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32" name="Rectangle 531"/>
          <p:cNvSpPr/>
          <p:nvPr/>
        </p:nvSpPr>
        <p:spPr>
          <a:xfrm>
            <a:off x="8510237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3" name="Rectangle 532"/>
          <p:cNvSpPr/>
          <p:nvPr/>
        </p:nvSpPr>
        <p:spPr>
          <a:xfrm>
            <a:off x="8683973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4" name="Rectangle 533"/>
          <p:cNvSpPr/>
          <p:nvPr/>
        </p:nvSpPr>
        <p:spPr>
          <a:xfrm>
            <a:off x="8857709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5" name="Rectangle 534"/>
          <p:cNvSpPr/>
          <p:nvPr/>
        </p:nvSpPr>
        <p:spPr>
          <a:xfrm>
            <a:off x="9031445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6" name="Rectangle 535"/>
          <p:cNvSpPr/>
          <p:nvPr/>
        </p:nvSpPr>
        <p:spPr>
          <a:xfrm>
            <a:off x="9205181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7" name="Rectangle 536"/>
          <p:cNvSpPr/>
          <p:nvPr/>
        </p:nvSpPr>
        <p:spPr>
          <a:xfrm>
            <a:off x="9378917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8" name="Rectangle 537"/>
          <p:cNvSpPr/>
          <p:nvPr/>
        </p:nvSpPr>
        <p:spPr>
          <a:xfrm>
            <a:off x="9550843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9" name="Rectangle 538"/>
          <p:cNvSpPr/>
          <p:nvPr/>
        </p:nvSpPr>
        <p:spPr>
          <a:xfrm>
            <a:off x="8338467" y="444000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540" name="Group 539"/>
          <p:cNvGrpSpPr/>
          <p:nvPr/>
        </p:nvGrpSpPr>
        <p:grpSpPr>
          <a:xfrm>
            <a:off x="8369489" y="4478682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541" name="Group 540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40" name="Straight Connector 63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1" name="Straight Connector 64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Straight Connector 64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Straight Connector 64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Straight Connector 64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Straight Connector 64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Straight Connector 64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7" name="Straight Connector 64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8" name="Straight Connector 64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Straight Connector 64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Connector 64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Connector 65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Straight Arrow Connector 65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2" name="Group 541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27" name="Straight Connector 62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Straight Connector 62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Straight Connector 62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Straight Connector 62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Straight Connector 63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63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Connector 63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Straight Connector 63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Connector 63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Straight Connector 63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Straight Connector 63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Straight Connector 63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Straight Arrow Connector 63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3" name="Group 542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14" name="Straight Connector 61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Connector 61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Straight Connector 61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Straight Connector 61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Connector 61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Straight Connector 61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Arrow Connector 62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4" name="Group 543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01" name="Straight Connector 60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60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Arrow Connector 61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5" name="Group 544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88" name="Straight Connector 58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Straight Connector 58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Straight Connector 58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Straight Connector 59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Straight Connector 59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Connector 59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59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Straight Connector 59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Arrow Connector 59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6" name="Group 545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75" name="Straight Connector 57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Arrow Connector 58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7" name="Group 546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62" name="Straight Connector 56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Straight Connector 56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Straight Connector 56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Straight Connector 56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Arrow Connector 57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8" name="Group 547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49" name="Straight Connector 54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Connector 55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Straight Connector 55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Arrow Connector 56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3" name="TextBox 652"/>
          <p:cNvSpPr txBox="1"/>
          <p:nvPr/>
        </p:nvSpPr>
        <p:spPr>
          <a:xfrm>
            <a:off x="5670637" y="4172276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654" name="Right Brace 653"/>
          <p:cNvSpPr/>
          <p:nvPr/>
        </p:nvSpPr>
        <p:spPr>
          <a:xfrm rot="16200000">
            <a:off x="5789943" y="4298471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55" name="TextBox 654"/>
          <p:cNvSpPr txBox="1"/>
          <p:nvPr/>
        </p:nvSpPr>
        <p:spPr>
          <a:xfrm>
            <a:off x="8278594" y="417490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656" name="Right Brace 655"/>
          <p:cNvSpPr/>
          <p:nvPr/>
        </p:nvSpPr>
        <p:spPr>
          <a:xfrm rot="16200000">
            <a:off x="8397899" y="4301103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657" name="Group 656"/>
          <p:cNvGrpSpPr/>
          <p:nvPr/>
        </p:nvGrpSpPr>
        <p:grpSpPr>
          <a:xfrm>
            <a:off x="8885173" y="4118662"/>
            <a:ext cx="328530" cy="327936"/>
            <a:chOff x="3769977" y="3815082"/>
            <a:chExt cx="328530" cy="327936"/>
          </a:xfrm>
        </p:grpSpPr>
        <p:sp>
          <p:nvSpPr>
            <p:cNvPr id="658" name="TextBox 657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659" name="TextBox 658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660" name="Rounded Rectangle 659"/>
          <p:cNvSpPr/>
          <p:nvPr/>
        </p:nvSpPr>
        <p:spPr>
          <a:xfrm>
            <a:off x="5531502" y="4157737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1" name="TextBox 660"/>
          <p:cNvSpPr txBox="1"/>
          <p:nvPr/>
        </p:nvSpPr>
        <p:spPr>
          <a:xfrm>
            <a:off x="6170318" y="4039993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662" name="Rectangle 661"/>
          <p:cNvSpPr/>
          <p:nvPr/>
        </p:nvSpPr>
        <p:spPr>
          <a:xfrm>
            <a:off x="5882140" y="459430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3" name="Rectangle 662"/>
          <p:cNvSpPr/>
          <p:nvPr/>
        </p:nvSpPr>
        <p:spPr>
          <a:xfrm>
            <a:off x="5882912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4" name="Rectangle 663"/>
          <p:cNvSpPr/>
          <p:nvPr/>
        </p:nvSpPr>
        <p:spPr>
          <a:xfrm>
            <a:off x="6054684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5" name="Rectangle 664"/>
          <p:cNvSpPr/>
          <p:nvPr/>
        </p:nvSpPr>
        <p:spPr>
          <a:xfrm>
            <a:off x="6226456" y="45964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6" name="Rectangle 665"/>
          <p:cNvSpPr/>
          <p:nvPr/>
        </p:nvSpPr>
        <p:spPr>
          <a:xfrm>
            <a:off x="6397848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7" name="Rectangle 666"/>
          <p:cNvSpPr/>
          <p:nvPr/>
        </p:nvSpPr>
        <p:spPr>
          <a:xfrm>
            <a:off x="656962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8" name="Rectangle 667"/>
          <p:cNvSpPr/>
          <p:nvPr/>
        </p:nvSpPr>
        <p:spPr>
          <a:xfrm>
            <a:off x="6741394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9" name="Rectangle 668"/>
          <p:cNvSpPr/>
          <p:nvPr/>
        </p:nvSpPr>
        <p:spPr>
          <a:xfrm>
            <a:off x="6913166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70" name="Rectangle 669"/>
          <p:cNvSpPr/>
          <p:nvPr/>
        </p:nvSpPr>
        <p:spPr>
          <a:xfrm>
            <a:off x="7084940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71" name="TextBox 670"/>
          <p:cNvSpPr txBox="1"/>
          <p:nvPr/>
        </p:nvSpPr>
        <p:spPr>
          <a:xfrm>
            <a:off x="5634631" y="485986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2" name="TextBox 671"/>
          <p:cNvSpPr txBox="1"/>
          <p:nvPr/>
        </p:nvSpPr>
        <p:spPr>
          <a:xfrm>
            <a:off x="5497860" y="4406573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3" name="Group 672"/>
          <p:cNvGrpSpPr/>
          <p:nvPr/>
        </p:nvGrpSpPr>
        <p:grpSpPr>
          <a:xfrm>
            <a:off x="5485782" y="2828083"/>
            <a:ext cx="4453128" cy="4290687"/>
            <a:chOff x="108173" y="2389043"/>
            <a:chExt cx="4453128" cy="4071372"/>
          </a:xfrm>
        </p:grpSpPr>
        <p:sp>
          <p:nvSpPr>
            <p:cNvPr id="674" name="Rounded Rectangle 67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675" name="TextBox 674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676" name="TextBox 675"/>
          <p:cNvSpPr txBox="1"/>
          <p:nvPr/>
        </p:nvSpPr>
        <p:spPr>
          <a:xfrm>
            <a:off x="6925337" y="330468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77" name="Rectangle 676"/>
          <p:cNvSpPr/>
          <p:nvPr/>
        </p:nvSpPr>
        <p:spPr>
          <a:xfrm>
            <a:off x="5888495" y="31471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78" name="Rectangle 677"/>
          <p:cNvSpPr/>
          <p:nvPr/>
        </p:nvSpPr>
        <p:spPr>
          <a:xfrm>
            <a:off x="7535945" y="31471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79" name="Rectangle 678"/>
          <p:cNvSpPr/>
          <p:nvPr/>
        </p:nvSpPr>
        <p:spPr>
          <a:xfrm>
            <a:off x="5888495" y="31471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0" name="Rectangle 679"/>
          <p:cNvSpPr/>
          <p:nvPr/>
        </p:nvSpPr>
        <p:spPr>
          <a:xfrm>
            <a:off x="5888497" y="33665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1" name="Rectangle 680"/>
          <p:cNvSpPr/>
          <p:nvPr/>
        </p:nvSpPr>
        <p:spPr>
          <a:xfrm>
            <a:off x="5888495" y="35860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2" name="Rectangle 681"/>
          <p:cNvSpPr/>
          <p:nvPr/>
        </p:nvSpPr>
        <p:spPr>
          <a:xfrm>
            <a:off x="7536512" y="33665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3" name="Rectangle 682"/>
          <p:cNvSpPr/>
          <p:nvPr/>
        </p:nvSpPr>
        <p:spPr>
          <a:xfrm>
            <a:off x="7536513" y="35860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4" name="Right Brace 683"/>
          <p:cNvSpPr/>
          <p:nvPr/>
        </p:nvSpPr>
        <p:spPr>
          <a:xfrm rot="10800000">
            <a:off x="7460912" y="3147142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85" name="TextBox 684"/>
          <p:cNvSpPr txBox="1"/>
          <p:nvPr/>
        </p:nvSpPr>
        <p:spPr>
          <a:xfrm>
            <a:off x="7199341" y="31482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86" name="TextBox 685"/>
          <p:cNvSpPr txBox="1"/>
          <p:nvPr/>
        </p:nvSpPr>
        <p:spPr>
          <a:xfrm>
            <a:off x="5830588" y="310189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7" name="TextBox 686"/>
          <p:cNvSpPr txBox="1"/>
          <p:nvPr/>
        </p:nvSpPr>
        <p:spPr>
          <a:xfrm>
            <a:off x="7472650" y="309582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8" name="Rectangle 687"/>
          <p:cNvSpPr/>
          <p:nvPr/>
        </p:nvSpPr>
        <p:spPr>
          <a:xfrm>
            <a:off x="6040896" y="32995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9" name="Rectangle 688"/>
          <p:cNvSpPr/>
          <p:nvPr/>
        </p:nvSpPr>
        <p:spPr>
          <a:xfrm>
            <a:off x="7688342" y="32995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0" name="Rectangle 689"/>
          <p:cNvSpPr/>
          <p:nvPr/>
        </p:nvSpPr>
        <p:spPr>
          <a:xfrm>
            <a:off x="6040896" y="32995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1" name="Rectangle 690"/>
          <p:cNvSpPr/>
          <p:nvPr/>
        </p:nvSpPr>
        <p:spPr>
          <a:xfrm>
            <a:off x="6040898" y="35189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2" name="Rectangle 691"/>
          <p:cNvSpPr/>
          <p:nvPr/>
        </p:nvSpPr>
        <p:spPr>
          <a:xfrm>
            <a:off x="6040896" y="37384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3" name="Rectangle 692"/>
          <p:cNvSpPr/>
          <p:nvPr/>
        </p:nvSpPr>
        <p:spPr>
          <a:xfrm>
            <a:off x="7688913" y="35189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4" name="Rectangle 693"/>
          <p:cNvSpPr/>
          <p:nvPr/>
        </p:nvSpPr>
        <p:spPr>
          <a:xfrm>
            <a:off x="7688910" y="37384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5" name="Right Brace 694"/>
          <p:cNvSpPr/>
          <p:nvPr/>
        </p:nvSpPr>
        <p:spPr>
          <a:xfrm>
            <a:off x="6851140" y="3299541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96" name="TextBox 695"/>
          <p:cNvSpPr txBox="1"/>
          <p:nvPr/>
        </p:nvSpPr>
        <p:spPr>
          <a:xfrm>
            <a:off x="6851143" y="33006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97" name="TextBox 696"/>
          <p:cNvSpPr txBox="1"/>
          <p:nvPr/>
        </p:nvSpPr>
        <p:spPr>
          <a:xfrm>
            <a:off x="5982986" y="3254294"/>
            <a:ext cx="311306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8" name="TextBox 697"/>
          <p:cNvSpPr txBox="1"/>
          <p:nvPr/>
        </p:nvSpPr>
        <p:spPr>
          <a:xfrm>
            <a:off x="7625047" y="3248225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9" name="Bent Arrow 698"/>
          <p:cNvSpPr/>
          <p:nvPr/>
        </p:nvSpPr>
        <p:spPr>
          <a:xfrm rot="5400000">
            <a:off x="7507842" y="3726859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0" name="Bent Arrow 699"/>
          <p:cNvSpPr/>
          <p:nvPr/>
        </p:nvSpPr>
        <p:spPr>
          <a:xfrm rot="5400000">
            <a:off x="7417045" y="3558653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1" name="Rectangle 700"/>
          <p:cNvSpPr>
            <a:spLocks/>
          </p:cNvSpPr>
          <p:nvPr/>
        </p:nvSpPr>
        <p:spPr>
          <a:xfrm>
            <a:off x="7618778" y="4445401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702" name="Group 701"/>
          <p:cNvGrpSpPr/>
          <p:nvPr/>
        </p:nvGrpSpPr>
        <p:grpSpPr>
          <a:xfrm>
            <a:off x="7618781" y="4445303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703" name="Rectangle 702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Rectangle 703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6" name="Group 705"/>
          <p:cNvGrpSpPr/>
          <p:nvPr/>
        </p:nvGrpSpPr>
        <p:grpSpPr>
          <a:xfrm>
            <a:off x="7660091" y="446540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07" name="Straight Arrow Connector 70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8" name="Straight Connector 70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9" name="Straight Connector 70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Straight Connector 70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Straight Connector 71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2" name="Straight Connector 71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3" name="Straight Connector 71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Straight Connector 71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Straight Connector 71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6" name="Straight Connector 71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" name="Straight Connector 71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" name="Straight Connector 71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Connector 71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0" name="Group 719"/>
          <p:cNvGrpSpPr/>
          <p:nvPr/>
        </p:nvGrpSpPr>
        <p:grpSpPr>
          <a:xfrm>
            <a:off x="7660091" y="462370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21" name="Straight Arrow Connector 72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2" name="Straight Connector 72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3" name="Straight Connector 72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Straight Connector 72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" name="Straight Connector 72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" name="Straight Connector 72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" name="Straight Connector 72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8" name="Straight Connector 72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Connector 72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0" name="Straight Connector 72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1" name="Straight Connector 73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2" name="Straight Connector 73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3" name="Straight Connector 73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4" name="Group 733"/>
          <p:cNvGrpSpPr/>
          <p:nvPr/>
        </p:nvGrpSpPr>
        <p:grpSpPr>
          <a:xfrm>
            <a:off x="7660091" y="477020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35" name="Straight Arrow Connector 73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Straight Connector 73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Straight Connector 73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" name="Straight Connector 73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9" name="Straight Connector 73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0" name="Straight Connector 73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1" name="Straight Connector 74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2" name="Straight Connector 74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3" name="Straight Connector 74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4" name="Straight Connector 74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5" name="Straight Connector 74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6" name="Straight Connector 74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7" name="Straight Connector 74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8" name="Right Brace 747"/>
          <p:cNvSpPr/>
          <p:nvPr/>
        </p:nvSpPr>
        <p:spPr>
          <a:xfrm rot="10800000">
            <a:off x="7535799" y="4443695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49" name="Right Brace 748"/>
          <p:cNvSpPr/>
          <p:nvPr/>
        </p:nvSpPr>
        <p:spPr>
          <a:xfrm rot="5400000">
            <a:off x="7865485" y="4694662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750" name="Group 749"/>
          <p:cNvGrpSpPr/>
          <p:nvPr/>
        </p:nvGrpSpPr>
        <p:grpSpPr>
          <a:xfrm>
            <a:off x="7727305" y="4136059"/>
            <a:ext cx="304260" cy="327936"/>
            <a:chOff x="3769978" y="3815082"/>
            <a:chExt cx="304260" cy="327936"/>
          </a:xfrm>
        </p:grpSpPr>
        <p:sp>
          <p:nvSpPr>
            <p:cNvPr id="751" name="TextBox 750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752" name="TextBox 751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753" name="TextBox 752"/>
          <p:cNvSpPr txBox="1"/>
          <p:nvPr/>
        </p:nvSpPr>
        <p:spPr>
          <a:xfrm>
            <a:off x="7753242" y="495765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54" name="TextBox 753"/>
          <p:cNvSpPr txBox="1"/>
          <p:nvPr/>
        </p:nvSpPr>
        <p:spPr>
          <a:xfrm>
            <a:off x="7285539" y="4405825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755" name="Rectangle 754"/>
          <p:cNvSpPr/>
          <p:nvPr/>
        </p:nvSpPr>
        <p:spPr>
          <a:xfrm>
            <a:off x="5797888" y="653494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56" name="TextBox 755"/>
          <p:cNvSpPr txBox="1"/>
          <p:nvPr/>
        </p:nvSpPr>
        <p:spPr>
          <a:xfrm>
            <a:off x="5910520" y="6455899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757" name="TextBox 756"/>
          <p:cNvSpPr txBox="1"/>
          <p:nvPr/>
        </p:nvSpPr>
        <p:spPr>
          <a:xfrm>
            <a:off x="8025443" y="3660984"/>
            <a:ext cx="1277504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000" i="1" dirty="0" err="1">
                <a:latin typeface="Symbol" charset="2"/>
                <a:cs typeface="Symbol" charset="2"/>
              </a:rPr>
              <a:t>d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758" name="TextBox 757"/>
          <p:cNvSpPr txBox="1"/>
          <p:nvPr/>
        </p:nvSpPr>
        <p:spPr>
          <a:xfrm>
            <a:off x="8938960" y="3578205"/>
            <a:ext cx="259542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grpSp>
        <p:nvGrpSpPr>
          <p:cNvPr id="759" name="Group 758"/>
          <p:cNvGrpSpPr/>
          <p:nvPr/>
        </p:nvGrpSpPr>
        <p:grpSpPr>
          <a:xfrm>
            <a:off x="5440065" y="1382338"/>
            <a:ext cx="4535424" cy="5776148"/>
            <a:chOff x="62453" y="1169884"/>
            <a:chExt cx="4535424" cy="5330247"/>
          </a:xfrm>
        </p:grpSpPr>
        <p:sp>
          <p:nvSpPr>
            <p:cNvPr id="760" name="Rounded Rectangle 759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1" name="TextBox 760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762" name="TextBox 761"/>
          <p:cNvSpPr txBox="1"/>
          <p:nvPr/>
        </p:nvSpPr>
        <p:spPr>
          <a:xfrm>
            <a:off x="6925337" y="198305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763" name="Right Brace 762"/>
          <p:cNvSpPr/>
          <p:nvPr/>
        </p:nvSpPr>
        <p:spPr>
          <a:xfrm rot="10800000">
            <a:off x="8523561" y="178927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64" name="TextBox 763"/>
          <p:cNvSpPr txBox="1"/>
          <p:nvPr/>
        </p:nvSpPr>
        <p:spPr>
          <a:xfrm>
            <a:off x="8305959" y="178699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65" name="Group 764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766" name="Rectangle 765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5" name="TextBox 774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6" name="TextBox 775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7" name="TextBox 776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8" name="Right Brace 777"/>
          <p:cNvSpPr/>
          <p:nvPr/>
        </p:nvSpPr>
        <p:spPr>
          <a:xfrm rot="5400000">
            <a:off x="7779215" y="253071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79" name="TextBox 778"/>
          <p:cNvSpPr txBox="1"/>
          <p:nvPr/>
        </p:nvSpPr>
        <p:spPr>
          <a:xfrm>
            <a:off x="7657567" y="262214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80" name="Group 779"/>
          <p:cNvGrpSpPr/>
          <p:nvPr/>
        </p:nvGrpSpPr>
        <p:grpSpPr>
          <a:xfrm>
            <a:off x="5975642" y="1896030"/>
            <a:ext cx="3565318" cy="756597"/>
            <a:chOff x="1395075" y="3536539"/>
            <a:chExt cx="3565318" cy="756597"/>
          </a:xfrm>
        </p:grpSpPr>
        <p:sp>
          <p:nvSpPr>
            <p:cNvPr id="781" name="Rectangle 780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2" name="Rectangle 781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3" name="Rectangle 782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5" name="Rectangle 784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6" name="Rectangle 785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7" name="Rectangle 786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8" name="Rectangle 787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9" name="Rectangle 788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90" name="TextBox 789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1" name="TextBox 790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2" name="TextBox 791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3" name="Rectangle 792"/>
          <p:cNvSpPr/>
          <p:nvPr/>
        </p:nvSpPr>
        <p:spPr>
          <a:xfrm>
            <a:off x="8602149" y="314825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94" name="U-Turn Arrow 793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5" name="TextBox 794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796" name="TextBox 795"/>
          <p:cNvSpPr txBox="1"/>
          <p:nvPr/>
        </p:nvSpPr>
        <p:spPr>
          <a:xfrm>
            <a:off x="8859053" y="3067234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797" name="U-Turn Arrow 796"/>
          <p:cNvSpPr/>
          <p:nvPr/>
        </p:nvSpPr>
        <p:spPr>
          <a:xfrm rot="5400000">
            <a:off x="8844120" y="240727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8" name="Rectangle 797"/>
          <p:cNvSpPr/>
          <p:nvPr/>
        </p:nvSpPr>
        <p:spPr>
          <a:xfrm>
            <a:off x="5797888" y="640692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99" name="TextBox 798"/>
          <p:cNvSpPr txBox="1"/>
          <p:nvPr/>
        </p:nvSpPr>
        <p:spPr>
          <a:xfrm>
            <a:off x="5910608" y="632948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800" name="TextBox 799"/>
          <p:cNvSpPr txBox="1"/>
          <p:nvPr/>
        </p:nvSpPr>
        <p:spPr>
          <a:xfrm>
            <a:off x="8390294" y="2733575"/>
            <a:ext cx="1399563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801" name="TextBox 800"/>
          <p:cNvSpPr txBox="1"/>
          <p:nvPr/>
        </p:nvSpPr>
        <p:spPr>
          <a:xfrm>
            <a:off x="9401926" y="2647155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802" name="TextBox 801"/>
          <p:cNvSpPr txBox="1"/>
          <p:nvPr/>
        </p:nvSpPr>
        <p:spPr>
          <a:xfrm>
            <a:off x="6926468" y="611453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03" name="Right Brace 802"/>
          <p:cNvSpPr/>
          <p:nvPr/>
        </p:nvSpPr>
        <p:spPr>
          <a:xfrm rot="16200000">
            <a:off x="8973044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804" name="Right Brace 803"/>
          <p:cNvSpPr/>
          <p:nvPr/>
        </p:nvSpPr>
        <p:spPr>
          <a:xfrm rot="16200000">
            <a:off x="6247387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805" name="TextBox 804"/>
          <p:cNvSpPr txBox="1"/>
          <p:nvPr/>
        </p:nvSpPr>
        <p:spPr>
          <a:xfrm>
            <a:off x="8851541" y="5672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06" name="TextBox 805"/>
          <p:cNvSpPr txBox="1"/>
          <p:nvPr/>
        </p:nvSpPr>
        <p:spPr>
          <a:xfrm>
            <a:off x="6132040" y="56725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807" name="Group 806"/>
          <p:cNvGrpSpPr/>
          <p:nvPr/>
        </p:nvGrpSpPr>
        <p:grpSpPr>
          <a:xfrm>
            <a:off x="5398917" y="98728"/>
            <a:ext cx="4617720" cy="7101163"/>
            <a:chOff x="970747" y="1812366"/>
            <a:chExt cx="4617720" cy="6842635"/>
          </a:xfrm>
        </p:grpSpPr>
        <p:sp>
          <p:nvSpPr>
            <p:cNvPr id="808" name="Rounded Rectangle 807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09" name="TextBox 808"/>
            <p:cNvSpPr txBox="1"/>
            <p:nvPr/>
          </p:nvSpPr>
          <p:spPr>
            <a:xfrm>
              <a:off x="2502367" y="1812366"/>
              <a:ext cx="1525072" cy="22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810" name="Group 809"/>
          <p:cNvGrpSpPr/>
          <p:nvPr/>
        </p:nvGrpSpPr>
        <p:grpSpPr>
          <a:xfrm>
            <a:off x="5836880" y="420589"/>
            <a:ext cx="3811930" cy="757924"/>
            <a:chOff x="1408710" y="2470227"/>
            <a:chExt cx="3811930" cy="757924"/>
          </a:xfrm>
        </p:grpSpPr>
        <p:grpSp>
          <p:nvGrpSpPr>
            <p:cNvPr id="811" name="Group 810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813" name="Rectangle 812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4" name="TextBox 813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5" name="Rectangle 814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6" name="Straight Connector 815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7" name="Straight Connector 816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18" name="TextBox 817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9" name="Rectangle 818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0" name="Straight Connector 819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1" name="Straight Connector 820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2" name="TextBox 811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2" name="Group 821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823" name="Group 822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825" name="Rectangle 824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6" name="TextBox 825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7" name="Rectangle 826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8" name="Straight Connector 827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9" name="Straight Connector 828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0" name="TextBox 829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1" name="Rectangle 830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32" name="Straight Connector 831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3" name="Straight Connector 832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24" name="TextBox 823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4" name="TextBox 833"/>
          <p:cNvSpPr txBox="1"/>
          <p:nvPr/>
        </p:nvSpPr>
        <p:spPr>
          <a:xfrm>
            <a:off x="8851541" y="19623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35" name="TextBox 834"/>
          <p:cNvSpPr txBox="1"/>
          <p:nvPr/>
        </p:nvSpPr>
        <p:spPr>
          <a:xfrm>
            <a:off x="6132040" y="19623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36" name="Rectangle 835"/>
          <p:cNvSpPr/>
          <p:nvPr/>
        </p:nvSpPr>
        <p:spPr>
          <a:xfrm>
            <a:off x="5797887" y="627526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837" name="TextBox 836"/>
          <p:cNvSpPr txBox="1"/>
          <p:nvPr/>
        </p:nvSpPr>
        <p:spPr>
          <a:xfrm>
            <a:off x="5911379" y="6196235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838" name="Oval 837"/>
          <p:cNvSpPr/>
          <p:nvPr/>
        </p:nvSpPr>
        <p:spPr>
          <a:xfrm>
            <a:off x="8455608" y="2622147"/>
            <a:ext cx="956238" cy="828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839" name="Oval 838"/>
          <p:cNvSpPr/>
          <p:nvPr/>
        </p:nvSpPr>
        <p:spPr>
          <a:xfrm>
            <a:off x="7494268" y="3450269"/>
            <a:ext cx="824522" cy="1546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840" name="Oval 839"/>
          <p:cNvSpPr/>
          <p:nvPr/>
        </p:nvSpPr>
        <p:spPr>
          <a:xfrm>
            <a:off x="6665695" y="5209895"/>
            <a:ext cx="709018" cy="14431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1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" grpId="0" animBg="1"/>
      <p:bldP spid="839" grpId="0" animBg="1"/>
      <p:bldP spid="8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Two-level </a:t>
            </a:r>
            <a:r>
              <a:rPr lang="en-US" dirty="0" err="1" smtClean="0"/>
              <a:t>Strassen’s</a:t>
            </a:r>
            <a:r>
              <a:rPr lang="en-US" dirty="0" smtClean="0"/>
              <a:t> Algorithm Reloaded</a:t>
            </a:r>
            <a:endParaRPr lang="en-US" dirty="0"/>
          </a:p>
        </p:txBody>
      </p:sp>
      <p:pic>
        <p:nvPicPr>
          <p:cNvPr id="3" name="Picture 2" descr="Screen Shot 2016-04-24 at 8.18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6" y="2707168"/>
            <a:ext cx="9568158" cy="250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05-06 at 2.03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0" y="1616305"/>
            <a:ext cx="9003943" cy="3799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Two-level </a:t>
            </a:r>
            <a:r>
              <a:rPr lang="en-US" dirty="0" err="1"/>
              <a:t>Strassen’s</a:t>
            </a:r>
            <a:r>
              <a:rPr lang="en-US" dirty="0"/>
              <a:t> Algorithm </a:t>
            </a:r>
            <a:r>
              <a:rPr lang="en-US" dirty="0" smtClean="0"/>
              <a:t>Reloaded (Continue)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247" y="6562513"/>
            <a:ext cx="9900699" cy="543738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      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);                                            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1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               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1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                   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1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2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                    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1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3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1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1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     </a:t>
            </a:r>
            <a:r>
              <a:rPr lang="en-US" sz="11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100" i="1" baseline="-25000" dirty="0" err="1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100" dirty="0" err="1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1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100" i="1" baseline="-25000" dirty="0" err="1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100" dirty="0" err="1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1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100" i="1" baseline="-25000" dirty="0" err="1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1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5819" y="6238808"/>
            <a:ext cx="7091794" cy="369332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General operation for two-level </a:t>
            </a:r>
            <a:r>
              <a:rPr lang="en-US" sz="1800" dirty="0" err="1">
                <a:solidFill>
                  <a:srgbClr val="000000"/>
                </a:solidFill>
                <a:latin typeface="Helvetica"/>
                <a:cs typeface="Helvetica"/>
              </a:rPr>
              <a:t>Strassen</a:t>
            </a: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771" y="1634068"/>
            <a:ext cx="9054830" cy="188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23" y="5499755"/>
            <a:ext cx="9900699" cy="26161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:=  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);                                                                   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                 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                      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                          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1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299" y="5555306"/>
            <a:ext cx="9054830" cy="188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0654" y="6612135"/>
            <a:ext cx="9034479" cy="494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9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042E-6 1.32321E-6 L 0.00174 0.4898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2449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Levels of </a:t>
            </a:r>
            <a:r>
              <a:rPr lang="en-US" dirty="0" err="1" smtClean="0"/>
              <a:t>Strassen</a:t>
            </a:r>
            <a:r>
              <a:rPr lang="en-US" dirty="0" smtClean="0"/>
              <a:t> Reloaded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general operation of one-level </a:t>
            </a:r>
            <a:r>
              <a:rPr lang="en-US" sz="2400" dirty="0" err="1"/>
              <a:t>Strassen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general operation of two-level </a:t>
            </a:r>
            <a:r>
              <a:rPr lang="en-US" sz="2400" dirty="0" err="1"/>
              <a:t>Strassen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general operation needed to integrate k levels of </a:t>
            </a:r>
            <a:r>
              <a:rPr lang="en-US" sz="2400" dirty="0" err="1"/>
              <a:t>Strassen</a:t>
            </a:r>
            <a:r>
              <a:rPr lang="en-US" sz="2400" dirty="0"/>
              <a:t> is given by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3409" y="2336963"/>
            <a:ext cx="7764427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4381" y="3666073"/>
            <a:ext cx="6842761" cy="92333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2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3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i="1" baseline="-25000" dirty="0" err="1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baseline="-25000" dirty="0" err="1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baseline="-25000" dirty="0" err="1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10" name="Picture 9" descr="Screen Shot 2016-04-24 at 8.35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58" y="5780406"/>
            <a:ext cx="3291878" cy="89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7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6-04-24 at 10.50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663" y="4336984"/>
            <a:ext cx="451855" cy="440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170" y="2607042"/>
            <a:ext cx="4569151" cy="868573"/>
          </a:xfrm>
        </p:spPr>
        <p:txBody>
          <a:bodyPr>
            <a:normAutofit/>
          </a:bodyPr>
          <a:lstStyle/>
          <a:p>
            <a:r>
              <a:rPr lang="en-US" sz="2000" dirty="0"/>
              <a:t>Integrate the addition of multiple matrices </a:t>
            </a:r>
            <a:r>
              <a:rPr lang="en-US" sz="2000" i="1" dirty="0" err="1">
                <a:latin typeface="Cambria Math"/>
                <a:cs typeface="Cambria Math"/>
              </a:rPr>
              <a:t>V</a:t>
            </a:r>
            <a:r>
              <a:rPr lang="en-US" sz="2000" i="1" baseline="-25000" dirty="0" err="1">
                <a:latin typeface="Cambria Math"/>
                <a:cs typeface="Cambria Math"/>
              </a:rPr>
              <a:t>t</a:t>
            </a:r>
            <a:r>
              <a:rPr lang="en-US" sz="2000" dirty="0"/>
              <a:t> into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33944" y="2648809"/>
            <a:ext cx="4275761" cy="4827694"/>
          </a:xfrm>
          <a:prstGeom prst="rect">
            <a:avLst/>
          </a:prstGeom>
        </p:spPr>
        <p:txBody>
          <a:bodyPr vert="horz" lIns="114919" tIns="57460" rIns="114919" bIns="57460" rtlCol="0">
            <a:normAutofit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 routine for packing </a:t>
            </a:r>
            <a:r>
              <a:rPr lang="en-US" sz="2000" i="1" dirty="0" err="1">
                <a:latin typeface="Cambria Math"/>
                <a:cs typeface="Cambria Math"/>
              </a:rPr>
              <a:t>B</a:t>
            </a:r>
            <a:r>
              <a:rPr lang="en-US" sz="2000" i="1" baseline="-25000" dirty="0" err="1">
                <a:latin typeface="Cambria Math"/>
                <a:cs typeface="Cambria Math"/>
              </a:rPr>
              <a:t>p</a:t>
            </a:r>
            <a:r>
              <a:rPr lang="en-US" sz="2000" dirty="0"/>
              <a:t> into </a:t>
            </a:r>
          </a:p>
          <a:p>
            <a:pPr lvl="1"/>
            <a:r>
              <a:rPr lang="en-US" sz="1400" dirty="0"/>
              <a:t>C/Intel </a:t>
            </a:r>
            <a:r>
              <a:rPr lang="en-US" sz="1400" dirty="0" err="1"/>
              <a:t>intrinsics</a:t>
            </a:r>
            <a:endParaRPr lang="en-US" sz="14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 routine for packing </a:t>
            </a:r>
            <a:r>
              <a:rPr lang="en-US" sz="2000" i="1" dirty="0">
                <a:latin typeface="Cambria Math"/>
                <a:cs typeface="Cambria Math"/>
              </a:rPr>
              <a:t>A</a:t>
            </a:r>
            <a:r>
              <a:rPr lang="en-US" sz="2000" i="1" baseline="-25000" dirty="0">
                <a:latin typeface="Cambria Math"/>
                <a:cs typeface="Cambria Math"/>
              </a:rPr>
              <a:t>i</a:t>
            </a:r>
            <a:r>
              <a:rPr lang="en-US" sz="2000" dirty="0"/>
              <a:t> into </a:t>
            </a:r>
          </a:p>
          <a:p>
            <a:pPr lvl="1"/>
            <a:r>
              <a:rPr lang="en-US" sz="1400" dirty="0"/>
              <a:t>C/Intel </a:t>
            </a:r>
            <a:r>
              <a:rPr lang="en-US" sz="1400" dirty="0" err="1"/>
              <a:t>intrinsics</a:t>
            </a:r>
            <a:endParaRPr lang="en-US" sz="14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 micro-kernel for updating an </a:t>
            </a:r>
            <a:r>
              <a:rPr lang="en-US" sz="2000" i="1" dirty="0" err="1">
                <a:latin typeface="Cambria Math"/>
                <a:cs typeface="Cambria Math"/>
              </a:rPr>
              <a:t>m</a:t>
            </a:r>
            <a:r>
              <a:rPr lang="en-US" sz="2000" i="1" baseline="-25000" dirty="0" err="1">
                <a:latin typeface="Cambria Math"/>
                <a:cs typeface="Cambria Math"/>
              </a:rPr>
              <a:t>R</a:t>
            </a:r>
            <a:r>
              <a:rPr lang="en-US" sz="2000" dirty="0" err="1">
                <a:latin typeface="Cambria Math"/>
                <a:cs typeface="Cambria Math"/>
              </a:rPr>
              <a:t>×</a:t>
            </a:r>
            <a:r>
              <a:rPr lang="en-US" sz="2000" i="1" dirty="0" err="1">
                <a:latin typeface="Cambria Math"/>
                <a:cs typeface="Cambria Math"/>
              </a:rPr>
              <a:t>n</a:t>
            </a:r>
            <a:r>
              <a:rPr lang="en-US" sz="2000" i="1" baseline="-25000" dirty="0" err="1">
                <a:latin typeface="Cambria Math"/>
                <a:cs typeface="Cambria Math"/>
              </a:rPr>
              <a:t>R</a:t>
            </a:r>
            <a:r>
              <a:rPr lang="en-US" sz="2000" dirty="0"/>
              <a:t> </a:t>
            </a:r>
            <a:r>
              <a:rPr lang="en-US" sz="2000" dirty="0" err="1"/>
              <a:t>submatrix</a:t>
            </a:r>
            <a:r>
              <a:rPr lang="en-US" sz="2000" dirty="0"/>
              <a:t> of </a:t>
            </a:r>
            <a:r>
              <a:rPr lang="en-US" sz="2000" i="1" dirty="0">
                <a:latin typeface="Cambria Math"/>
                <a:cs typeface="Cambria Math"/>
              </a:rPr>
              <a:t>C</a:t>
            </a:r>
            <a:r>
              <a:rPr lang="en-US" sz="2000" dirty="0"/>
              <a:t>. </a:t>
            </a:r>
          </a:p>
          <a:p>
            <a:pPr lvl="1"/>
            <a:r>
              <a:rPr lang="en-US" sz="1400" dirty="0"/>
              <a:t>SIMD assembly (AVX, AVX512, </a:t>
            </a:r>
            <a:r>
              <a:rPr lang="en-US" sz="1400" dirty="0" err="1"/>
              <a:t>etc</a:t>
            </a:r>
            <a:r>
              <a:rPr lang="en-US" sz="1400" dirty="0"/>
              <a:t>)</a:t>
            </a:r>
          </a:p>
          <a:p>
            <a:endParaRPr lang="en-US" sz="2000" dirty="0"/>
          </a:p>
        </p:txBody>
      </p:sp>
      <p:pic>
        <p:nvPicPr>
          <p:cNvPr id="5" name="Picture 4" descr="Screen Shot 2016-04-24 at 10.5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36" y="2715653"/>
            <a:ext cx="396058" cy="398458"/>
          </a:xfrm>
          <a:prstGeom prst="rect">
            <a:avLst/>
          </a:prstGeom>
        </p:spPr>
      </p:pic>
      <p:pic>
        <p:nvPicPr>
          <p:cNvPr id="6" name="Picture 5" descr="Screen Shot 2016-04-24 at 10.50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51" y="3985272"/>
            <a:ext cx="451855" cy="44096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053170" y="4035402"/>
            <a:ext cx="4569151" cy="784921"/>
          </a:xfrm>
          <a:prstGeom prst="rect">
            <a:avLst/>
          </a:prstGeom>
        </p:spPr>
        <p:txBody>
          <a:bodyPr vert="horz" lIns="114919" tIns="57460" rIns="114919" bIns="57460" rtlCol="0">
            <a:normAutofit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Integrate the addition of multiple matrices </a:t>
            </a:r>
            <a:r>
              <a:rPr lang="en-US" sz="2000" i="1" dirty="0" err="1">
                <a:latin typeface="Cambria Math"/>
                <a:cs typeface="Cambria Math"/>
              </a:rPr>
              <a:t>X</a:t>
            </a:r>
            <a:r>
              <a:rPr lang="en-US" sz="2000" i="1" baseline="-25000" dirty="0" err="1">
                <a:latin typeface="Cambria Math"/>
                <a:cs typeface="Cambria Math"/>
              </a:rPr>
              <a:t>s</a:t>
            </a:r>
            <a:r>
              <a:rPr lang="en-US" sz="2000" dirty="0"/>
              <a:t> into </a:t>
            </a:r>
          </a:p>
          <a:p>
            <a:endParaRPr lang="en-US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53170" y="5381220"/>
            <a:ext cx="4569151" cy="1002345"/>
          </a:xfrm>
          <a:prstGeom prst="rect">
            <a:avLst/>
          </a:prstGeom>
        </p:spPr>
        <p:txBody>
          <a:bodyPr vert="horz" lIns="114919" tIns="57460" rIns="114919" bIns="57460" rtlCol="0">
            <a:normAutofit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Integrate the update of multiple </a:t>
            </a:r>
            <a:r>
              <a:rPr lang="en-US" sz="2000" dirty="0" err="1"/>
              <a:t>submatrices</a:t>
            </a:r>
            <a:r>
              <a:rPr lang="en-US" sz="2000" dirty="0"/>
              <a:t> of  </a:t>
            </a:r>
            <a:r>
              <a:rPr lang="en-US" sz="2000" i="1" dirty="0">
                <a:solidFill>
                  <a:srgbClr val="FF0000"/>
                </a:solidFill>
                <a:latin typeface="Cambria Math"/>
                <a:cs typeface="Cambria Math"/>
              </a:rPr>
              <a:t>C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1211654" y="2253991"/>
            <a:ext cx="2377574" cy="461665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BLIS framework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34251" y="2244992"/>
            <a:ext cx="4154653" cy="461665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Adapted to general operation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2" name="Picture 11" descr="Screen Shot 2016-04-24 at 8.35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029" y="1345548"/>
            <a:ext cx="3291878" cy="899440"/>
          </a:xfrm>
          <a:prstGeom prst="rect">
            <a:avLst/>
          </a:prstGeom>
        </p:spPr>
      </p:pic>
      <p:pic>
        <p:nvPicPr>
          <p:cNvPr id="13" name="Picture 12" descr="Screen Shot 2016-04-24 at 10.5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50" y="2968320"/>
            <a:ext cx="396058" cy="398458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4327905" y="2898964"/>
            <a:ext cx="633565" cy="215147"/>
          </a:xfrm>
          <a:prstGeom prst="rightArrow">
            <a:avLst/>
          </a:prstGeom>
          <a:solidFill>
            <a:srgbClr val="DA05DF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311195" y="4318662"/>
            <a:ext cx="633565" cy="215147"/>
          </a:xfrm>
          <a:prstGeom prst="rightArrow">
            <a:avLst/>
          </a:prstGeom>
          <a:solidFill>
            <a:srgbClr val="1FC71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311195" y="5743764"/>
            <a:ext cx="633565" cy="215147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505076" y="1292933"/>
            <a:ext cx="507213" cy="438428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257970" y="1290466"/>
            <a:ext cx="507213" cy="438428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763762" y="1576054"/>
            <a:ext cx="507213" cy="438428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  <p:bldP spid="11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on a theme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706885"/>
            <a:ext cx="9239034" cy="4827694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Naïve </a:t>
            </a:r>
            <a:r>
              <a:rPr lang="en-US" dirty="0" err="1" smtClean="0">
                <a:solidFill>
                  <a:srgbClr val="008000"/>
                </a:solidFill>
              </a:rPr>
              <a:t>Strassen</a:t>
            </a:r>
            <a:endParaRPr lang="en-US" dirty="0" smtClean="0">
              <a:solidFill>
                <a:srgbClr val="008000"/>
              </a:solidFill>
            </a:endParaRPr>
          </a:p>
          <a:p>
            <a:pPr lvl="1"/>
            <a:r>
              <a:rPr lang="en-US" dirty="0" smtClean="0"/>
              <a:t>A traditional implementation with temporary buffers.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AB </a:t>
            </a:r>
            <a:r>
              <a:rPr lang="en-US" dirty="0" err="1">
                <a:solidFill>
                  <a:srgbClr val="008000"/>
                </a:solidFill>
              </a:rPr>
              <a:t>Strassen</a:t>
            </a:r>
            <a:endParaRPr lang="en-US" dirty="0">
              <a:solidFill>
                <a:srgbClr val="008000"/>
              </a:solidFill>
            </a:endParaRPr>
          </a:p>
          <a:p>
            <a:pPr lvl="1"/>
            <a:r>
              <a:rPr lang="en-US" dirty="0" smtClean="0"/>
              <a:t>Integrate the addition of matrices into     and      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ABC </a:t>
            </a:r>
            <a:r>
              <a:rPr lang="en-US" dirty="0" err="1">
                <a:solidFill>
                  <a:srgbClr val="008000"/>
                </a:solidFill>
              </a:rPr>
              <a:t>Strassen</a:t>
            </a:r>
            <a:endParaRPr lang="en-US" dirty="0">
              <a:solidFill>
                <a:srgbClr val="008000"/>
              </a:solidFill>
            </a:endParaRPr>
          </a:p>
          <a:p>
            <a:pPr lvl="1"/>
            <a:r>
              <a:rPr lang="en-US" dirty="0" smtClean="0"/>
              <a:t>Integrate </a:t>
            </a:r>
            <a:r>
              <a:rPr lang="en-US" dirty="0"/>
              <a:t>the addition of matrices into     and      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Integrate the update of </a:t>
            </a:r>
            <a:r>
              <a:rPr lang="en-US" dirty="0"/>
              <a:t>multiple </a:t>
            </a:r>
            <a:r>
              <a:rPr lang="en-US" dirty="0" err="1"/>
              <a:t>submatrices</a:t>
            </a:r>
            <a:r>
              <a:rPr lang="en-US" dirty="0"/>
              <a:t> of </a:t>
            </a:r>
            <a:r>
              <a:rPr lang="en-US" i="1" dirty="0">
                <a:solidFill>
                  <a:srgbClr val="FF0000"/>
                </a:solidFill>
                <a:latin typeface="Cambria Math"/>
                <a:cs typeface="Cambria Math"/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 in the micro-kernel.</a:t>
            </a:r>
            <a:endParaRPr lang="en-US" dirty="0"/>
          </a:p>
        </p:txBody>
      </p:sp>
      <p:pic>
        <p:nvPicPr>
          <p:cNvPr id="4" name="Picture 3" descr="Screen Shot 2016-04-24 at 10.50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935" y="3866895"/>
            <a:ext cx="451855" cy="440967"/>
          </a:xfrm>
          <a:prstGeom prst="rect">
            <a:avLst/>
          </a:prstGeom>
        </p:spPr>
      </p:pic>
      <p:pic>
        <p:nvPicPr>
          <p:cNvPr id="5" name="Picture 4" descr="Screen Shot 2016-04-24 at 10.5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09" y="3897249"/>
            <a:ext cx="396058" cy="398458"/>
          </a:xfrm>
          <a:prstGeom prst="rect">
            <a:avLst/>
          </a:prstGeom>
        </p:spPr>
      </p:pic>
      <p:pic>
        <p:nvPicPr>
          <p:cNvPr id="6" name="Picture 5" descr="Screen Shot 2016-04-24 at 10.50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935" y="4960398"/>
            <a:ext cx="451855" cy="440967"/>
          </a:xfrm>
          <a:prstGeom prst="rect">
            <a:avLst/>
          </a:prstGeom>
        </p:spPr>
      </p:pic>
      <p:pic>
        <p:nvPicPr>
          <p:cNvPr id="7" name="Picture 6" descr="Screen Shot 2016-04-24 at 10.5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220" y="5002903"/>
            <a:ext cx="396058" cy="39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682" y="-61417"/>
            <a:ext cx="9052560" cy="1219200"/>
          </a:xfrm>
        </p:spPr>
        <p:txBody>
          <a:bodyPr/>
          <a:lstStyle/>
          <a:p>
            <a:r>
              <a:rPr lang="en-US" dirty="0" smtClean="0"/>
              <a:t>Parallelization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26789" y="6329345"/>
            <a:ext cx="4811225" cy="116955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Times" pitchFamily="18" charset="0"/>
                <a:cs typeface="Times" pitchFamily="18" charset="0"/>
              </a:rPr>
              <a:t>*Tyler M. Smith, Robert Van De </a:t>
            </a:r>
            <a:r>
              <a:rPr lang="en-US" sz="1000" dirty="0" err="1">
                <a:latin typeface="Times" pitchFamily="18" charset="0"/>
                <a:cs typeface="Times" pitchFamily="18" charset="0"/>
              </a:rPr>
              <a:t>Geijn</a:t>
            </a:r>
            <a:r>
              <a:rPr lang="en-US" sz="1000" dirty="0">
                <a:latin typeface="Times" pitchFamily="18" charset="0"/>
                <a:cs typeface="Times" pitchFamily="18" charset="0"/>
              </a:rPr>
              <a:t>, Mikhail </a:t>
            </a:r>
            <a:r>
              <a:rPr lang="en-US" sz="1000" dirty="0" err="1">
                <a:latin typeface="Times" pitchFamily="18" charset="0"/>
                <a:cs typeface="Times" pitchFamily="18" charset="0"/>
              </a:rPr>
              <a:t>Smelyanskiy</a:t>
            </a:r>
            <a:r>
              <a:rPr lang="en-US" sz="1000" dirty="0">
                <a:latin typeface="Times" pitchFamily="18" charset="0"/>
                <a:cs typeface="Times" pitchFamily="18" charset="0"/>
              </a:rPr>
              <a:t>, Jeff R. Hammond, and Field G. Van Zee. "Anatomy of high-performance many-threaded matrix multiplication." In </a:t>
            </a:r>
            <a:r>
              <a:rPr lang="en-US" sz="1000" i="1" dirty="0">
                <a:latin typeface="Times" pitchFamily="18" charset="0"/>
                <a:cs typeface="Times" pitchFamily="18" charset="0"/>
              </a:rPr>
              <a:t>Parallel and Distributed Processing Symposium, 2014 IEEE 28th International</a:t>
            </a:r>
            <a:r>
              <a:rPr lang="en-US" sz="1000" dirty="0">
                <a:latin typeface="Times" pitchFamily="18" charset="0"/>
                <a:cs typeface="Times" pitchFamily="18" charset="0"/>
              </a:rPr>
              <a:t>, pp. 1049-1059. IEEE, 2014.</a:t>
            </a:r>
          </a:p>
          <a:p>
            <a:r>
              <a:rPr lang="en-US" sz="1000" dirty="0">
                <a:latin typeface="Times" pitchFamily="18" charset="0"/>
                <a:cs typeface="Times" pitchFamily="18" charset="0"/>
              </a:rPr>
              <a:t> </a:t>
            </a:r>
          </a:p>
          <a:p>
            <a:endParaRPr lang="en-US" sz="1000" dirty="0">
              <a:latin typeface="Times" pitchFamily="18" charset="0"/>
              <a:cs typeface="Times" pitchFamily="18" charset="0"/>
            </a:endParaRPr>
          </a:p>
          <a:p>
            <a:endParaRPr lang="en-US" sz="1000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6" name="Picture 5" descr="Screen Shot 2016-04-24 at 5.00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61" y="1547087"/>
            <a:ext cx="2706303" cy="967974"/>
          </a:xfrm>
          <a:prstGeom prst="rect">
            <a:avLst/>
          </a:prstGeom>
        </p:spPr>
      </p:pic>
      <p:pic>
        <p:nvPicPr>
          <p:cNvPr id="7" name="Picture 6" descr="Screen Shot 2016-04-24 at 5.00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20" y="3194255"/>
            <a:ext cx="2681238" cy="7078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5516" y="6254429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0529" y="6414540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222740" y="6338342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2222743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2732331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686481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2268656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315924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2362831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2408269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455176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/>
          </p:cNvSpPr>
          <p:nvPr/>
        </p:nvSpPr>
        <p:spPr>
          <a:xfrm>
            <a:off x="2500152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/>
          </p:cNvSpPr>
          <p:nvPr/>
        </p:nvSpPr>
        <p:spPr>
          <a:xfrm>
            <a:off x="2547059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/>
          </p:cNvSpPr>
          <p:nvPr/>
        </p:nvSpPr>
        <p:spPr>
          <a:xfrm>
            <a:off x="2640879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>
            <a:spLocks/>
          </p:cNvSpPr>
          <p:nvPr/>
        </p:nvSpPr>
        <p:spPr>
          <a:xfrm>
            <a:off x="2593972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/>
          </p:cNvSpPr>
          <p:nvPr/>
        </p:nvSpPr>
        <p:spPr>
          <a:xfrm>
            <a:off x="2939626" y="6338339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 rot="5400000">
            <a:off x="2219439" y="6524008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" name="Right Brace 24"/>
          <p:cNvSpPr/>
          <p:nvPr/>
        </p:nvSpPr>
        <p:spPr>
          <a:xfrm>
            <a:off x="3136915" y="6343455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125300" y="6550811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939618" y="6385060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8" name="Rectangle 27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215342" y="6127186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986095" y="6011769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40" name="Right Brace 39"/>
          <p:cNvSpPr/>
          <p:nvPr/>
        </p:nvSpPr>
        <p:spPr>
          <a:xfrm rot="10800000">
            <a:off x="1452029" y="5447948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203403" y="5409582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2" name="Rectangle 41"/>
          <p:cNvSpPr>
            <a:spLocks/>
          </p:cNvSpPr>
          <p:nvPr/>
        </p:nvSpPr>
        <p:spPr>
          <a:xfrm>
            <a:off x="2223573" y="5441598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>
            <a:spLocks/>
          </p:cNvSpPr>
          <p:nvPr/>
        </p:nvSpPr>
        <p:spPr>
          <a:xfrm>
            <a:off x="2223573" y="5441498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>
            <a:spLocks/>
          </p:cNvSpPr>
          <p:nvPr/>
        </p:nvSpPr>
        <p:spPr>
          <a:xfrm>
            <a:off x="2223573" y="5593902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2223573" y="5746302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2264887" y="5461596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7" name="Straight Arrow Connector 4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264887" y="561990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1" name="Straight Arrow Connector 6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2264887" y="5766400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5" name="Straight Arrow Connector 7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1774264" y="5478991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2937664" y="5434910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90" name="Group 89"/>
          <p:cNvGrpSpPr/>
          <p:nvPr/>
        </p:nvGrpSpPr>
        <p:grpSpPr>
          <a:xfrm>
            <a:off x="1532942" y="5442743"/>
            <a:ext cx="171773" cy="457204"/>
            <a:chOff x="2505575" y="6916545"/>
            <a:chExt cx="171773" cy="457204"/>
          </a:xfrm>
        </p:grpSpPr>
        <p:sp>
          <p:nvSpPr>
            <p:cNvPr id="91" name="Rectangle 90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968685" y="5474964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6" name="Straight Connector 95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ight Brace 108"/>
          <p:cNvSpPr/>
          <p:nvPr/>
        </p:nvSpPr>
        <p:spPr>
          <a:xfrm rot="16200000">
            <a:off x="1593009" y="5308633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1474682" y="5175485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11" name="Right Brace 110"/>
          <p:cNvSpPr/>
          <p:nvPr/>
        </p:nvSpPr>
        <p:spPr>
          <a:xfrm>
            <a:off x="3146202" y="5439732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3139842" y="5592362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174067" y="5073561"/>
            <a:ext cx="4288536" cy="1944217"/>
            <a:chOff x="197259" y="4433903"/>
            <a:chExt cx="4288536" cy="1944216"/>
          </a:xfrm>
        </p:grpSpPr>
        <p:sp>
          <p:nvSpPr>
            <p:cNvPr id="114" name="Rounded Rectangle 113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685341" y="5595143"/>
            <a:ext cx="171773" cy="457204"/>
            <a:chOff x="2505575" y="6916545"/>
            <a:chExt cx="171773" cy="457204"/>
          </a:xfrm>
        </p:grpSpPr>
        <p:sp>
          <p:nvSpPr>
            <p:cNvPr id="117" name="Rectangle 116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221346" y="5477125"/>
            <a:ext cx="1414037" cy="988743"/>
            <a:chOff x="1193983" y="6950927"/>
            <a:chExt cx="1414037" cy="988743"/>
          </a:xfrm>
        </p:grpSpPr>
        <p:grpSp>
          <p:nvGrpSpPr>
            <p:cNvPr id="122" name="Group 121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125" name="Bent Arrow 124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Bent Arrow 125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3" name="Bent Arrow 122"/>
            <p:cNvSpPr/>
            <p:nvPr/>
          </p:nvSpPr>
          <p:spPr>
            <a:xfrm>
              <a:off x="2376266" y="7097615"/>
              <a:ext cx="231754" cy="752088"/>
            </a:xfrm>
            <a:prstGeom prst="ben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1193983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,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7" name="Rectangle 126"/>
          <p:cNvSpPr/>
          <p:nvPr/>
        </p:nvSpPr>
        <p:spPr>
          <a:xfrm>
            <a:off x="1317407" y="5856480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>
            <a:spLocks/>
          </p:cNvSpPr>
          <p:nvPr/>
        </p:nvSpPr>
        <p:spPr>
          <a:xfrm>
            <a:off x="1535968" y="6338342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414243" y="6207316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09804" y="656781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397084" y="6772276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2" name="TextBox 131"/>
          <p:cNvSpPr txBox="1"/>
          <p:nvPr/>
        </p:nvSpPr>
        <p:spPr>
          <a:xfrm>
            <a:off x="511133" y="6693251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97084" y="6644260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328934" y="4423206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5" name="TextBox 134"/>
          <p:cNvSpPr txBox="1"/>
          <p:nvPr/>
        </p:nvSpPr>
        <p:spPr>
          <a:xfrm>
            <a:off x="1730899" y="4494852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329708" y="44258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501481" y="44258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673252" y="4425375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844644" y="44258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1016416" y="44258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1188191" y="44258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1359962" y="44258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1531736" y="44258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2937160" y="4421307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3109433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3283169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3456905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3630641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3804377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3978113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4150038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2937664" y="4421305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153" name="Group 152"/>
          <p:cNvGrpSpPr/>
          <p:nvPr/>
        </p:nvGrpSpPr>
        <p:grpSpPr>
          <a:xfrm>
            <a:off x="2968685" y="4459987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54" name="Group 153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53" name="Straight Connector 25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Arrow Connector 26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0" name="Straight Connector 23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Arrow Connector 25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7" name="Straight Connector 22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Arrow Connector 23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4" name="Straight Connector 21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Group 157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1" name="Straight Connector 20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" name="Group 158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8" name="Straight Connector 18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5" name="Straight Connector 17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Arrow Connector 18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1" name="Group 160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2" name="Straight Connector 16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6" name="TextBox 265"/>
          <p:cNvSpPr txBox="1"/>
          <p:nvPr/>
        </p:nvSpPr>
        <p:spPr>
          <a:xfrm>
            <a:off x="269834" y="415358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7" name="Right Brace 266"/>
          <p:cNvSpPr/>
          <p:nvPr/>
        </p:nvSpPr>
        <p:spPr>
          <a:xfrm rot="16200000">
            <a:off x="389139" y="427977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8" name="TextBox 267"/>
          <p:cNvSpPr txBox="1"/>
          <p:nvPr/>
        </p:nvSpPr>
        <p:spPr>
          <a:xfrm>
            <a:off x="2877790" y="4156213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9" name="Right Brace 268"/>
          <p:cNvSpPr/>
          <p:nvPr/>
        </p:nvSpPr>
        <p:spPr>
          <a:xfrm rot="16200000">
            <a:off x="2997095" y="4282408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70" name="Group 269"/>
          <p:cNvGrpSpPr/>
          <p:nvPr/>
        </p:nvGrpSpPr>
        <p:grpSpPr>
          <a:xfrm>
            <a:off x="3484369" y="4099967"/>
            <a:ext cx="328530" cy="327936"/>
            <a:chOff x="3769977" y="3815082"/>
            <a:chExt cx="328530" cy="327936"/>
          </a:xfrm>
        </p:grpSpPr>
        <p:sp>
          <p:nvSpPr>
            <p:cNvPr id="271" name="TextBox 270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73" name="Rounded Rectangle 272"/>
          <p:cNvSpPr/>
          <p:nvPr/>
        </p:nvSpPr>
        <p:spPr>
          <a:xfrm>
            <a:off x="130698" y="4139044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4" name="TextBox 273"/>
          <p:cNvSpPr txBox="1"/>
          <p:nvPr/>
        </p:nvSpPr>
        <p:spPr>
          <a:xfrm>
            <a:off x="769513" y="4021300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75" name="Rectangle 274"/>
          <p:cNvSpPr/>
          <p:nvPr/>
        </p:nvSpPr>
        <p:spPr>
          <a:xfrm>
            <a:off x="481337" y="4575606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482107" y="45782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653880" y="45782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825653" y="4577775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997045" y="45782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0" name="Rectangle 279"/>
          <p:cNvSpPr/>
          <p:nvPr/>
        </p:nvSpPr>
        <p:spPr>
          <a:xfrm>
            <a:off x="1168816" y="45782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1" name="Rectangle 280"/>
          <p:cNvSpPr/>
          <p:nvPr/>
        </p:nvSpPr>
        <p:spPr>
          <a:xfrm>
            <a:off x="1340590" y="45782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2" name="Rectangle 281"/>
          <p:cNvSpPr/>
          <p:nvPr/>
        </p:nvSpPr>
        <p:spPr>
          <a:xfrm>
            <a:off x="1512362" y="45782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3" name="Rectangle 282"/>
          <p:cNvSpPr/>
          <p:nvPr/>
        </p:nvSpPr>
        <p:spPr>
          <a:xfrm>
            <a:off x="1684137" y="45782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4" name="TextBox 283"/>
          <p:cNvSpPr txBox="1"/>
          <p:nvPr/>
        </p:nvSpPr>
        <p:spPr>
          <a:xfrm>
            <a:off x="233826" y="4841170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97056" y="438787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6" name="Group 285"/>
          <p:cNvGrpSpPr/>
          <p:nvPr/>
        </p:nvGrpSpPr>
        <p:grpSpPr>
          <a:xfrm>
            <a:off x="84978" y="2809387"/>
            <a:ext cx="4453128" cy="4290687"/>
            <a:chOff x="108173" y="2389043"/>
            <a:chExt cx="4453128" cy="4071372"/>
          </a:xfrm>
        </p:grpSpPr>
        <p:sp>
          <p:nvSpPr>
            <p:cNvPr id="287" name="Rounded Rectangle 286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89" name="TextBox 288"/>
          <p:cNvSpPr txBox="1"/>
          <p:nvPr/>
        </p:nvSpPr>
        <p:spPr>
          <a:xfrm>
            <a:off x="1524532" y="328599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90" name="Rectangle 289"/>
          <p:cNvSpPr/>
          <p:nvPr/>
        </p:nvSpPr>
        <p:spPr>
          <a:xfrm>
            <a:off x="487691" y="3128443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1" name="Rectangle 290"/>
          <p:cNvSpPr/>
          <p:nvPr/>
        </p:nvSpPr>
        <p:spPr>
          <a:xfrm>
            <a:off x="2135141" y="3128442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487691" y="3128444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3" name="Rectangle 292"/>
          <p:cNvSpPr/>
          <p:nvPr/>
        </p:nvSpPr>
        <p:spPr>
          <a:xfrm>
            <a:off x="487693" y="334790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4" name="Rectangle 293"/>
          <p:cNvSpPr/>
          <p:nvPr/>
        </p:nvSpPr>
        <p:spPr>
          <a:xfrm>
            <a:off x="487691" y="356735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5" name="Rectangle 294"/>
          <p:cNvSpPr/>
          <p:nvPr/>
        </p:nvSpPr>
        <p:spPr>
          <a:xfrm>
            <a:off x="2135709" y="3347898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2135709" y="3567355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7" name="Right Brace 296"/>
          <p:cNvSpPr/>
          <p:nvPr/>
        </p:nvSpPr>
        <p:spPr>
          <a:xfrm rot="10800000">
            <a:off x="2060108" y="3128448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98" name="TextBox 297"/>
          <p:cNvSpPr txBox="1"/>
          <p:nvPr/>
        </p:nvSpPr>
        <p:spPr>
          <a:xfrm>
            <a:off x="1798537" y="3129562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429784" y="3083200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2071846" y="3077127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640091" y="3280843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2287538" y="3280842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3" name="Rectangle 302"/>
          <p:cNvSpPr/>
          <p:nvPr/>
        </p:nvSpPr>
        <p:spPr>
          <a:xfrm>
            <a:off x="640091" y="3280844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4" name="Rectangle 303"/>
          <p:cNvSpPr/>
          <p:nvPr/>
        </p:nvSpPr>
        <p:spPr>
          <a:xfrm>
            <a:off x="640094" y="350030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5" name="Rectangle 304"/>
          <p:cNvSpPr/>
          <p:nvPr/>
        </p:nvSpPr>
        <p:spPr>
          <a:xfrm>
            <a:off x="640091" y="371975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6" name="Rectangle 305"/>
          <p:cNvSpPr/>
          <p:nvPr/>
        </p:nvSpPr>
        <p:spPr>
          <a:xfrm>
            <a:off x="2288108" y="3500298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7" name="Rectangle 306"/>
          <p:cNvSpPr/>
          <p:nvPr/>
        </p:nvSpPr>
        <p:spPr>
          <a:xfrm>
            <a:off x="2288106" y="3719755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8" name="Right Brace 307"/>
          <p:cNvSpPr/>
          <p:nvPr/>
        </p:nvSpPr>
        <p:spPr>
          <a:xfrm>
            <a:off x="1450336" y="3280846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09" name="TextBox 308"/>
          <p:cNvSpPr txBox="1"/>
          <p:nvPr/>
        </p:nvSpPr>
        <p:spPr>
          <a:xfrm>
            <a:off x="1450340" y="3281962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10" name="TextBox 309"/>
          <p:cNvSpPr txBox="1"/>
          <p:nvPr/>
        </p:nvSpPr>
        <p:spPr>
          <a:xfrm>
            <a:off x="582183" y="3235600"/>
            <a:ext cx="311306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TextBox 310"/>
          <p:cNvSpPr txBox="1"/>
          <p:nvPr/>
        </p:nvSpPr>
        <p:spPr>
          <a:xfrm>
            <a:off x="2224243" y="3229527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Bent Arrow 311"/>
          <p:cNvSpPr/>
          <p:nvPr/>
        </p:nvSpPr>
        <p:spPr>
          <a:xfrm rot="5400000">
            <a:off x="2107038" y="3708164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3" name="Bent Arrow 312"/>
          <p:cNvSpPr/>
          <p:nvPr/>
        </p:nvSpPr>
        <p:spPr>
          <a:xfrm rot="5400000">
            <a:off x="2016241" y="3539958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4" name="Rectangle 313"/>
          <p:cNvSpPr>
            <a:spLocks/>
          </p:cNvSpPr>
          <p:nvPr/>
        </p:nvSpPr>
        <p:spPr>
          <a:xfrm>
            <a:off x="2217974" y="4426709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15" name="Group 314"/>
          <p:cNvGrpSpPr/>
          <p:nvPr/>
        </p:nvGrpSpPr>
        <p:grpSpPr>
          <a:xfrm>
            <a:off x="2217974" y="4426609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316" name="Rectangle 315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2259288" y="444670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20" name="Straight Arrow Connector 31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3" name="Group 332"/>
          <p:cNvGrpSpPr/>
          <p:nvPr/>
        </p:nvGrpSpPr>
        <p:grpSpPr>
          <a:xfrm>
            <a:off x="2259288" y="460501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34" name="Straight Arrow Connector 33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7" name="Group 346"/>
          <p:cNvGrpSpPr/>
          <p:nvPr/>
        </p:nvGrpSpPr>
        <p:grpSpPr>
          <a:xfrm>
            <a:off x="2259288" y="475151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48" name="Straight Arrow Connector 34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1" name="Right Brace 360"/>
          <p:cNvSpPr/>
          <p:nvPr/>
        </p:nvSpPr>
        <p:spPr>
          <a:xfrm rot="10800000">
            <a:off x="2134994" y="4425000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62" name="Right Brace 361"/>
          <p:cNvSpPr/>
          <p:nvPr/>
        </p:nvSpPr>
        <p:spPr>
          <a:xfrm rot="5400000">
            <a:off x="2464681" y="4675966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363" name="Group 362"/>
          <p:cNvGrpSpPr/>
          <p:nvPr/>
        </p:nvGrpSpPr>
        <p:grpSpPr>
          <a:xfrm>
            <a:off x="2326501" y="4117364"/>
            <a:ext cx="304260" cy="327936"/>
            <a:chOff x="3769978" y="3815082"/>
            <a:chExt cx="304260" cy="327936"/>
          </a:xfrm>
        </p:grpSpPr>
        <p:sp>
          <p:nvSpPr>
            <p:cNvPr id="364" name="TextBox 363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66" name="TextBox 365"/>
          <p:cNvSpPr txBox="1"/>
          <p:nvPr/>
        </p:nvSpPr>
        <p:spPr>
          <a:xfrm>
            <a:off x="2352440" y="49389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67" name="TextBox 366"/>
          <p:cNvSpPr txBox="1"/>
          <p:nvPr/>
        </p:nvSpPr>
        <p:spPr>
          <a:xfrm>
            <a:off x="1884735" y="4387131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8" name="Rectangle 367"/>
          <p:cNvSpPr/>
          <p:nvPr/>
        </p:nvSpPr>
        <p:spPr>
          <a:xfrm>
            <a:off x="397084" y="6516244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69" name="TextBox 368"/>
          <p:cNvSpPr txBox="1"/>
          <p:nvPr/>
        </p:nvSpPr>
        <p:spPr>
          <a:xfrm>
            <a:off x="509716" y="6437207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370" name="TextBox 369"/>
          <p:cNvSpPr txBox="1"/>
          <p:nvPr/>
        </p:nvSpPr>
        <p:spPr>
          <a:xfrm>
            <a:off x="2624641" y="3642290"/>
            <a:ext cx="1277504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000" i="1" dirty="0" err="1">
                <a:latin typeface="Symbol" charset="2"/>
                <a:cs typeface="Symbol" charset="2"/>
              </a:rPr>
              <a:t>d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71" name="TextBox 370"/>
          <p:cNvSpPr txBox="1"/>
          <p:nvPr/>
        </p:nvSpPr>
        <p:spPr>
          <a:xfrm>
            <a:off x="3538158" y="3559509"/>
            <a:ext cx="259542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grpSp>
        <p:nvGrpSpPr>
          <p:cNvPr id="372" name="Group 371"/>
          <p:cNvGrpSpPr/>
          <p:nvPr/>
        </p:nvGrpSpPr>
        <p:grpSpPr>
          <a:xfrm>
            <a:off x="39261" y="1363640"/>
            <a:ext cx="4535424" cy="5776148"/>
            <a:chOff x="62453" y="1169884"/>
            <a:chExt cx="4535424" cy="5330247"/>
          </a:xfrm>
        </p:grpSpPr>
        <p:sp>
          <p:nvSpPr>
            <p:cNvPr id="373" name="Rounded Rectangle 372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75" name="TextBox 374"/>
          <p:cNvSpPr txBox="1"/>
          <p:nvPr/>
        </p:nvSpPr>
        <p:spPr>
          <a:xfrm>
            <a:off x="1524532" y="1964359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6" name="Right Brace 375"/>
          <p:cNvSpPr/>
          <p:nvPr/>
        </p:nvSpPr>
        <p:spPr>
          <a:xfrm rot="10800000">
            <a:off x="3122757" y="1770575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7" name="TextBox 376"/>
          <p:cNvSpPr txBox="1"/>
          <p:nvPr/>
        </p:nvSpPr>
        <p:spPr>
          <a:xfrm>
            <a:off x="2905157" y="1768298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78" name="Group 377"/>
          <p:cNvGrpSpPr/>
          <p:nvPr/>
        </p:nvGrpSpPr>
        <p:grpSpPr>
          <a:xfrm>
            <a:off x="422438" y="1724937"/>
            <a:ext cx="3565318" cy="756597"/>
            <a:chOff x="1395075" y="3536539"/>
            <a:chExt cx="3565318" cy="756597"/>
          </a:xfrm>
        </p:grpSpPr>
        <p:sp>
          <p:nvSpPr>
            <p:cNvPr id="379" name="Rectangle 378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8" name="TextBox 387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TextBox 388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TextBox 389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1" name="Right Brace 390"/>
          <p:cNvSpPr/>
          <p:nvPr/>
        </p:nvSpPr>
        <p:spPr>
          <a:xfrm rot="5400000">
            <a:off x="2378412" y="2512012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92" name="TextBox 391"/>
          <p:cNvSpPr txBox="1"/>
          <p:nvPr/>
        </p:nvSpPr>
        <p:spPr>
          <a:xfrm>
            <a:off x="2256763" y="260345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93" name="Group 392"/>
          <p:cNvGrpSpPr/>
          <p:nvPr/>
        </p:nvGrpSpPr>
        <p:grpSpPr>
          <a:xfrm>
            <a:off x="574838" y="1877337"/>
            <a:ext cx="3565318" cy="756597"/>
            <a:chOff x="1395075" y="3536539"/>
            <a:chExt cx="3565318" cy="756597"/>
          </a:xfrm>
        </p:grpSpPr>
        <p:sp>
          <p:nvSpPr>
            <p:cNvPr id="394" name="Rectangle 393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3" name="TextBox 402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4" name="TextBox 403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TextBox 404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6" name="Rectangle 405"/>
          <p:cNvSpPr/>
          <p:nvPr/>
        </p:nvSpPr>
        <p:spPr>
          <a:xfrm>
            <a:off x="3201346" y="3129561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7" name="U-Turn Arrow 406"/>
          <p:cNvSpPr/>
          <p:nvPr/>
        </p:nvSpPr>
        <p:spPr>
          <a:xfrm rot="5400000">
            <a:off x="3585834" y="2536196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3436119" y="3130255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3458249" y="3048540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410" name="U-Turn Arrow 409"/>
          <p:cNvSpPr/>
          <p:nvPr/>
        </p:nvSpPr>
        <p:spPr>
          <a:xfrm rot="5400000">
            <a:off x="3443315" y="2388575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1" name="Rectangle 410"/>
          <p:cNvSpPr/>
          <p:nvPr/>
        </p:nvSpPr>
        <p:spPr>
          <a:xfrm>
            <a:off x="397084" y="6388228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2" name="TextBox 411"/>
          <p:cNvSpPr txBox="1"/>
          <p:nvPr/>
        </p:nvSpPr>
        <p:spPr>
          <a:xfrm>
            <a:off x="509804" y="6310790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413" name="TextBox 412"/>
          <p:cNvSpPr txBox="1"/>
          <p:nvPr/>
        </p:nvSpPr>
        <p:spPr>
          <a:xfrm>
            <a:off x="2989492" y="2714882"/>
            <a:ext cx="1399563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14" name="TextBox 413"/>
          <p:cNvSpPr txBox="1"/>
          <p:nvPr/>
        </p:nvSpPr>
        <p:spPr>
          <a:xfrm>
            <a:off x="4001123" y="2628463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415" name="TextBox 414"/>
          <p:cNvSpPr txBox="1"/>
          <p:nvPr/>
        </p:nvSpPr>
        <p:spPr>
          <a:xfrm>
            <a:off x="1525665" y="59275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416" name="Right Brace 415"/>
          <p:cNvSpPr/>
          <p:nvPr/>
        </p:nvSpPr>
        <p:spPr>
          <a:xfrm rot="16200000">
            <a:off x="3572240" y="-2835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7" name="Right Brace 416"/>
          <p:cNvSpPr/>
          <p:nvPr/>
        </p:nvSpPr>
        <p:spPr>
          <a:xfrm rot="16200000">
            <a:off x="846585" y="-2835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8" name="TextBox 417"/>
          <p:cNvSpPr txBox="1"/>
          <p:nvPr/>
        </p:nvSpPr>
        <p:spPr>
          <a:xfrm>
            <a:off x="3450737" y="548561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19" name="TextBox 418"/>
          <p:cNvSpPr txBox="1"/>
          <p:nvPr/>
        </p:nvSpPr>
        <p:spPr>
          <a:xfrm>
            <a:off x="731236" y="5485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420" name="Group 419"/>
          <p:cNvGrpSpPr/>
          <p:nvPr/>
        </p:nvGrpSpPr>
        <p:grpSpPr>
          <a:xfrm>
            <a:off x="-1887" y="80035"/>
            <a:ext cx="4617720" cy="7101163"/>
            <a:chOff x="970747" y="1812366"/>
            <a:chExt cx="4617720" cy="6842635"/>
          </a:xfrm>
        </p:grpSpPr>
        <p:sp>
          <p:nvSpPr>
            <p:cNvPr id="421" name="Rounded Rectangle 420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2" name="TextBox 421"/>
            <p:cNvSpPr txBox="1"/>
            <p:nvPr/>
          </p:nvSpPr>
          <p:spPr>
            <a:xfrm>
              <a:off x="2502367" y="1812366"/>
              <a:ext cx="1525072" cy="22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436076" y="401895"/>
            <a:ext cx="3811930" cy="757924"/>
            <a:chOff x="1408710" y="2470227"/>
            <a:chExt cx="3811930" cy="757924"/>
          </a:xfrm>
        </p:grpSpPr>
        <p:grpSp>
          <p:nvGrpSpPr>
            <p:cNvPr id="424" name="Group 423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26" name="Rectangle 425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TextBox 426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9" name="Straight Connector 428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1" name="TextBox 430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Rectangle 431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3" name="Straight Connector 432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5" name="TextBox 424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5" name="Group 434"/>
          <p:cNvGrpSpPr/>
          <p:nvPr/>
        </p:nvGrpSpPr>
        <p:grpSpPr>
          <a:xfrm>
            <a:off x="588473" y="554293"/>
            <a:ext cx="3811930" cy="757924"/>
            <a:chOff x="1408710" y="2470227"/>
            <a:chExt cx="3811930" cy="757924"/>
          </a:xfrm>
        </p:grpSpPr>
        <p:grpSp>
          <p:nvGrpSpPr>
            <p:cNvPr id="436" name="Group 435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38" name="Rectangle 437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TextBox 438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1" name="Straight Connector 440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3" name="TextBox 442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Rectangle 443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5" name="Straight Connector 444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7" name="TextBox 436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7" name="TextBox 446"/>
          <p:cNvSpPr txBox="1"/>
          <p:nvPr/>
        </p:nvSpPr>
        <p:spPr>
          <a:xfrm>
            <a:off x="3450737" y="177541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8" name="TextBox 447"/>
          <p:cNvSpPr txBox="1"/>
          <p:nvPr/>
        </p:nvSpPr>
        <p:spPr>
          <a:xfrm>
            <a:off x="731236" y="17754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9" name="Rectangle 448"/>
          <p:cNvSpPr/>
          <p:nvPr/>
        </p:nvSpPr>
        <p:spPr>
          <a:xfrm>
            <a:off x="397084" y="6256568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50" name="TextBox 449"/>
          <p:cNvSpPr txBox="1"/>
          <p:nvPr/>
        </p:nvSpPr>
        <p:spPr>
          <a:xfrm>
            <a:off x="510574" y="6177543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pic>
        <p:nvPicPr>
          <p:cNvPr id="452" name="Picture 451" descr="Screen Shot 2016-04-24 at 5.00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58" y="4835151"/>
            <a:ext cx="2706303" cy="967974"/>
          </a:xfrm>
          <a:prstGeom prst="rect">
            <a:avLst/>
          </a:prstGeom>
        </p:spPr>
      </p:pic>
      <p:pic>
        <p:nvPicPr>
          <p:cNvPr id="453" name="Picture 452" descr="Screen Shot 2016-04-24 at 5.00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913" y="4990654"/>
            <a:ext cx="2681238" cy="707861"/>
          </a:xfrm>
          <a:prstGeom prst="rect">
            <a:avLst/>
          </a:prstGeom>
        </p:spPr>
      </p:pic>
      <p:sp>
        <p:nvSpPr>
          <p:cNvPr id="451" name="Content Placeholder 2"/>
          <p:cNvSpPr>
            <a:spLocks noGrp="1"/>
          </p:cNvSpPr>
          <p:nvPr>
            <p:ph idx="1"/>
          </p:nvPr>
        </p:nvSpPr>
        <p:spPr>
          <a:xfrm>
            <a:off x="5044952" y="993504"/>
            <a:ext cx="5398385" cy="482769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</a:t>
            </a:r>
            <a:r>
              <a:rPr lang="en-US" sz="2000" dirty="0"/>
              <a:t>loop (along </a:t>
            </a:r>
            <a:r>
              <a:rPr lang="en-US" sz="2000" i="1" dirty="0" err="1">
                <a:latin typeface="Cambria Math"/>
                <a:cs typeface="Cambria Math"/>
              </a:rPr>
              <a:t>m</a:t>
            </a:r>
            <a:r>
              <a:rPr lang="en-US" sz="2000" i="1" baseline="-25000" dirty="0" err="1">
                <a:latin typeface="Cambria Math"/>
                <a:cs typeface="Cambria Math"/>
              </a:rPr>
              <a:t>C</a:t>
            </a:r>
            <a:r>
              <a:rPr lang="en-US" sz="2000" dirty="0"/>
              <a:t> direction)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</a:t>
            </a:r>
            <a:r>
              <a:rPr lang="en-US" sz="2000" dirty="0"/>
              <a:t>loop (along </a:t>
            </a:r>
            <a:r>
              <a:rPr lang="en-US" sz="2000" i="1" dirty="0" err="1">
                <a:latin typeface="Cambria Math"/>
                <a:cs typeface="Cambria Math"/>
              </a:rPr>
              <a:t>n</a:t>
            </a:r>
            <a:r>
              <a:rPr lang="en-US" sz="2000" i="1" baseline="-25000" dirty="0" err="1">
                <a:latin typeface="Cambria Math"/>
                <a:cs typeface="Cambria Math"/>
              </a:rPr>
              <a:t>R</a:t>
            </a:r>
            <a:r>
              <a:rPr lang="en-US" sz="2000" dirty="0"/>
              <a:t> direction)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both </a:t>
            </a:r>
            <a:r>
              <a:rPr lang="en-US" sz="2000" dirty="0"/>
              <a:t>3</a:t>
            </a:r>
            <a:r>
              <a:rPr lang="en-US" sz="2000" baseline="30000" dirty="0"/>
              <a:t>rd</a:t>
            </a:r>
            <a:r>
              <a:rPr lang="en-US" sz="2000" dirty="0"/>
              <a:t> and 2</a:t>
            </a:r>
            <a:r>
              <a:rPr lang="en-US" sz="2000" baseline="30000" dirty="0"/>
              <a:t>nd</a:t>
            </a:r>
            <a:r>
              <a:rPr lang="en-US" sz="2000" dirty="0"/>
              <a:t> loop</a:t>
            </a:r>
          </a:p>
        </p:txBody>
      </p:sp>
    </p:spTree>
    <p:extLst>
      <p:ext uri="{BB962C8B-B14F-4D97-AF65-F5344CB8AC3E}">
        <p14:creationId xmlns:p14="http://schemas.microsoft.com/office/powerpoint/2010/main" val="78494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69667" y="889676"/>
            <a:ext cx="6456868" cy="2571961"/>
          </a:xfrm>
        </p:spPr>
        <p:txBody>
          <a:bodyPr>
            <a:normAutofit/>
          </a:bodyPr>
          <a:lstStyle/>
          <a:p>
            <a:r>
              <a:rPr lang="en-US" sz="2400" dirty="0"/>
              <a:t>One-level </a:t>
            </a:r>
            <a:r>
              <a:rPr lang="en-US" sz="2400" dirty="0" err="1"/>
              <a:t>Strassen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FF0000"/>
                </a:solidFill>
              </a:rPr>
              <a:t>1+14.3% </a:t>
            </a:r>
            <a:r>
              <a:rPr lang="en-US" sz="2400" dirty="0"/>
              <a:t>speedup)</a:t>
            </a:r>
          </a:p>
          <a:p>
            <a:pPr lvl="1"/>
            <a:r>
              <a:rPr lang="en-US" sz="2000" dirty="0"/>
              <a:t>8 multiplications → 7 multiplications ;</a:t>
            </a:r>
          </a:p>
          <a:p>
            <a:r>
              <a:rPr lang="en-US" sz="2400" dirty="0"/>
              <a:t>Two-level </a:t>
            </a:r>
            <a:r>
              <a:rPr lang="en-US" sz="2400" dirty="0" err="1"/>
              <a:t>Strassen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FF0000"/>
                </a:solidFill>
              </a:rPr>
              <a:t>1+30.6% </a:t>
            </a:r>
            <a:r>
              <a:rPr lang="en-US" sz="2400" dirty="0"/>
              <a:t>speedup)</a:t>
            </a:r>
          </a:p>
          <a:p>
            <a:pPr lvl="1"/>
            <a:r>
              <a:rPr lang="en-US" sz="2000" dirty="0"/>
              <a:t>64 multiplications → 49 multiplications;</a:t>
            </a:r>
          </a:p>
          <a:p>
            <a:r>
              <a:rPr lang="en-US" sz="2400" i="1" dirty="0"/>
              <a:t>d</a:t>
            </a:r>
            <a:r>
              <a:rPr lang="en-US" sz="2400" dirty="0"/>
              <a:t>-level </a:t>
            </a:r>
            <a:r>
              <a:rPr lang="en-US" sz="2400" dirty="0" err="1"/>
              <a:t>Strassen</a:t>
            </a:r>
            <a:r>
              <a:rPr lang="en-US" sz="2400" dirty="0"/>
              <a:t> (</a:t>
            </a:r>
            <a:r>
              <a:rPr lang="en-US" sz="2400" i="1" dirty="0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i="1" dirty="0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2.803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speedup)</a:t>
            </a:r>
          </a:p>
          <a:p>
            <a:pPr lvl="1"/>
            <a:r>
              <a:rPr lang="en-US" sz="2000" dirty="0"/>
              <a:t>8</a:t>
            </a:r>
            <a:r>
              <a:rPr lang="en-US" sz="2000" i="1" baseline="30000" dirty="0"/>
              <a:t>d</a:t>
            </a:r>
            <a:r>
              <a:rPr lang="en-US" sz="2000" dirty="0"/>
              <a:t>  multiplications → 7</a:t>
            </a:r>
            <a:r>
              <a:rPr lang="en-US" sz="2000" i="1" baseline="30000" dirty="0"/>
              <a:t>d</a:t>
            </a:r>
            <a:r>
              <a:rPr lang="en-US" sz="2000" dirty="0"/>
              <a:t> multiplications;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7" descr="Screen Shot 2016-04-18 at 12.29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68" y="3348036"/>
            <a:ext cx="5052288" cy="98219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600" dirty="0"/>
              <a:t>Multi-level </a:t>
            </a:r>
            <a:r>
              <a:rPr lang="en-US" sz="3600" dirty="0" err="1"/>
              <a:t>Strassen’s</a:t>
            </a:r>
            <a:r>
              <a:rPr lang="en-US" sz="3600" dirty="0"/>
              <a:t> Algorithm (</a:t>
            </a:r>
            <a:r>
              <a:rPr lang="en-US" sz="3600" dirty="0">
                <a:solidFill>
                  <a:srgbClr val="FF0000"/>
                </a:solidFill>
              </a:rPr>
              <a:t>In theory</a:t>
            </a:r>
            <a:r>
              <a:rPr lang="en-US" sz="3600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357" y="818110"/>
            <a:ext cx="3081745" cy="480131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12421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of State-of-the-art GEMM in BLIS</a:t>
            </a:r>
          </a:p>
          <a:p>
            <a:r>
              <a:rPr lang="en-US" dirty="0" err="1" smtClean="0"/>
              <a:t>Strassen’s</a:t>
            </a:r>
            <a:r>
              <a:rPr lang="en-US" dirty="0" smtClean="0"/>
              <a:t> Algorithm Reloaded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Theoretical Model and Practical Performance</a:t>
            </a:r>
          </a:p>
          <a:p>
            <a:r>
              <a:rPr lang="en-US" dirty="0" smtClean="0"/>
              <a:t>Extension to Other BLAS-3 Operation</a:t>
            </a:r>
          </a:p>
          <a:p>
            <a:r>
              <a:rPr lang="en-US" dirty="0" smtClean="0"/>
              <a:t>Extension to Other </a:t>
            </a:r>
            <a:r>
              <a:rPr lang="en-US" dirty="0"/>
              <a:t>F</a:t>
            </a:r>
            <a:r>
              <a:rPr lang="en-US" dirty="0" smtClean="0"/>
              <a:t>ast </a:t>
            </a:r>
            <a:r>
              <a:rPr lang="en-US" dirty="0"/>
              <a:t>M</a:t>
            </a:r>
            <a:r>
              <a:rPr lang="en-US" dirty="0" smtClean="0"/>
              <a:t>atrix Multiplication</a:t>
            </a:r>
          </a:p>
          <a:p>
            <a:r>
              <a:rPr lang="en-US" dirty="0" smtClean="0"/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0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502" y="1756705"/>
            <a:ext cx="9052560" cy="4635166"/>
          </a:xfrm>
        </p:spPr>
        <p:txBody>
          <a:bodyPr>
            <a:normAutofit/>
          </a:bodyPr>
          <a:lstStyle/>
          <a:p>
            <a:r>
              <a:rPr lang="en-US" dirty="0" smtClean="0"/>
              <a:t>Performance Metric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Total Time Breakdown</a:t>
            </a:r>
          </a:p>
          <a:p>
            <a:endParaRPr lang="en-US" dirty="0"/>
          </a:p>
        </p:txBody>
      </p:sp>
      <p:pic>
        <p:nvPicPr>
          <p:cNvPr id="5" name="Picture 4" descr="Screen Shot 2016-04-25 at 1.45.0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t="25835" r="3718" b="16669"/>
          <a:stretch/>
        </p:blipFill>
        <p:spPr>
          <a:xfrm>
            <a:off x="2872415" y="4260717"/>
            <a:ext cx="2605521" cy="480651"/>
          </a:xfrm>
          <a:prstGeom prst="rect">
            <a:avLst/>
          </a:prstGeom>
        </p:spPr>
      </p:pic>
      <p:pic>
        <p:nvPicPr>
          <p:cNvPr id="8" name="Picture 7" descr="Screen Shot 2016-04-27 at 1.20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34" y="2443107"/>
            <a:ext cx="6956634" cy="1040809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3997961" y="4783703"/>
            <a:ext cx="165947" cy="82296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5090158" y="4783703"/>
            <a:ext cx="165947" cy="82296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67193" y="5623593"/>
            <a:ext cx="1261534" cy="584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Helvetica"/>
                <a:cs typeface="Helvetica"/>
              </a:rPr>
              <a:t>Arithmetic</a:t>
            </a:r>
          </a:p>
          <a:p>
            <a:r>
              <a:rPr lang="en-US" sz="1600" dirty="0">
                <a:solidFill>
                  <a:srgbClr val="008000"/>
                </a:solidFill>
                <a:latin typeface="Helvetica"/>
                <a:cs typeface="Helvetica"/>
              </a:rPr>
              <a:t>Operations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1651" y="5632054"/>
            <a:ext cx="1261534" cy="584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Helvetica"/>
                <a:cs typeface="Helvetica"/>
              </a:rPr>
              <a:t>Memory</a:t>
            </a:r>
          </a:p>
          <a:p>
            <a:r>
              <a:rPr lang="en-US" sz="1600" dirty="0">
                <a:solidFill>
                  <a:srgbClr val="008000"/>
                </a:solidFill>
                <a:latin typeface="Helvetica"/>
                <a:cs typeface="Helvetica"/>
              </a:rPr>
              <a:t>Operations</a:t>
            </a:r>
          </a:p>
        </p:txBody>
      </p:sp>
    </p:spTree>
    <p:extLst>
      <p:ext uri="{BB962C8B-B14F-4D97-AF65-F5344CB8AC3E}">
        <p14:creationId xmlns:p14="http://schemas.microsoft.com/office/powerpoint/2010/main" val="14312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2" grpId="0" animBg="1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Arithmetic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8234" y="3112318"/>
            <a:ext cx="6211147" cy="413515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DGEMM</a:t>
            </a:r>
          </a:p>
          <a:p>
            <a:pPr lvl="1"/>
            <a:r>
              <a:rPr lang="en-US" dirty="0" smtClean="0"/>
              <a:t>No extra additions</a:t>
            </a:r>
          </a:p>
          <a:p>
            <a:endParaRPr lang="en-US" dirty="0"/>
          </a:p>
          <a:p>
            <a:r>
              <a:rPr lang="en-US" dirty="0" smtClean="0"/>
              <a:t>One-level </a:t>
            </a:r>
            <a:r>
              <a:rPr lang="en-US" dirty="0" err="1" smtClean="0"/>
              <a:t>Strassen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008000"/>
                </a:solidFill>
              </a:rPr>
              <a:t>ABC, AB, Naïve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7</a:t>
            </a:r>
            <a:r>
              <a:rPr lang="en-US" dirty="0" smtClean="0"/>
              <a:t> </a:t>
            </a:r>
            <a:r>
              <a:rPr lang="en-US" dirty="0" err="1" smtClean="0"/>
              <a:t>submatrix</a:t>
            </a:r>
            <a:r>
              <a:rPr lang="en-US" dirty="0" smtClean="0"/>
              <a:t> multiplications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r>
              <a:rPr lang="en-US" dirty="0" smtClean="0"/>
              <a:t> extra additions of </a:t>
            </a:r>
            <a:r>
              <a:rPr lang="en-US" dirty="0" err="1" smtClean="0"/>
              <a:t>submatrices</a:t>
            </a:r>
            <a:r>
              <a:rPr lang="en-US" dirty="0" smtClean="0"/>
              <a:t> of A and B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12</a:t>
            </a:r>
            <a:r>
              <a:rPr lang="en-US" dirty="0" smtClean="0"/>
              <a:t> extra additions of </a:t>
            </a:r>
            <a:r>
              <a:rPr lang="en-US" dirty="0" err="1" smtClean="0"/>
              <a:t>submatrices</a:t>
            </a:r>
            <a:r>
              <a:rPr lang="en-US" dirty="0" smtClean="0"/>
              <a:t> of C</a:t>
            </a:r>
          </a:p>
          <a:p>
            <a:endParaRPr lang="en-US" dirty="0"/>
          </a:p>
          <a:p>
            <a:r>
              <a:rPr lang="en-US" dirty="0" smtClean="0"/>
              <a:t>Two-level </a:t>
            </a:r>
            <a:r>
              <a:rPr lang="en-US" dirty="0" err="1" smtClean="0"/>
              <a:t>Strassen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008000"/>
                </a:solidFill>
              </a:rPr>
              <a:t>ABC, AB, Naïve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49</a:t>
            </a:r>
            <a:r>
              <a:rPr lang="en-US" dirty="0" smtClean="0"/>
              <a:t> </a:t>
            </a:r>
            <a:r>
              <a:rPr lang="en-US" dirty="0" err="1" smtClean="0"/>
              <a:t>submatrix</a:t>
            </a:r>
            <a:r>
              <a:rPr lang="en-US" dirty="0" smtClean="0"/>
              <a:t> multiplications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95</a:t>
            </a:r>
            <a:r>
              <a:rPr lang="en-US" dirty="0" smtClean="0"/>
              <a:t> extra additions of </a:t>
            </a:r>
            <a:r>
              <a:rPr lang="en-US" dirty="0" err="1" smtClean="0"/>
              <a:t>submatrices</a:t>
            </a:r>
            <a:r>
              <a:rPr lang="en-US" dirty="0" smtClean="0"/>
              <a:t> of A and B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154</a:t>
            </a:r>
            <a:r>
              <a:rPr lang="en-US" dirty="0" smtClean="0"/>
              <a:t> extra additions of </a:t>
            </a:r>
            <a:r>
              <a:rPr lang="en-US" dirty="0" err="1" smtClean="0"/>
              <a:t>submatrices</a:t>
            </a:r>
            <a:r>
              <a:rPr lang="en-US" dirty="0" smtClean="0"/>
              <a:t> of C</a:t>
            </a:r>
            <a:endParaRPr lang="en-US" dirty="0"/>
          </a:p>
        </p:txBody>
      </p:sp>
      <p:pic>
        <p:nvPicPr>
          <p:cNvPr id="5" name="Picture 4" descr="Screen Shot 2016-04-25 at 1.45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63" y="1313330"/>
            <a:ext cx="4451307" cy="483705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3701627" y="1797035"/>
            <a:ext cx="165947" cy="556701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28858" y="2302932"/>
            <a:ext cx="1433410" cy="584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600" dirty="0" err="1">
                <a:solidFill>
                  <a:srgbClr val="008000"/>
                </a:solidFill>
                <a:latin typeface="Helvetica"/>
                <a:cs typeface="Helvetica"/>
              </a:rPr>
              <a:t>Submatrix</a:t>
            </a:r>
            <a:endParaRPr lang="en-US" sz="1600" dirty="0">
              <a:solidFill>
                <a:srgbClr val="008000"/>
              </a:solidFill>
              <a:latin typeface="Helvetica"/>
              <a:cs typeface="Helvetica"/>
            </a:endParaRPr>
          </a:p>
          <a:p>
            <a:r>
              <a:rPr lang="en-US" sz="1600" dirty="0">
                <a:solidFill>
                  <a:srgbClr val="008000"/>
                </a:solidFill>
                <a:latin typeface="Helvetica"/>
                <a:cs typeface="Helvetica"/>
              </a:rPr>
              <a:t>multiplication</a:t>
            </a:r>
          </a:p>
        </p:txBody>
      </p:sp>
      <p:sp>
        <p:nvSpPr>
          <p:cNvPr id="8" name="Down Arrow 7"/>
          <p:cNvSpPr/>
          <p:nvPr/>
        </p:nvSpPr>
        <p:spPr>
          <a:xfrm>
            <a:off x="5691294" y="1822430"/>
            <a:ext cx="165947" cy="505905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57654" y="2281321"/>
            <a:ext cx="2493013" cy="83099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Helvetica"/>
                <a:cs typeface="Helvetica"/>
              </a:rPr>
              <a:t>Extra additions with </a:t>
            </a:r>
            <a:r>
              <a:rPr lang="en-US" sz="1600" dirty="0" err="1">
                <a:solidFill>
                  <a:srgbClr val="008000"/>
                </a:solidFill>
                <a:latin typeface="Helvetica"/>
                <a:cs typeface="Helvetica"/>
              </a:rPr>
              <a:t>submatrices</a:t>
            </a:r>
            <a:r>
              <a:rPr lang="en-US" sz="1600" dirty="0">
                <a:solidFill>
                  <a:srgbClr val="008000"/>
                </a:solidFill>
                <a:latin typeface="Helvetica"/>
                <a:cs typeface="Helvetica"/>
              </a:rPr>
              <a:t> of A, B, C, respectively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99106" y="4014832"/>
            <a:ext cx="3583095" cy="236988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2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);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</a:p>
          <a:p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2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            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 –=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endParaRPr lang="en-US" sz="12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2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);              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2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               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2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            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 –=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2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); 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2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); 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endParaRPr lang="en-US" sz="12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pic>
        <p:nvPicPr>
          <p:cNvPr id="11" name="Picture 10" descr="Screen Shot 2016-04-24 at 8.12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128" y="5492211"/>
            <a:ext cx="4054076" cy="1752534"/>
          </a:xfrm>
          <a:prstGeom prst="rect">
            <a:avLst/>
          </a:prstGeom>
        </p:spPr>
      </p:pic>
      <p:pic>
        <p:nvPicPr>
          <p:cNvPr id="33" name="Picture 32" descr="Screen Shot 2016-04-27 at 4.00.29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2579"/>
          <a:stretch/>
        </p:blipFill>
        <p:spPr>
          <a:xfrm>
            <a:off x="563454" y="3832282"/>
            <a:ext cx="1193579" cy="182548"/>
          </a:xfrm>
          <a:prstGeom prst="rect">
            <a:avLst/>
          </a:prstGeom>
        </p:spPr>
      </p:pic>
      <p:pic>
        <p:nvPicPr>
          <p:cNvPr id="34" name="Picture 33" descr="Screen Shot 2016-04-27 at 4.00.38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" r="758" b="7991"/>
          <a:stretch/>
        </p:blipFill>
        <p:spPr>
          <a:xfrm>
            <a:off x="537611" y="5322061"/>
            <a:ext cx="4888707" cy="408030"/>
          </a:xfrm>
          <a:prstGeom prst="rect">
            <a:avLst/>
          </a:prstGeom>
        </p:spPr>
      </p:pic>
      <p:pic>
        <p:nvPicPr>
          <p:cNvPr id="35" name="Picture 34" descr="Screen Shot 2016-04-27 at 4.00.45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725" y="6884195"/>
            <a:ext cx="5179068" cy="43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1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" y="1706885"/>
            <a:ext cx="3815081" cy="4827694"/>
          </a:xfrm>
        </p:spPr>
        <p:txBody>
          <a:bodyPr>
            <a:normAutofit/>
          </a:bodyPr>
          <a:lstStyle/>
          <a:p>
            <a:r>
              <a:rPr lang="en-US" sz="1800" dirty="0"/>
              <a:t>DGEMM</a:t>
            </a:r>
          </a:p>
          <a:p>
            <a:endParaRPr lang="en-US" sz="1800" dirty="0"/>
          </a:p>
          <a:p>
            <a:r>
              <a:rPr lang="en-US" sz="1800" dirty="0"/>
              <a:t>One-level</a:t>
            </a:r>
          </a:p>
          <a:p>
            <a:pPr>
              <a:buFont typeface="Wingdings" charset="2"/>
              <a:buChar char="Ø"/>
            </a:pPr>
            <a:r>
              <a:rPr lang="en-US" sz="1600" dirty="0"/>
              <a:t>ABC </a:t>
            </a:r>
            <a:r>
              <a:rPr lang="en-US" sz="1600" dirty="0" err="1"/>
              <a:t>Strassen</a:t>
            </a:r>
            <a:endParaRPr lang="en-US" sz="1600" dirty="0"/>
          </a:p>
          <a:p>
            <a:pPr>
              <a:buFont typeface="Wingdings" charset="2"/>
              <a:buChar char="Ø"/>
            </a:pPr>
            <a:endParaRPr lang="en-US" sz="1600" dirty="0"/>
          </a:p>
          <a:p>
            <a:pPr>
              <a:buFont typeface="Wingdings" charset="2"/>
              <a:buChar char="Ø"/>
            </a:pPr>
            <a:r>
              <a:rPr lang="en-US" sz="1600" dirty="0"/>
              <a:t>AB </a:t>
            </a:r>
            <a:r>
              <a:rPr lang="en-US" sz="1600" dirty="0" err="1"/>
              <a:t>Strassen</a:t>
            </a:r>
            <a:endParaRPr lang="en-US" sz="1600" dirty="0"/>
          </a:p>
          <a:p>
            <a:pPr>
              <a:buFont typeface="Wingdings" charset="2"/>
              <a:buChar char="Ø"/>
            </a:pPr>
            <a:endParaRPr lang="en-US" sz="1600" dirty="0"/>
          </a:p>
          <a:p>
            <a:pPr>
              <a:buFont typeface="Wingdings" charset="2"/>
              <a:buChar char="Ø"/>
            </a:pPr>
            <a:r>
              <a:rPr lang="en-US" sz="1600" dirty="0"/>
              <a:t>Naïve </a:t>
            </a:r>
            <a:r>
              <a:rPr lang="en-US" sz="1600" dirty="0" err="1"/>
              <a:t>Strassen</a:t>
            </a:r>
            <a:endParaRPr lang="en-US" sz="16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Two-level</a:t>
            </a:r>
          </a:p>
          <a:p>
            <a:pPr>
              <a:buFont typeface="Wingdings" charset="2"/>
              <a:buChar char="Ø"/>
            </a:pPr>
            <a:r>
              <a:rPr lang="en-US" sz="1600" dirty="0"/>
              <a:t>ABC </a:t>
            </a:r>
            <a:r>
              <a:rPr lang="en-US" sz="1600" dirty="0" err="1"/>
              <a:t>Strassen</a:t>
            </a:r>
            <a:endParaRPr lang="en-US" sz="1600" dirty="0"/>
          </a:p>
          <a:p>
            <a:pPr>
              <a:buFont typeface="Wingdings" charset="2"/>
              <a:buChar char="Ø"/>
            </a:pPr>
            <a:endParaRPr lang="en-US" sz="1600" dirty="0"/>
          </a:p>
          <a:p>
            <a:pPr>
              <a:buFont typeface="Wingdings" charset="2"/>
              <a:buChar char="Ø"/>
            </a:pPr>
            <a:r>
              <a:rPr lang="en-US" sz="1600" dirty="0"/>
              <a:t>AB </a:t>
            </a:r>
            <a:r>
              <a:rPr lang="en-US" sz="1600" dirty="0" err="1"/>
              <a:t>Strassen</a:t>
            </a:r>
            <a:endParaRPr lang="en-US" sz="1600" dirty="0"/>
          </a:p>
          <a:p>
            <a:pPr>
              <a:buFont typeface="Wingdings" charset="2"/>
              <a:buChar char="Ø"/>
            </a:pPr>
            <a:endParaRPr lang="en-US" sz="1600" dirty="0"/>
          </a:p>
          <a:p>
            <a:pPr>
              <a:buFont typeface="Wingdings" charset="2"/>
              <a:buChar char="Ø"/>
            </a:pPr>
            <a:r>
              <a:rPr lang="en-US" sz="1600" dirty="0"/>
              <a:t>Naïve </a:t>
            </a:r>
            <a:r>
              <a:rPr lang="en-US" sz="1600" dirty="0" err="1"/>
              <a:t>Strassen</a:t>
            </a:r>
            <a:endParaRPr lang="en-US" sz="1600" dirty="0"/>
          </a:p>
          <a:p>
            <a:pPr>
              <a:buFont typeface="Wingdings" charset="2"/>
              <a:buChar char="Ø"/>
            </a:pPr>
            <a:endParaRPr lang="en-US" sz="1600" dirty="0"/>
          </a:p>
        </p:txBody>
      </p:sp>
      <p:pic>
        <p:nvPicPr>
          <p:cNvPr id="6" name="Picture 5" descr="Screen Shot 2016-04-27 at 9.57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42"/>
          <a:stretch/>
        </p:blipFill>
        <p:spPr>
          <a:xfrm>
            <a:off x="1977886" y="1350548"/>
            <a:ext cx="1357982" cy="339651"/>
          </a:xfrm>
          <a:prstGeom prst="rect">
            <a:avLst/>
          </a:prstGeom>
        </p:spPr>
      </p:pic>
      <p:pic>
        <p:nvPicPr>
          <p:cNvPr id="17" name="Picture 16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27" r="2110" b="437"/>
          <a:stretch/>
        </p:blipFill>
        <p:spPr>
          <a:xfrm>
            <a:off x="1977885" y="5887722"/>
            <a:ext cx="7970448" cy="546947"/>
          </a:xfrm>
          <a:prstGeom prst="rect">
            <a:avLst/>
          </a:prstGeom>
        </p:spPr>
      </p:pic>
      <p:pic>
        <p:nvPicPr>
          <p:cNvPr id="18" name="Picture 17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8" r="2110" b="28884"/>
          <a:stretch/>
        </p:blipFill>
        <p:spPr>
          <a:xfrm>
            <a:off x="1977885" y="4761655"/>
            <a:ext cx="7970448" cy="516466"/>
          </a:xfrm>
          <a:prstGeom prst="rect">
            <a:avLst/>
          </a:prstGeom>
        </p:spPr>
      </p:pic>
      <p:pic>
        <p:nvPicPr>
          <p:cNvPr id="20" name="Picture 19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7" r="2110" b="57549"/>
          <a:stretch/>
        </p:blipFill>
        <p:spPr>
          <a:xfrm>
            <a:off x="1977885" y="3183465"/>
            <a:ext cx="7970448" cy="541867"/>
          </a:xfrm>
          <a:prstGeom prst="rect">
            <a:avLst/>
          </a:prstGeom>
        </p:spPr>
      </p:pic>
      <p:pic>
        <p:nvPicPr>
          <p:cNvPr id="21" name="Picture 20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9" r="2110" b="72209"/>
          <a:stretch/>
        </p:blipFill>
        <p:spPr>
          <a:xfrm>
            <a:off x="1977885" y="2602659"/>
            <a:ext cx="7970448" cy="558800"/>
          </a:xfrm>
          <a:prstGeom prst="rect">
            <a:avLst/>
          </a:prstGeom>
        </p:spPr>
      </p:pic>
      <p:pic>
        <p:nvPicPr>
          <p:cNvPr id="22" name="Picture 21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" r="2110" b="87308"/>
          <a:stretch/>
        </p:blipFill>
        <p:spPr>
          <a:xfrm>
            <a:off x="1977885" y="1732286"/>
            <a:ext cx="7970448" cy="440267"/>
          </a:xfrm>
          <a:prstGeom prst="rect">
            <a:avLst/>
          </a:prstGeom>
        </p:spPr>
      </p:pic>
      <p:pic>
        <p:nvPicPr>
          <p:cNvPr id="23" name="Picture 22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60" r="2110" b="13698"/>
          <a:stretch/>
        </p:blipFill>
        <p:spPr>
          <a:xfrm>
            <a:off x="1977885" y="5362791"/>
            <a:ext cx="7970448" cy="558800"/>
          </a:xfrm>
          <a:prstGeom prst="rect">
            <a:avLst/>
          </a:prstGeom>
        </p:spPr>
      </p:pic>
      <p:pic>
        <p:nvPicPr>
          <p:cNvPr id="38" name="Picture 37" descr="Screen Shot 2016-04-27 at 9.57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01" y="7384880"/>
            <a:ext cx="6073915" cy="339651"/>
          </a:xfrm>
          <a:prstGeom prst="rect">
            <a:avLst/>
          </a:prstGeom>
        </p:spPr>
      </p:pic>
      <p:pic>
        <p:nvPicPr>
          <p:cNvPr id="39" name="Picture 38" descr="Screen Shot 2016-04-27 at 9.57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-1205" r="46076" b="-1"/>
          <a:stretch/>
        </p:blipFill>
        <p:spPr>
          <a:xfrm>
            <a:off x="3970438" y="1350548"/>
            <a:ext cx="1913896" cy="343747"/>
          </a:xfrm>
          <a:prstGeom prst="rect">
            <a:avLst/>
          </a:prstGeom>
        </p:spPr>
      </p:pic>
      <p:pic>
        <p:nvPicPr>
          <p:cNvPr id="40" name="Picture 39" descr="Screen Shot 2016-04-27 at 9.57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-1205" b="-1"/>
          <a:stretch/>
        </p:blipFill>
        <p:spPr>
          <a:xfrm>
            <a:off x="6667675" y="1350548"/>
            <a:ext cx="2851223" cy="343747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977885" y="3787987"/>
            <a:ext cx="7970448" cy="541867"/>
            <a:chOff x="1977885" y="3787985"/>
            <a:chExt cx="7970448" cy="541867"/>
          </a:xfrm>
        </p:grpSpPr>
        <p:grpSp>
          <p:nvGrpSpPr>
            <p:cNvPr id="42" name="Group 41"/>
            <p:cNvGrpSpPr/>
            <p:nvPr/>
          </p:nvGrpSpPr>
          <p:grpSpPr>
            <a:xfrm>
              <a:off x="1977885" y="3787985"/>
              <a:ext cx="7970448" cy="541867"/>
              <a:chOff x="1977885" y="3787985"/>
              <a:chExt cx="7970448" cy="54186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977885" y="3787985"/>
                <a:ext cx="7970448" cy="541867"/>
                <a:chOff x="1977885" y="3787985"/>
                <a:chExt cx="7970448" cy="541867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1977885" y="3787985"/>
                  <a:ext cx="7970448" cy="541867"/>
                  <a:chOff x="1977885" y="3787985"/>
                  <a:chExt cx="7970448" cy="541867"/>
                </a:xfrm>
              </p:grpSpPr>
              <p:pic>
                <p:nvPicPr>
                  <p:cNvPr id="48" name="Picture 47" descr="Screen Shot 2016-04-27 at 10.24.39 PM.png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2495" r="2110" b="43501"/>
                  <a:stretch/>
                </p:blipFill>
                <p:spPr>
                  <a:xfrm>
                    <a:off x="1977885" y="3787985"/>
                    <a:ext cx="7970448" cy="541867"/>
                  </a:xfrm>
                  <a:prstGeom prst="rect">
                    <a:avLst/>
                  </a:prstGeom>
                </p:spPr>
              </p:pic>
              <p:sp>
                <p:nvSpPr>
                  <p:cNvPr id="49" name="Rectangle 48"/>
                  <p:cNvSpPr/>
                  <p:nvPr/>
                </p:nvSpPr>
                <p:spPr>
                  <a:xfrm>
                    <a:off x="4114681" y="3954847"/>
                    <a:ext cx="186348" cy="217522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7" name="Picture 46" descr="Screen Shot 2016-04-27 at 10.24.39 PM.pn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267" t="46784" r="61069" b="47965"/>
                <a:stretch/>
              </p:blipFill>
              <p:spPr>
                <a:xfrm>
                  <a:off x="4174028" y="3960702"/>
                  <a:ext cx="135468" cy="203200"/>
                </a:xfrm>
                <a:prstGeom prst="rect">
                  <a:avLst/>
                </a:prstGeom>
              </p:spPr>
            </p:pic>
          </p:grpSp>
          <p:sp>
            <p:nvSpPr>
              <p:cNvPr id="45" name="Rectangle 44"/>
              <p:cNvSpPr/>
              <p:nvPr/>
            </p:nvSpPr>
            <p:spPr>
              <a:xfrm>
                <a:off x="2617663" y="3980763"/>
                <a:ext cx="200859" cy="146440"/>
              </a:xfrm>
              <a:prstGeom prst="rect">
                <a:avLst/>
              </a:prstGeom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3" name="Picture 42" descr="Screen Shot 2016-04-27 at 10.24.39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67" t="46784" r="61069" b="47965"/>
            <a:stretch/>
          </p:blipFill>
          <p:spPr>
            <a:xfrm>
              <a:off x="2683054" y="3962690"/>
              <a:ext cx="135468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016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005" y="2906841"/>
            <a:ext cx="9052560" cy="1219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Modeled</a:t>
            </a:r>
            <a:r>
              <a:rPr lang="en-US" dirty="0" smtClean="0"/>
              <a:t> and</a:t>
            </a:r>
            <a:r>
              <a:rPr lang="en-US" dirty="0" smtClean="0">
                <a:solidFill>
                  <a:srgbClr val="FF0000"/>
                </a:solidFill>
              </a:rPr>
              <a:t> Actual </a:t>
            </a:r>
            <a:r>
              <a:rPr lang="en-US" dirty="0" smtClean="0"/>
              <a:t>Performance</a:t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ingle 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ore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3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5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6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3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600" dirty="0"/>
              <a:t>Multi-level </a:t>
            </a:r>
            <a:r>
              <a:rPr lang="en-US" sz="3600" dirty="0" err="1"/>
              <a:t>Strassen’s</a:t>
            </a:r>
            <a:r>
              <a:rPr lang="en-US" sz="3600" dirty="0"/>
              <a:t> Algorithm (</a:t>
            </a:r>
            <a:r>
              <a:rPr lang="en-US" sz="3600" dirty="0">
                <a:solidFill>
                  <a:srgbClr val="FF0000"/>
                </a:solidFill>
              </a:rPr>
              <a:t>In theory</a:t>
            </a:r>
            <a:r>
              <a:rPr lang="en-US" sz="3600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357" y="818110"/>
            <a:ext cx="3081745" cy="480131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pic>
        <p:nvPicPr>
          <p:cNvPr id="9" name="Picture 8" descr="str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22" y="2405756"/>
            <a:ext cx="7353206" cy="4909444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130759" y="791184"/>
            <a:ext cx="6456868" cy="2571961"/>
          </a:xfrm>
        </p:spPr>
        <p:txBody>
          <a:bodyPr>
            <a:normAutofit/>
          </a:bodyPr>
          <a:lstStyle/>
          <a:p>
            <a:r>
              <a:rPr lang="en-US" sz="1600" dirty="0"/>
              <a:t>One-level </a:t>
            </a:r>
            <a:r>
              <a:rPr lang="en-US" sz="1600" dirty="0" err="1"/>
              <a:t>Strassen</a:t>
            </a:r>
            <a:r>
              <a:rPr lang="en-US" sz="1600" dirty="0"/>
              <a:t> (</a:t>
            </a:r>
            <a:r>
              <a:rPr lang="en-US" sz="1600" dirty="0">
                <a:solidFill>
                  <a:srgbClr val="FF0000"/>
                </a:solidFill>
              </a:rPr>
              <a:t>1+14.3% </a:t>
            </a:r>
            <a:r>
              <a:rPr lang="en-US" sz="1600" dirty="0"/>
              <a:t>speedup)</a:t>
            </a:r>
          </a:p>
          <a:p>
            <a:pPr lvl="1"/>
            <a:r>
              <a:rPr lang="en-US" sz="1400" dirty="0"/>
              <a:t>8 multiplications → 7 multiplications ;</a:t>
            </a:r>
          </a:p>
          <a:p>
            <a:r>
              <a:rPr lang="en-US" sz="1600" dirty="0"/>
              <a:t>Two-level </a:t>
            </a:r>
            <a:r>
              <a:rPr lang="en-US" sz="1600" dirty="0" err="1"/>
              <a:t>Strassen</a:t>
            </a:r>
            <a:r>
              <a:rPr lang="en-US" sz="1600" dirty="0"/>
              <a:t> (</a:t>
            </a:r>
            <a:r>
              <a:rPr lang="en-US" sz="1600" dirty="0">
                <a:solidFill>
                  <a:srgbClr val="FF0000"/>
                </a:solidFill>
              </a:rPr>
              <a:t>1+30.6% </a:t>
            </a:r>
            <a:r>
              <a:rPr lang="en-US" sz="1600" dirty="0"/>
              <a:t>speedup)</a:t>
            </a:r>
          </a:p>
          <a:p>
            <a:pPr lvl="1"/>
            <a:r>
              <a:rPr lang="en-US" sz="1400" dirty="0"/>
              <a:t>64 multiplications → 49 multiplications;</a:t>
            </a:r>
          </a:p>
          <a:p>
            <a:r>
              <a:rPr lang="en-US" sz="1600" i="1" dirty="0"/>
              <a:t>d</a:t>
            </a:r>
            <a:r>
              <a:rPr lang="en-US" sz="1600" dirty="0"/>
              <a:t>-level </a:t>
            </a:r>
            <a:r>
              <a:rPr lang="en-US" sz="1600" dirty="0" err="1"/>
              <a:t>Strassen</a:t>
            </a:r>
            <a:r>
              <a:rPr lang="en-US" sz="1600" dirty="0"/>
              <a:t> (</a:t>
            </a:r>
            <a:r>
              <a:rPr lang="en-US" sz="1600" i="1" dirty="0">
                <a:solidFill>
                  <a:srgbClr val="FF0000"/>
                </a:solidFill>
              </a:rPr>
              <a:t>n</a:t>
            </a:r>
            <a:r>
              <a:rPr lang="en-US" sz="1600" baseline="30000" dirty="0">
                <a:solidFill>
                  <a:srgbClr val="FF0000"/>
                </a:solidFill>
              </a:rPr>
              <a:t>3</a:t>
            </a:r>
            <a:r>
              <a:rPr lang="en-US" sz="1600" dirty="0">
                <a:solidFill>
                  <a:srgbClr val="FF0000"/>
                </a:solidFill>
              </a:rPr>
              <a:t>/</a:t>
            </a:r>
            <a:r>
              <a:rPr lang="en-US" sz="1600" i="1" dirty="0">
                <a:solidFill>
                  <a:srgbClr val="FF0000"/>
                </a:solidFill>
              </a:rPr>
              <a:t>n</a:t>
            </a:r>
            <a:r>
              <a:rPr lang="en-US" sz="1600" baseline="30000" dirty="0">
                <a:solidFill>
                  <a:srgbClr val="FF0000"/>
                </a:solidFill>
              </a:rPr>
              <a:t>2.803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speedup)</a:t>
            </a:r>
          </a:p>
          <a:p>
            <a:pPr lvl="1"/>
            <a:r>
              <a:rPr lang="en-US" sz="1400" dirty="0"/>
              <a:t>8</a:t>
            </a:r>
            <a:r>
              <a:rPr lang="en-US" sz="1400" i="1" baseline="30000" dirty="0"/>
              <a:t>d</a:t>
            </a:r>
            <a:r>
              <a:rPr lang="en-US" sz="1400" dirty="0"/>
              <a:t>  multiplications → 7</a:t>
            </a:r>
            <a:r>
              <a:rPr lang="en-US" sz="1400" i="1" baseline="30000" dirty="0"/>
              <a:t>d</a:t>
            </a:r>
            <a:r>
              <a:rPr lang="en-US" sz="1400" dirty="0"/>
              <a:t> multiplications;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13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9043096" y="2014810"/>
            <a:ext cx="24863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043096" y="3634265"/>
            <a:ext cx="24863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181654" y="2014813"/>
            <a:ext cx="0" cy="1619455"/>
          </a:xfrm>
          <a:prstGeom prst="line">
            <a:avLst/>
          </a:prstGeom>
          <a:ln w="12700" cmpd="sng">
            <a:solidFill>
              <a:srgbClr val="FF0000"/>
            </a:solidFill>
            <a:headEnd type="arrow" w="sm" len="med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102567" y="2698976"/>
            <a:ext cx="203759" cy="30472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978299" y="2726706"/>
            <a:ext cx="707562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Helvetica"/>
                <a:cs typeface="Helvetica"/>
              </a:rPr>
              <a:t>26.0%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9051471" y="2752876"/>
            <a:ext cx="838149" cy="0"/>
          </a:xfrm>
          <a:prstGeom prst="line">
            <a:avLst/>
          </a:prstGeom>
          <a:ln w="127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043093" y="3648863"/>
            <a:ext cx="846527" cy="0"/>
          </a:xfrm>
          <a:prstGeom prst="line">
            <a:avLst/>
          </a:prstGeom>
          <a:ln w="127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776610" y="2752879"/>
            <a:ext cx="0" cy="881389"/>
          </a:xfrm>
          <a:prstGeom prst="line">
            <a:avLst/>
          </a:prstGeom>
          <a:ln w="12700" cmpd="sng">
            <a:solidFill>
              <a:srgbClr val="0000FF"/>
            </a:solidFill>
            <a:headEnd type="arrow" w="sm" len="med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9685864" y="3036187"/>
            <a:ext cx="203759" cy="30472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9504299" y="3042020"/>
            <a:ext cx="633475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Helvetica"/>
                <a:cs typeface="Helvetica"/>
              </a:rPr>
              <a:t>13.1%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923594" y="5953000"/>
            <a:ext cx="6456868" cy="1630265"/>
          </a:xfrm>
          <a:prstGeom prst="rect">
            <a:avLst/>
          </a:prstGeom>
        </p:spPr>
        <p:txBody>
          <a:bodyPr lIns="91420" tIns="45710" rIns="91420" bIns="45710">
            <a:normAutofit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One-level </a:t>
            </a:r>
            <a:r>
              <a:rPr lang="en-US" sz="1800" dirty="0" err="1"/>
              <a:t>Strassen</a:t>
            </a:r>
            <a:r>
              <a:rPr lang="en-US" sz="1800" dirty="0"/>
              <a:t> (</a:t>
            </a:r>
            <a:r>
              <a:rPr lang="en-US" sz="1800" dirty="0">
                <a:solidFill>
                  <a:srgbClr val="FF0000"/>
                </a:solidFill>
              </a:rPr>
              <a:t>1+14.3% </a:t>
            </a:r>
            <a:r>
              <a:rPr lang="en-US" sz="1800" dirty="0"/>
              <a:t>speedup)</a:t>
            </a:r>
          </a:p>
          <a:p>
            <a:pPr lvl="1"/>
            <a:r>
              <a:rPr lang="en-US" sz="1600" dirty="0"/>
              <a:t>8 multiplications → 7 multiplications;</a:t>
            </a:r>
          </a:p>
          <a:p>
            <a:r>
              <a:rPr lang="en-US" sz="1800" dirty="0"/>
              <a:t>Two-level </a:t>
            </a:r>
            <a:r>
              <a:rPr lang="en-US" sz="1800" dirty="0" err="1"/>
              <a:t>Strassen</a:t>
            </a:r>
            <a:r>
              <a:rPr lang="en-US" sz="1800" dirty="0"/>
              <a:t> (</a:t>
            </a:r>
            <a:r>
              <a:rPr lang="en-US" sz="1800" dirty="0">
                <a:solidFill>
                  <a:srgbClr val="FF0000"/>
                </a:solidFill>
              </a:rPr>
              <a:t>1+30.6% </a:t>
            </a:r>
            <a:r>
              <a:rPr lang="en-US" sz="1800" dirty="0"/>
              <a:t>speedup)</a:t>
            </a:r>
          </a:p>
          <a:p>
            <a:pPr lvl="1"/>
            <a:r>
              <a:rPr lang="en-US" sz="1600" dirty="0"/>
              <a:t>64 multiplications → 49 multiplications;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1978186" y="5593420"/>
            <a:ext cx="5145941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Theoretical Speedup over DGEMM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830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41" y="1188521"/>
            <a:ext cx="6323511" cy="53022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</a:t>
            </a:r>
            <a:r>
              <a:rPr lang="en-US" dirty="0" smtClean="0"/>
              <a:t>oth one-level and two-level</a:t>
            </a:r>
          </a:p>
          <a:p>
            <a:pPr lvl="1"/>
            <a:r>
              <a:rPr lang="en-US" dirty="0" smtClean="0"/>
              <a:t>For small square matrices, </a:t>
            </a:r>
            <a:r>
              <a:rPr lang="en-US" b="1" dirty="0" smtClean="0"/>
              <a:t>ABC </a:t>
            </a:r>
            <a:r>
              <a:rPr lang="en-US" b="1" dirty="0" err="1" smtClean="0"/>
              <a:t>Strassen</a:t>
            </a:r>
            <a:r>
              <a:rPr lang="en-US" dirty="0" smtClean="0"/>
              <a:t> outperforms </a:t>
            </a:r>
            <a:r>
              <a:rPr lang="en-US" b="1" dirty="0" smtClean="0"/>
              <a:t>AB </a:t>
            </a:r>
            <a:r>
              <a:rPr lang="en-US" b="1" dirty="0" err="1" smtClean="0"/>
              <a:t>Strassen</a:t>
            </a:r>
            <a:endParaRPr lang="en-US" b="1" dirty="0" smtClean="0"/>
          </a:p>
          <a:p>
            <a:pPr lvl="1"/>
            <a:r>
              <a:rPr lang="en-US" dirty="0" smtClean="0"/>
              <a:t>For larger square matrices, this trend reverses</a:t>
            </a:r>
            <a:endParaRPr lang="en-US" dirty="0"/>
          </a:p>
          <a:p>
            <a:r>
              <a:rPr lang="en-US" dirty="0" smtClean="0"/>
              <a:t>Reason</a:t>
            </a:r>
          </a:p>
          <a:p>
            <a:pPr lvl="1"/>
            <a:r>
              <a:rPr lang="en-US" b="1" dirty="0" smtClean="0"/>
              <a:t>ABC </a:t>
            </a:r>
            <a:r>
              <a:rPr lang="en-US" b="1" dirty="0" err="1" smtClean="0"/>
              <a:t>Strassen</a:t>
            </a:r>
            <a:r>
              <a:rPr lang="en-US" dirty="0" smtClean="0"/>
              <a:t> avoids storing M (M resides in the register)</a:t>
            </a:r>
          </a:p>
          <a:p>
            <a:pPr lvl="1"/>
            <a:r>
              <a:rPr lang="en-US" b="1" dirty="0" smtClean="0"/>
              <a:t>ABC </a:t>
            </a:r>
            <a:r>
              <a:rPr lang="en-US" b="1" dirty="0" err="1" smtClean="0"/>
              <a:t>Strassen</a:t>
            </a:r>
            <a:r>
              <a:rPr lang="en-US" dirty="0" smtClean="0"/>
              <a:t> increases the number of times </a:t>
            </a:r>
            <a:r>
              <a:rPr lang="en-US" altLang="zh-CN" dirty="0"/>
              <a:t>for</a:t>
            </a:r>
            <a:r>
              <a:rPr lang="en-US" dirty="0" smtClean="0"/>
              <a:t> updating </a:t>
            </a:r>
            <a:r>
              <a:rPr lang="en-US" dirty="0" err="1" smtClean="0"/>
              <a:t>submatrices</a:t>
            </a:r>
            <a:r>
              <a:rPr lang="en-US" dirty="0" smtClean="0"/>
              <a:t> of </a:t>
            </a:r>
            <a:r>
              <a:rPr lang="en-US" i="1" dirty="0" smtClean="0">
                <a:solidFill>
                  <a:srgbClr val="FF0000"/>
                </a:solidFill>
                <a:latin typeface="Cambria Math"/>
                <a:cs typeface="Cambria Math"/>
              </a:rPr>
              <a:t>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53648" y="3777976"/>
            <a:ext cx="184626" cy="4462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creen Shot 2016-04-13 at 9.32.0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75"/>
          <a:stretch/>
        </p:blipFill>
        <p:spPr>
          <a:xfrm>
            <a:off x="6727894" y="1211168"/>
            <a:ext cx="3113759" cy="602617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3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13" y="4809487"/>
            <a:ext cx="381753" cy="38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50" y="5988219"/>
            <a:ext cx="386363" cy="3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09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4825" y="6275346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9839" y="643545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2262049" y="635925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2262049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277163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272578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2307963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355230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2402143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2447575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49448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253945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586371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2680191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263327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978933" y="6359260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2258749" y="6544926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3176224" y="6364376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64609" y="6571728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78927" y="6405978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254650" y="6148104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025407" y="603268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1575276" y="6359257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524653" y="5498043"/>
            <a:ext cx="1160055" cy="988743"/>
            <a:chOff x="1457978" y="6950927"/>
            <a:chExt cx="1160055" cy="988743"/>
          </a:xfrm>
        </p:grpSpPr>
        <p:grpSp>
          <p:nvGrpSpPr>
            <p:cNvPr id="36" name="Group 35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38" name="Bent Arrow 37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Bent Arrow 38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457978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356717" y="5877397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10800000">
            <a:off x="1263018" y="5468866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014392" y="543049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2262882" y="5462519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/>
          </p:cNvSpPr>
          <p:nvPr/>
        </p:nvSpPr>
        <p:spPr>
          <a:xfrm>
            <a:off x="2262882" y="5462419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2262882" y="5614823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>
            <a:spLocks/>
          </p:cNvSpPr>
          <p:nvPr/>
        </p:nvSpPr>
        <p:spPr>
          <a:xfrm>
            <a:off x="2262885" y="5767223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304193" y="548251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0" name="Straight Arrow Connector 4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2304193" y="564082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4" name="Straight Arrow Connector 6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304193" y="578732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8" name="Straight Arrow Connector 7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1813573" y="5499909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2976972" y="545582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1572250" y="5463658"/>
            <a:ext cx="171773" cy="457204"/>
            <a:chOff x="2505575" y="6916545"/>
            <a:chExt cx="171773" cy="457204"/>
          </a:xfrm>
        </p:grpSpPr>
        <p:sp>
          <p:nvSpPr>
            <p:cNvPr id="94" name="Rectangle 9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007991" y="5495885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9" name="Straight Connector 98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ight Brace 111"/>
          <p:cNvSpPr/>
          <p:nvPr/>
        </p:nvSpPr>
        <p:spPr>
          <a:xfrm rot="16200000">
            <a:off x="1632315" y="532955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1513991" y="519640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14" name="Right Brace 113"/>
          <p:cNvSpPr/>
          <p:nvPr/>
        </p:nvSpPr>
        <p:spPr>
          <a:xfrm>
            <a:off x="3185511" y="5460649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3179153" y="56132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213374" y="5094479"/>
            <a:ext cx="4288536" cy="1944217"/>
            <a:chOff x="197259" y="4433903"/>
            <a:chExt cx="4288536" cy="1944216"/>
          </a:xfrm>
        </p:grpSpPr>
        <p:sp>
          <p:nvSpPr>
            <p:cNvPr id="117" name="Rounded Rectangle 116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436395" y="666517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549114" y="6588730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36395" y="679319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550444" y="6714169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368246" y="4444124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1770207" y="4515770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36901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4078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2562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883954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055725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122749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1399271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157104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2976470" y="4442224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2976972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142" name="Group 141"/>
          <p:cNvGrpSpPr/>
          <p:nvPr/>
        </p:nvGrpSpPr>
        <p:grpSpPr>
          <a:xfrm>
            <a:off x="3007991" y="4480905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43" name="Group 142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1" name="Straight Connector 15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5" name="TextBox 254"/>
          <p:cNvSpPr txBox="1"/>
          <p:nvPr/>
        </p:nvSpPr>
        <p:spPr>
          <a:xfrm>
            <a:off x="309142" y="417449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6" name="Right Brace 255"/>
          <p:cNvSpPr/>
          <p:nvPr/>
        </p:nvSpPr>
        <p:spPr>
          <a:xfrm rot="16200000">
            <a:off x="428451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7" name="TextBox 256"/>
          <p:cNvSpPr txBox="1"/>
          <p:nvPr/>
        </p:nvSpPr>
        <p:spPr>
          <a:xfrm>
            <a:off x="2917098" y="417713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8" name="Right Brace 257"/>
          <p:cNvSpPr/>
          <p:nvPr/>
        </p:nvSpPr>
        <p:spPr>
          <a:xfrm rot="16200000">
            <a:off x="3036407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59" name="Group 258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60" name="TextBox 259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2" name="Rounded Rectangle 261"/>
          <p:cNvSpPr/>
          <p:nvPr/>
        </p:nvSpPr>
        <p:spPr>
          <a:xfrm>
            <a:off x="177142" y="4188500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3" name="TextBox 262"/>
          <p:cNvSpPr txBox="1"/>
          <p:nvPr/>
        </p:nvSpPr>
        <p:spPr>
          <a:xfrm>
            <a:off x="808822" y="4042217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36364" y="4408796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1924045" y="4408048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6" name="Rectangle 265"/>
          <p:cNvSpPr>
            <a:spLocks/>
          </p:cNvSpPr>
          <p:nvPr/>
        </p:nvSpPr>
        <p:spPr>
          <a:xfrm>
            <a:off x="2257283" y="4447625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67" name="Group 266"/>
          <p:cNvGrpSpPr/>
          <p:nvPr/>
        </p:nvGrpSpPr>
        <p:grpSpPr>
          <a:xfrm>
            <a:off x="2257286" y="4447527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268" name="Rectangle 267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2298594" y="446762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72" name="Straight Arrow Connector 27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/>
        </p:nvGrpSpPr>
        <p:grpSpPr>
          <a:xfrm>
            <a:off x="2298594" y="462593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6" name="Straight Arrow Connector 28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9" name="Group 298"/>
          <p:cNvGrpSpPr/>
          <p:nvPr/>
        </p:nvGrpSpPr>
        <p:grpSpPr>
          <a:xfrm>
            <a:off x="2298594" y="477242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00" name="Straight Arrow Connector 29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" name="Right Brace 312"/>
          <p:cNvSpPr/>
          <p:nvPr/>
        </p:nvSpPr>
        <p:spPr>
          <a:xfrm rot="10800000">
            <a:off x="2174303" y="4445918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14" name="Right Brace 313"/>
          <p:cNvSpPr/>
          <p:nvPr/>
        </p:nvSpPr>
        <p:spPr>
          <a:xfrm rot="5400000">
            <a:off x="2503988" y="4696885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2391747" y="495987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16" name="Group 315"/>
          <p:cNvGrpSpPr/>
          <p:nvPr/>
        </p:nvGrpSpPr>
        <p:grpSpPr>
          <a:xfrm>
            <a:off x="2676636" y="3638083"/>
            <a:ext cx="1160055" cy="329003"/>
            <a:chOff x="3114037" y="3161131"/>
            <a:chExt cx="912891" cy="329003"/>
          </a:xfrm>
        </p:grpSpPr>
        <p:sp>
          <p:nvSpPr>
            <p:cNvPr id="317" name="TextBox 316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3591737" y="3161131"/>
              <a:ext cx="2042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320" name="TextBox 319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22" name="Bent Arrow 321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23" name="Group 322"/>
          <p:cNvGrpSpPr/>
          <p:nvPr/>
        </p:nvGrpSpPr>
        <p:grpSpPr>
          <a:xfrm>
            <a:off x="124287" y="2830301"/>
            <a:ext cx="4453128" cy="4290681"/>
            <a:chOff x="108173" y="2389043"/>
            <a:chExt cx="4453128" cy="4071372"/>
          </a:xfrm>
        </p:grpSpPr>
        <p:sp>
          <p:nvSpPr>
            <p:cNvPr id="324" name="Rounded Rectangle 32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26" name="TextBox 325"/>
          <p:cNvSpPr txBox="1"/>
          <p:nvPr/>
        </p:nvSpPr>
        <p:spPr>
          <a:xfrm>
            <a:off x="1563842" y="3306911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27" name="Rectangle 326"/>
          <p:cNvSpPr/>
          <p:nvPr/>
        </p:nvSpPr>
        <p:spPr>
          <a:xfrm>
            <a:off x="527000" y="3149361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28" name="Rectangle 327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29" name="Rectangle 328"/>
          <p:cNvSpPr/>
          <p:nvPr/>
        </p:nvSpPr>
        <p:spPr>
          <a:xfrm>
            <a:off x="527000" y="3149362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0" name="Rectangle 329"/>
          <p:cNvSpPr/>
          <p:nvPr/>
        </p:nvSpPr>
        <p:spPr>
          <a:xfrm>
            <a:off x="527003" y="3368818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1" name="Rectangle 330"/>
          <p:cNvSpPr/>
          <p:nvPr/>
        </p:nvSpPr>
        <p:spPr>
          <a:xfrm>
            <a:off x="527000" y="3588273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2" name="Rectangle 331"/>
          <p:cNvSpPr/>
          <p:nvPr/>
        </p:nvSpPr>
        <p:spPr>
          <a:xfrm>
            <a:off x="2175017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3" name="Rectangle 332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4" name="Right Brace 333"/>
          <p:cNvSpPr/>
          <p:nvPr/>
        </p:nvSpPr>
        <p:spPr>
          <a:xfrm rot="10800000">
            <a:off x="2099417" y="3149365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5" name="TextBox 334"/>
          <p:cNvSpPr txBox="1"/>
          <p:nvPr/>
        </p:nvSpPr>
        <p:spPr>
          <a:xfrm>
            <a:off x="1837847" y="315047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6" name="TextBox 335"/>
          <p:cNvSpPr txBox="1"/>
          <p:nvPr/>
        </p:nvSpPr>
        <p:spPr>
          <a:xfrm>
            <a:off x="469092" y="310411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2111152" y="3098048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Right Brace 337"/>
          <p:cNvSpPr/>
          <p:nvPr/>
        </p:nvSpPr>
        <p:spPr>
          <a:xfrm>
            <a:off x="1354080" y="316619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9" name="TextBox 338"/>
          <p:cNvSpPr txBox="1"/>
          <p:nvPr/>
        </p:nvSpPr>
        <p:spPr>
          <a:xfrm>
            <a:off x="1354083" y="3167314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0" name="Rectangle 339"/>
          <p:cNvSpPr/>
          <p:nvPr/>
        </p:nvSpPr>
        <p:spPr>
          <a:xfrm>
            <a:off x="436396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41" name="TextBox 340"/>
          <p:cNvSpPr txBox="1"/>
          <p:nvPr/>
        </p:nvSpPr>
        <p:spPr>
          <a:xfrm>
            <a:off x="549026" y="645812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342" name="Rectangle 341"/>
          <p:cNvSpPr/>
          <p:nvPr/>
        </p:nvSpPr>
        <p:spPr>
          <a:xfrm>
            <a:off x="3240654" y="315047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43" name="Group 342"/>
          <p:cNvGrpSpPr/>
          <p:nvPr/>
        </p:nvGrpSpPr>
        <p:grpSpPr>
          <a:xfrm>
            <a:off x="3338335" y="2644887"/>
            <a:ext cx="1399563" cy="339776"/>
            <a:chOff x="4164839" y="3012055"/>
            <a:chExt cx="1399563" cy="339776"/>
          </a:xfrm>
        </p:grpSpPr>
        <p:sp>
          <p:nvSpPr>
            <p:cNvPr id="344" name="TextBox 343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4848260" y="3012055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46" name="TextBox 345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3497555" y="3069458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348" name="U-Turn Arrow 347"/>
          <p:cNvSpPr/>
          <p:nvPr/>
        </p:nvSpPr>
        <p:spPr>
          <a:xfrm rot="5400000">
            <a:off x="3482624" y="2409496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9" name="Group 348"/>
          <p:cNvGrpSpPr/>
          <p:nvPr/>
        </p:nvGrpSpPr>
        <p:grpSpPr>
          <a:xfrm>
            <a:off x="78567" y="1384561"/>
            <a:ext cx="4535424" cy="5776148"/>
            <a:chOff x="62453" y="1169884"/>
            <a:chExt cx="4535424" cy="5330247"/>
          </a:xfrm>
        </p:grpSpPr>
        <p:sp>
          <p:nvSpPr>
            <p:cNvPr id="350" name="Rounded Rectangle 349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52" name="TextBox 351"/>
          <p:cNvSpPr txBox="1"/>
          <p:nvPr/>
        </p:nvSpPr>
        <p:spPr>
          <a:xfrm>
            <a:off x="1563842" y="198527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53" name="Right Brace 352"/>
          <p:cNvSpPr/>
          <p:nvPr/>
        </p:nvSpPr>
        <p:spPr>
          <a:xfrm rot="10800000">
            <a:off x="3162066" y="1791496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4" name="TextBox 353"/>
          <p:cNvSpPr txBox="1"/>
          <p:nvPr/>
        </p:nvSpPr>
        <p:spPr>
          <a:xfrm>
            <a:off x="2944464" y="178921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55" name="Group 354"/>
          <p:cNvGrpSpPr/>
          <p:nvPr/>
        </p:nvGrpSpPr>
        <p:grpSpPr>
          <a:xfrm>
            <a:off x="461747" y="1745854"/>
            <a:ext cx="3565318" cy="756597"/>
            <a:chOff x="1395075" y="3536539"/>
            <a:chExt cx="3565318" cy="756597"/>
          </a:xfrm>
        </p:grpSpPr>
        <p:sp>
          <p:nvSpPr>
            <p:cNvPr id="356" name="Rectangle 355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TextBox 365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TextBox 366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8" name="Right Brace 367"/>
          <p:cNvSpPr/>
          <p:nvPr/>
        </p:nvSpPr>
        <p:spPr>
          <a:xfrm rot="5400000">
            <a:off x="2267885" y="2397368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69" name="TextBox 368"/>
          <p:cNvSpPr txBox="1"/>
          <p:nvPr/>
        </p:nvSpPr>
        <p:spPr>
          <a:xfrm>
            <a:off x="2146237" y="248880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0" name="Rectangle 369"/>
          <p:cNvSpPr/>
          <p:nvPr/>
        </p:nvSpPr>
        <p:spPr>
          <a:xfrm>
            <a:off x="436396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1" name="TextBox 370"/>
          <p:cNvSpPr txBox="1"/>
          <p:nvPr/>
        </p:nvSpPr>
        <p:spPr>
          <a:xfrm>
            <a:off x="549114" y="633170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372" name="TextBox 371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3" name="Right Brace 372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4" name="Right Brace 373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5" name="TextBox 374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6" name="TextBox 375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77" name="Group 376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378" name="Group 377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80" name="Rectangle 379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TextBox 380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3" name="Straight Connector 382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5" name="TextBox 384"/>
              <p:cNvSpPr txBox="1"/>
              <p:nvPr/>
            </p:nvSpPr>
            <p:spPr>
              <a:xfrm>
                <a:off x="4140707" y="2489765"/>
                <a:ext cx="2756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7" name="Straight Connector 386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9" name="TextBox 378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9" name="TextBox 388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90" name="TextBox 389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91" name="Rectangle 390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92" name="TextBox 391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94" name="TextBox 393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sp>
        <p:nvSpPr>
          <p:cNvPr id="395" name="TextBox 394"/>
          <p:cNvSpPr txBox="1"/>
          <p:nvPr/>
        </p:nvSpPr>
        <p:spPr>
          <a:xfrm>
            <a:off x="8526320" y="6273123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6" name="TextBox 395"/>
          <p:cNvSpPr txBox="1"/>
          <p:nvPr/>
        </p:nvSpPr>
        <p:spPr>
          <a:xfrm>
            <a:off x="7131333" y="643323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97" name="Rectangle 396"/>
          <p:cNvSpPr>
            <a:spLocks/>
          </p:cNvSpPr>
          <p:nvPr/>
        </p:nvSpPr>
        <p:spPr>
          <a:xfrm>
            <a:off x="7623544" y="6357034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98" name="Rectangle 397"/>
          <p:cNvSpPr>
            <a:spLocks/>
          </p:cNvSpPr>
          <p:nvPr/>
        </p:nvSpPr>
        <p:spPr>
          <a:xfrm>
            <a:off x="7623547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99" name="Rectangle 398"/>
          <p:cNvSpPr>
            <a:spLocks/>
          </p:cNvSpPr>
          <p:nvPr/>
        </p:nvSpPr>
        <p:spPr>
          <a:xfrm>
            <a:off x="8133134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0" name="Rectangle 399"/>
          <p:cNvSpPr>
            <a:spLocks/>
          </p:cNvSpPr>
          <p:nvPr/>
        </p:nvSpPr>
        <p:spPr>
          <a:xfrm>
            <a:off x="808728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1" name="Rectangle 400"/>
          <p:cNvSpPr>
            <a:spLocks/>
          </p:cNvSpPr>
          <p:nvPr/>
        </p:nvSpPr>
        <p:spPr>
          <a:xfrm>
            <a:off x="766946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2" name="Rectangle 401"/>
          <p:cNvSpPr>
            <a:spLocks/>
          </p:cNvSpPr>
          <p:nvPr/>
        </p:nvSpPr>
        <p:spPr>
          <a:xfrm>
            <a:off x="7716728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3" name="Rectangle 402"/>
          <p:cNvSpPr>
            <a:spLocks/>
          </p:cNvSpPr>
          <p:nvPr/>
        </p:nvSpPr>
        <p:spPr>
          <a:xfrm>
            <a:off x="776363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4" name="Rectangle 403"/>
          <p:cNvSpPr>
            <a:spLocks/>
          </p:cNvSpPr>
          <p:nvPr/>
        </p:nvSpPr>
        <p:spPr>
          <a:xfrm>
            <a:off x="780907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5" name="Rectangle 404"/>
          <p:cNvSpPr>
            <a:spLocks/>
          </p:cNvSpPr>
          <p:nvPr/>
        </p:nvSpPr>
        <p:spPr>
          <a:xfrm>
            <a:off x="785598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6" name="Rectangle 405"/>
          <p:cNvSpPr>
            <a:spLocks/>
          </p:cNvSpPr>
          <p:nvPr/>
        </p:nvSpPr>
        <p:spPr>
          <a:xfrm>
            <a:off x="7900956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7" name="Rectangle 406"/>
          <p:cNvSpPr>
            <a:spLocks/>
          </p:cNvSpPr>
          <p:nvPr/>
        </p:nvSpPr>
        <p:spPr>
          <a:xfrm>
            <a:off x="794786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8" name="Rectangle 407"/>
          <p:cNvSpPr>
            <a:spLocks/>
          </p:cNvSpPr>
          <p:nvPr/>
        </p:nvSpPr>
        <p:spPr>
          <a:xfrm>
            <a:off x="804168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9" name="Rectangle 408"/>
          <p:cNvSpPr>
            <a:spLocks/>
          </p:cNvSpPr>
          <p:nvPr/>
        </p:nvSpPr>
        <p:spPr>
          <a:xfrm>
            <a:off x="7994776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10" name="Rectangle 409"/>
          <p:cNvSpPr>
            <a:spLocks/>
          </p:cNvSpPr>
          <p:nvPr/>
        </p:nvSpPr>
        <p:spPr>
          <a:xfrm>
            <a:off x="8340430" y="635703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11" name="Right Brace 410"/>
          <p:cNvSpPr/>
          <p:nvPr/>
        </p:nvSpPr>
        <p:spPr>
          <a:xfrm rot="5400000">
            <a:off x="7620241" y="654270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2" name="Right Brace 411"/>
          <p:cNvSpPr/>
          <p:nvPr/>
        </p:nvSpPr>
        <p:spPr>
          <a:xfrm>
            <a:off x="8537719" y="636215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3" name="TextBox 412"/>
          <p:cNvSpPr txBox="1"/>
          <p:nvPr/>
        </p:nvSpPr>
        <p:spPr>
          <a:xfrm>
            <a:off x="7526104" y="6569505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4" name="Group 413"/>
          <p:cNvGrpSpPr/>
          <p:nvPr/>
        </p:nvGrpSpPr>
        <p:grpSpPr>
          <a:xfrm>
            <a:off x="8340422" y="6403755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415" name="Rectangle 414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0" name="Rectangle 419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25" name="Rounded Rectangle 424"/>
          <p:cNvSpPr/>
          <p:nvPr/>
        </p:nvSpPr>
        <p:spPr>
          <a:xfrm>
            <a:off x="5616145" y="6145881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26" name="TextBox 425"/>
          <p:cNvSpPr txBox="1"/>
          <p:nvPr/>
        </p:nvSpPr>
        <p:spPr>
          <a:xfrm>
            <a:off x="7386899" y="603046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427" name="Right Brace 426"/>
          <p:cNvSpPr/>
          <p:nvPr/>
        </p:nvSpPr>
        <p:spPr>
          <a:xfrm rot="10800000">
            <a:off x="6852833" y="5466644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28" name="TextBox 427"/>
          <p:cNvSpPr txBox="1"/>
          <p:nvPr/>
        </p:nvSpPr>
        <p:spPr>
          <a:xfrm>
            <a:off x="6604207" y="542827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29" name="Rectangle 428"/>
          <p:cNvSpPr>
            <a:spLocks/>
          </p:cNvSpPr>
          <p:nvPr/>
        </p:nvSpPr>
        <p:spPr>
          <a:xfrm>
            <a:off x="7624377" y="5460296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30" name="Rectangle 429"/>
          <p:cNvSpPr>
            <a:spLocks/>
          </p:cNvSpPr>
          <p:nvPr/>
        </p:nvSpPr>
        <p:spPr>
          <a:xfrm>
            <a:off x="7624377" y="546019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31" name="Rectangle 430"/>
          <p:cNvSpPr>
            <a:spLocks/>
          </p:cNvSpPr>
          <p:nvPr/>
        </p:nvSpPr>
        <p:spPr>
          <a:xfrm>
            <a:off x="7624377" y="5612600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32" name="Rectangle 431"/>
          <p:cNvSpPr>
            <a:spLocks/>
          </p:cNvSpPr>
          <p:nvPr/>
        </p:nvSpPr>
        <p:spPr>
          <a:xfrm>
            <a:off x="7624380" y="5765000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33" name="Group 432"/>
          <p:cNvGrpSpPr/>
          <p:nvPr/>
        </p:nvGrpSpPr>
        <p:grpSpPr>
          <a:xfrm>
            <a:off x="7665690" y="548029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34" name="Straight Arrow Connector 43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7" name="Group 446"/>
          <p:cNvGrpSpPr/>
          <p:nvPr/>
        </p:nvGrpSpPr>
        <p:grpSpPr>
          <a:xfrm>
            <a:off x="7665690" y="5638600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48" name="Straight Arrow Connector 44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1" name="Group 460"/>
          <p:cNvGrpSpPr/>
          <p:nvPr/>
        </p:nvGrpSpPr>
        <p:grpSpPr>
          <a:xfrm>
            <a:off x="7665690" y="578509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62" name="Straight Arrow Connector 46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5" name="TextBox 474"/>
          <p:cNvSpPr txBox="1"/>
          <p:nvPr/>
        </p:nvSpPr>
        <p:spPr>
          <a:xfrm>
            <a:off x="7175067" y="549768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476" name="Rectangle 475"/>
          <p:cNvSpPr/>
          <p:nvPr/>
        </p:nvSpPr>
        <p:spPr>
          <a:xfrm>
            <a:off x="8338467" y="5453602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477" name="Group 476"/>
          <p:cNvGrpSpPr/>
          <p:nvPr/>
        </p:nvGrpSpPr>
        <p:grpSpPr>
          <a:xfrm>
            <a:off x="6933745" y="5461435"/>
            <a:ext cx="171773" cy="457204"/>
            <a:chOff x="2505575" y="6916545"/>
            <a:chExt cx="171773" cy="457204"/>
          </a:xfrm>
        </p:grpSpPr>
        <p:sp>
          <p:nvSpPr>
            <p:cNvPr id="478" name="Rectangle 477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2" name="Group 481"/>
          <p:cNvGrpSpPr/>
          <p:nvPr/>
        </p:nvGrpSpPr>
        <p:grpSpPr>
          <a:xfrm>
            <a:off x="8369487" y="549366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483" name="Straight Connector 482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Connector 490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Arrow Connector 494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6" name="Right Brace 495"/>
          <p:cNvSpPr/>
          <p:nvPr/>
        </p:nvSpPr>
        <p:spPr>
          <a:xfrm rot="16200000">
            <a:off x="6993813" y="5327327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97" name="TextBox 496"/>
          <p:cNvSpPr txBox="1"/>
          <p:nvPr/>
        </p:nvSpPr>
        <p:spPr>
          <a:xfrm>
            <a:off x="6875487" y="519417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98" name="Right Brace 497"/>
          <p:cNvSpPr/>
          <p:nvPr/>
        </p:nvSpPr>
        <p:spPr>
          <a:xfrm>
            <a:off x="8547006" y="5458425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99" name="TextBox 498"/>
          <p:cNvSpPr txBox="1"/>
          <p:nvPr/>
        </p:nvSpPr>
        <p:spPr>
          <a:xfrm>
            <a:off x="8540645" y="56110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500" name="Group 499"/>
          <p:cNvGrpSpPr/>
          <p:nvPr/>
        </p:nvGrpSpPr>
        <p:grpSpPr>
          <a:xfrm>
            <a:off x="5574871" y="5092256"/>
            <a:ext cx="4288536" cy="1944217"/>
            <a:chOff x="197259" y="4433903"/>
            <a:chExt cx="4288536" cy="1944216"/>
          </a:xfrm>
        </p:grpSpPr>
        <p:sp>
          <p:nvSpPr>
            <p:cNvPr id="501" name="Rounded Rectangle 500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2" name="TextBox 501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503" name="Group 502"/>
          <p:cNvGrpSpPr/>
          <p:nvPr/>
        </p:nvGrpSpPr>
        <p:grpSpPr>
          <a:xfrm>
            <a:off x="7086145" y="5613835"/>
            <a:ext cx="171773" cy="457204"/>
            <a:chOff x="2505575" y="6916545"/>
            <a:chExt cx="171773" cy="457204"/>
          </a:xfrm>
        </p:grpSpPr>
        <p:sp>
          <p:nvSpPr>
            <p:cNvPr id="504" name="Rectangle 50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5622153" y="5495821"/>
            <a:ext cx="1414037" cy="988743"/>
            <a:chOff x="1193983" y="6950927"/>
            <a:chExt cx="1414037" cy="988743"/>
          </a:xfrm>
        </p:grpSpPr>
        <p:grpSp>
          <p:nvGrpSpPr>
            <p:cNvPr id="509" name="Group 508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512" name="Bent Arrow 511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3" name="Bent Arrow 512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10" name="Bent Arrow 509"/>
            <p:cNvSpPr/>
            <p:nvPr/>
          </p:nvSpPr>
          <p:spPr>
            <a:xfrm>
              <a:off x="2376266" y="7097615"/>
              <a:ext cx="231754" cy="752088"/>
            </a:xfrm>
            <a:prstGeom prst="ben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1" name="TextBox 510"/>
            <p:cNvSpPr txBox="1"/>
            <p:nvPr/>
          </p:nvSpPr>
          <p:spPr>
            <a:xfrm>
              <a:off x="1193983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,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4" name="Rectangle 513"/>
          <p:cNvSpPr/>
          <p:nvPr/>
        </p:nvSpPr>
        <p:spPr>
          <a:xfrm>
            <a:off x="6718211" y="5875174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15" name="Rectangle 514"/>
          <p:cNvSpPr>
            <a:spLocks/>
          </p:cNvSpPr>
          <p:nvPr/>
        </p:nvSpPr>
        <p:spPr>
          <a:xfrm>
            <a:off x="6936771" y="6357034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16" name="Rectangle 515"/>
          <p:cNvSpPr/>
          <p:nvPr/>
        </p:nvSpPr>
        <p:spPr>
          <a:xfrm>
            <a:off x="6815047" y="6226011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17" name="TextBox 516"/>
          <p:cNvSpPr txBox="1"/>
          <p:nvPr/>
        </p:nvSpPr>
        <p:spPr>
          <a:xfrm>
            <a:off x="5910608" y="6586507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518" name="Rectangle 517"/>
          <p:cNvSpPr/>
          <p:nvPr/>
        </p:nvSpPr>
        <p:spPr>
          <a:xfrm>
            <a:off x="5797887" y="679097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19" name="TextBox 518"/>
          <p:cNvSpPr txBox="1"/>
          <p:nvPr/>
        </p:nvSpPr>
        <p:spPr>
          <a:xfrm>
            <a:off x="5911936" y="6711945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520" name="Rectangle 519"/>
          <p:cNvSpPr/>
          <p:nvPr/>
        </p:nvSpPr>
        <p:spPr>
          <a:xfrm>
            <a:off x="5797887" y="666295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21" name="Rectangle 520"/>
          <p:cNvSpPr/>
          <p:nvPr/>
        </p:nvSpPr>
        <p:spPr>
          <a:xfrm>
            <a:off x="5729738" y="444190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2" name="TextBox 521"/>
          <p:cNvSpPr txBox="1"/>
          <p:nvPr/>
        </p:nvSpPr>
        <p:spPr>
          <a:xfrm>
            <a:off x="7131704" y="451354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23" name="Rectangle 522"/>
          <p:cNvSpPr/>
          <p:nvPr/>
        </p:nvSpPr>
        <p:spPr>
          <a:xfrm>
            <a:off x="573051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4" name="Rectangle 523"/>
          <p:cNvSpPr/>
          <p:nvPr/>
        </p:nvSpPr>
        <p:spPr>
          <a:xfrm>
            <a:off x="5902285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5" name="Rectangle 524"/>
          <p:cNvSpPr/>
          <p:nvPr/>
        </p:nvSpPr>
        <p:spPr>
          <a:xfrm>
            <a:off x="6074056" y="44440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6" name="Rectangle 525"/>
          <p:cNvSpPr/>
          <p:nvPr/>
        </p:nvSpPr>
        <p:spPr>
          <a:xfrm>
            <a:off x="6245448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7" name="Rectangle 526"/>
          <p:cNvSpPr/>
          <p:nvPr/>
        </p:nvSpPr>
        <p:spPr>
          <a:xfrm>
            <a:off x="6417220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8" name="Rectangle 527"/>
          <p:cNvSpPr/>
          <p:nvPr/>
        </p:nvSpPr>
        <p:spPr>
          <a:xfrm>
            <a:off x="6588994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9" name="Rectangle 528"/>
          <p:cNvSpPr/>
          <p:nvPr/>
        </p:nvSpPr>
        <p:spPr>
          <a:xfrm>
            <a:off x="676076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30" name="Rectangle 529"/>
          <p:cNvSpPr/>
          <p:nvPr/>
        </p:nvSpPr>
        <p:spPr>
          <a:xfrm>
            <a:off x="6932540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31" name="Rectangle 530"/>
          <p:cNvSpPr/>
          <p:nvPr/>
        </p:nvSpPr>
        <p:spPr>
          <a:xfrm>
            <a:off x="8337964" y="4440000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32" name="Rectangle 531"/>
          <p:cNvSpPr/>
          <p:nvPr/>
        </p:nvSpPr>
        <p:spPr>
          <a:xfrm>
            <a:off x="8510237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3" name="Rectangle 532"/>
          <p:cNvSpPr/>
          <p:nvPr/>
        </p:nvSpPr>
        <p:spPr>
          <a:xfrm>
            <a:off x="8683973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4" name="Rectangle 533"/>
          <p:cNvSpPr/>
          <p:nvPr/>
        </p:nvSpPr>
        <p:spPr>
          <a:xfrm>
            <a:off x="8857709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5" name="Rectangle 534"/>
          <p:cNvSpPr/>
          <p:nvPr/>
        </p:nvSpPr>
        <p:spPr>
          <a:xfrm>
            <a:off x="9031445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6" name="Rectangle 535"/>
          <p:cNvSpPr/>
          <p:nvPr/>
        </p:nvSpPr>
        <p:spPr>
          <a:xfrm>
            <a:off x="9205181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7" name="Rectangle 536"/>
          <p:cNvSpPr/>
          <p:nvPr/>
        </p:nvSpPr>
        <p:spPr>
          <a:xfrm>
            <a:off x="9378917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8" name="Rectangle 537"/>
          <p:cNvSpPr/>
          <p:nvPr/>
        </p:nvSpPr>
        <p:spPr>
          <a:xfrm>
            <a:off x="9550843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9" name="Rectangle 538"/>
          <p:cNvSpPr/>
          <p:nvPr/>
        </p:nvSpPr>
        <p:spPr>
          <a:xfrm>
            <a:off x="8338467" y="444000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540" name="Group 539"/>
          <p:cNvGrpSpPr/>
          <p:nvPr/>
        </p:nvGrpSpPr>
        <p:grpSpPr>
          <a:xfrm>
            <a:off x="8369489" y="4478682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541" name="Group 540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40" name="Straight Connector 63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1" name="Straight Connector 64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Straight Connector 64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Straight Connector 64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Straight Connector 64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Straight Connector 64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Straight Connector 64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7" name="Straight Connector 64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8" name="Straight Connector 64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Straight Connector 64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Connector 64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Connector 65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Straight Arrow Connector 65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2" name="Group 541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27" name="Straight Connector 62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Straight Connector 62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Straight Connector 62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Straight Connector 62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Straight Connector 63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63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Connector 63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Straight Connector 63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Connector 63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Straight Connector 63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Straight Connector 63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Straight Connector 63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Straight Arrow Connector 63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3" name="Group 542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14" name="Straight Connector 61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Connector 61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Straight Connector 61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Straight Connector 61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Connector 61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Straight Connector 61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Arrow Connector 62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4" name="Group 543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01" name="Straight Connector 60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60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Arrow Connector 61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5" name="Group 544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88" name="Straight Connector 58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Straight Connector 58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Straight Connector 58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Straight Connector 59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Straight Connector 59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Connector 59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59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Straight Connector 59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Arrow Connector 59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6" name="Group 545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75" name="Straight Connector 57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Arrow Connector 58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7" name="Group 546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62" name="Straight Connector 56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Straight Connector 56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Straight Connector 56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Straight Connector 56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Arrow Connector 57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8" name="Group 547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49" name="Straight Connector 54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Connector 55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Straight Connector 55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Arrow Connector 56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3" name="TextBox 652"/>
          <p:cNvSpPr txBox="1"/>
          <p:nvPr/>
        </p:nvSpPr>
        <p:spPr>
          <a:xfrm>
            <a:off x="5670637" y="4172276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654" name="Right Brace 653"/>
          <p:cNvSpPr/>
          <p:nvPr/>
        </p:nvSpPr>
        <p:spPr>
          <a:xfrm rot="16200000">
            <a:off x="5789943" y="4298471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55" name="TextBox 654"/>
          <p:cNvSpPr txBox="1"/>
          <p:nvPr/>
        </p:nvSpPr>
        <p:spPr>
          <a:xfrm>
            <a:off x="8278594" y="417490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656" name="Right Brace 655"/>
          <p:cNvSpPr/>
          <p:nvPr/>
        </p:nvSpPr>
        <p:spPr>
          <a:xfrm rot="16200000">
            <a:off x="8397899" y="4301103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657" name="Group 656"/>
          <p:cNvGrpSpPr/>
          <p:nvPr/>
        </p:nvGrpSpPr>
        <p:grpSpPr>
          <a:xfrm>
            <a:off x="8885173" y="4118662"/>
            <a:ext cx="328530" cy="327936"/>
            <a:chOff x="3769977" y="3815082"/>
            <a:chExt cx="328530" cy="327936"/>
          </a:xfrm>
        </p:grpSpPr>
        <p:sp>
          <p:nvSpPr>
            <p:cNvPr id="658" name="TextBox 657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659" name="TextBox 658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660" name="Rounded Rectangle 659"/>
          <p:cNvSpPr/>
          <p:nvPr/>
        </p:nvSpPr>
        <p:spPr>
          <a:xfrm>
            <a:off x="5531502" y="4157737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1" name="TextBox 660"/>
          <p:cNvSpPr txBox="1"/>
          <p:nvPr/>
        </p:nvSpPr>
        <p:spPr>
          <a:xfrm>
            <a:off x="6170318" y="4039993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662" name="Rectangle 661"/>
          <p:cNvSpPr/>
          <p:nvPr/>
        </p:nvSpPr>
        <p:spPr>
          <a:xfrm>
            <a:off x="5882140" y="459430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3" name="Rectangle 662"/>
          <p:cNvSpPr/>
          <p:nvPr/>
        </p:nvSpPr>
        <p:spPr>
          <a:xfrm>
            <a:off x="5882912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4" name="Rectangle 663"/>
          <p:cNvSpPr/>
          <p:nvPr/>
        </p:nvSpPr>
        <p:spPr>
          <a:xfrm>
            <a:off x="6054684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5" name="Rectangle 664"/>
          <p:cNvSpPr/>
          <p:nvPr/>
        </p:nvSpPr>
        <p:spPr>
          <a:xfrm>
            <a:off x="6226456" y="45964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6" name="Rectangle 665"/>
          <p:cNvSpPr/>
          <p:nvPr/>
        </p:nvSpPr>
        <p:spPr>
          <a:xfrm>
            <a:off x="6397848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7" name="Rectangle 666"/>
          <p:cNvSpPr/>
          <p:nvPr/>
        </p:nvSpPr>
        <p:spPr>
          <a:xfrm>
            <a:off x="656962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8" name="Rectangle 667"/>
          <p:cNvSpPr/>
          <p:nvPr/>
        </p:nvSpPr>
        <p:spPr>
          <a:xfrm>
            <a:off x="6741394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9" name="Rectangle 668"/>
          <p:cNvSpPr/>
          <p:nvPr/>
        </p:nvSpPr>
        <p:spPr>
          <a:xfrm>
            <a:off x="6913166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70" name="Rectangle 669"/>
          <p:cNvSpPr/>
          <p:nvPr/>
        </p:nvSpPr>
        <p:spPr>
          <a:xfrm>
            <a:off x="7084940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71" name="TextBox 670"/>
          <p:cNvSpPr txBox="1"/>
          <p:nvPr/>
        </p:nvSpPr>
        <p:spPr>
          <a:xfrm>
            <a:off x="5634631" y="485986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2" name="TextBox 671"/>
          <p:cNvSpPr txBox="1"/>
          <p:nvPr/>
        </p:nvSpPr>
        <p:spPr>
          <a:xfrm>
            <a:off x="5497860" y="4406573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3" name="Group 672"/>
          <p:cNvGrpSpPr/>
          <p:nvPr/>
        </p:nvGrpSpPr>
        <p:grpSpPr>
          <a:xfrm>
            <a:off x="5485782" y="2828083"/>
            <a:ext cx="4453128" cy="4290687"/>
            <a:chOff x="108173" y="2389043"/>
            <a:chExt cx="4453128" cy="4071372"/>
          </a:xfrm>
        </p:grpSpPr>
        <p:sp>
          <p:nvSpPr>
            <p:cNvPr id="674" name="Rounded Rectangle 67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675" name="TextBox 674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676" name="TextBox 675"/>
          <p:cNvSpPr txBox="1"/>
          <p:nvPr/>
        </p:nvSpPr>
        <p:spPr>
          <a:xfrm>
            <a:off x="6925337" y="330468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77" name="Rectangle 676"/>
          <p:cNvSpPr/>
          <p:nvPr/>
        </p:nvSpPr>
        <p:spPr>
          <a:xfrm>
            <a:off x="5888495" y="31471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78" name="Rectangle 677"/>
          <p:cNvSpPr/>
          <p:nvPr/>
        </p:nvSpPr>
        <p:spPr>
          <a:xfrm>
            <a:off x="7535945" y="31471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79" name="Rectangle 678"/>
          <p:cNvSpPr/>
          <p:nvPr/>
        </p:nvSpPr>
        <p:spPr>
          <a:xfrm>
            <a:off x="5888495" y="31471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0" name="Rectangle 679"/>
          <p:cNvSpPr/>
          <p:nvPr/>
        </p:nvSpPr>
        <p:spPr>
          <a:xfrm>
            <a:off x="5888497" y="33665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1" name="Rectangle 680"/>
          <p:cNvSpPr/>
          <p:nvPr/>
        </p:nvSpPr>
        <p:spPr>
          <a:xfrm>
            <a:off x="5888495" y="35860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2" name="Rectangle 681"/>
          <p:cNvSpPr/>
          <p:nvPr/>
        </p:nvSpPr>
        <p:spPr>
          <a:xfrm>
            <a:off x="7536512" y="33665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3" name="Rectangle 682"/>
          <p:cNvSpPr/>
          <p:nvPr/>
        </p:nvSpPr>
        <p:spPr>
          <a:xfrm>
            <a:off x="7536513" y="35860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4" name="Right Brace 683"/>
          <p:cNvSpPr/>
          <p:nvPr/>
        </p:nvSpPr>
        <p:spPr>
          <a:xfrm rot="10800000">
            <a:off x="7460912" y="3147142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85" name="TextBox 684"/>
          <p:cNvSpPr txBox="1"/>
          <p:nvPr/>
        </p:nvSpPr>
        <p:spPr>
          <a:xfrm>
            <a:off x="7199341" y="31482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86" name="TextBox 685"/>
          <p:cNvSpPr txBox="1"/>
          <p:nvPr/>
        </p:nvSpPr>
        <p:spPr>
          <a:xfrm>
            <a:off x="5830588" y="310189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7" name="TextBox 686"/>
          <p:cNvSpPr txBox="1"/>
          <p:nvPr/>
        </p:nvSpPr>
        <p:spPr>
          <a:xfrm>
            <a:off x="7472650" y="309582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8" name="Rectangle 687"/>
          <p:cNvSpPr/>
          <p:nvPr/>
        </p:nvSpPr>
        <p:spPr>
          <a:xfrm>
            <a:off x="6040896" y="32995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9" name="Rectangle 688"/>
          <p:cNvSpPr/>
          <p:nvPr/>
        </p:nvSpPr>
        <p:spPr>
          <a:xfrm>
            <a:off x="7688342" y="32995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0" name="Rectangle 689"/>
          <p:cNvSpPr/>
          <p:nvPr/>
        </p:nvSpPr>
        <p:spPr>
          <a:xfrm>
            <a:off x="6040896" y="32995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1" name="Rectangle 690"/>
          <p:cNvSpPr/>
          <p:nvPr/>
        </p:nvSpPr>
        <p:spPr>
          <a:xfrm>
            <a:off x="6040898" y="35189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2" name="Rectangle 691"/>
          <p:cNvSpPr/>
          <p:nvPr/>
        </p:nvSpPr>
        <p:spPr>
          <a:xfrm>
            <a:off x="6040896" y="37384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3" name="Rectangle 692"/>
          <p:cNvSpPr/>
          <p:nvPr/>
        </p:nvSpPr>
        <p:spPr>
          <a:xfrm>
            <a:off x="7688913" y="35189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4" name="Rectangle 693"/>
          <p:cNvSpPr/>
          <p:nvPr/>
        </p:nvSpPr>
        <p:spPr>
          <a:xfrm>
            <a:off x="7688910" y="37384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5" name="Right Brace 694"/>
          <p:cNvSpPr/>
          <p:nvPr/>
        </p:nvSpPr>
        <p:spPr>
          <a:xfrm>
            <a:off x="6851140" y="3299541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96" name="TextBox 695"/>
          <p:cNvSpPr txBox="1"/>
          <p:nvPr/>
        </p:nvSpPr>
        <p:spPr>
          <a:xfrm>
            <a:off x="6851143" y="33006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97" name="TextBox 696"/>
          <p:cNvSpPr txBox="1"/>
          <p:nvPr/>
        </p:nvSpPr>
        <p:spPr>
          <a:xfrm>
            <a:off x="5982986" y="3254294"/>
            <a:ext cx="311306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8" name="TextBox 697"/>
          <p:cNvSpPr txBox="1"/>
          <p:nvPr/>
        </p:nvSpPr>
        <p:spPr>
          <a:xfrm>
            <a:off x="7625047" y="3248225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9" name="Bent Arrow 698"/>
          <p:cNvSpPr/>
          <p:nvPr/>
        </p:nvSpPr>
        <p:spPr>
          <a:xfrm rot="5400000">
            <a:off x="7507842" y="3726859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0" name="Bent Arrow 699"/>
          <p:cNvSpPr/>
          <p:nvPr/>
        </p:nvSpPr>
        <p:spPr>
          <a:xfrm rot="5400000">
            <a:off x="7417045" y="3558653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1" name="Rectangle 700"/>
          <p:cNvSpPr>
            <a:spLocks/>
          </p:cNvSpPr>
          <p:nvPr/>
        </p:nvSpPr>
        <p:spPr>
          <a:xfrm>
            <a:off x="7618778" y="4445401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702" name="Group 701"/>
          <p:cNvGrpSpPr/>
          <p:nvPr/>
        </p:nvGrpSpPr>
        <p:grpSpPr>
          <a:xfrm>
            <a:off x="7618781" y="4445303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703" name="Rectangle 702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Rectangle 703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6" name="Group 705"/>
          <p:cNvGrpSpPr/>
          <p:nvPr/>
        </p:nvGrpSpPr>
        <p:grpSpPr>
          <a:xfrm>
            <a:off x="7660091" y="446540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07" name="Straight Arrow Connector 70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8" name="Straight Connector 70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9" name="Straight Connector 70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Straight Connector 70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Straight Connector 71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2" name="Straight Connector 71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3" name="Straight Connector 71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Straight Connector 71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Straight Connector 71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6" name="Straight Connector 71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" name="Straight Connector 71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" name="Straight Connector 71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Connector 71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0" name="Group 719"/>
          <p:cNvGrpSpPr/>
          <p:nvPr/>
        </p:nvGrpSpPr>
        <p:grpSpPr>
          <a:xfrm>
            <a:off x="7660091" y="462370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21" name="Straight Arrow Connector 72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2" name="Straight Connector 72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3" name="Straight Connector 72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Straight Connector 72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" name="Straight Connector 72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" name="Straight Connector 72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" name="Straight Connector 72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8" name="Straight Connector 72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Connector 72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0" name="Straight Connector 72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1" name="Straight Connector 73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2" name="Straight Connector 73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3" name="Straight Connector 73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4" name="Group 733"/>
          <p:cNvGrpSpPr/>
          <p:nvPr/>
        </p:nvGrpSpPr>
        <p:grpSpPr>
          <a:xfrm>
            <a:off x="7660091" y="477020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35" name="Straight Arrow Connector 73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Straight Connector 73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Straight Connector 73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" name="Straight Connector 73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9" name="Straight Connector 73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0" name="Straight Connector 73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1" name="Straight Connector 74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2" name="Straight Connector 74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3" name="Straight Connector 74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4" name="Straight Connector 74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5" name="Straight Connector 74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6" name="Straight Connector 74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7" name="Straight Connector 74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8" name="Right Brace 747"/>
          <p:cNvSpPr/>
          <p:nvPr/>
        </p:nvSpPr>
        <p:spPr>
          <a:xfrm rot="10800000">
            <a:off x="7535799" y="4443695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49" name="Right Brace 748"/>
          <p:cNvSpPr/>
          <p:nvPr/>
        </p:nvSpPr>
        <p:spPr>
          <a:xfrm rot="5400000">
            <a:off x="7865485" y="4694662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750" name="Group 749"/>
          <p:cNvGrpSpPr/>
          <p:nvPr/>
        </p:nvGrpSpPr>
        <p:grpSpPr>
          <a:xfrm>
            <a:off x="7727305" y="4136059"/>
            <a:ext cx="304260" cy="327936"/>
            <a:chOff x="3769978" y="3815082"/>
            <a:chExt cx="304260" cy="327936"/>
          </a:xfrm>
        </p:grpSpPr>
        <p:sp>
          <p:nvSpPr>
            <p:cNvPr id="751" name="TextBox 750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752" name="TextBox 751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753" name="TextBox 752"/>
          <p:cNvSpPr txBox="1"/>
          <p:nvPr/>
        </p:nvSpPr>
        <p:spPr>
          <a:xfrm>
            <a:off x="7753242" y="495765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54" name="TextBox 753"/>
          <p:cNvSpPr txBox="1"/>
          <p:nvPr/>
        </p:nvSpPr>
        <p:spPr>
          <a:xfrm>
            <a:off x="7285539" y="4405825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755" name="Rectangle 754"/>
          <p:cNvSpPr/>
          <p:nvPr/>
        </p:nvSpPr>
        <p:spPr>
          <a:xfrm>
            <a:off x="5797888" y="653494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56" name="TextBox 755"/>
          <p:cNvSpPr txBox="1"/>
          <p:nvPr/>
        </p:nvSpPr>
        <p:spPr>
          <a:xfrm>
            <a:off x="5910520" y="6455899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757" name="TextBox 756"/>
          <p:cNvSpPr txBox="1"/>
          <p:nvPr/>
        </p:nvSpPr>
        <p:spPr>
          <a:xfrm>
            <a:off x="8025443" y="3660984"/>
            <a:ext cx="1277504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000" i="1" dirty="0" err="1">
                <a:latin typeface="Symbol" charset="2"/>
                <a:cs typeface="Symbol" charset="2"/>
              </a:rPr>
              <a:t>d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758" name="TextBox 757"/>
          <p:cNvSpPr txBox="1"/>
          <p:nvPr/>
        </p:nvSpPr>
        <p:spPr>
          <a:xfrm>
            <a:off x="8938960" y="3578205"/>
            <a:ext cx="259542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grpSp>
        <p:nvGrpSpPr>
          <p:cNvPr id="759" name="Group 758"/>
          <p:cNvGrpSpPr/>
          <p:nvPr/>
        </p:nvGrpSpPr>
        <p:grpSpPr>
          <a:xfrm>
            <a:off x="5440065" y="1382338"/>
            <a:ext cx="4535424" cy="5776148"/>
            <a:chOff x="62453" y="1169884"/>
            <a:chExt cx="4535424" cy="5330247"/>
          </a:xfrm>
        </p:grpSpPr>
        <p:sp>
          <p:nvSpPr>
            <p:cNvPr id="760" name="Rounded Rectangle 759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1" name="TextBox 760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762" name="TextBox 761"/>
          <p:cNvSpPr txBox="1"/>
          <p:nvPr/>
        </p:nvSpPr>
        <p:spPr>
          <a:xfrm>
            <a:off x="6925337" y="198305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763" name="Right Brace 762"/>
          <p:cNvSpPr/>
          <p:nvPr/>
        </p:nvSpPr>
        <p:spPr>
          <a:xfrm rot="10800000">
            <a:off x="8523561" y="178927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64" name="TextBox 763"/>
          <p:cNvSpPr txBox="1"/>
          <p:nvPr/>
        </p:nvSpPr>
        <p:spPr>
          <a:xfrm>
            <a:off x="8305959" y="178699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65" name="Group 764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766" name="Rectangle 765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5" name="TextBox 774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6" name="TextBox 775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7" name="TextBox 776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8" name="Right Brace 777"/>
          <p:cNvSpPr/>
          <p:nvPr/>
        </p:nvSpPr>
        <p:spPr>
          <a:xfrm rot="5400000">
            <a:off x="7779215" y="253071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79" name="TextBox 778"/>
          <p:cNvSpPr txBox="1"/>
          <p:nvPr/>
        </p:nvSpPr>
        <p:spPr>
          <a:xfrm>
            <a:off x="7657567" y="262214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80" name="Group 779"/>
          <p:cNvGrpSpPr/>
          <p:nvPr/>
        </p:nvGrpSpPr>
        <p:grpSpPr>
          <a:xfrm>
            <a:off x="5975642" y="1896030"/>
            <a:ext cx="3565318" cy="756597"/>
            <a:chOff x="1395075" y="3536539"/>
            <a:chExt cx="3565318" cy="756597"/>
          </a:xfrm>
        </p:grpSpPr>
        <p:sp>
          <p:nvSpPr>
            <p:cNvPr id="781" name="Rectangle 780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2" name="Rectangle 781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3" name="Rectangle 782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5" name="Rectangle 784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6" name="Rectangle 785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7" name="Rectangle 786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8" name="Rectangle 787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9" name="Rectangle 788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90" name="TextBox 789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1" name="TextBox 790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2" name="TextBox 791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3" name="Rectangle 792"/>
          <p:cNvSpPr/>
          <p:nvPr/>
        </p:nvSpPr>
        <p:spPr>
          <a:xfrm>
            <a:off x="8602149" y="314825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94" name="U-Turn Arrow 793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5" name="TextBox 794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796" name="TextBox 795"/>
          <p:cNvSpPr txBox="1"/>
          <p:nvPr/>
        </p:nvSpPr>
        <p:spPr>
          <a:xfrm>
            <a:off x="8859053" y="3067234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797" name="U-Turn Arrow 796"/>
          <p:cNvSpPr/>
          <p:nvPr/>
        </p:nvSpPr>
        <p:spPr>
          <a:xfrm rot="5400000">
            <a:off x="8844120" y="240727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8" name="Rectangle 797"/>
          <p:cNvSpPr/>
          <p:nvPr/>
        </p:nvSpPr>
        <p:spPr>
          <a:xfrm>
            <a:off x="5797888" y="640692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99" name="TextBox 798"/>
          <p:cNvSpPr txBox="1"/>
          <p:nvPr/>
        </p:nvSpPr>
        <p:spPr>
          <a:xfrm>
            <a:off x="5910608" y="632948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800" name="TextBox 799"/>
          <p:cNvSpPr txBox="1"/>
          <p:nvPr/>
        </p:nvSpPr>
        <p:spPr>
          <a:xfrm>
            <a:off x="8390294" y="2733575"/>
            <a:ext cx="1399563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801" name="TextBox 800"/>
          <p:cNvSpPr txBox="1"/>
          <p:nvPr/>
        </p:nvSpPr>
        <p:spPr>
          <a:xfrm>
            <a:off x="9401926" y="2647155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802" name="TextBox 801"/>
          <p:cNvSpPr txBox="1"/>
          <p:nvPr/>
        </p:nvSpPr>
        <p:spPr>
          <a:xfrm>
            <a:off x="6926468" y="611453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03" name="Right Brace 802"/>
          <p:cNvSpPr/>
          <p:nvPr/>
        </p:nvSpPr>
        <p:spPr>
          <a:xfrm rot="16200000">
            <a:off x="8973044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804" name="Right Brace 803"/>
          <p:cNvSpPr/>
          <p:nvPr/>
        </p:nvSpPr>
        <p:spPr>
          <a:xfrm rot="16200000">
            <a:off x="6247387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805" name="TextBox 804"/>
          <p:cNvSpPr txBox="1"/>
          <p:nvPr/>
        </p:nvSpPr>
        <p:spPr>
          <a:xfrm>
            <a:off x="8851541" y="5672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06" name="TextBox 805"/>
          <p:cNvSpPr txBox="1"/>
          <p:nvPr/>
        </p:nvSpPr>
        <p:spPr>
          <a:xfrm>
            <a:off x="6132040" y="56725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807" name="Group 806"/>
          <p:cNvGrpSpPr/>
          <p:nvPr/>
        </p:nvGrpSpPr>
        <p:grpSpPr>
          <a:xfrm>
            <a:off x="5398917" y="98728"/>
            <a:ext cx="4617720" cy="7101163"/>
            <a:chOff x="970747" y="1812366"/>
            <a:chExt cx="4617720" cy="6842635"/>
          </a:xfrm>
        </p:grpSpPr>
        <p:sp>
          <p:nvSpPr>
            <p:cNvPr id="808" name="Rounded Rectangle 807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09" name="TextBox 808"/>
            <p:cNvSpPr txBox="1"/>
            <p:nvPr/>
          </p:nvSpPr>
          <p:spPr>
            <a:xfrm>
              <a:off x="2502367" y="1812366"/>
              <a:ext cx="1525072" cy="22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810" name="Group 809"/>
          <p:cNvGrpSpPr/>
          <p:nvPr/>
        </p:nvGrpSpPr>
        <p:grpSpPr>
          <a:xfrm>
            <a:off x="5836880" y="420589"/>
            <a:ext cx="3811930" cy="757924"/>
            <a:chOff x="1408710" y="2470227"/>
            <a:chExt cx="3811930" cy="757924"/>
          </a:xfrm>
        </p:grpSpPr>
        <p:grpSp>
          <p:nvGrpSpPr>
            <p:cNvPr id="811" name="Group 810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813" name="Rectangle 812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4" name="TextBox 813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5" name="Rectangle 814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6" name="Straight Connector 815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7" name="Straight Connector 816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18" name="TextBox 817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9" name="Rectangle 818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0" name="Straight Connector 819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1" name="Straight Connector 820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2" name="TextBox 811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2" name="Group 821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823" name="Group 822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825" name="Rectangle 824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6" name="TextBox 825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7" name="Rectangle 826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8" name="Straight Connector 827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9" name="Straight Connector 828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0" name="TextBox 829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1" name="Rectangle 830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32" name="Straight Connector 831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3" name="Straight Connector 832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24" name="TextBox 823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4" name="TextBox 833"/>
          <p:cNvSpPr txBox="1"/>
          <p:nvPr/>
        </p:nvSpPr>
        <p:spPr>
          <a:xfrm>
            <a:off x="8851541" y="19623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35" name="TextBox 834"/>
          <p:cNvSpPr txBox="1"/>
          <p:nvPr/>
        </p:nvSpPr>
        <p:spPr>
          <a:xfrm>
            <a:off x="6132040" y="19623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36" name="Rectangle 835"/>
          <p:cNvSpPr/>
          <p:nvPr/>
        </p:nvSpPr>
        <p:spPr>
          <a:xfrm>
            <a:off x="5797887" y="627526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837" name="TextBox 836"/>
          <p:cNvSpPr txBox="1"/>
          <p:nvPr/>
        </p:nvSpPr>
        <p:spPr>
          <a:xfrm>
            <a:off x="5911379" y="6196235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840" name="Oval 839"/>
          <p:cNvSpPr/>
          <p:nvPr/>
        </p:nvSpPr>
        <p:spPr>
          <a:xfrm>
            <a:off x="6665695" y="5209895"/>
            <a:ext cx="709018" cy="14431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2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41" y="1188521"/>
            <a:ext cx="6323511" cy="53022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</a:t>
            </a:r>
            <a:r>
              <a:rPr lang="en-US" dirty="0" smtClean="0"/>
              <a:t>oth one-level and two-level</a:t>
            </a:r>
          </a:p>
          <a:p>
            <a:pPr lvl="1"/>
            <a:r>
              <a:rPr lang="en-US" dirty="0" smtClean="0"/>
              <a:t>For small square matrices, </a:t>
            </a:r>
            <a:r>
              <a:rPr lang="en-US" b="1" dirty="0" smtClean="0"/>
              <a:t>ABC </a:t>
            </a:r>
            <a:r>
              <a:rPr lang="en-US" b="1" dirty="0" err="1" smtClean="0"/>
              <a:t>Strassen</a:t>
            </a:r>
            <a:r>
              <a:rPr lang="en-US" dirty="0" smtClean="0"/>
              <a:t> outperforms </a:t>
            </a:r>
            <a:r>
              <a:rPr lang="en-US" b="1" dirty="0" smtClean="0"/>
              <a:t>AB </a:t>
            </a:r>
            <a:r>
              <a:rPr lang="en-US" b="1" dirty="0" err="1" smtClean="0"/>
              <a:t>Strassen</a:t>
            </a:r>
            <a:endParaRPr lang="en-US" b="1" dirty="0" smtClean="0"/>
          </a:p>
          <a:p>
            <a:pPr lvl="1"/>
            <a:r>
              <a:rPr lang="en-US" dirty="0" smtClean="0"/>
              <a:t>For larger square matrices, this trend reverses</a:t>
            </a:r>
            <a:endParaRPr lang="en-US" dirty="0"/>
          </a:p>
          <a:p>
            <a:r>
              <a:rPr lang="en-US" dirty="0" smtClean="0"/>
              <a:t>Reason</a:t>
            </a:r>
          </a:p>
          <a:p>
            <a:pPr lvl="1"/>
            <a:r>
              <a:rPr lang="en-US" b="1" dirty="0" smtClean="0"/>
              <a:t>ABC </a:t>
            </a:r>
            <a:r>
              <a:rPr lang="en-US" b="1" dirty="0" err="1" smtClean="0"/>
              <a:t>Strassen</a:t>
            </a:r>
            <a:r>
              <a:rPr lang="en-US" dirty="0" smtClean="0"/>
              <a:t> avoids storing M (M resides in the register)</a:t>
            </a:r>
          </a:p>
          <a:p>
            <a:pPr lvl="1"/>
            <a:r>
              <a:rPr lang="en-US" b="1" dirty="0" smtClean="0"/>
              <a:t>ABC </a:t>
            </a:r>
            <a:r>
              <a:rPr lang="en-US" b="1" dirty="0" err="1" smtClean="0"/>
              <a:t>Strassen</a:t>
            </a:r>
            <a:r>
              <a:rPr lang="en-US" dirty="0" smtClean="0"/>
              <a:t> increases the number of times </a:t>
            </a:r>
            <a:r>
              <a:rPr lang="en-US" altLang="zh-CN" dirty="0"/>
              <a:t>for</a:t>
            </a:r>
            <a:r>
              <a:rPr lang="en-US" dirty="0" smtClean="0"/>
              <a:t> updating </a:t>
            </a:r>
            <a:r>
              <a:rPr lang="en-US" dirty="0" err="1" smtClean="0"/>
              <a:t>submatrices</a:t>
            </a:r>
            <a:r>
              <a:rPr lang="en-US" dirty="0" smtClean="0"/>
              <a:t> of </a:t>
            </a:r>
            <a:r>
              <a:rPr lang="en-US" i="1" dirty="0" smtClean="0">
                <a:solidFill>
                  <a:srgbClr val="FF0000"/>
                </a:solidFill>
                <a:latin typeface="Cambria Math"/>
                <a:cs typeface="Cambria Math"/>
              </a:rPr>
              <a:t>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53648" y="3777976"/>
            <a:ext cx="184626" cy="4462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creen Shot 2016-04-13 at 9.32.0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75"/>
          <a:stretch/>
        </p:blipFill>
        <p:spPr>
          <a:xfrm>
            <a:off x="6727894" y="1211168"/>
            <a:ext cx="3113759" cy="602617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3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13" y="4809487"/>
            <a:ext cx="381753" cy="38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50" y="5988219"/>
            <a:ext cx="386363" cy="3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84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341946"/>
            <a:ext cx="9052560" cy="4827694"/>
          </a:xfrm>
        </p:spPr>
        <p:txBody>
          <a:bodyPr/>
          <a:lstStyle/>
          <a:p>
            <a:r>
              <a:rPr lang="en-US" dirty="0" smtClean="0"/>
              <a:t>What is Rank-k update?</a:t>
            </a:r>
            <a:endParaRPr lang="en-US" dirty="0"/>
          </a:p>
        </p:txBody>
      </p:sp>
      <p:pic>
        <p:nvPicPr>
          <p:cNvPr id="10" name="Picture 9" descr="rank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69" y="2500409"/>
            <a:ext cx="5959199" cy="187120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224184" y="1792261"/>
            <a:ext cx="360850" cy="52322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2800" i="1" dirty="0">
                <a:solidFill>
                  <a:srgbClr val="4AAA25"/>
                </a:solidFill>
                <a:latin typeface="Helvetica"/>
                <a:cs typeface="Helvetica"/>
              </a:rPr>
              <a:t>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42867" y="2500409"/>
            <a:ext cx="360850" cy="52322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2800" i="1" dirty="0">
                <a:solidFill>
                  <a:srgbClr val="4AAA25"/>
                </a:solidFill>
                <a:latin typeface="Helvetica"/>
                <a:cs typeface="Helvetica"/>
              </a:rPr>
              <a:t>n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164768" y="2372713"/>
            <a:ext cx="1752139" cy="0"/>
          </a:xfrm>
          <a:prstGeom prst="line">
            <a:avLst/>
          </a:prstGeom>
          <a:ln>
            <a:headEnd type="arrow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778663" y="1864455"/>
            <a:ext cx="360850" cy="52322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2800" i="1" dirty="0">
                <a:solidFill>
                  <a:srgbClr val="4AAA25"/>
                </a:solidFill>
                <a:latin typeface="Helvetica"/>
                <a:cs typeface="Helvetica"/>
              </a:rPr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59640" y="2797880"/>
            <a:ext cx="360850" cy="52322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altLang="zh-CN" sz="2800" i="1" dirty="0">
                <a:solidFill>
                  <a:srgbClr val="4AAA25"/>
                </a:solidFill>
                <a:latin typeface="Helvetica"/>
                <a:cs typeface="Helvetica"/>
              </a:rPr>
              <a:t>m</a:t>
            </a:r>
            <a:endParaRPr lang="en-US" sz="2800" i="1" dirty="0">
              <a:solidFill>
                <a:srgbClr val="4AAA25"/>
              </a:solidFill>
              <a:latin typeface="Helvetica"/>
              <a:cs typeface="Helvetica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155942" y="2389390"/>
            <a:ext cx="548823" cy="0"/>
          </a:xfrm>
          <a:prstGeom prst="line">
            <a:avLst/>
          </a:prstGeom>
          <a:ln>
            <a:headEnd type="arrow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237387" y="2989137"/>
            <a:ext cx="1752139" cy="0"/>
          </a:xfrm>
          <a:prstGeom prst="line">
            <a:avLst/>
          </a:prstGeom>
          <a:ln>
            <a:headEnd type="arrow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43319" y="2539040"/>
            <a:ext cx="0" cy="1691769"/>
          </a:xfrm>
          <a:prstGeom prst="line">
            <a:avLst/>
          </a:prstGeom>
          <a:ln>
            <a:headEnd type="arrow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947551" y="2590130"/>
            <a:ext cx="0" cy="1691769"/>
          </a:xfrm>
          <a:prstGeom prst="line">
            <a:avLst/>
          </a:prstGeom>
          <a:ln>
            <a:headEnd type="arrow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491168" y="3211893"/>
            <a:ext cx="360850" cy="52322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altLang="zh-CN" sz="2800" i="1" dirty="0">
                <a:solidFill>
                  <a:srgbClr val="4AAA25"/>
                </a:solidFill>
                <a:latin typeface="Helvetica"/>
                <a:cs typeface="Helvetica"/>
              </a:rPr>
              <a:t>m</a:t>
            </a:r>
            <a:endParaRPr lang="en-US" sz="2800" i="1" dirty="0">
              <a:solidFill>
                <a:srgbClr val="4AAA25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0514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25" grpId="0"/>
      <p:bldP spid="4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06 at 8.39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1" y="1977968"/>
            <a:ext cx="3226894" cy="52277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341946"/>
            <a:ext cx="9052560" cy="4827694"/>
          </a:xfrm>
        </p:spPr>
        <p:txBody>
          <a:bodyPr/>
          <a:lstStyle/>
          <a:p>
            <a:r>
              <a:rPr lang="en-US" dirty="0" smtClean="0"/>
              <a:t>Importance of Rank-k update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36264" y="2620264"/>
            <a:ext cx="1194173" cy="206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pic>
        <p:nvPicPr>
          <p:cNvPr id="11" name="Picture 10" descr="Screen Shot 2016-05-06 at 8.49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260" y="2259230"/>
            <a:ext cx="3576472" cy="494649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71609" y="5655256"/>
            <a:ext cx="1414007" cy="206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74806" y="1977971"/>
            <a:ext cx="3145702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  <a:latin typeface="Helvetica"/>
                <a:cs typeface="Helvetica"/>
              </a:rPr>
              <a:t>Blocked LU with partial pivoting (</a:t>
            </a:r>
            <a:r>
              <a:rPr lang="en-US" sz="1200" b="1" dirty="0" err="1">
                <a:solidFill>
                  <a:srgbClr val="008000"/>
                </a:solidFill>
                <a:latin typeface="Helvetica"/>
                <a:cs typeface="Helvetica"/>
              </a:rPr>
              <a:t>getrf</a:t>
            </a:r>
            <a:r>
              <a:rPr lang="en-US" sz="1200" dirty="0">
                <a:solidFill>
                  <a:srgbClr val="008000"/>
                </a:solidFill>
                <a:latin typeface="Helvetica"/>
                <a:cs typeface="Helvetica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12031" y="4052314"/>
            <a:ext cx="1774166" cy="177179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12031" y="3685883"/>
            <a:ext cx="1774166" cy="3640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55270" y="4057200"/>
            <a:ext cx="356761" cy="176690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91210" y="3329120"/>
            <a:ext cx="2494987" cy="249498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491210" y="3329117"/>
            <a:ext cx="1399598" cy="1406560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55273" y="3685886"/>
            <a:ext cx="2130928" cy="2138223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12031" y="4049950"/>
            <a:ext cx="1774166" cy="177415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55270" y="3685884"/>
            <a:ext cx="356761" cy="364064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26077" y="4809897"/>
            <a:ext cx="647613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A</a:t>
            </a:r>
            <a:r>
              <a:rPr lang="en-US" sz="1400" baseline="-25000" dirty="0">
                <a:latin typeface="Helvetica"/>
                <a:cs typeface="Helvetica"/>
              </a:rPr>
              <a:t>21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90811" y="3712102"/>
            <a:ext cx="647613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A</a:t>
            </a:r>
            <a:r>
              <a:rPr lang="en-US" sz="1400" baseline="-25000" dirty="0">
                <a:latin typeface="Helvetica"/>
                <a:cs typeface="Helvetica"/>
              </a:rPr>
              <a:t>12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56777" y="4699186"/>
            <a:ext cx="647613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A</a:t>
            </a:r>
            <a:r>
              <a:rPr lang="en-US" sz="1400" baseline="-25000" dirty="0">
                <a:latin typeface="Helvetica"/>
                <a:cs typeface="Helvetica"/>
              </a:rPr>
              <a:t>22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9219059" y="5043454"/>
            <a:ext cx="767138" cy="780652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9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6" grpId="0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3" grpId="0"/>
      <p:bldP spid="24" grpId="0"/>
      <p:bldP spid="2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341946"/>
            <a:ext cx="9052560" cy="4827694"/>
          </a:xfrm>
        </p:spPr>
        <p:txBody>
          <a:bodyPr/>
          <a:lstStyle/>
          <a:p>
            <a:r>
              <a:rPr lang="en-US" dirty="0" smtClean="0"/>
              <a:t>Importance of Rank-k update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212031" y="4052314"/>
            <a:ext cx="1774166" cy="177179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12031" y="3685883"/>
            <a:ext cx="1774166" cy="3640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55270" y="4057200"/>
            <a:ext cx="356761" cy="176690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91210" y="3329120"/>
            <a:ext cx="2494987" cy="249498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491210" y="3329117"/>
            <a:ext cx="1399598" cy="1406560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55273" y="3685886"/>
            <a:ext cx="2130928" cy="2138223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12031" y="4049950"/>
            <a:ext cx="1774166" cy="177415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55270" y="3685884"/>
            <a:ext cx="356761" cy="364064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26077" y="4809897"/>
            <a:ext cx="647613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A</a:t>
            </a:r>
            <a:r>
              <a:rPr lang="en-US" sz="1400" baseline="-25000" dirty="0">
                <a:latin typeface="Helvetica"/>
                <a:cs typeface="Helvetica"/>
              </a:rPr>
              <a:t>21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90811" y="3712102"/>
            <a:ext cx="647613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A</a:t>
            </a:r>
            <a:r>
              <a:rPr lang="en-US" sz="1400" baseline="-25000" dirty="0">
                <a:latin typeface="Helvetica"/>
                <a:cs typeface="Helvetica"/>
              </a:rPr>
              <a:t>12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56777" y="4699186"/>
            <a:ext cx="647613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A</a:t>
            </a:r>
            <a:r>
              <a:rPr lang="en-US" sz="1400" baseline="-25000" dirty="0">
                <a:latin typeface="Helvetica"/>
                <a:cs typeface="Helvetica"/>
              </a:rPr>
              <a:t>22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9219059" y="5043454"/>
            <a:ext cx="767138" cy="780652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51744" y="4597402"/>
            <a:ext cx="950686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3600" dirty="0">
                <a:latin typeface="Helvetica"/>
                <a:cs typeface="Helvetica"/>
              </a:rPr>
              <a:t>+=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4738" y="4592685"/>
            <a:ext cx="950686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3600" dirty="0">
                <a:latin typeface="Helvetica"/>
                <a:cs typeface="Helvetica"/>
              </a:rPr>
              <a:t>×</a:t>
            </a:r>
          </a:p>
        </p:txBody>
      </p:sp>
    </p:spTree>
    <p:extLst>
      <p:ext uri="{BB962C8B-B14F-4D97-AF65-F5344CB8AC3E}">
        <p14:creationId xmlns:p14="http://schemas.microsoft.com/office/powerpoint/2010/main" val="310682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2557E-6 -3.81376E-6 L -0.4442 0.000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2249E-6 -5.81723E-7 L -0.39179 0.146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0" y="7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2249E-6 3.24723E-6 L -0.73528 0.000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8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err="1" smtClean="0"/>
              <a:t>Strassen’s</a:t>
            </a:r>
            <a:r>
              <a:rPr lang="en-US" dirty="0" smtClean="0"/>
              <a:t> Algorithm (</a:t>
            </a:r>
            <a:r>
              <a:rPr lang="en-US" dirty="0" smtClean="0">
                <a:solidFill>
                  <a:srgbClr val="FF0000"/>
                </a:solidFill>
              </a:rPr>
              <a:t>In practice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2357" y="818110"/>
            <a:ext cx="3081745" cy="480131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pic>
        <p:nvPicPr>
          <p:cNvPr id="7" name="Picture 6" descr="str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3" y="4163849"/>
            <a:ext cx="4090416" cy="27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 descr="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1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 descr="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039169" y="5746414"/>
            <a:ext cx="6387011" cy="4827694"/>
          </a:xfrm>
          <a:prstGeom prst="rect">
            <a:avLst/>
          </a:prstGeom>
        </p:spPr>
        <p:txBody>
          <a:bodyPr>
            <a:normAutofit/>
          </a:bodyPr>
          <a:lstStyle>
            <a:lvl1pPr marL="430952" indent="-430952" algn="l" defTabSz="574603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729" indent="-359127" algn="l" defTabSz="574603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506" indent="-287301" algn="l" defTabSz="574603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109" indent="-287301" algn="l" defTabSz="574603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5711" indent="-287301" algn="l" defTabSz="574603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314" indent="-287301" algn="l" defTabSz="57460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4914" indent="-287301" algn="l" defTabSz="57460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9518" indent="-287301" algn="l" defTabSz="57460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119" indent="-287301" algn="l" defTabSz="57460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Reason:</a:t>
            </a:r>
          </a:p>
          <a:p>
            <a:pPr marL="574602" lvl="1" indent="0">
              <a:buNone/>
            </a:pPr>
            <a:r>
              <a:rPr lang="en-US" sz="1800" b="1" dirty="0" smtClean="0"/>
              <a:t>ABC </a:t>
            </a:r>
            <a:r>
              <a:rPr lang="en-US" sz="1800" b="1" dirty="0" err="1" smtClean="0"/>
              <a:t>Strassen</a:t>
            </a:r>
            <a:r>
              <a:rPr lang="en-US" sz="1800" dirty="0" smtClean="0"/>
              <a:t> avoids forming the temporary matrix </a:t>
            </a:r>
            <a:r>
              <a:rPr lang="en-US" sz="18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explicitly in the memory (</a:t>
            </a:r>
            <a:r>
              <a:rPr lang="en-US" sz="18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/>
              <a:t> resides in register), especially important when m, n &gt;&gt; k.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9445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005" y="2906841"/>
            <a:ext cx="905256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Single Node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7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08 at 4.45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4" y="889722"/>
            <a:ext cx="10058400" cy="6224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6619" y="581949"/>
            <a:ext cx="2396067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8000"/>
                </a:solidFill>
                <a:latin typeface="Helvetica"/>
                <a:cs typeface="Helvetica"/>
              </a:rPr>
              <a:t>1 core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8459" y="607347"/>
            <a:ext cx="2396067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8000"/>
                </a:solidFill>
                <a:latin typeface="Helvetica"/>
                <a:cs typeface="Helvetica"/>
              </a:rPr>
              <a:t>5 core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42216" y="593707"/>
            <a:ext cx="2396067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8000"/>
                </a:solidFill>
                <a:latin typeface="Helvetica"/>
                <a:cs typeface="Helvetica"/>
              </a:rPr>
              <a:t>10 core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90145" y="1114423"/>
            <a:ext cx="400069" cy="2678071"/>
          </a:xfrm>
          <a:prstGeom prst="rect">
            <a:avLst/>
          </a:prstGeom>
          <a:noFill/>
        </p:spPr>
        <p:txBody>
          <a:bodyPr vert="vert270" wrap="square" lIns="91420" tIns="45710" rIns="91420" bIns="45710" rtlCol="0" anchor="t" anchorCtr="0">
            <a:spAutoFit/>
          </a:bodyPr>
          <a:lstStyle/>
          <a:p>
            <a:pPr algn="ctr"/>
            <a:r>
              <a:rPr lang="en-US" sz="1400" b="1" dirty="0">
                <a:solidFill>
                  <a:srgbClr val="008000"/>
                </a:solidFill>
                <a:latin typeface="Helvetica"/>
                <a:cs typeface="Helvetica"/>
              </a:rPr>
              <a:t>Square Matrices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73208" y="4255550"/>
            <a:ext cx="400069" cy="2383142"/>
          </a:xfrm>
          <a:prstGeom prst="rect">
            <a:avLst/>
          </a:prstGeom>
          <a:noFill/>
        </p:spPr>
        <p:txBody>
          <a:bodyPr vert="vert270" wrap="square" lIns="91420" tIns="45710" rIns="91420" bIns="45710" rtlCol="0" anchor="t" anchorCtr="0">
            <a:spAutoFit/>
          </a:bodyPr>
          <a:lstStyle/>
          <a:p>
            <a:pPr algn="ctr"/>
            <a:r>
              <a:rPr lang="en-US" sz="1400" b="1" dirty="0">
                <a:solidFill>
                  <a:srgbClr val="008000"/>
                </a:solidFill>
                <a:latin typeface="Helvetica"/>
                <a:cs typeface="Helvetica"/>
              </a:rPr>
              <a:t>Rank-k Update</a:t>
            </a:r>
          </a:p>
        </p:txBody>
      </p:sp>
    </p:spTree>
    <p:extLst>
      <p:ext uri="{BB962C8B-B14F-4D97-AF65-F5344CB8AC3E}">
        <p14:creationId xmlns:p14="http://schemas.microsoft.com/office/powerpoint/2010/main" val="28731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005" y="2906841"/>
            <a:ext cx="905256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Many-core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03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Intel® Xeon Phi™ coprocessor (KNC) 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688" y="2999866"/>
            <a:ext cx="2633712" cy="1555145"/>
          </a:xfrm>
          <a:prstGeom prst="rect">
            <a:avLst/>
          </a:prstGeom>
        </p:spPr>
      </p:pic>
      <p:pic>
        <p:nvPicPr>
          <p:cNvPr id="4" name="Picture 3" descr="Screen Shot 2016-09-16 at 8.15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63" y="1761615"/>
            <a:ext cx="5579237" cy="548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005" y="2906841"/>
            <a:ext cx="905256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Distributed Memory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6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mm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00"/>
          <a:stretch/>
        </p:blipFill>
        <p:spPr>
          <a:xfrm>
            <a:off x="1805001" y="148604"/>
            <a:ext cx="6571367" cy="1776901"/>
          </a:xfrm>
          <a:prstGeom prst="rect">
            <a:avLst/>
          </a:prstGeom>
        </p:spPr>
      </p:pic>
      <p:pic>
        <p:nvPicPr>
          <p:cNvPr id="15" name="Content Placeholder 14" descr="1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>
            <a:fillRect/>
          </a:stretch>
        </p:blipFill>
        <p:spPr>
          <a:xfrm>
            <a:off x="2693991" y="2335216"/>
            <a:ext cx="4595812" cy="4694237"/>
          </a:xfrm>
        </p:spPr>
      </p:pic>
    </p:spTree>
    <p:extLst>
      <p:ext uri="{BB962C8B-B14F-4D97-AF65-F5344CB8AC3E}">
        <p14:creationId xmlns:p14="http://schemas.microsoft.com/office/powerpoint/2010/main" val="257851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mm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00"/>
          <a:stretch/>
        </p:blipFill>
        <p:spPr>
          <a:xfrm>
            <a:off x="1805001" y="148604"/>
            <a:ext cx="6571367" cy="1776901"/>
          </a:xfrm>
          <a:prstGeom prst="rect">
            <a:avLst/>
          </a:prstGeom>
        </p:spPr>
      </p:pic>
      <p:pic>
        <p:nvPicPr>
          <p:cNvPr id="2" name="Content Placeholder 1" descr="3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>
            <a:fillRect/>
          </a:stretch>
        </p:blipFill>
        <p:spPr>
          <a:xfrm>
            <a:off x="2693991" y="2335216"/>
            <a:ext cx="4595812" cy="4694237"/>
          </a:xfrm>
        </p:spPr>
      </p:pic>
    </p:spTree>
    <p:extLst>
      <p:ext uri="{BB962C8B-B14F-4D97-AF65-F5344CB8AC3E}">
        <p14:creationId xmlns:p14="http://schemas.microsoft.com/office/powerpoint/2010/main" val="34080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22357" y="818110"/>
            <a:ext cx="3081745" cy="480131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6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err="1" smtClean="0"/>
              <a:t>Strassen’s</a:t>
            </a:r>
            <a:r>
              <a:rPr lang="en-US" dirty="0" smtClean="0"/>
              <a:t> Algorithm (</a:t>
            </a:r>
            <a:r>
              <a:rPr lang="en-US" dirty="0" smtClean="0">
                <a:solidFill>
                  <a:srgbClr val="FF0000"/>
                </a:solidFill>
              </a:rPr>
              <a:t>In practice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969667" y="981920"/>
            <a:ext cx="6011126" cy="2571961"/>
          </a:xfrm>
          <a:prstGeom prst="rect">
            <a:avLst/>
          </a:prstGeom>
        </p:spPr>
        <p:txBody>
          <a:bodyPr vert="horz" lIns="114919" tIns="57460" rIns="114919" bIns="57460" rtlCol="0">
            <a:normAutofit fontScale="92500"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One-level </a:t>
            </a:r>
            <a:r>
              <a:rPr lang="en-US" sz="2400" dirty="0" err="1"/>
              <a:t>Strassen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000000"/>
                </a:solidFill>
              </a:rPr>
              <a:t>1+14.3% speedup</a:t>
            </a:r>
            <a:r>
              <a:rPr lang="en-US" sz="2400" dirty="0"/>
              <a:t>)</a:t>
            </a:r>
          </a:p>
          <a:p>
            <a:pPr lvl="1"/>
            <a:r>
              <a:rPr lang="en-US" sz="2100" dirty="0"/>
              <a:t>7 multiplications + </a:t>
            </a:r>
            <a:r>
              <a:rPr lang="en-US" sz="2100" dirty="0">
                <a:solidFill>
                  <a:srgbClr val="FF0000"/>
                </a:solidFill>
              </a:rPr>
              <a:t>22</a:t>
            </a:r>
            <a:r>
              <a:rPr lang="en-US" sz="2100" dirty="0"/>
              <a:t> additions;</a:t>
            </a:r>
          </a:p>
          <a:p>
            <a:r>
              <a:rPr lang="en-US" sz="2400" dirty="0"/>
              <a:t>Two-level </a:t>
            </a:r>
            <a:r>
              <a:rPr lang="en-US" sz="2400" dirty="0" err="1"/>
              <a:t>Strassen</a:t>
            </a:r>
            <a:r>
              <a:rPr lang="en-US" sz="2400" dirty="0"/>
              <a:t> (1+30.6% speedup)</a:t>
            </a:r>
          </a:p>
          <a:p>
            <a:pPr lvl="1"/>
            <a:r>
              <a:rPr lang="en-US" sz="2100" dirty="0"/>
              <a:t>49 multiplications + </a:t>
            </a:r>
            <a:r>
              <a:rPr lang="en-US" sz="2100" dirty="0">
                <a:solidFill>
                  <a:srgbClr val="FF0000"/>
                </a:solidFill>
              </a:rPr>
              <a:t>344</a:t>
            </a:r>
            <a:r>
              <a:rPr lang="en-US" sz="2100" dirty="0"/>
              <a:t> additions;</a:t>
            </a:r>
          </a:p>
          <a:p>
            <a:r>
              <a:rPr lang="en-US" sz="2400" i="1" dirty="0"/>
              <a:t>d</a:t>
            </a:r>
            <a:r>
              <a:rPr lang="en-US" sz="2400" dirty="0"/>
              <a:t>-level </a:t>
            </a:r>
            <a:r>
              <a:rPr lang="en-US" sz="2400" dirty="0" err="1"/>
              <a:t>Strassen</a:t>
            </a:r>
            <a:r>
              <a:rPr lang="en-US" sz="2400" dirty="0"/>
              <a:t> (</a:t>
            </a:r>
            <a:r>
              <a:rPr lang="en-US" sz="2400" i="1" dirty="0"/>
              <a:t>n</a:t>
            </a:r>
            <a:r>
              <a:rPr lang="en-US" sz="2400" baseline="30000" dirty="0"/>
              <a:t>3</a:t>
            </a:r>
            <a:r>
              <a:rPr lang="en-US" sz="2400" dirty="0"/>
              <a:t>/</a:t>
            </a:r>
            <a:r>
              <a:rPr lang="en-US" sz="2400" i="1" dirty="0"/>
              <a:t>n</a:t>
            </a:r>
            <a:r>
              <a:rPr lang="en-US" sz="2400" baseline="30000" dirty="0"/>
              <a:t>2.803</a:t>
            </a:r>
            <a:r>
              <a:rPr lang="en-US" sz="2400" dirty="0"/>
              <a:t> speedup)</a:t>
            </a:r>
          </a:p>
          <a:p>
            <a:pPr lvl="1"/>
            <a:r>
              <a:rPr lang="en-US" sz="2000" dirty="0"/>
              <a:t>Numerical unstable; Not achievable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1326421" y="659353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0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014117" y="2547508"/>
            <a:ext cx="5526758" cy="129424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8" name="Left Brace 17"/>
          <p:cNvSpPr/>
          <p:nvPr/>
        </p:nvSpPr>
        <p:spPr>
          <a:xfrm rot="5400000">
            <a:off x="1431381" y="616893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20" name="Left Brace 19"/>
          <p:cNvSpPr/>
          <p:nvPr/>
        </p:nvSpPr>
        <p:spPr>
          <a:xfrm rot="5400000">
            <a:off x="1416882" y="969080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02502" y="1010883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2</a:t>
            </a:r>
          </a:p>
        </p:txBody>
      </p:sp>
      <p:sp>
        <p:nvSpPr>
          <p:cNvPr id="25" name="Left Brace 24"/>
          <p:cNvSpPr/>
          <p:nvPr/>
        </p:nvSpPr>
        <p:spPr>
          <a:xfrm rot="5400000">
            <a:off x="2303464" y="623156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26" name="Left Brace 25"/>
          <p:cNvSpPr/>
          <p:nvPr/>
        </p:nvSpPr>
        <p:spPr>
          <a:xfrm rot="5400000">
            <a:off x="1677080" y="1266720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465486" y="1334602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87606" y="669937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1</a:t>
            </a:r>
          </a:p>
        </p:txBody>
      </p:sp>
      <p:sp>
        <p:nvSpPr>
          <p:cNvPr id="31" name="Left Brace 30"/>
          <p:cNvSpPr/>
          <p:nvPr/>
        </p:nvSpPr>
        <p:spPr>
          <a:xfrm rot="5400000">
            <a:off x="1692953" y="1573747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68624" y="1629835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4</a:t>
            </a:r>
          </a:p>
        </p:txBody>
      </p:sp>
      <p:sp>
        <p:nvSpPr>
          <p:cNvPr id="33" name="Left Brace 32"/>
          <p:cNvSpPr/>
          <p:nvPr/>
        </p:nvSpPr>
        <p:spPr>
          <a:xfrm rot="5400000">
            <a:off x="1408383" y="1883296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284054" y="1939383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5</a:t>
            </a:r>
          </a:p>
        </p:txBody>
      </p:sp>
      <p:sp>
        <p:nvSpPr>
          <p:cNvPr id="35" name="Left Brace 34"/>
          <p:cNvSpPr/>
          <p:nvPr/>
        </p:nvSpPr>
        <p:spPr>
          <a:xfrm rot="5400000">
            <a:off x="1404080" y="2183053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279748" y="2239141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6</a:t>
            </a:r>
          </a:p>
        </p:txBody>
      </p:sp>
      <p:sp>
        <p:nvSpPr>
          <p:cNvPr id="37" name="Left Brace 36"/>
          <p:cNvSpPr/>
          <p:nvPr/>
        </p:nvSpPr>
        <p:spPr>
          <a:xfrm rot="5400000">
            <a:off x="2243426" y="2176170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119097" y="2232258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7</a:t>
            </a:r>
          </a:p>
        </p:txBody>
      </p:sp>
      <p:sp>
        <p:nvSpPr>
          <p:cNvPr id="47" name="Left Brace 46"/>
          <p:cNvSpPr/>
          <p:nvPr/>
        </p:nvSpPr>
        <p:spPr>
          <a:xfrm rot="5400000">
            <a:off x="1407260" y="2491419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282928" y="2547507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8</a:t>
            </a:r>
          </a:p>
        </p:txBody>
      </p:sp>
      <p:sp>
        <p:nvSpPr>
          <p:cNvPr id="49" name="Left Brace 48"/>
          <p:cNvSpPr/>
          <p:nvPr/>
        </p:nvSpPr>
        <p:spPr>
          <a:xfrm rot="5400000">
            <a:off x="2246606" y="2484536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2122277" y="2540624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9</a:t>
            </a:r>
          </a:p>
        </p:txBody>
      </p:sp>
      <p:pic>
        <p:nvPicPr>
          <p:cNvPr id="27" name="Picture 26" descr="str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3" y="4163849"/>
            <a:ext cx="4090416" cy="27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mm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00"/>
          <a:stretch/>
        </p:blipFill>
        <p:spPr>
          <a:xfrm>
            <a:off x="1805001" y="148604"/>
            <a:ext cx="6571367" cy="1776901"/>
          </a:xfrm>
          <a:prstGeom prst="rect">
            <a:avLst/>
          </a:prstGeom>
        </p:spPr>
      </p:pic>
      <p:pic>
        <p:nvPicPr>
          <p:cNvPr id="2" name="Content Placeholder 1" descr="4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>
            <a:fillRect/>
          </a:stretch>
        </p:blipFill>
        <p:spPr>
          <a:xfrm>
            <a:off x="2693991" y="2335216"/>
            <a:ext cx="4595812" cy="4694237"/>
          </a:xfrm>
        </p:spPr>
      </p:pic>
    </p:spTree>
    <p:extLst>
      <p:ext uri="{BB962C8B-B14F-4D97-AF65-F5344CB8AC3E}">
        <p14:creationId xmlns:p14="http://schemas.microsoft.com/office/powerpoint/2010/main" val="34080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of State-of-the-art GEMM in BLIS</a:t>
            </a:r>
          </a:p>
          <a:p>
            <a:r>
              <a:rPr lang="en-US" dirty="0" err="1" smtClean="0"/>
              <a:t>Strassen’s</a:t>
            </a:r>
            <a:r>
              <a:rPr lang="en-US" dirty="0" smtClean="0"/>
              <a:t> Algorithm Reloaded</a:t>
            </a:r>
          </a:p>
          <a:p>
            <a:r>
              <a:rPr lang="en-US" dirty="0" smtClean="0"/>
              <a:t>Theoretical Model and Practical Performance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Extension to Other BLAS-3 Operation</a:t>
            </a:r>
          </a:p>
          <a:p>
            <a:r>
              <a:rPr lang="en-US" dirty="0" smtClean="0"/>
              <a:t>Extension to Other </a:t>
            </a:r>
            <a:r>
              <a:rPr lang="en-US" dirty="0"/>
              <a:t>F</a:t>
            </a:r>
            <a:r>
              <a:rPr lang="en-US" dirty="0" smtClean="0"/>
              <a:t>ast </a:t>
            </a:r>
            <a:r>
              <a:rPr lang="en-US" dirty="0"/>
              <a:t>M</a:t>
            </a:r>
            <a:r>
              <a:rPr lang="en-US" dirty="0" smtClean="0"/>
              <a:t>atrix Multiplication</a:t>
            </a:r>
          </a:p>
          <a:p>
            <a:r>
              <a:rPr lang="en-US" dirty="0" smtClean="0"/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07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Level-3 BLAS Symmetric </a:t>
            </a:r>
            <a:r>
              <a:rPr lang="en-US" dirty="0"/>
              <a:t>M</a:t>
            </a:r>
            <a:r>
              <a:rPr lang="en-US" dirty="0" smtClean="0"/>
              <a:t>atrix-Matrix </a:t>
            </a:r>
            <a:r>
              <a:rPr lang="en-US" dirty="0"/>
              <a:t>M</a:t>
            </a:r>
            <a:r>
              <a:rPr lang="en-US" dirty="0" smtClean="0"/>
              <a:t>ultiplication (</a:t>
            </a:r>
            <a:r>
              <a:rPr lang="en-US" dirty="0" smtClean="0">
                <a:solidFill>
                  <a:srgbClr val="FF0000"/>
                </a:solidFill>
              </a:rPr>
              <a:t>SYMM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084" y="1450192"/>
            <a:ext cx="9481173" cy="4827694"/>
          </a:xfrm>
        </p:spPr>
        <p:txBody>
          <a:bodyPr/>
          <a:lstStyle/>
          <a:p>
            <a:r>
              <a:rPr lang="en-US" sz="2800" dirty="0" smtClean="0"/>
              <a:t>Symmetric matrix</a:t>
            </a:r>
            <a:r>
              <a:rPr lang="en-US" sz="2800" dirty="0"/>
              <a:t>-matrix multiplication </a:t>
            </a:r>
            <a:r>
              <a:rPr lang="en-US" sz="2800" dirty="0" smtClean="0"/>
              <a:t>(SYMM</a:t>
            </a:r>
            <a:r>
              <a:rPr lang="en-US" sz="2800" dirty="0"/>
              <a:t>) is supported in the level-3 BLAS* interface as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2800" dirty="0" smtClean="0"/>
          </a:p>
          <a:p>
            <a:r>
              <a:rPr lang="en-US" sz="2800" dirty="0" smtClean="0"/>
              <a:t>SYMM computes</a:t>
            </a: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7" name="Picture 6" descr="Screen Shot 2016-04-17 at 4.55.2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38" b="51876"/>
          <a:stretch/>
        </p:blipFill>
        <p:spPr>
          <a:xfrm>
            <a:off x="2734545" y="4917534"/>
            <a:ext cx="3123725" cy="6314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920" y="6908378"/>
            <a:ext cx="9555480" cy="46166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dirty="0" err="1">
                <a:latin typeface="Times"/>
                <a:cs typeface="Times"/>
              </a:rPr>
              <a:t>Dongarra</a:t>
            </a:r>
            <a:r>
              <a:rPr lang="en-US" sz="1200" dirty="0">
                <a:latin typeface="Times"/>
                <a:cs typeface="Times"/>
              </a:rPr>
              <a:t>, Jack J., et al. "A set of level 3 basic linear algebra </a:t>
            </a:r>
            <a:r>
              <a:rPr lang="en-US" sz="1200" dirty="0" err="1">
                <a:latin typeface="Times"/>
                <a:cs typeface="Times"/>
              </a:rPr>
              <a:t>subprograms."</a:t>
            </a:r>
            <a:r>
              <a:rPr lang="en-US" sz="1200" i="1" dirty="0" err="1">
                <a:latin typeface="Times"/>
                <a:cs typeface="Times"/>
              </a:rPr>
              <a:t>ACM</a:t>
            </a:r>
            <a:r>
              <a:rPr lang="en-US" sz="1200" i="1" dirty="0">
                <a:latin typeface="Times"/>
                <a:cs typeface="Times"/>
              </a:rPr>
              <a:t> Transactions on Mathematical Software (TOMS)</a:t>
            </a:r>
            <a:r>
              <a:rPr lang="en-US" sz="1200" dirty="0">
                <a:latin typeface="Times"/>
                <a:cs typeface="Times"/>
              </a:rPr>
              <a:t> 16.1 (1990): 1-17.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5" name="Picture 4" descr="Screen Shot 2016-09-16 at 2.24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22" y="2455678"/>
            <a:ext cx="5655600" cy="14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0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542" y="1604695"/>
            <a:ext cx="9604975" cy="215810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200" i="1" dirty="0"/>
              <a:t>     </a:t>
            </a:r>
            <a:endParaRPr lang="en-US" sz="1300" dirty="0"/>
          </a:p>
          <a:p>
            <a:r>
              <a:rPr lang="en-US" sz="3200" i="1" dirty="0" smtClean="0">
                <a:solidFill>
                  <a:srgbClr val="0000FF"/>
                </a:solidFill>
              </a:rPr>
              <a:t>A</a:t>
            </a:r>
            <a:r>
              <a:rPr lang="en-US" sz="3200" dirty="0" smtClean="0"/>
              <a:t> </a:t>
            </a:r>
            <a:r>
              <a:rPr lang="en-US" sz="3200" dirty="0"/>
              <a:t>is a symmetric matrix (square and equal to its transpose</a:t>
            </a:r>
            <a:r>
              <a:rPr lang="en-US" sz="3200" dirty="0" smtClean="0"/>
              <a:t>);</a:t>
            </a:r>
          </a:p>
          <a:p>
            <a:r>
              <a:rPr lang="en-US" sz="3200" dirty="0"/>
              <a:t>Assume only the lower triangular half is </a:t>
            </a:r>
            <a:r>
              <a:rPr lang="en-US" sz="3200" dirty="0" smtClean="0"/>
              <a:t>stored;</a:t>
            </a:r>
            <a:endParaRPr lang="en-US" sz="3200" dirty="0"/>
          </a:p>
          <a:p>
            <a:r>
              <a:rPr lang="en-US" sz="3200" dirty="0"/>
              <a:t>Follow the same algorithm we used for GEMM by modifying the packing routine for matrix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i="1" dirty="0">
                <a:solidFill>
                  <a:srgbClr val="0000FF"/>
                </a:solidFill>
              </a:rPr>
              <a:t>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/>
              <a:t>to account for the symmetric nature of </a:t>
            </a:r>
            <a:r>
              <a:rPr lang="en-US" sz="3200" i="1" dirty="0" smtClean="0">
                <a:solidFill>
                  <a:srgbClr val="0000FF"/>
                </a:solidFill>
              </a:rPr>
              <a:t>A</a:t>
            </a:r>
            <a:r>
              <a:rPr lang="en-US" sz="3200" i="1" dirty="0" smtClean="0"/>
              <a:t>.</a:t>
            </a:r>
            <a:endParaRPr lang="en-US" sz="3200" i="1" dirty="0"/>
          </a:p>
          <a:p>
            <a:endParaRPr lang="en-US" sz="3200" dirty="0"/>
          </a:p>
          <a:p>
            <a:endParaRPr lang="en-US" dirty="0"/>
          </a:p>
        </p:txBody>
      </p:sp>
      <p:pic>
        <p:nvPicPr>
          <p:cNvPr id="4" name="Picture 3" descr="Screen Shot 2016-09-15 at 8.25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4" y="4200088"/>
            <a:ext cx="3631738" cy="2410066"/>
          </a:xfrm>
          <a:prstGeom prst="rect">
            <a:avLst/>
          </a:prstGeom>
        </p:spPr>
      </p:pic>
      <p:pic>
        <p:nvPicPr>
          <p:cNvPr id="5" name="Picture 4" descr="Screen Shot 2016-09-15 at 8.25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241" y="4339077"/>
            <a:ext cx="3411439" cy="2171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5591" y="4962345"/>
            <a:ext cx="1521650" cy="361124"/>
          </a:xfrm>
          <a:prstGeom prst="rect">
            <a:avLst/>
          </a:prstGeom>
          <a:noFill/>
        </p:spPr>
        <p:txBody>
          <a:bodyPr wrap="square" lIns="99262" tIns="49632" rIns="99262" bIns="49632" rtlCol="0">
            <a:spAutoFit/>
          </a:bodyPr>
          <a:lstStyle/>
          <a:p>
            <a:r>
              <a:rPr lang="en-US" sz="1700" dirty="0">
                <a:latin typeface="Helvetica"/>
                <a:cs typeface="Helvetica"/>
              </a:rPr>
              <a:t>is stored 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1564" y="3950811"/>
            <a:ext cx="2110232" cy="361124"/>
          </a:xfrm>
          <a:prstGeom prst="rect">
            <a:avLst/>
          </a:prstGeom>
          <a:noFill/>
        </p:spPr>
        <p:txBody>
          <a:bodyPr wrap="square" lIns="99262" tIns="49632" rIns="99262" bIns="49632" rtlCol="0">
            <a:spAutoFit/>
          </a:bodyPr>
          <a:lstStyle/>
          <a:p>
            <a:r>
              <a:rPr lang="en-US" sz="1700" dirty="0">
                <a:latin typeface="Helvetica"/>
                <a:cs typeface="Helvetica"/>
              </a:rPr>
              <a:t>Example Matrix </a:t>
            </a:r>
            <a:r>
              <a:rPr lang="en-US" sz="1700" i="1" dirty="0">
                <a:solidFill>
                  <a:srgbClr val="0000FF"/>
                </a:solidFill>
                <a:latin typeface="Helvetica"/>
                <a:cs typeface="Helvetica"/>
              </a:rPr>
              <a:t>A</a:t>
            </a:r>
            <a:r>
              <a:rPr lang="en-US" sz="1700" i="1" dirty="0">
                <a:latin typeface="Helvetica"/>
                <a:cs typeface="Helvetica"/>
              </a:rPr>
              <a:t>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37335" y="5468147"/>
            <a:ext cx="128173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91563" y="4339074"/>
            <a:ext cx="3434031" cy="20611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947241" y="4311937"/>
            <a:ext cx="3411439" cy="2088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creen Shot 2016-04-17 at 4.55.29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38" b="67838"/>
          <a:stretch/>
        </p:blipFill>
        <p:spPr>
          <a:xfrm>
            <a:off x="3384120" y="1452073"/>
            <a:ext cx="3123725" cy="42202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02920" y="292947"/>
            <a:ext cx="905256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Level-3 BLAS Symmetric </a:t>
            </a:r>
            <a:r>
              <a:rPr lang="en-US" dirty="0"/>
              <a:t>M</a:t>
            </a:r>
            <a:r>
              <a:rPr lang="en-US" dirty="0" smtClean="0"/>
              <a:t>atrix-Matrix </a:t>
            </a:r>
            <a:r>
              <a:rPr lang="en-US" dirty="0"/>
              <a:t>M</a:t>
            </a:r>
            <a:r>
              <a:rPr lang="en-US" dirty="0" smtClean="0"/>
              <a:t>ultiplication (</a:t>
            </a:r>
            <a:r>
              <a:rPr lang="en-US" dirty="0" smtClean="0">
                <a:solidFill>
                  <a:srgbClr val="FF0000"/>
                </a:solidFill>
              </a:rPr>
              <a:t>SYMM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8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>
                <a:solidFill>
                  <a:srgbClr val="FF0000"/>
                </a:solidFill>
              </a:rPr>
              <a:t>SYMM</a:t>
            </a:r>
            <a:r>
              <a:rPr lang="en-US" sz="3500" dirty="0"/>
              <a:t> with One-Level </a:t>
            </a:r>
            <a:r>
              <a:rPr lang="en-US" sz="3500" dirty="0" err="1"/>
              <a:t>Strassen</a:t>
            </a:r>
            <a:endParaRPr lang="en-US" sz="3500" dirty="0"/>
          </a:p>
        </p:txBody>
      </p:sp>
      <p:pic>
        <p:nvPicPr>
          <p:cNvPr id="4" name="Picture 3" descr="Screen Shot 2016-09-15 at 8.25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746" y="3643128"/>
            <a:ext cx="1536216" cy="1178778"/>
          </a:xfrm>
          <a:prstGeom prst="rect">
            <a:avLst/>
          </a:prstGeom>
        </p:spPr>
      </p:pic>
      <p:pic>
        <p:nvPicPr>
          <p:cNvPr id="5" name="Picture 4" descr="Screen Shot 2016-09-15 at 8.25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1" y="3767406"/>
            <a:ext cx="3411439" cy="217177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383531" y="4821905"/>
            <a:ext cx="128173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reen Shot 2016-09-15 at 8.25.4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759" y="3643129"/>
            <a:ext cx="1713271" cy="1192116"/>
          </a:xfrm>
          <a:prstGeom prst="rect">
            <a:avLst/>
          </a:prstGeom>
        </p:spPr>
      </p:pic>
      <p:pic>
        <p:nvPicPr>
          <p:cNvPr id="8" name="Picture 7" descr="Screen Shot 2016-09-15 at 8.25.4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749" y="4798961"/>
            <a:ext cx="1713271" cy="1192116"/>
          </a:xfrm>
          <a:prstGeom prst="rect">
            <a:avLst/>
          </a:prstGeom>
        </p:spPr>
      </p:pic>
      <p:pic>
        <p:nvPicPr>
          <p:cNvPr id="9" name="Picture 8" descr="Screen Shot 2016-09-15 at 8.25.4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06" y="4835245"/>
            <a:ext cx="1788046" cy="110393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409661" y="3467305"/>
            <a:ext cx="1" cy="26595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02923" y="4821909"/>
            <a:ext cx="3716010" cy="133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36963" y="3169040"/>
            <a:ext cx="602414" cy="361124"/>
          </a:xfrm>
          <a:prstGeom prst="rect">
            <a:avLst/>
          </a:prstGeom>
          <a:noFill/>
        </p:spPr>
        <p:txBody>
          <a:bodyPr wrap="square" lIns="99262" tIns="49632" rIns="99262" bIns="49632" rtlCol="0">
            <a:spAutoFit/>
          </a:bodyPr>
          <a:lstStyle/>
          <a:p>
            <a:r>
              <a:rPr lang="en-US" sz="1700" i="1" dirty="0">
                <a:solidFill>
                  <a:srgbClr val="3366FF"/>
                </a:solidFill>
                <a:latin typeface="Helvetica"/>
                <a:cs typeface="Helvetica"/>
              </a:rPr>
              <a:t>A</a:t>
            </a:r>
            <a:r>
              <a:rPr lang="en-US" sz="1700" baseline="-25000" dirty="0">
                <a:solidFill>
                  <a:srgbClr val="3366FF"/>
                </a:solidFill>
                <a:latin typeface="Helvetica"/>
                <a:cs typeface="Helvetica"/>
              </a:rPr>
              <a:t>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50301" y="3147024"/>
            <a:ext cx="602414" cy="361124"/>
          </a:xfrm>
          <a:prstGeom prst="rect">
            <a:avLst/>
          </a:prstGeom>
          <a:noFill/>
        </p:spPr>
        <p:txBody>
          <a:bodyPr wrap="square" lIns="99262" tIns="49632" rIns="99262" bIns="49632" rtlCol="0">
            <a:spAutoFit/>
          </a:bodyPr>
          <a:lstStyle/>
          <a:p>
            <a:r>
              <a:rPr lang="en-US" sz="1700" i="1" dirty="0">
                <a:solidFill>
                  <a:srgbClr val="3366FF"/>
                </a:solidFill>
                <a:latin typeface="Helvetica"/>
                <a:cs typeface="Helvetica"/>
              </a:rPr>
              <a:t>A</a:t>
            </a:r>
            <a:r>
              <a:rPr lang="en-US" sz="1700" baseline="-25000" dirty="0">
                <a:solidFill>
                  <a:srgbClr val="3366FF"/>
                </a:solidFill>
                <a:latin typeface="Helvetica"/>
                <a:cs typeface="Helvetica"/>
              </a:rPr>
              <a:t>01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01049" y="6114382"/>
            <a:ext cx="602414" cy="361124"/>
          </a:xfrm>
          <a:prstGeom prst="rect">
            <a:avLst/>
          </a:prstGeom>
          <a:noFill/>
        </p:spPr>
        <p:txBody>
          <a:bodyPr wrap="square" lIns="99262" tIns="49632" rIns="99262" bIns="49632" rtlCol="0">
            <a:spAutoFit/>
          </a:bodyPr>
          <a:lstStyle/>
          <a:p>
            <a:r>
              <a:rPr lang="en-US" sz="1700" i="1" dirty="0">
                <a:solidFill>
                  <a:srgbClr val="3366FF"/>
                </a:solidFill>
                <a:latin typeface="Helvetica"/>
                <a:cs typeface="Helvetica"/>
              </a:rPr>
              <a:t>A</a:t>
            </a:r>
            <a:r>
              <a:rPr lang="en-US" sz="1700" baseline="-25000" dirty="0">
                <a:solidFill>
                  <a:srgbClr val="3366FF"/>
                </a:solidFill>
                <a:latin typeface="Helvetica"/>
                <a:cs typeface="Helvetica"/>
              </a:rPr>
              <a:t>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63117" y="6091367"/>
            <a:ext cx="602414" cy="361124"/>
          </a:xfrm>
          <a:prstGeom prst="rect">
            <a:avLst/>
          </a:prstGeom>
          <a:noFill/>
        </p:spPr>
        <p:txBody>
          <a:bodyPr wrap="square" lIns="99262" tIns="49632" rIns="99262" bIns="49632" rtlCol="0">
            <a:spAutoFit/>
          </a:bodyPr>
          <a:lstStyle/>
          <a:p>
            <a:r>
              <a:rPr lang="en-US" sz="1700" i="1" dirty="0">
                <a:solidFill>
                  <a:srgbClr val="3366FF"/>
                </a:solidFill>
                <a:latin typeface="Helvetica"/>
                <a:cs typeface="Helvetica"/>
              </a:rPr>
              <a:t>A</a:t>
            </a:r>
            <a:r>
              <a:rPr lang="en-US" sz="1700" baseline="-25000" dirty="0">
                <a:solidFill>
                  <a:srgbClr val="3366FF"/>
                </a:solidFill>
                <a:latin typeface="Helvetica"/>
                <a:cs typeface="Helvetica"/>
              </a:rPr>
              <a:t>11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02920" y="1765346"/>
            <a:ext cx="9481173" cy="4827694"/>
          </a:xfrm>
          <a:prstGeom prst="rect">
            <a:avLst/>
          </a:prstGeom>
        </p:spPr>
        <p:txBody>
          <a:bodyPr vert="horz" lIns="114919" tIns="57460" rIns="114919" bIns="57460" rtlCol="0">
            <a:normAutofit/>
          </a:bodyPr>
          <a:lstStyle>
            <a:lvl1pPr marL="430952" indent="-430952" algn="l" defTabSz="574603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729" indent="-359127" algn="l" defTabSz="574603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506" indent="-287301" algn="l" defTabSz="574603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109" indent="-287301" algn="l" defTabSz="574603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5711" indent="-287301" algn="l" defTabSz="574603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314" indent="-287301" algn="l" defTabSz="57460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4914" indent="-287301" algn="l" defTabSz="57460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9518" indent="-287301" algn="l" defTabSz="57460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119" indent="-287301" algn="l" defTabSz="57460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When partitioning </a:t>
            </a:r>
            <a:r>
              <a:rPr lang="en-US" sz="2800" i="1" dirty="0">
                <a:solidFill>
                  <a:srgbClr val="3366FF"/>
                </a:solidFill>
              </a:rPr>
              <a:t>A</a:t>
            </a:r>
            <a:r>
              <a:rPr lang="en-US" sz="2800" dirty="0"/>
              <a:t> for one-level </a:t>
            </a:r>
            <a:r>
              <a:rPr lang="en-US" sz="2800" dirty="0" err="1"/>
              <a:t>Strassen</a:t>
            </a:r>
            <a:r>
              <a:rPr lang="en-US" sz="2800" dirty="0"/>
              <a:t> operations, we integrate the symmetric nature of </a:t>
            </a:r>
            <a:r>
              <a:rPr lang="en-US" sz="2800" i="1" dirty="0" smtClean="0">
                <a:solidFill>
                  <a:srgbClr val="3366FF"/>
                </a:solidFill>
              </a:rPr>
              <a:t>A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803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>
                <a:solidFill>
                  <a:srgbClr val="FF0000"/>
                </a:solidFill>
              </a:rPr>
              <a:t>SYMM</a:t>
            </a:r>
            <a:r>
              <a:rPr lang="en-US" sz="3500" dirty="0" smtClean="0"/>
              <a:t> Implementation Platform: </a:t>
            </a:r>
            <a:r>
              <a:rPr lang="en-US" sz="3500" dirty="0" err="1" smtClean="0"/>
              <a:t>BLISlab</a:t>
            </a:r>
            <a:r>
              <a:rPr lang="en-US" sz="3500" dirty="0" smtClean="0"/>
              <a:t>*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b="1" dirty="0"/>
              <a:t>What is </a:t>
            </a:r>
            <a:r>
              <a:rPr lang="en-US" sz="2000" b="1" dirty="0" err="1" smtClean="0"/>
              <a:t>BLISlab</a:t>
            </a:r>
            <a:r>
              <a:rPr lang="en-US" sz="2000" b="1" dirty="0" smtClean="0"/>
              <a:t>?</a:t>
            </a:r>
            <a:endParaRPr lang="en-US" sz="2000" b="1" dirty="0"/>
          </a:p>
          <a:p>
            <a:pPr>
              <a:lnSpc>
                <a:spcPct val="110000"/>
              </a:lnSpc>
            </a:pPr>
            <a:r>
              <a:rPr lang="en-US" sz="2000" dirty="0"/>
              <a:t>A Sandbox for Optimizing </a:t>
            </a:r>
            <a:r>
              <a:rPr lang="en-US" sz="2000" dirty="0" smtClean="0"/>
              <a:t>GEMM that mimics </a:t>
            </a:r>
            <a:r>
              <a:rPr lang="en-US" sz="2000" dirty="0"/>
              <a:t>implementation in BLIS</a:t>
            </a:r>
            <a:endParaRPr lang="en-US" sz="2000" dirty="0" smtClean="0"/>
          </a:p>
          <a:p>
            <a:pPr>
              <a:lnSpc>
                <a:spcPct val="110000"/>
              </a:lnSpc>
            </a:pPr>
            <a:r>
              <a:rPr lang="en-US" sz="2000" dirty="0" smtClean="0"/>
              <a:t>A set </a:t>
            </a:r>
            <a:r>
              <a:rPr lang="en-US" sz="2000" dirty="0"/>
              <a:t>of exercises that use GEMM to show how high performance can be attained on modern CPUs with hierarchical </a:t>
            </a:r>
            <a:r>
              <a:rPr lang="en-US" sz="2000" dirty="0" smtClean="0"/>
              <a:t>memories</a:t>
            </a:r>
          </a:p>
          <a:p>
            <a:pPr>
              <a:lnSpc>
                <a:spcPct val="110000"/>
              </a:lnSpc>
            </a:pPr>
            <a:r>
              <a:rPr lang="en-US" sz="2000" dirty="0" smtClean="0"/>
              <a:t>Used in Prof. Robert van de </a:t>
            </a:r>
            <a:r>
              <a:rPr lang="en-US" sz="2000" dirty="0" err="1" smtClean="0"/>
              <a:t>Geijn’s</a:t>
            </a:r>
            <a:r>
              <a:rPr lang="en-US" sz="2000" dirty="0" smtClean="0"/>
              <a:t> CS 383C Numerical Linear Algebra</a:t>
            </a:r>
            <a:endParaRPr lang="en-US" sz="2000" dirty="0"/>
          </a:p>
          <a:p>
            <a:pPr marL="0" indent="0">
              <a:lnSpc>
                <a:spcPct val="110000"/>
              </a:lnSpc>
              <a:buNone/>
            </a:pPr>
            <a:endParaRPr lang="en-US" sz="20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000" b="1" dirty="0"/>
              <a:t>Contributions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Added DSYMM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Applied </a:t>
            </a:r>
            <a:r>
              <a:rPr lang="en-US" sz="2000" dirty="0" err="1"/>
              <a:t>Strassen’s</a:t>
            </a:r>
            <a:r>
              <a:rPr lang="en-US" sz="2000" dirty="0"/>
              <a:t> algorithm to DGEMM and DSYMM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3 versions: Naive, AB, ABC</a:t>
            </a:r>
          </a:p>
          <a:p>
            <a:pPr>
              <a:lnSpc>
                <a:spcPct val="110000"/>
              </a:lnSpc>
            </a:pPr>
            <a:r>
              <a:rPr lang="en-US" sz="2000" dirty="0" err="1"/>
              <a:t>Strassen</a:t>
            </a:r>
            <a:r>
              <a:rPr lang="en-US" sz="2000" dirty="0"/>
              <a:t> improves performance in both DGEMM and DSYMM</a:t>
            </a: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02920" y="6668889"/>
            <a:ext cx="9299494" cy="64631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* </a:t>
            </a:r>
            <a:r>
              <a:rPr lang="en-US" sz="1200" dirty="0" smtClean="0">
                <a:latin typeface="Times"/>
                <a:cs typeface="Times"/>
                <a:hlinkClick r:id="rId3"/>
              </a:rPr>
              <a:t>https</a:t>
            </a:r>
            <a:r>
              <a:rPr lang="en-US" sz="1200" dirty="0">
                <a:latin typeface="Times"/>
                <a:cs typeface="Times"/>
                <a:hlinkClick r:id="rId3"/>
              </a:rPr>
              <a:t>://</a:t>
            </a:r>
            <a:r>
              <a:rPr lang="en-US" sz="1200" dirty="0" err="1">
                <a:latin typeface="Times"/>
                <a:cs typeface="Times"/>
                <a:hlinkClick r:id="rId3"/>
              </a:rPr>
              <a:t>github.com</a:t>
            </a:r>
            <a:r>
              <a:rPr lang="en-US" sz="1200" dirty="0">
                <a:latin typeface="Times"/>
                <a:cs typeface="Times"/>
                <a:hlinkClick r:id="rId3"/>
              </a:rPr>
              <a:t>/flame/</a:t>
            </a:r>
            <a:r>
              <a:rPr lang="en-US" sz="1200" dirty="0" err="1" smtClean="0">
                <a:latin typeface="Times"/>
                <a:cs typeface="Times"/>
                <a:hlinkClick r:id="rId3"/>
              </a:rPr>
              <a:t>blislab</a:t>
            </a:r>
            <a:endParaRPr lang="en-US" sz="1200" dirty="0" smtClean="0">
              <a:latin typeface="Times"/>
              <a:cs typeface="Times"/>
            </a:endParaRPr>
          </a:p>
          <a:p>
            <a:endParaRPr lang="en-US" sz="1200" dirty="0" smtClean="0"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0874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>
                <a:solidFill>
                  <a:srgbClr val="FF0000"/>
                </a:solidFill>
              </a:rPr>
              <a:t>DSYMM</a:t>
            </a:r>
            <a:r>
              <a:rPr lang="en-US" sz="3500" dirty="0"/>
              <a:t> Results in </a:t>
            </a:r>
            <a:r>
              <a:rPr lang="en-US" sz="3500" dirty="0" err="1"/>
              <a:t>BLISlab</a:t>
            </a:r>
            <a:endParaRPr lang="en-US" sz="3500" dirty="0"/>
          </a:p>
        </p:txBody>
      </p:sp>
      <p:pic>
        <p:nvPicPr>
          <p:cNvPr id="4" name="Picture 3" descr="step7_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7" y="2261823"/>
            <a:ext cx="4145546" cy="3828848"/>
          </a:xfrm>
          <a:prstGeom prst="rect">
            <a:avLst/>
          </a:prstGeom>
        </p:spPr>
      </p:pic>
      <p:pic>
        <p:nvPicPr>
          <p:cNvPr id="5" name="Picture 4" descr="step7_m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56" y="2261825"/>
            <a:ext cx="4145545" cy="382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of State-of-the-art GEMM in BLIS</a:t>
            </a:r>
          </a:p>
          <a:p>
            <a:r>
              <a:rPr lang="en-US" dirty="0" err="1" smtClean="0"/>
              <a:t>Strassen’s</a:t>
            </a:r>
            <a:r>
              <a:rPr lang="en-US" dirty="0" smtClean="0"/>
              <a:t> Algorithm Reloaded</a:t>
            </a:r>
          </a:p>
          <a:p>
            <a:r>
              <a:rPr lang="en-US" dirty="0" smtClean="0"/>
              <a:t>Theoretical Model and Practical Performance</a:t>
            </a:r>
          </a:p>
          <a:p>
            <a:r>
              <a:rPr lang="en-US" dirty="0" smtClean="0"/>
              <a:t>Extension to Other BLAS-3 Operation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Extension to Other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ast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atrix Multiplication</a:t>
            </a:r>
          </a:p>
          <a:p>
            <a:r>
              <a:rPr lang="en-US" dirty="0" smtClean="0"/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65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342" y="1844468"/>
            <a:ext cx="5407731" cy="350865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</a:p>
          <a:p>
            <a:r>
              <a:rPr lang="en-US" sz="18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:= (A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      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 –=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 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                 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  <a:latin typeface="Cambria Math"/>
                <a:cs typeface="Cambria Math"/>
              </a:rPr>
              <a:t>4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      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 –=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  <a:latin typeface="Cambria Math"/>
                <a:cs typeface="Cambria Math"/>
              </a:rPr>
              <a:t>5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  <a:latin typeface="Cambria Math"/>
                <a:cs typeface="Cambria Math"/>
              </a:rPr>
              <a:t>6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pic>
        <p:nvPicPr>
          <p:cNvPr id="6" name="Picture 5" descr="Screen Shot 2016-09-16 at 10.32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09" y="1595990"/>
            <a:ext cx="3319450" cy="391382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2920" y="292947"/>
            <a:ext cx="905256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(2,2,2) </a:t>
            </a:r>
            <a:r>
              <a:rPr lang="en-US" dirty="0" err="1" smtClean="0"/>
              <a:t>Strassen</a:t>
            </a:r>
            <a:r>
              <a:rPr lang="en-US" dirty="0" smtClean="0"/>
              <a:t> Algorithm</a:t>
            </a:r>
            <a:endParaRPr lang="en-US" dirty="0"/>
          </a:p>
        </p:txBody>
      </p:sp>
      <p:pic>
        <p:nvPicPr>
          <p:cNvPr id="7" name="Picture 6" descr="square_lar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73" y="4322831"/>
            <a:ext cx="3137167" cy="96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8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(3,2,3) Fast Matrix Multiplication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2486" y="1512147"/>
            <a:ext cx="5674644" cy="337526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>
                <a:solidFill>
                  <a:srgbClr val="FF0000"/>
                </a:solidFill>
                <a:latin typeface="Cambria Math"/>
                <a:cs typeface="Cambria Math"/>
              </a:rPr>
              <a:t>0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(–</a:t>
            </a:r>
            <a:r>
              <a:rPr lang="en-US" sz="10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0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          </a:t>
            </a:r>
            <a:r>
              <a:rPr lang="en-US" sz="10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–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 </a:t>
            </a:r>
            <a:r>
              <a:rPr lang="en-US" sz="10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endParaRPr lang="en-US" sz="1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0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>
                <a:solidFill>
                  <a:srgbClr val="FF0000"/>
                </a:solidFill>
                <a:latin typeface="Cambria Math"/>
                <a:cs typeface="Cambria Math"/>
              </a:rPr>
              <a:t>1</a:t>
            </a:r>
            <a:r>
              <a:rPr lang="en-US" sz="1000" dirty="0">
                <a:solidFill>
                  <a:srgbClr val="FF0000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:= 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(–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)(B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0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);                   </a:t>
            </a:r>
            <a:r>
              <a:rPr lang="en-US" sz="10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–= </a:t>
            </a:r>
            <a:r>
              <a:rPr lang="en-US" sz="10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0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–= </a:t>
            </a:r>
            <a:r>
              <a:rPr lang="en-US" sz="10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endParaRPr lang="en-US" sz="10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0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2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:= ( –A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)( 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              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–=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endParaRPr lang="en-US" sz="1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0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3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:= ( </a:t>
            </a:r>
            <a:r>
              <a:rPr lang="en-US" sz="1000" i="1" dirty="0" smtClean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)( 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–=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0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4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:= ( –A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)( 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–=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0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5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:= ( 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)( 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                                    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–=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–=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0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6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:= ( –A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)( 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–=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–=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0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7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:= ( 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)( 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                                    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7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7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7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0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8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:= ( –A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)( 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     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8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0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9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:= ( –A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)( 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             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9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9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0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10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:=( 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)( 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                         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0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11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:= ( 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)( 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                         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–=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0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12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:= ( 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)( 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     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=M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12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0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13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:= ( 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20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)( 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20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–=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13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0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 smtClean="0">
                <a:solidFill>
                  <a:srgbClr val="FF0000"/>
                </a:solidFill>
                <a:latin typeface="Cambria Math"/>
                <a:cs typeface="Cambria Math"/>
              </a:rPr>
              <a:t>14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:= ( –A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–A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)( 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)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;             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02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–=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14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000" baseline="-25000" dirty="0" smtClean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–=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0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14</a:t>
            </a:r>
            <a:r>
              <a:rPr lang="en-US" sz="10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000" dirty="0" smtClean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0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0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0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pic>
        <p:nvPicPr>
          <p:cNvPr id="6" name="Picture 5" descr="Screen Shot 2016-09-16 at 3.22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5" y="4344923"/>
            <a:ext cx="4298950" cy="14171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162" y="6754017"/>
            <a:ext cx="9225318" cy="43086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50" dirty="0">
                <a:latin typeface="Times"/>
                <a:cs typeface="Times"/>
              </a:rPr>
              <a:t>*Austin R. </a:t>
            </a:r>
            <a:r>
              <a:rPr lang="en-US" sz="1050" dirty="0" smtClean="0">
                <a:latin typeface="Times"/>
                <a:cs typeface="Times"/>
              </a:rPr>
              <a:t>Benson, Grey Ballard</a:t>
            </a:r>
            <a:r>
              <a:rPr lang="en-US" sz="1050" dirty="0">
                <a:latin typeface="Times"/>
                <a:cs typeface="Times"/>
              </a:rPr>
              <a:t>. "</a:t>
            </a:r>
            <a:r>
              <a:rPr lang="en-US" sz="1050" dirty="0" smtClean="0">
                <a:latin typeface="Times"/>
                <a:cs typeface="Times"/>
              </a:rPr>
              <a:t>A </a:t>
            </a:r>
            <a:r>
              <a:rPr lang="en-US" sz="1050" dirty="0">
                <a:latin typeface="Times"/>
                <a:cs typeface="Times"/>
              </a:rPr>
              <a:t>framework for practical parallel fast matrix </a:t>
            </a:r>
            <a:r>
              <a:rPr lang="en-US" sz="1050" dirty="0" smtClean="0">
                <a:latin typeface="Times"/>
                <a:cs typeface="Times"/>
              </a:rPr>
              <a:t>multiplication."</a:t>
            </a:r>
            <a:r>
              <a:rPr lang="en-US" sz="1050" dirty="0">
                <a:latin typeface="Times"/>
                <a:cs typeface="Times"/>
              </a:rPr>
              <a:t> </a:t>
            </a:r>
            <a:r>
              <a:rPr lang="en-US" sz="1050" dirty="0" smtClean="0">
                <a:latin typeface="Times"/>
                <a:cs typeface="Times"/>
              </a:rPr>
              <a:t>PPOPP15.</a:t>
            </a:r>
            <a:endParaRPr lang="en-US" sz="1050" dirty="0">
              <a:latin typeface="Times"/>
              <a:cs typeface="Times"/>
            </a:endParaRPr>
          </a:p>
          <a:p>
            <a:endParaRPr lang="en-US" sz="1050" dirty="0">
              <a:latin typeface="Times"/>
              <a:cs typeface="Times"/>
            </a:endParaRPr>
          </a:p>
        </p:txBody>
      </p:sp>
      <p:pic>
        <p:nvPicPr>
          <p:cNvPr id="10" name="Picture 9" descr="Screen Shot 2016-09-16 at 3.40.0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99" y="1419216"/>
            <a:ext cx="4679501" cy="28041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70181" y="7731435"/>
            <a:ext cx="5407731" cy="424729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  <a:latin typeface="Cambria Math"/>
                <a:cs typeface="Cambria Math"/>
              </a:rPr>
              <a:t>M0</a:t>
            </a:r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=( -A(0,1)+A(1,1)+A(2,1) )( B(1,1)+B(1,2) );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  C(0,2)-=M0;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M1=( -A(0,0)+A(1,0)+A(2,1) )( B(0,2)-B(1,1) );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  C(0,2)-=M1;C(2,1)-=M1;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M2=( -A(0,0)+A(1,0) )( -B(0,1)-B(1,1) );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  C(0,0)-=M2;C(0,1)+=M2;C(2,1)+=M2;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M3=( A(1,0)-A(2,0)+A(2,1) )( B(0,2)-B(1,0)+B(1,2) );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  C(0,2)+=M3;C(1,2)+=M3;C(2,0)-=M3;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M4=( -A(0,0)+A(0,1)+A(1,0) )( B(0,0)+B(0,1)+B(1,1) );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  C(0,0)-=M4;C(0,1)+=M4;C(1,1)+=M4;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M5=( A(1,0) )( B(0,0) );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  C(0,0)+=M5;C(0,1)-=M5;C(1,0)+=M5;C(1,1)-=M5;C(2,0)+=M5;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M6=( -A(1,0)+A(1,1)+A(2,0)-A(2,1) )( B(1,0)-B(1,2) );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  C(0,2)-=M6;C(1,2)-=M6;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M7=( A(1,1) )( B(1,0) );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  C(0,2)+=M7;C(1,0)+=M7;C(1,2)+=M7;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M8=( -A(0,0)+A(1,0)+A(2,0) )( B(0,1)+B(0,2) );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  C(2,1)+=M8;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M9=( -A(0,0)+A(0,1) )( -B(0,0)-B(0,1) );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  C(0,1)+=M9;C(1,1)+=M9;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M10=( A(2,1) )( B(0,2)+B(1,2) );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  C(0,2)+=M10;C(2,0)+=M10;C(2,2)+=M10;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M11=( A(2,0)-A(2,1) )( B(0,2) );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  C(0,2)+=M11;C(1,2)+=M11;C(2,1)-=M11;C(2,2)+=M11;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M12=( A(0,1) )( B(0,0)+B(0,1)+B(1,0)+B(1,1) );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  C(0,0)+=M12;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M13=( A(1,0)-A(2,0) )( B(0,0)-B(0,2)+B(1,0)-B(1,2) );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  C(2,0)-=M13;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M14=( -A(0,0)+A(0,1)+A(1,0)-A(1,1) )( B(1,1) );</a:t>
            </a:r>
          </a:p>
          <a:p>
            <a:r>
              <a:rPr lang="en-US" sz="900" dirty="0">
                <a:solidFill>
                  <a:srgbClr val="0000FF"/>
                </a:solidFill>
                <a:latin typeface="Cambria Math"/>
                <a:cs typeface="Cambria Math"/>
              </a:rPr>
              <a:t>  C(0,2)-=M14;C(1,1)-=M14</a:t>
            </a:r>
            <a:r>
              <a:rPr lang="en-US" sz="900" dirty="0" smtClean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1074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r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08" y="3789410"/>
            <a:ext cx="5303520" cy="3535680"/>
          </a:xfrm>
          <a:prstGeom prst="rect">
            <a:avLst/>
          </a:prstGeom>
        </p:spPr>
      </p:pic>
      <p:pic>
        <p:nvPicPr>
          <p:cNvPr id="5" name="Picture 4" descr="stra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3" y="4163849"/>
            <a:ext cx="4090416" cy="273100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err="1" smtClean="0"/>
              <a:t>Strassen’s</a:t>
            </a:r>
            <a:r>
              <a:rPr lang="en-US" dirty="0" smtClean="0"/>
              <a:t> Algorithm (</a:t>
            </a:r>
            <a:r>
              <a:rPr lang="en-US" dirty="0" smtClean="0">
                <a:solidFill>
                  <a:srgbClr val="FF0000"/>
                </a:solidFill>
              </a:rPr>
              <a:t>In practice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197814" y="4066839"/>
            <a:ext cx="4110844" cy="2869167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844819" y="4066842"/>
            <a:ext cx="3366642" cy="195667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>
            <a:outerShdw sx="1000" sy="1000" algn="ctr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44819" y="6587946"/>
            <a:ext cx="3366642" cy="34806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844819" y="6037166"/>
            <a:ext cx="2097752" cy="564426"/>
          </a:xfrm>
          <a:prstGeom prst="rect">
            <a:avLst/>
          </a:prstGeom>
          <a:solidFill>
            <a:srgbClr val="4AAA25">
              <a:alpha val="21000"/>
            </a:srgbClr>
          </a:solidFill>
          <a:ln>
            <a:solidFill>
              <a:schemeClr val="tx1"/>
            </a:solidFill>
            <a:prstDash val="sysDot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942574" y="5568555"/>
            <a:ext cx="1250893" cy="45496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942572" y="6587947"/>
            <a:ext cx="1255242" cy="73051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3969667" y="981920"/>
            <a:ext cx="6011126" cy="2571961"/>
          </a:xfrm>
          <a:prstGeom prst="rect">
            <a:avLst/>
          </a:prstGeom>
        </p:spPr>
        <p:txBody>
          <a:bodyPr vert="horz" lIns="114919" tIns="57460" rIns="114919" bIns="57460" rtlCol="0">
            <a:normAutofit fontScale="92500"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One-level </a:t>
            </a:r>
            <a:r>
              <a:rPr lang="en-US" sz="2400" dirty="0" err="1"/>
              <a:t>Strassen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000000"/>
                </a:solidFill>
              </a:rPr>
              <a:t>1+14.3% speedup</a:t>
            </a:r>
            <a:r>
              <a:rPr lang="en-US" sz="2400" dirty="0"/>
              <a:t>)</a:t>
            </a:r>
          </a:p>
          <a:p>
            <a:pPr lvl="1"/>
            <a:r>
              <a:rPr lang="en-US" sz="2100" dirty="0"/>
              <a:t>7 multiplications + </a:t>
            </a:r>
            <a:r>
              <a:rPr lang="en-US" sz="2100" dirty="0">
                <a:solidFill>
                  <a:srgbClr val="FF0000"/>
                </a:solidFill>
              </a:rPr>
              <a:t>22</a:t>
            </a:r>
            <a:r>
              <a:rPr lang="en-US" sz="2100" dirty="0"/>
              <a:t> additions;</a:t>
            </a:r>
          </a:p>
          <a:p>
            <a:r>
              <a:rPr lang="en-US" sz="2400" dirty="0"/>
              <a:t>Two-level </a:t>
            </a:r>
            <a:r>
              <a:rPr lang="en-US" sz="2400" dirty="0" err="1"/>
              <a:t>Strassen</a:t>
            </a:r>
            <a:r>
              <a:rPr lang="en-US" sz="2400" dirty="0"/>
              <a:t> (1+30.6% speedup)</a:t>
            </a:r>
          </a:p>
          <a:p>
            <a:pPr lvl="1"/>
            <a:r>
              <a:rPr lang="en-US" sz="2100" dirty="0"/>
              <a:t>49 multiplications + </a:t>
            </a:r>
            <a:r>
              <a:rPr lang="en-US" sz="2100" dirty="0">
                <a:solidFill>
                  <a:srgbClr val="FF0000"/>
                </a:solidFill>
              </a:rPr>
              <a:t>344</a:t>
            </a:r>
            <a:r>
              <a:rPr lang="en-US" sz="2100" dirty="0"/>
              <a:t> additions;</a:t>
            </a:r>
          </a:p>
          <a:p>
            <a:r>
              <a:rPr lang="en-US" sz="2400" i="1" dirty="0"/>
              <a:t>d</a:t>
            </a:r>
            <a:r>
              <a:rPr lang="en-US" sz="2400" dirty="0"/>
              <a:t>-level </a:t>
            </a:r>
            <a:r>
              <a:rPr lang="en-US" sz="2400" dirty="0" err="1"/>
              <a:t>Strassen</a:t>
            </a:r>
            <a:r>
              <a:rPr lang="en-US" sz="2400" dirty="0"/>
              <a:t> (</a:t>
            </a:r>
            <a:r>
              <a:rPr lang="en-US" sz="2400" i="1" dirty="0"/>
              <a:t>n</a:t>
            </a:r>
            <a:r>
              <a:rPr lang="en-US" sz="2400" baseline="30000" dirty="0"/>
              <a:t>3</a:t>
            </a:r>
            <a:r>
              <a:rPr lang="en-US" sz="2400" dirty="0"/>
              <a:t>/</a:t>
            </a:r>
            <a:r>
              <a:rPr lang="en-US" sz="2400" i="1" dirty="0"/>
              <a:t>n</a:t>
            </a:r>
            <a:r>
              <a:rPr lang="en-US" sz="2400" baseline="30000" dirty="0"/>
              <a:t>2.803</a:t>
            </a:r>
            <a:r>
              <a:rPr lang="en-US" sz="2400" dirty="0"/>
              <a:t> speedup)</a:t>
            </a:r>
          </a:p>
          <a:p>
            <a:pPr lvl="1"/>
            <a:r>
              <a:rPr lang="en-US" sz="2100" dirty="0">
                <a:solidFill>
                  <a:srgbClr val="FF0000"/>
                </a:solidFill>
              </a:rPr>
              <a:t>Numerical unstable; Not achievable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028" name="Picture 4" descr="https://upload.wikimedia.org/wikipedia/commons/thumb/3/3b/Gtk-zoom-in.svg/2000px-Gtk-zoom-in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675" y="4843621"/>
            <a:ext cx="869930" cy="86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/>
          <p:cNvCxnSpPr/>
          <p:nvPr/>
        </p:nvCxnSpPr>
        <p:spPr>
          <a:xfrm flipV="1">
            <a:off x="5211464" y="4066840"/>
            <a:ext cx="4110844" cy="1495166"/>
          </a:xfrm>
          <a:prstGeom prst="line">
            <a:avLst/>
          </a:prstGeom>
          <a:ln>
            <a:solidFill>
              <a:schemeClr val="tx1">
                <a:alpha val="14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211464" y="6670042"/>
            <a:ext cx="4110844" cy="265966"/>
          </a:xfrm>
          <a:prstGeom prst="line">
            <a:avLst/>
          </a:prstGeom>
          <a:ln>
            <a:solidFill>
              <a:schemeClr val="tx1">
                <a:alpha val="14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22357" y="818110"/>
            <a:ext cx="3081745" cy="480131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6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26421" y="659353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0</a:t>
            </a:r>
          </a:p>
        </p:txBody>
      </p:sp>
      <p:sp>
        <p:nvSpPr>
          <p:cNvPr id="30" name="Left Brace 29"/>
          <p:cNvSpPr/>
          <p:nvPr/>
        </p:nvSpPr>
        <p:spPr>
          <a:xfrm rot="5400000">
            <a:off x="1431381" y="616893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1" name="Left Brace 30"/>
          <p:cNvSpPr/>
          <p:nvPr/>
        </p:nvSpPr>
        <p:spPr>
          <a:xfrm rot="5400000">
            <a:off x="1416882" y="969080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302502" y="1010883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2</a:t>
            </a:r>
          </a:p>
        </p:txBody>
      </p:sp>
      <p:sp>
        <p:nvSpPr>
          <p:cNvPr id="33" name="Left Brace 32"/>
          <p:cNvSpPr/>
          <p:nvPr/>
        </p:nvSpPr>
        <p:spPr>
          <a:xfrm rot="5400000">
            <a:off x="2303464" y="623156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6" name="Left Brace 35"/>
          <p:cNvSpPr/>
          <p:nvPr/>
        </p:nvSpPr>
        <p:spPr>
          <a:xfrm rot="5400000">
            <a:off x="1677080" y="1266720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465486" y="1334602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87606" y="669937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1</a:t>
            </a:r>
          </a:p>
        </p:txBody>
      </p:sp>
      <p:sp>
        <p:nvSpPr>
          <p:cNvPr id="46" name="Left Brace 45"/>
          <p:cNvSpPr/>
          <p:nvPr/>
        </p:nvSpPr>
        <p:spPr>
          <a:xfrm rot="5400000">
            <a:off x="1692953" y="1573747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568624" y="1629835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4</a:t>
            </a:r>
          </a:p>
        </p:txBody>
      </p:sp>
      <p:sp>
        <p:nvSpPr>
          <p:cNvPr id="48" name="Left Brace 47"/>
          <p:cNvSpPr/>
          <p:nvPr/>
        </p:nvSpPr>
        <p:spPr>
          <a:xfrm rot="5400000">
            <a:off x="1408383" y="1883296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284054" y="1939383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5</a:t>
            </a:r>
          </a:p>
        </p:txBody>
      </p:sp>
      <p:sp>
        <p:nvSpPr>
          <p:cNvPr id="50" name="Left Brace 49"/>
          <p:cNvSpPr/>
          <p:nvPr/>
        </p:nvSpPr>
        <p:spPr>
          <a:xfrm rot="5400000">
            <a:off x="1404080" y="2183053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279748" y="2239141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6</a:t>
            </a:r>
          </a:p>
        </p:txBody>
      </p:sp>
      <p:sp>
        <p:nvSpPr>
          <p:cNvPr id="52" name="Left Brace 51"/>
          <p:cNvSpPr/>
          <p:nvPr/>
        </p:nvSpPr>
        <p:spPr>
          <a:xfrm rot="5400000">
            <a:off x="2243426" y="2176170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119097" y="2232258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7</a:t>
            </a:r>
          </a:p>
        </p:txBody>
      </p:sp>
      <p:sp>
        <p:nvSpPr>
          <p:cNvPr id="54" name="Left Brace 53"/>
          <p:cNvSpPr/>
          <p:nvPr/>
        </p:nvSpPr>
        <p:spPr>
          <a:xfrm rot="5400000">
            <a:off x="1407260" y="2491419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282928" y="2547507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8</a:t>
            </a:r>
          </a:p>
        </p:txBody>
      </p:sp>
      <p:sp>
        <p:nvSpPr>
          <p:cNvPr id="56" name="Left Brace 55"/>
          <p:cNvSpPr/>
          <p:nvPr/>
        </p:nvSpPr>
        <p:spPr>
          <a:xfrm rot="5400000">
            <a:off x="2246606" y="2484536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2122277" y="2540624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891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6-09-16 at 10.47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45" y="109484"/>
            <a:ext cx="7158963" cy="695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of State-of-the-art GEMM in BLIS</a:t>
            </a:r>
          </a:p>
          <a:p>
            <a:r>
              <a:rPr lang="en-US" dirty="0" err="1" smtClean="0"/>
              <a:t>Strassen’s</a:t>
            </a:r>
            <a:r>
              <a:rPr lang="en-US" dirty="0" smtClean="0"/>
              <a:t> Algorithm Reloaded</a:t>
            </a:r>
          </a:p>
          <a:p>
            <a:r>
              <a:rPr lang="en-US" dirty="0" smtClean="0"/>
              <a:t>Theoretical Model and Practical Performance</a:t>
            </a:r>
          </a:p>
          <a:p>
            <a:r>
              <a:rPr lang="en-US" dirty="0" smtClean="0"/>
              <a:t>Extension to Other BLAS-3 Operation</a:t>
            </a:r>
          </a:p>
          <a:p>
            <a:r>
              <a:rPr lang="en-US" dirty="0" smtClean="0"/>
              <a:t>Extension to Other </a:t>
            </a:r>
            <a:r>
              <a:rPr lang="en-US" dirty="0"/>
              <a:t>F</a:t>
            </a:r>
            <a:r>
              <a:rPr lang="en-US" dirty="0" smtClean="0"/>
              <a:t>ast </a:t>
            </a:r>
            <a:r>
              <a:rPr lang="en-US" dirty="0"/>
              <a:t>M</a:t>
            </a:r>
            <a:r>
              <a:rPr lang="en-US" dirty="0" smtClean="0"/>
              <a:t>atrix Multiplication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9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quare_lar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80" y="1354961"/>
            <a:ext cx="3137167" cy="966359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651096" y="135761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 lnSpcReduction="10000"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To achieve practical high performance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Strassen’s</a:t>
            </a:r>
            <a:r>
              <a:rPr lang="en-US" dirty="0" smtClean="0"/>
              <a:t> algorithm…...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897" y="4923627"/>
            <a:ext cx="589570" cy="6786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14841" y="2970613"/>
            <a:ext cx="1988271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Size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7172" y="3929927"/>
            <a:ext cx="227128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Shape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36" name="Picture 35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2743" y="3544096"/>
            <a:ext cx="9401060" cy="48166"/>
          </a:xfrm>
          <a:prstGeom prst="rect">
            <a:avLst/>
          </a:prstGeom>
        </p:spPr>
      </p:pic>
      <p:pic>
        <p:nvPicPr>
          <p:cNvPr id="37" name="Picture 36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2743" y="4704802"/>
            <a:ext cx="9401060" cy="46671"/>
          </a:xfrm>
          <a:prstGeom prst="rect">
            <a:avLst/>
          </a:prstGeom>
        </p:spPr>
      </p:pic>
      <p:pic>
        <p:nvPicPr>
          <p:cNvPr id="38" name="Picture 37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0817" y="5829750"/>
            <a:ext cx="9392989" cy="46673"/>
          </a:xfrm>
          <a:prstGeom prst="rect">
            <a:avLst/>
          </a:prstGeom>
        </p:spPr>
      </p:pic>
      <p:pic>
        <p:nvPicPr>
          <p:cNvPr id="39" name="Picture 38" descr="square_sma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238" y="2908121"/>
            <a:ext cx="1721687" cy="436428"/>
          </a:xfrm>
          <a:prstGeom prst="rect">
            <a:avLst/>
          </a:prstGeom>
        </p:spPr>
      </p:pic>
      <p:pic>
        <p:nvPicPr>
          <p:cNvPr id="40" name="Picture 39" descr="rank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51" y="3714614"/>
            <a:ext cx="2680962" cy="84183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14840" y="6002780"/>
            <a:ext cx="3403373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Parallelism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42" name="Picture 41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4838" y="6581506"/>
            <a:ext cx="9388966" cy="47229"/>
          </a:xfrm>
          <a:prstGeom prst="rect">
            <a:avLst/>
          </a:prstGeom>
        </p:spPr>
      </p:pic>
      <p:pic>
        <p:nvPicPr>
          <p:cNvPr id="43" name="Picture 42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4841" y="2752992"/>
            <a:ext cx="9388965" cy="4816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350272" y="6026972"/>
            <a:ext cx="3653532" cy="40011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2000" b="1" dirty="0">
                <a:solidFill>
                  <a:srgbClr val="4AAA25"/>
                </a:solidFill>
                <a:latin typeface="Helvetica"/>
                <a:cs typeface="Helvetica"/>
              </a:rPr>
              <a:t>Can be data parallelism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818461" y="1780339"/>
            <a:ext cx="2708895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Conventional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75131" y="1804531"/>
            <a:ext cx="2708895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Our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29439" y="3912391"/>
            <a:ext cx="2581040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square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62484" y="2995997"/>
            <a:ext cx="2581040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large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585868" y="6026972"/>
            <a:ext cx="4112258" cy="36933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Helvetica"/>
                <a:cs typeface="Helvetica"/>
              </a:rPr>
              <a:t>Usually task parallelism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757" y="5043561"/>
            <a:ext cx="597361" cy="59736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02745" y="4882683"/>
            <a:ext cx="3403373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No Additional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Workspace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2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029" y="2914350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25" y="2948678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71" y="3838014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86" y="5054440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06" y="5946229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04" y="3830744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04" y="5043564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509" y="5946232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61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772" y="2988070"/>
            <a:ext cx="9870488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NSF grants </a:t>
            </a:r>
            <a:r>
              <a:rPr lang="en-US" dirty="0"/>
              <a:t>ACI-1148125/1340293, CCF-</a:t>
            </a:r>
            <a:r>
              <a:rPr lang="en-US" dirty="0" smtClean="0"/>
              <a:t>1218483.</a:t>
            </a:r>
            <a:endParaRPr lang="en-US" dirty="0"/>
          </a:p>
          <a:p>
            <a:r>
              <a:rPr lang="en-US" dirty="0" smtClean="0"/>
              <a:t>- Intel </a:t>
            </a:r>
            <a:r>
              <a:rPr lang="en-US" dirty="0"/>
              <a:t>Corporation through an </a:t>
            </a:r>
            <a:r>
              <a:rPr lang="en-US" dirty="0" smtClean="0"/>
              <a:t>Intel </a:t>
            </a:r>
            <a:r>
              <a:rPr lang="en-US" dirty="0"/>
              <a:t>Parallel Computing </a:t>
            </a:r>
            <a:r>
              <a:rPr lang="en-US" dirty="0" smtClean="0"/>
              <a:t>Center (IPCC).</a:t>
            </a:r>
          </a:p>
          <a:p>
            <a:r>
              <a:rPr lang="en-US" dirty="0" smtClean="0"/>
              <a:t>- Access </a:t>
            </a:r>
            <a:r>
              <a:rPr lang="en-US" dirty="0"/>
              <a:t>to the Maverick and Stampede supercomputers administered by </a:t>
            </a:r>
            <a:r>
              <a:rPr lang="en-US" dirty="0" smtClean="0"/>
              <a:t>TACC.</a:t>
            </a:r>
          </a:p>
          <a:p>
            <a:endParaRPr lang="en-US" dirty="0"/>
          </a:p>
          <a:p>
            <a:r>
              <a:rPr lang="en-US" dirty="0"/>
              <a:t>We thank Field Van Zee, </a:t>
            </a:r>
            <a:r>
              <a:rPr lang="en-US" dirty="0" err="1"/>
              <a:t>Chenhan</a:t>
            </a:r>
            <a:r>
              <a:rPr lang="en-US" dirty="0"/>
              <a:t> Yu, Devin Matthews, and the rest of the SHPC team (</a:t>
            </a:r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shpc.ices.utexas.edu</a:t>
            </a:r>
            <a:r>
              <a:rPr lang="en-US" dirty="0"/>
              <a:t>) for their supports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i="1" dirty="0"/>
              <a:t>Any opinions, findings, and conclusions or recommendations expressed in this material are those of the author(s) and do not necessarily reflect the views of the National Science Foundation</a:t>
            </a:r>
            <a:r>
              <a:rPr lang="en-US" i="1" dirty="0" smtClean="0"/>
              <a:t>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032" y="1516204"/>
            <a:ext cx="2065378" cy="1363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95" y="1516204"/>
            <a:ext cx="1398198" cy="1395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712" y="1876954"/>
            <a:ext cx="2499119" cy="65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57871" r="1682"/>
          <a:stretch/>
        </p:blipFill>
        <p:spPr>
          <a:xfrm>
            <a:off x="7539387" y="1607565"/>
            <a:ext cx="2403561" cy="100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1402" y="2753806"/>
            <a:ext cx="7461446" cy="156966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Comic Sans MS"/>
                <a:cs typeface="Comic Sans M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0337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quare_lar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80" y="1354961"/>
            <a:ext cx="3137167" cy="966359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651096" y="135761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 lnSpcReduction="10000"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To achieve practical high performance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Strassen’s</a:t>
            </a:r>
            <a:r>
              <a:rPr lang="en-US" dirty="0" smtClean="0"/>
              <a:t> algorithm…...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575131" y="1804531"/>
            <a:ext cx="2708895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Our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4841" y="2970613"/>
            <a:ext cx="1988271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Size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7172" y="3929927"/>
            <a:ext cx="227128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Shape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35" name="Picture 34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3544096"/>
            <a:ext cx="9401060" cy="48166"/>
          </a:xfrm>
          <a:prstGeom prst="rect">
            <a:avLst/>
          </a:prstGeom>
        </p:spPr>
      </p:pic>
      <p:pic>
        <p:nvPicPr>
          <p:cNvPr id="36" name="Picture 3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4704802"/>
            <a:ext cx="9401060" cy="46671"/>
          </a:xfrm>
          <a:prstGeom prst="rect">
            <a:avLst/>
          </a:prstGeom>
        </p:spPr>
      </p:pic>
      <p:pic>
        <p:nvPicPr>
          <p:cNvPr id="37" name="Picture 3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0817" y="5829750"/>
            <a:ext cx="9392989" cy="4667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14840" y="6002780"/>
            <a:ext cx="3403373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Parallelism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41" name="Picture 4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38" y="6581506"/>
            <a:ext cx="9388966" cy="47229"/>
          </a:xfrm>
          <a:prstGeom prst="rect">
            <a:avLst/>
          </a:prstGeom>
        </p:spPr>
      </p:pic>
      <p:pic>
        <p:nvPicPr>
          <p:cNvPr id="42" name="Picture 41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41" y="2752992"/>
            <a:ext cx="9388965" cy="4816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818461" y="1780339"/>
            <a:ext cx="2708895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Conventional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29439" y="3912391"/>
            <a:ext cx="2581040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square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62484" y="2995997"/>
            <a:ext cx="2581040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large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757" y="5043561"/>
            <a:ext cx="597361" cy="59736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02745" y="4882683"/>
            <a:ext cx="3403373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No Additional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Workspace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2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25" y="2948678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71" y="3838014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86" y="5054440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6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33255</TotalTime>
  <Words>5209</Words>
  <Application>Microsoft Office PowerPoint</Application>
  <PresentationFormat>Custom</PresentationFormat>
  <Paragraphs>1534</Paragraphs>
  <Slides>84</Slides>
  <Notes>84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Implementing Strassen-like Fast Matrix Multiplication Algorithms with BLIS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Level-3 BLAS Matrix-Matrix Multiplication (GEMM)</vt:lpstr>
      <vt:lpstr>State-of-the-art GEMM in BLIS</vt:lpstr>
      <vt:lpstr>State-of-the-art GEMM in BLIS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One-level Strassen’s Algorithm Reloaded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Two-level Strassen’s Algorithm Reloaded</vt:lpstr>
      <vt:lpstr>Two-level Strassen’s Algorithm Reloaded (Continue)</vt:lpstr>
      <vt:lpstr>Additional Levels of Strassen Reloaded</vt:lpstr>
      <vt:lpstr>Building blocks</vt:lpstr>
      <vt:lpstr>Variations on a theme</vt:lpstr>
      <vt:lpstr>Parallelization</vt:lpstr>
      <vt:lpstr>Outline</vt:lpstr>
      <vt:lpstr>Performance Model</vt:lpstr>
      <vt:lpstr>Arithmetic Operations</vt:lpstr>
      <vt:lpstr>Memory Operations</vt:lpstr>
      <vt:lpstr>Modeled and Actual Performance on Single Core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Single Node Experiment</vt:lpstr>
      <vt:lpstr>PowerPoint Presentation</vt:lpstr>
      <vt:lpstr>Many-core Experiment</vt:lpstr>
      <vt:lpstr>Intel® Xeon Phi™ coprocessor (KNC)  </vt:lpstr>
      <vt:lpstr>Distributed Memory Experiment</vt:lpstr>
      <vt:lpstr>PowerPoint Presentation</vt:lpstr>
      <vt:lpstr>PowerPoint Presentation</vt:lpstr>
      <vt:lpstr>PowerPoint Presentation</vt:lpstr>
      <vt:lpstr>Outline</vt:lpstr>
      <vt:lpstr>Level-3 BLAS Symmetric Matrix-Matrix Multiplication (SYMM)</vt:lpstr>
      <vt:lpstr>Level-3 BLAS Symmetric Matrix-Matrix Multiplication (SYMM)</vt:lpstr>
      <vt:lpstr>SYMM with One-Level Strassen</vt:lpstr>
      <vt:lpstr>SYMM Implementation Platform: BLISlab*</vt:lpstr>
      <vt:lpstr>DSYMM Results in BLISlab</vt:lpstr>
      <vt:lpstr>Outline</vt:lpstr>
      <vt:lpstr>(2,2,2) Strassen Algorithm</vt:lpstr>
      <vt:lpstr>(3,2,3) Fast Matrix Multiplication</vt:lpstr>
      <vt:lpstr>PowerPoint Presentation</vt:lpstr>
      <vt:lpstr>Outline</vt:lpstr>
      <vt:lpstr>PowerPoint Presentation</vt:lpstr>
      <vt:lpstr>Acknowledgement</vt:lpstr>
      <vt:lpstr>PowerPoint Presentation</vt:lpstr>
    </vt:vector>
  </TitlesOfParts>
  <Company>UT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Jianyu Huang</dc:creator>
  <cp:lastModifiedBy>Jianyu Huang</cp:lastModifiedBy>
  <cp:revision>2092</cp:revision>
  <dcterms:created xsi:type="dcterms:W3CDTF">2016-02-04T00:58:08Z</dcterms:created>
  <dcterms:modified xsi:type="dcterms:W3CDTF">2016-09-19T15:28:02Z</dcterms:modified>
</cp:coreProperties>
</file>