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28" r:id="rId2"/>
    <p:sldId id="728" r:id="rId3"/>
    <p:sldId id="729" r:id="rId4"/>
    <p:sldId id="730" r:id="rId5"/>
    <p:sldId id="731" r:id="rId6"/>
    <p:sldId id="732" r:id="rId7"/>
    <p:sldId id="733" r:id="rId8"/>
    <p:sldId id="734" r:id="rId9"/>
    <p:sldId id="735" r:id="rId10"/>
    <p:sldId id="736" r:id="rId11"/>
    <p:sldId id="737" r:id="rId12"/>
    <p:sldId id="356" r:id="rId13"/>
    <p:sldId id="354" r:id="rId14"/>
    <p:sldId id="355" r:id="rId15"/>
    <p:sldId id="357" r:id="rId16"/>
    <p:sldId id="358" r:id="rId17"/>
    <p:sldId id="359" r:id="rId18"/>
    <p:sldId id="360" r:id="rId19"/>
    <p:sldId id="361" r:id="rId20"/>
    <p:sldId id="362" r:id="rId21"/>
    <p:sldId id="738" r:id="rId22"/>
    <p:sldId id="893" r:id="rId23"/>
    <p:sldId id="894" r:id="rId24"/>
    <p:sldId id="741" r:id="rId25"/>
    <p:sldId id="743" r:id="rId26"/>
    <p:sldId id="744" r:id="rId27"/>
    <p:sldId id="745" r:id="rId28"/>
    <p:sldId id="748" r:id="rId29"/>
    <p:sldId id="895" r:id="rId30"/>
    <p:sldId id="891" r:id="rId31"/>
    <p:sldId id="750" r:id="rId32"/>
    <p:sldId id="803" r:id="rId33"/>
    <p:sldId id="804" r:id="rId34"/>
    <p:sldId id="805" r:id="rId35"/>
    <p:sldId id="806" r:id="rId36"/>
    <p:sldId id="810" r:id="rId37"/>
    <p:sldId id="813" r:id="rId38"/>
    <p:sldId id="881" r:id="rId39"/>
    <p:sldId id="882" r:id="rId40"/>
    <p:sldId id="8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41" autoAdjust="0"/>
    <p:restoredTop sz="83918" autoAdjust="0"/>
  </p:normalViewPr>
  <p:slideViewPr>
    <p:cSldViewPr>
      <p:cViewPr varScale="1">
        <p:scale>
          <a:sx n="114" d="100"/>
          <a:sy n="114" d="100"/>
        </p:scale>
        <p:origin x="1710"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32F60-262E-4B9D-9C85-F77AFFB16C38}" type="datetimeFigureOut">
              <a:rPr lang="en-US" smtClean="0"/>
              <a:t>6/16/2019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529BD-EDC9-4388-8544-8723BB704E42}" type="slidenum">
              <a:rPr lang="en-US" smtClean="0"/>
              <a:t>‹#›</a:t>
            </a:fld>
            <a:endParaRPr lang="en-US"/>
          </a:p>
        </p:txBody>
      </p:sp>
    </p:spTree>
    <p:extLst>
      <p:ext uri="{BB962C8B-B14F-4D97-AF65-F5344CB8AC3E}">
        <p14:creationId xmlns:p14="http://schemas.microsoft.com/office/powerpoint/2010/main" val="405258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even</a:t>
            </a:r>
            <a:r>
              <a:rPr lang="en-US" baseline="0" dirty="0"/>
              <a:t> pair-wise matching may fail from time-to-time, if we look at the network of correct maps among an typical object collection. This network is usually strongly connected, which allows us to compute maps between all pairs of objects by map propagation. </a:t>
            </a:r>
            <a:endParaRPr lang="en-US" dirty="0"/>
          </a:p>
        </p:txBody>
      </p:sp>
      <p:sp>
        <p:nvSpPr>
          <p:cNvPr id="4" name="Slide Number Placeholder 3"/>
          <p:cNvSpPr>
            <a:spLocks noGrp="1"/>
          </p:cNvSpPr>
          <p:nvPr>
            <p:ph type="sldNum" sz="quarter" idx="10"/>
          </p:nvPr>
        </p:nvSpPr>
        <p:spPr/>
        <p:txBody>
          <a:bodyPr/>
          <a:lstStyle/>
          <a:p>
            <a:fld id="{AA122224-354E-4EAC-8066-E62BEDC85455}" type="slidenum">
              <a:rPr lang="en-US" smtClean="0"/>
              <a:t>2</a:t>
            </a:fld>
            <a:endParaRPr lang="en-US"/>
          </a:p>
        </p:txBody>
      </p:sp>
    </p:spTree>
    <p:extLst>
      <p:ext uri="{BB962C8B-B14F-4D97-AF65-F5344CB8AC3E}">
        <p14:creationId xmlns:p14="http://schemas.microsoft.com/office/powerpoint/2010/main" val="369892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to the following map synchronization</a:t>
            </a:r>
            <a:r>
              <a:rPr lang="en-US" baseline="0" dirty="0"/>
              <a:t> problem: We are given objects and a network of precomputed maps, how to identify the correct maps. Why this is promising or what additional information we can use?</a:t>
            </a:r>
            <a:endParaRPr lang="en-US" dirty="0"/>
          </a:p>
        </p:txBody>
      </p:sp>
      <p:sp>
        <p:nvSpPr>
          <p:cNvPr id="4" name="Slide Number Placeholder 3"/>
          <p:cNvSpPr>
            <a:spLocks noGrp="1"/>
          </p:cNvSpPr>
          <p:nvPr>
            <p:ph type="sldNum" sz="quarter" idx="10"/>
          </p:nvPr>
        </p:nvSpPr>
        <p:spPr/>
        <p:txBody>
          <a:bodyPr/>
          <a:lstStyle/>
          <a:p>
            <a:fld id="{AA122224-354E-4EAC-8066-E62BEDC85455}" type="slidenum">
              <a:rPr lang="en-US" smtClean="0"/>
              <a:t>3</a:t>
            </a:fld>
            <a:endParaRPr lang="en-US"/>
          </a:p>
        </p:txBody>
      </p:sp>
    </p:spTree>
    <p:extLst>
      <p:ext uri="{BB962C8B-B14F-4D97-AF65-F5344CB8AC3E}">
        <p14:creationId xmlns:p14="http://schemas.microsoft.com/office/powerpoint/2010/main" val="18784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turns</a:t>
            </a:r>
            <a:r>
              <a:rPr lang="en-US" baseline="0" dirty="0"/>
              <a:t> out when considering maps among multiple objects. There is a natural cycle-consistency constraint, namely, composite maps along cycles should approximate the identify map.  So in this case, these three maps are inconsistent.</a:t>
            </a:r>
            <a:endParaRPr lang="en-US" dirty="0"/>
          </a:p>
        </p:txBody>
      </p:sp>
      <p:sp>
        <p:nvSpPr>
          <p:cNvPr id="4" name="Slide Number Placeholder 3"/>
          <p:cNvSpPr>
            <a:spLocks noGrp="1"/>
          </p:cNvSpPr>
          <p:nvPr>
            <p:ph type="sldNum" sz="quarter" idx="10"/>
          </p:nvPr>
        </p:nvSpPr>
        <p:spPr/>
        <p:txBody>
          <a:bodyPr/>
          <a:lstStyle/>
          <a:p>
            <a:fld id="{44B78593-C88E-462F-B27D-DDCC32466605}" type="slidenum">
              <a:rPr lang="en-US" smtClean="0"/>
              <a:pPr/>
              <a:t>4</a:t>
            </a:fld>
            <a:endParaRPr lang="en-US"/>
          </a:p>
        </p:txBody>
      </p:sp>
    </p:spTree>
    <p:extLst>
      <p:ext uri="{BB962C8B-B14F-4D97-AF65-F5344CB8AC3E}">
        <p14:creationId xmlns:p14="http://schemas.microsoft.com/office/powerpoint/2010/main" val="91579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a:t>
            </a:r>
            <a:r>
              <a:rPr lang="en-US" baseline="0" dirty="0"/>
              <a:t> three maps are consistent. Why consistency is useful is because if you find inconsistent cycles, then you know at least one map is incorrect, which maybe useful to prune incorrect maps.</a:t>
            </a:r>
            <a:endParaRPr lang="en-US" dirty="0"/>
          </a:p>
        </p:txBody>
      </p:sp>
      <p:sp>
        <p:nvSpPr>
          <p:cNvPr id="4" name="Slide Number Placeholder 3"/>
          <p:cNvSpPr>
            <a:spLocks noGrp="1"/>
          </p:cNvSpPr>
          <p:nvPr>
            <p:ph type="sldNum" sz="quarter" idx="10"/>
          </p:nvPr>
        </p:nvSpPr>
        <p:spPr/>
        <p:txBody>
          <a:bodyPr/>
          <a:lstStyle/>
          <a:p>
            <a:fld id="{44B78593-C88E-462F-B27D-DDCC32466605}" type="slidenum">
              <a:rPr lang="en-US" smtClean="0"/>
              <a:pPr/>
              <a:t>5</a:t>
            </a:fld>
            <a:endParaRPr lang="en-US"/>
          </a:p>
        </p:txBody>
      </p:sp>
    </p:spTree>
    <p:extLst>
      <p:ext uri="{BB962C8B-B14F-4D97-AF65-F5344CB8AC3E}">
        <p14:creationId xmlns:p14="http://schemas.microsoft.com/office/powerpoint/2010/main" val="271372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People have studied how to utilize the cycle-consistency constraint for about decade, including optimizing a spanning tree. In particular, in Daniel Huber’s work, he studied several formulations and showed that the induced problems are NP-hard. This indicates the hardness of utilizing</a:t>
            </a:r>
            <a:r>
              <a:rPr lang="en-US" sz="1200" b="0" i="0" u="none" strike="noStrike" kern="1200" baseline="0" dirty="0">
                <a:solidFill>
                  <a:schemeClr val="tx1"/>
                </a:solidFill>
                <a:effectLst/>
                <a:latin typeface="+mn-lt"/>
                <a:ea typeface="+mn-ea"/>
                <a:cs typeface="+mn-cs"/>
              </a:rPr>
              <a:t> the cycle-consistency constraint</a:t>
            </a:r>
            <a:r>
              <a:rPr lang="en-US" sz="1200" b="0" i="0" u="none" strike="noStrike" kern="1200" dirty="0">
                <a:solidFill>
                  <a:schemeClr val="tx1"/>
                </a:solidFill>
                <a:effectLst/>
                <a:latin typeface="+mn-lt"/>
                <a:ea typeface="+mn-ea"/>
                <a:cs typeface="+mn-cs"/>
              </a:rPr>
              <a:t>. More recent ones are based on sampling inconsistent cycles, but the problem is that you do not know how to sample them efficiently.</a:t>
            </a:r>
            <a:endParaRPr lang="en-US" dirty="0"/>
          </a:p>
        </p:txBody>
      </p:sp>
      <p:sp>
        <p:nvSpPr>
          <p:cNvPr id="4" name="Slide Number Placeholder 3"/>
          <p:cNvSpPr>
            <a:spLocks noGrp="1"/>
          </p:cNvSpPr>
          <p:nvPr>
            <p:ph type="sldNum" sz="quarter" idx="10"/>
          </p:nvPr>
        </p:nvSpPr>
        <p:spPr/>
        <p:txBody>
          <a:bodyPr/>
          <a:lstStyle/>
          <a:p>
            <a:fld id="{8ED529BD-EDC9-4388-8544-8723BB704E42}" type="slidenum">
              <a:rPr lang="en-US" smtClean="0"/>
              <a:t>6</a:t>
            </a:fld>
            <a:endParaRPr lang="en-US"/>
          </a:p>
        </p:txBody>
      </p:sp>
    </p:spTree>
    <p:extLst>
      <p:ext uri="{BB962C8B-B14F-4D97-AF65-F5344CB8AC3E}">
        <p14:creationId xmlns:p14="http://schemas.microsoft.com/office/powerpoint/2010/main" val="229334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What I propose is</a:t>
            </a:r>
            <a:r>
              <a:rPr lang="en-US" sz="1200" b="0" i="0" u="none" strike="noStrike" kern="1200" baseline="0" dirty="0">
                <a:solidFill>
                  <a:schemeClr val="tx1"/>
                </a:solidFill>
                <a:effectLst/>
                <a:latin typeface="+mn-lt"/>
                <a:ea typeface="+mn-ea"/>
                <a:cs typeface="+mn-cs"/>
              </a:rPr>
              <a:t> to look at the problem from a different perspective. </a:t>
            </a:r>
            <a:r>
              <a:rPr lang="en-US" sz="1200" b="0" i="0" u="none" strike="noStrike" kern="1200" dirty="0">
                <a:solidFill>
                  <a:schemeClr val="tx1"/>
                </a:solidFill>
                <a:effectLst/>
                <a:latin typeface="+mn-lt"/>
                <a:ea typeface="+mn-ea"/>
                <a:cs typeface="+mn-cs"/>
              </a:rPr>
              <a:t>Essentially if we look at the cycle-consistent maps, we can see that information is highly redundant. because a correspondence can be replaced by the composite correspondence along a cycle. Now the </a:t>
            </a:r>
            <a:r>
              <a:rPr lang="en-US" sz="1200" b="0" i="0" u="none" strike="noStrike" kern="1200" dirty="0" err="1">
                <a:solidFill>
                  <a:schemeClr val="tx1"/>
                </a:solidFill>
                <a:effectLst/>
                <a:latin typeface="+mn-lt"/>
                <a:ea typeface="+mn-ea"/>
                <a:cs typeface="+mn-cs"/>
              </a:rPr>
              <a:t>initail</a:t>
            </a:r>
            <a:r>
              <a:rPr lang="en-US" sz="1200" b="0" i="0" u="none" strike="noStrike" kern="1200" dirty="0">
                <a:solidFill>
                  <a:schemeClr val="tx1"/>
                </a:solidFill>
                <a:effectLst/>
                <a:latin typeface="+mn-lt"/>
                <a:ea typeface="+mn-ea"/>
                <a:cs typeface="+mn-cs"/>
              </a:rPr>
              <a:t> maps can be viewed observations. Now we arrive at a familiar setting, where we want to recover a highly compressible signal, and what we have are noisy observations of this signal. </a:t>
            </a:r>
            <a:endParaRPr lang="en-US" dirty="0"/>
          </a:p>
        </p:txBody>
      </p:sp>
      <p:sp>
        <p:nvSpPr>
          <p:cNvPr id="4" name="Slide Number Placeholder 3"/>
          <p:cNvSpPr>
            <a:spLocks noGrp="1"/>
          </p:cNvSpPr>
          <p:nvPr>
            <p:ph type="sldNum" sz="quarter" idx="10"/>
          </p:nvPr>
        </p:nvSpPr>
        <p:spPr/>
        <p:txBody>
          <a:bodyPr/>
          <a:lstStyle/>
          <a:p>
            <a:fld id="{8ED529BD-EDC9-4388-8544-8723BB704E42}" type="slidenum">
              <a:rPr lang="en-US" smtClean="0"/>
              <a:t>7</a:t>
            </a:fld>
            <a:endParaRPr lang="en-US"/>
          </a:p>
        </p:txBody>
      </p:sp>
    </p:spTree>
    <p:extLst>
      <p:ext uri="{BB962C8B-B14F-4D97-AF65-F5344CB8AC3E}">
        <p14:creationId xmlns:p14="http://schemas.microsoft.com/office/powerpoint/2010/main" val="299899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am </a:t>
            </a:r>
            <a:r>
              <a:rPr lang="en-US" dirty="0" err="1"/>
              <a:t>gonna</a:t>
            </a:r>
            <a:r>
              <a:rPr lang="en-US" dirty="0"/>
              <a:t> to talk about today is to look at the map synchronization problem from a different perspective namely constrained matrix optimization.</a:t>
            </a:r>
            <a:r>
              <a:rPr lang="en-US" baseline="0" dirty="0"/>
              <a:t> This slide shows the basic idea, we are </a:t>
            </a:r>
            <a:r>
              <a:rPr lang="en-US" baseline="0" dirty="0" err="1"/>
              <a:t>gonna</a:t>
            </a:r>
            <a:r>
              <a:rPr lang="en-US" baseline="0" dirty="0"/>
              <a:t> to consider matrix representations of maps, e.g., 0-1 </a:t>
            </a:r>
            <a:r>
              <a:rPr lang="en-US" baseline="0" dirty="0" err="1"/>
              <a:t>matrixces</a:t>
            </a:r>
            <a:r>
              <a:rPr lang="en-US" baseline="0" dirty="0"/>
              <a:t> for point-based maps, and introduce a big matrix X that stores pair-wise maps in blocks. We can show that the cycle-consistency correspond to the fact that this big matrix satisfy some properties, i.e., being SDP or low-rank. And the input maps can be viewed as noisy measurements of the matrix blocks. This leads to a familiar setting when we want to recovery a matrix that satisfies some </a:t>
            </a:r>
            <a:r>
              <a:rPr lang="en-US" baseline="0" dirty="0" err="1"/>
              <a:t>propties</a:t>
            </a:r>
            <a:r>
              <a:rPr lang="en-US" baseline="0" dirty="0"/>
              <a:t> and what we have are noisy measurement of the matrix blocks, something we can solve and analyze.</a:t>
            </a:r>
            <a:endParaRPr lang="en-US" dirty="0"/>
          </a:p>
        </p:txBody>
      </p:sp>
      <p:sp>
        <p:nvSpPr>
          <p:cNvPr id="4" name="Slide Number Placeholder 3"/>
          <p:cNvSpPr>
            <a:spLocks noGrp="1"/>
          </p:cNvSpPr>
          <p:nvPr>
            <p:ph type="sldNum" sz="quarter" idx="10"/>
          </p:nvPr>
        </p:nvSpPr>
        <p:spPr/>
        <p:txBody>
          <a:bodyPr/>
          <a:lstStyle/>
          <a:p>
            <a:fld id="{AA122224-354E-4EAC-8066-E62BEDC85455}" type="slidenum">
              <a:rPr lang="en-US" smtClean="0"/>
              <a:t>8</a:t>
            </a:fld>
            <a:endParaRPr lang="en-US"/>
          </a:p>
        </p:txBody>
      </p:sp>
    </p:spTree>
    <p:extLst>
      <p:ext uri="{BB962C8B-B14F-4D97-AF65-F5344CB8AC3E}">
        <p14:creationId xmlns:p14="http://schemas.microsoft.com/office/powerpoint/2010/main" val="118193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8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3A891-A307-4E0A-8717-CFC80E79A0AF}"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367949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212843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68959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019175"/>
          </a:xfrm>
        </p:spPr>
        <p:txBody>
          <a:bodyPr/>
          <a:lstStyle/>
          <a:p>
            <a:r>
              <a:rPr lang="en-US"/>
              <a:t>Click to edit Master title style</a:t>
            </a:r>
          </a:p>
        </p:txBody>
      </p:sp>
      <p:sp>
        <p:nvSpPr>
          <p:cNvPr id="3" name="Content Placeholder 2"/>
          <p:cNvSpPr>
            <a:spLocks noGrp="1"/>
          </p:cNvSpPr>
          <p:nvPr>
            <p:ph idx="1"/>
          </p:nvPr>
        </p:nvSpPr>
        <p:spPr>
          <a:xfrm>
            <a:off x="457200" y="1981200"/>
            <a:ext cx="8229600" cy="41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1AA9BF89-2FF2-4BB2-801E-F4793D15AA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 y="45720"/>
            <a:ext cx="1607726" cy="365760"/>
          </a:xfrm>
          <a:prstGeom prst="rect">
            <a:avLst/>
          </a:prstGeom>
        </p:spPr>
      </p:pic>
      <p:sp>
        <p:nvSpPr>
          <p:cNvPr id="9" name="TextBox 8">
            <a:extLst>
              <a:ext uri="{FF2B5EF4-FFF2-40B4-BE49-F238E27FC236}">
                <a16:creationId xmlns:a16="http://schemas.microsoft.com/office/drawing/2014/main" id="{179C56AC-A860-4E0A-BC16-581E5EE83EE4}"/>
              </a:ext>
            </a:extLst>
          </p:cNvPr>
          <p:cNvSpPr txBox="1"/>
          <p:nvPr userDrawn="1"/>
        </p:nvSpPr>
        <p:spPr>
          <a:xfrm>
            <a:off x="3160222" y="6356350"/>
            <a:ext cx="2877711" cy="369332"/>
          </a:xfrm>
          <a:prstGeom prst="rect">
            <a:avLst/>
          </a:prstGeom>
          <a:noFill/>
        </p:spPr>
        <p:txBody>
          <a:bodyPr wrap="none" rtlCol="0">
            <a:spAutoFit/>
          </a:bodyPr>
          <a:lstStyle/>
          <a:p>
            <a:r>
              <a:rPr lang="en-US" sz="1800" dirty="0">
                <a:latin typeface="Sitka Banner" panose="02000505000000020004" pitchFamily="2" charset="0"/>
              </a:rPr>
              <a:t>Tutorial: Map Synchronization</a:t>
            </a:r>
          </a:p>
        </p:txBody>
      </p:sp>
      <p:pic>
        <p:nvPicPr>
          <p:cNvPr id="10" name="Picture 9" descr="A close up of a sign&#10;&#10;Description automatically generated">
            <a:extLst>
              <a:ext uri="{FF2B5EF4-FFF2-40B4-BE49-F238E27FC236}">
                <a16:creationId xmlns:a16="http://schemas.microsoft.com/office/drawing/2014/main" id="{812D9EE7-4C40-4CA1-845B-38E1A29ED3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8080" y="45720"/>
            <a:ext cx="1607726" cy="365760"/>
          </a:xfrm>
          <a:prstGeom prst="rect">
            <a:avLst/>
          </a:prstGeom>
        </p:spPr>
      </p:pic>
      <p:grpSp>
        <p:nvGrpSpPr>
          <p:cNvPr id="21" name="Group 20">
            <a:extLst>
              <a:ext uri="{FF2B5EF4-FFF2-40B4-BE49-F238E27FC236}">
                <a16:creationId xmlns:a16="http://schemas.microsoft.com/office/drawing/2014/main" id="{1B20F0C5-66D8-49FA-B54A-13342634D9E4}"/>
              </a:ext>
            </a:extLst>
          </p:cNvPr>
          <p:cNvGrpSpPr>
            <a:grpSpLocks noChangeAspect="1"/>
          </p:cNvGrpSpPr>
          <p:nvPr userDrawn="1"/>
        </p:nvGrpSpPr>
        <p:grpSpPr>
          <a:xfrm>
            <a:off x="4343400" y="45720"/>
            <a:ext cx="502920" cy="415336"/>
            <a:chOff x="4069080" y="45720"/>
            <a:chExt cx="659346" cy="544520"/>
          </a:xfrm>
        </p:grpSpPr>
        <p:sp>
          <p:nvSpPr>
            <p:cNvPr id="11" name="Oval 10">
              <a:extLst>
                <a:ext uri="{FF2B5EF4-FFF2-40B4-BE49-F238E27FC236}">
                  <a16:creationId xmlns:a16="http://schemas.microsoft.com/office/drawing/2014/main" id="{577EA891-5762-4E47-A03C-FEDBBE273631}"/>
                </a:ext>
              </a:extLst>
            </p:cNvPr>
            <p:cNvSpPr/>
            <p:nvPr userDrawn="1"/>
          </p:nvSpPr>
          <p:spPr>
            <a:xfrm>
              <a:off x="4343400" y="45720"/>
              <a:ext cx="76200" cy="80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826C7A-770C-48FA-8947-DB92327AF75E}"/>
                </a:ext>
              </a:extLst>
            </p:cNvPr>
            <p:cNvSpPr/>
            <p:nvPr userDrawn="1"/>
          </p:nvSpPr>
          <p:spPr>
            <a:xfrm>
              <a:off x="4069080" y="457200"/>
              <a:ext cx="76200" cy="80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5F383-80C2-4CF1-A760-92335E507488}"/>
                </a:ext>
              </a:extLst>
            </p:cNvPr>
            <p:cNvSpPr/>
            <p:nvPr userDrawn="1"/>
          </p:nvSpPr>
          <p:spPr>
            <a:xfrm>
              <a:off x="4617720" y="457200"/>
              <a:ext cx="76200" cy="803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1505852-C47D-4E3B-82DC-DFF031298791}"/>
                </a:ext>
              </a:extLst>
            </p:cNvPr>
            <p:cNvSpPr/>
            <p:nvPr userDrawn="1"/>
          </p:nvSpPr>
          <p:spPr>
            <a:xfrm>
              <a:off x="4106487" y="99753"/>
              <a:ext cx="241069" cy="349134"/>
            </a:xfrm>
            <a:custGeom>
              <a:avLst/>
              <a:gdLst>
                <a:gd name="connsiteX0" fmla="*/ 241069 w 241069"/>
                <a:gd name="connsiteY0" fmla="*/ 0 h 349134"/>
                <a:gd name="connsiteX1" fmla="*/ 66502 w 241069"/>
                <a:gd name="connsiteY1" fmla="*/ 133003 h 349134"/>
                <a:gd name="connsiteX2" fmla="*/ 0 w 241069"/>
                <a:gd name="connsiteY2" fmla="*/ 349134 h 349134"/>
              </a:gdLst>
              <a:ahLst/>
              <a:cxnLst>
                <a:cxn ang="0">
                  <a:pos x="connsiteX0" y="connsiteY0"/>
                </a:cxn>
                <a:cxn ang="0">
                  <a:pos x="connsiteX1" y="connsiteY1"/>
                </a:cxn>
                <a:cxn ang="0">
                  <a:pos x="connsiteX2" y="connsiteY2"/>
                </a:cxn>
              </a:cxnLst>
              <a:rect l="l" t="t" r="r" b="b"/>
              <a:pathLst>
                <a:path w="241069" h="349134">
                  <a:moveTo>
                    <a:pt x="241069" y="0"/>
                  </a:moveTo>
                  <a:cubicBezTo>
                    <a:pt x="173874" y="37407"/>
                    <a:pt x="106680" y="74814"/>
                    <a:pt x="66502" y="133003"/>
                  </a:cubicBezTo>
                  <a:cubicBezTo>
                    <a:pt x="26324" y="191192"/>
                    <a:pt x="13162" y="270163"/>
                    <a:pt x="0" y="349134"/>
                  </a:cubicBezTo>
                </a:path>
              </a:pathLst>
            </a:custGeom>
            <a:noFill/>
            <a:ln w="19050">
              <a:solidFill>
                <a:schemeClr val="tx1"/>
              </a:solidFill>
              <a:headEnd type="arrow" w="sm" len="sm"/>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BBFE2F6-7DAC-4DD5-8F18-1A85B62631B2}"/>
                </a:ext>
              </a:extLst>
            </p:cNvPr>
            <p:cNvSpPr/>
            <p:nvPr userDrawn="1"/>
          </p:nvSpPr>
          <p:spPr>
            <a:xfrm>
              <a:off x="4148051" y="507076"/>
              <a:ext cx="473825" cy="83164"/>
            </a:xfrm>
            <a:custGeom>
              <a:avLst/>
              <a:gdLst>
                <a:gd name="connsiteX0" fmla="*/ 0 w 473825"/>
                <a:gd name="connsiteY0" fmla="*/ 0 h 83164"/>
                <a:gd name="connsiteX1" fmla="*/ 249382 w 473825"/>
                <a:gd name="connsiteY1" fmla="*/ 83128 h 83164"/>
                <a:gd name="connsiteX2" fmla="*/ 473825 w 473825"/>
                <a:gd name="connsiteY2" fmla="*/ 8313 h 83164"/>
              </a:gdLst>
              <a:ahLst/>
              <a:cxnLst>
                <a:cxn ang="0">
                  <a:pos x="connsiteX0" y="connsiteY0"/>
                </a:cxn>
                <a:cxn ang="0">
                  <a:pos x="connsiteX1" y="connsiteY1"/>
                </a:cxn>
                <a:cxn ang="0">
                  <a:pos x="connsiteX2" y="connsiteY2"/>
                </a:cxn>
              </a:cxnLst>
              <a:rect l="l" t="t" r="r" b="b"/>
              <a:pathLst>
                <a:path w="473825" h="83164">
                  <a:moveTo>
                    <a:pt x="0" y="0"/>
                  </a:moveTo>
                  <a:cubicBezTo>
                    <a:pt x="85205" y="40871"/>
                    <a:pt x="170411" y="81743"/>
                    <a:pt x="249382" y="83128"/>
                  </a:cubicBezTo>
                  <a:cubicBezTo>
                    <a:pt x="328353" y="84513"/>
                    <a:pt x="401089" y="46413"/>
                    <a:pt x="473825" y="8313"/>
                  </a:cubicBezTo>
                </a:path>
              </a:pathLst>
            </a:custGeom>
            <a:noFill/>
            <a:ln w="19050">
              <a:solidFill>
                <a:schemeClr val="tx1"/>
              </a:solidFill>
              <a:headEnd type="arrow" w="sm" len="sm"/>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84BFE92-2B84-460C-A2A9-4FD0F37CBF83}"/>
                </a:ext>
              </a:extLst>
            </p:cNvPr>
            <p:cNvSpPr/>
            <p:nvPr userDrawn="1"/>
          </p:nvSpPr>
          <p:spPr>
            <a:xfrm rot="6687684">
              <a:off x="4433324" y="100049"/>
              <a:ext cx="241069" cy="349134"/>
            </a:xfrm>
            <a:custGeom>
              <a:avLst/>
              <a:gdLst>
                <a:gd name="connsiteX0" fmla="*/ 241069 w 241069"/>
                <a:gd name="connsiteY0" fmla="*/ 0 h 349134"/>
                <a:gd name="connsiteX1" fmla="*/ 66502 w 241069"/>
                <a:gd name="connsiteY1" fmla="*/ 133003 h 349134"/>
                <a:gd name="connsiteX2" fmla="*/ 0 w 241069"/>
                <a:gd name="connsiteY2" fmla="*/ 349134 h 349134"/>
              </a:gdLst>
              <a:ahLst/>
              <a:cxnLst>
                <a:cxn ang="0">
                  <a:pos x="connsiteX0" y="connsiteY0"/>
                </a:cxn>
                <a:cxn ang="0">
                  <a:pos x="connsiteX1" y="connsiteY1"/>
                </a:cxn>
                <a:cxn ang="0">
                  <a:pos x="connsiteX2" y="connsiteY2"/>
                </a:cxn>
              </a:cxnLst>
              <a:rect l="l" t="t" r="r" b="b"/>
              <a:pathLst>
                <a:path w="241069" h="349134">
                  <a:moveTo>
                    <a:pt x="241069" y="0"/>
                  </a:moveTo>
                  <a:cubicBezTo>
                    <a:pt x="173874" y="37407"/>
                    <a:pt x="106680" y="74814"/>
                    <a:pt x="66502" y="133003"/>
                  </a:cubicBezTo>
                  <a:cubicBezTo>
                    <a:pt x="26324" y="191192"/>
                    <a:pt x="13162" y="270163"/>
                    <a:pt x="0" y="349134"/>
                  </a:cubicBezTo>
                </a:path>
              </a:pathLst>
            </a:custGeom>
            <a:noFill/>
            <a:ln w="19050">
              <a:solidFill>
                <a:schemeClr val="tx1"/>
              </a:solidFill>
              <a:headEnd type="arrow" w="sm" len="sm"/>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2969A05-AA2D-42F3-9D40-151B24F065D7}"/>
              </a:ext>
            </a:extLst>
          </p:cNvPr>
          <p:cNvSpPr/>
          <p:nvPr userDrawn="1"/>
        </p:nvSpPr>
        <p:spPr>
          <a:xfrm>
            <a:off x="0" y="0"/>
            <a:ext cx="9144000" cy="533400"/>
          </a:xfrm>
          <a:prstGeom prst="rect">
            <a:avLst/>
          </a:pr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1F16263-4A54-47B7-96D0-D660FE024277}"/>
              </a:ext>
            </a:extLst>
          </p:cNvPr>
          <p:cNvCxnSpPr>
            <a:cxnSpLocks/>
          </p:cNvCxnSpPr>
          <p:nvPr userDrawn="1"/>
        </p:nvCxnSpPr>
        <p:spPr>
          <a:xfrm>
            <a:off x="0" y="533400"/>
            <a:ext cx="9144000" cy="0"/>
          </a:xfrm>
          <a:prstGeom prst="line">
            <a:avLst/>
          </a:prstGeom>
          <a:ln w="25400">
            <a:solidFill>
              <a:schemeClr val="tx1"/>
            </a:solidFill>
          </a:ln>
          <a:effectLst>
            <a:outerShdw blurRad="12700" dist="127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8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D089-B18C-4D01-A29F-FDEAB738352B}"/>
              </a:ext>
            </a:extLst>
          </p:cNvPr>
          <p:cNvSpPr>
            <a:spLocks noGrp="1"/>
          </p:cNvSpPr>
          <p:nvPr>
            <p:ph type="title"/>
          </p:nvPr>
        </p:nvSpPr>
        <p:spPr>
          <a:xfrm>
            <a:off x="457200" y="533400"/>
            <a:ext cx="8229600" cy="1143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E028723A-A412-4549-890E-EFB5158C04F2}"/>
              </a:ext>
            </a:extLst>
          </p:cNvPr>
          <p:cNvSpPr>
            <a:spLocks noGrp="1"/>
          </p:cNvSpPr>
          <p:nvPr>
            <p:ph type="dt" sz="half" idx="10"/>
          </p:nvPr>
        </p:nvSpPr>
        <p:spPr/>
        <p:txBody>
          <a:bodyPr/>
          <a:lstStyle/>
          <a:p>
            <a:fld id="{0E43A891-A307-4E0A-8717-CFC80E79A0AF}" type="datetimeFigureOut">
              <a:rPr lang="en-US" smtClean="0"/>
              <a:t>6/16/2019</a:t>
            </a:fld>
            <a:endParaRPr lang="en-US"/>
          </a:p>
        </p:txBody>
      </p:sp>
      <p:sp>
        <p:nvSpPr>
          <p:cNvPr id="4" name="Footer Placeholder 3">
            <a:extLst>
              <a:ext uri="{FF2B5EF4-FFF2-40B4-BE49-F238E27FC236}">
                <a16:creationId xmlns:a16="http://schemas.microsoft.com/office/drawing/2014/main" id="{3DF9805D-E691-42BF-B7DF-99994D1EC0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05B14-31CC-4030-9AE5-88872EBDFAED}"/>
              </a:ext>
            </a:extLst>
          </p:cNvPr>
          <p:cNvSpPr>
            <a:spLocks noGrp="1"/>
          </p:cNvSpPr>
          <p:nvPr>
            <p:ph type="sldNum" sz="quarter" idx="12"/>
          </p:nvPr>
        </p:nvSpPr>
        <p:spPr/>
        <p:txBody>
          <a:bodyPr/>
          <a:lstStyle/>
          <a:p>
            <a:fld id="{7393456A-8FA3-4D47-9C36-3C7151196370}"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89572841-6BB4-4D47-BE20-E5836F86CF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95" y="51261"/>
            <a:ext cx="1952105" cy="444107"/>
          </a:xfrm>
          <a:prstGeom prst="rect">
            <a:avLst/>
          </a:prstGeom>
        </p:spPr>
      </p:pic>
      <p:sp>
        <p:nvSpPr>
          <p:cNvPr id="8" name="TextBox 7">
            <a:extLst>
              <a:ext uri="{FF2B5EF4-FFF2-40B4-BE49-F238E27FC236}">
                <a16:creationId xmlns:a16="http://schemas.microsoft.com/office/drawing/2014/main" id="{FD921802-170D-4330-B963-01EA02DC430D}"/>
              </a:ext>
            </a:extLst>
          </p:cNvPr>
          <p:cNvSpPr txBox="1"/>
          <p:nvPr userDrawn="1"/>
        </p:nvSpPr>
        <p:spPr>
          <a:xfrm>
            <a:off x="6063685" y="69255"/>
            <a:ext cx="3051220" cy="369332"/>
          </a:xfrm>
          <a:prstGeom prst="rect">
            <a:avLst/>
          </a:prstGeom>
          <a:noFill/>
        </p:spPr>
        <p:txBody>
          <a:bodyPr wrap="none" rtlCol="0">
            <a:spAutoFit/>
          </a:bodyPr>
          <a:lstStyle/>
          <a:p>
            <a:r>
              <a:rPr lang="en-US" sz="1800" b="1" dirty="0"/>
              <a:t>T</a:t>
            </a:r>
            <a:r>
              <a:rPr lang="en-US" altLang="zh-CN" sz="1800" b="1" dirty="0"/>
              <a:t>utorial: Map Synchronization</a:t>
            </a:r>
            <a:endParaRPr lang="en-US" sz="1800" b="1" dirty="0"/>
          </a:p>
        </p:txBody>
      </p:sp>
    </p:spTree>
    <p:extLst>
      <p:ext uri="{BB962C8B-B14F-4D97-AF65-F5344CB8AC3E}">
        <p14:creationId xmlns:p14="http://schemas.microsoft.com/office/powerpoint/2010/main" val="89109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3A891-A307-4E0A-8717-CFC80E79A0AF}" type="datetimeFigureOut">
              <a:rPr lang="en-US" smtClean="0"/>
              <a:t>6/16/2019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41678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43A891-A307-4E0A-8717-CFC80E79A0AF}"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43074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43A891-A307-4E0A-8717-CFC80E79A0AF}" type="datetimeFigureOut">
              <a:rPr lang="en-US" smtClean="0"/>
              <a:t>6/16/2019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279840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43A891-A307-4E0A-8717-CFC80E79A0AF}" type="datetimeFigureOut">
              <a:rPr lang="en-US" smtClean="0"/>
              <a:t>6/16/2019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308990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3A891-A307-4E0A-8717-CFC80E79A0AF}" type="datetimeFigureOut">
              <a:rPr lang="en-US" smtClean="0"/>
              <a:t>6/16/2019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00046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3A891-A307-4E0A-8717-CFC80E79A0AF}" type="datetimeFigureOut">
              <a:rPr lang="en-US" smtClean="0"/>
              <a:t>6/16/2019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3456A-8FA3-4D47-9C36-3C7151196370}" type="slidenum">
              <a:rPr lang="en-US" smtClean="0"/>
              <a:t>‹#›</a:t>
            </a:fld>
            <a:endParaRPr lang="en-US"/>
          </a:p>
        </p:txBody>
      </p:sp>
    </p:spTree>
    <p:extLst>
      <p:ext uri="{BB962C8B-B14F-4D97-AF65-F5344CB8AC3E}">
        <p14:creationId xmlns:p14="http://schemas.microsoft.com/office/powerpoint/2010/main" val="181387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891-A307-4E0A-8717-CFC80E79A0AF}" type="datetimeFigureOut">
              <a:rPr lang="en-US" smtClean="0"/>
              <a:t>6/16/2019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456A-8FA3-4D47-9C36-3C7151196370}" type="slidenum">
              <a:rPr lang="en-US" smtClean="0"/>
              <a:t>‹#›</a:t>
            </a:fld>
            <a:endParaRPr lang="en-US"/>
          </a:p>
        </p:txBody>
      </p:sp>
    </p:spTree>
    <p:extLst>
      <p:ext uri="{BB962C8B-B14F-4D97-AF65-F5344CB8AC3E}">
        <p14:creationId xmlns:p14="http://schemas.microsoft.com/office/powerpoint/2010/main" val="325815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9.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6.png"/><Relationship Id="rId7" Type="http://schemas.openxmlformats.org/officeDocument/2006/relationships/image" Target="../media/image3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9.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74.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23.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914400"/>
            <a:ext cx="8763000" cy="1470025"/>
          </a:xfrm>
        </p:spPr>
        <p:txBody>
          <a:bodyPr>
            <a:noAutofit/>
          </a:bodyPr>
          <a:lstStyle/>
          <a:p>
            <a:r>
              <a:rPr lang="en-US" sz="4000" dirty="0"/>
              <a:t>CVPR 2019 Tutorial on </a:t>
            </a:r>
            <a:br>
              <a:rPr lang="en-US" sz="4000" dirty="0"/>
            </a:br>
            <a:r>
              <a:rPr lang="en-US" sz="4000" dirty="0"/>
              <a:t>Map Synchronization</a:t>
            </a:r>
          </a:p>
        </p:txBody>
      </p:sp>
      <p:sp>
        <p:nvSpPr>
          <p:cNvPr id="3" name="Subtitle 2">
            <a:extLst>
              <a:ext uri="{FF2B5EF4-FFF2-40B4-BE49-F238E27FC236}">
                <a16:creationId xmlns:a16="http://schemas.microsoft.com/office/drawing/2014/main" id="{25EA7CFD-0176-4484-8970-754A88FF667D}"/>
              </a:ext>
            </a:extLst>
          </p:cNvPr>
          <p:cNvSpPr>
            <a:spLocks noGrp="1"/>
          </p:cNvSpPr>
          <p:nvPr>
            <p:ph type="subTitle" idx="1"/>
          </p:nvPr>
        </p:nvSpPr>
        <p:spPr>
          <a:xfrm>
            <a:off x="1371600" y="2514600"/>
            <a:ext cx="6400800" cy="1752600"/>
          </a:xfrm>
        </p:spPr>
        <p:txBody>
          <a:bodyPr/>
          <a:lstStyle/>
          <a:p>
            <a:r>
              <a:rPr lang="en-US" dirty="0"/>
              <a:t>Session on Theoretical Aspects</a:t>
            </a:r>
          </a:p>
        </p:txBody>
      </p:sp>
      <p:pic>
        <p:nvPicPr>
          <p:cNvPr id="6" name="Picture 5" descr="A person smiling for the camera&#10;&#10;Description automatically generated">
            <a:extLst>
              <a:ext uri="{FF2B5EF4-FFF2-40B4-BE49-F238E27FC236}">
                <a16:creationId xmlns:a16="http://schemas.microsoft.com/office/drawing/2014/main" id="{B53218BA-4F55-4C73-81B7-D7572A372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20" y="3612089"/>
            <a:ext cx="1854459" cy="2086266"/>
          </a:xfrm>
          <a:prstGeom prst="rect">
            <a:avLst/>
          </a:prstGeom>
        </p:spPr>
      </p:pic>
      <p:pic>
        <p:nvPicPr>
          <p:cNvPr id="8" name="Picture 7" descr="A person wearing glasses and smiling at the camera&#10;&#10;Description automatically generated">
            <a:extLst>
              <a:ext uri="{FF2B5EF4-FFF2-40B4-BE49-F238E27FC236}">
                <a16:creationId xmlns:a16="http://schemas.microsoft.com/office/drawing/2014/main" id="{ACA75D76-BB42-4C18-B6F1-F0EADBE67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670" y="3612089"/>
            <a:ext cx="1819529" cy="2086266"/>
          </a:xfrm>
          <a:prstGeom prst="rect">
            <a:avLst/>
          </a:prstGeom>
        </p:spPr>
      </p:pic>
      <p:pic>
        <p:nvPicPr>
          <p:cNvPr id="10" name="Picture 9" descr="A person smiling for the camera&#10;&#10;Description automatically generated">
            <a:extLst>
              <a:ext uri="{FF2B5EF4-FFF2-40B4-BE49-F238E27FC236}">
                <a16:creationId xmlns:a16="http://schemas.microsoft.com/office/drawing/2014/main" id="{785C0E0C-9A23-4CE4-8A14-BB2E42F1F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20" y="3612089"/>
            <a:ext cx="1825483" cy="2086266"/>
          </a:xfrm>
          <a:prstGeom prst="rect">
            <a:avLst/>
          </a:prstGeom>
        </p:spPr>
      </p:pic>
      <p:pic>
        <p:nvPicPr>
          <p:cNvPr id="12" name="Picture 11" descr="A close up of a person in glasses looking at the camera&#10;&#10;Description automatically generated">
            <a:extLst>
              <a:ext uri="{FF2B5EF4-FFF2-40B4-BE49-F238E27FC236}">
                <a16:creationId xmlns:a16="http://schemas.microsoft.com/office/drawing/2014/main" id="{D99FE97C-F212-4013-9866-5F49FB54BE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6790" y="3612089"/>
            <a:ext cx="1869948" cy="2086266"/>
          </a:xfrm>
          <a:prstGeom prst="rect">
            <a:avLst/>
          </a:prstGeom>
        </p:spPr>
      </p:pic>
    </p:spTree>
    <p:extLst>
      <p:ext uri="{BB962C8B-B14F-4D97-AF65-F5344CB8AC3E}">
        <p14:creationId xmlns:p14="http://schemas.microsoft.com/office/powerpoint/2010/main" val="2410000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1676400"/>
            <a:ext cx="8229600" cy="1981200"/>
          </a:xfrm>
          <a:prstGeom prst="roundRect">
            <a:avLst/>
          </a:prstGeom>
          <a:solidFill>
            <a:schemeClr val="bg1"/>
          </a:solidFill>
          <a:ln w="50800">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4000" dirty="0"/>
              <a:t>Deterministic guarantee</a:t>
            </a:r>
          </a:p>
        </p:txBody>
      </p:sp>
      <p:sp>
        <p:nvSpPr>
          <p:cNvPr id="4" name="Content Placeholder 2"/>
          <p:cNvSpPr>
            <a:spLocks noGrp="1"/>
          </p:cNvSpPr>
          <p:nvPr>
            <p:ph idx="1"/>
          </p:nvPr>
        </p:nvSpPr>
        <p:spPr>
          <a:xfrm>
            <a:off x="457200" y="1775191"/>
            <a:ext cx="8229600" cy="4625609"/>
          </a:xfrm>
        </p:spPr>
        <p:txBody>
          <a:bodyPr>
            <a:normAutofit/>
          </a:bodyPr>
          <a:lstStyle/>
          <a:p>
            <a:r>
              <a:rPr lang="en-US" sz="2800" i="1" dirty="0"/>
              <a:t>Theorem[HG13]: Given noisy input maps, permutation synchronization recovers the underlying maps if</a:t>
            </a:r>
          </a:p>
        </p:txBody>
      </p:sp>
      <p:grpSp>
        <p:nvGrpSpPr>
          <p:cNvPr id="5" name="Group 50"/>
          <p:cNvGrpSpPr/>
          <p:nvPr/>
        </p:nvGrpSpPr>
        <p:grpSpPr>
          <a:xfrm>
            <a:off x="2667000" y="4038600"/>
            <a:ext cx="3775820" cy="2182892"/>
            <a:chOff x="5105401" y="4373880"/>
            <a:chExt cx="3775820" cy="2182892"/>
          </a:xfrm>
        </p:grpSpPr>
        <p:grpSp>
          <p:nvGrpSpPr>
            <p:cNvPr id="6" name="Group 19"/>
            <p:cNvGrpSpPr>
              <a:grpSpLocks noChangeAspect="1"/>
            </p:cNvGrpSpPr>
            <p:nvPr/>
          </p:nvGrpSpPr>
          <p:grpSpPr>
            <a:xfrm>
              <a:off x="5105401" y="4431268"/>
              <a:ext cx="1218898" cy="2125504"/>
              <a:chOff x="5105398" y="2605385"/>
              <a:chExt cx="1523622" cy="2656880"/>
            </a:xfrm>
          </p:grpSpPr>
          <p:pic>
            <p:nvPicPr>
              <p:cNvPr id="21" name="Picture 9" descr="G:\MixMatch\Data\SGP13\POVRAY\BMP\2.png"/>
              <p:cNvPicPr>
                <a:picLocks noChangeAspect="1" noChangeArrowheads="1"/>
              </p:cNvPicPr>
              <p:nvPr/>
            </p:nvPicPr>
            <p:blipFill>
              <a:blip r:embed="rId2" cstate="print"/>
              <a:srcRect/>
              <a:stretch>
                <a:fillRect/>
              </a:stretch>
            </p:blipFill>
            <p:spPr bwMode="auto">
              <a:xfrm>
                <a:off x="5410200" y="2819400"/>
                <a:ext cx="899502" cy="2133600"/>
              </a:xfrm>
              <a:prstGeom prst="rect">
                <a:avLst/>
              </a:prstGeom>
              <a:noFill/>
            </p:spPr>
          </p:pic>
          <p:sp>
            <p:nvSpPr>
              <p:cNvPr id="22" name="Rectangle 21"/>
              <p:cNvSpPr/>
              <p:nvPr/>
            </p:nvSpPr>
            <p:spPr>
              <a:xfrm>
                <a:off x="5105398" y="3657600"/>
                <a:ext cx="369092" cy="461665"/>
              </a:xfrm>
              <a:prstGeom prst="rect">
                <a:avLst/>
              </a:prstGeom>
            </p:spPr>
            <p:txBody>
              <a:bodyPr wrap="none">
                <a:spAutoFit/>
              </a:bodyPr>
              <a:lstStyle/>
              <a:p>
                <a:r>
                  <a:rPr lang="en-US" dirty="0"/>
                  <a:t>5</a:t>
                </a:r>
              </a:p>
            </p:txBody>
          </p:sp>
          <p:sp>
            <p:nvSpPr>
              <p:cNvPr id="23" name="Rectangle 22"/>
              <p:cNvSpPr/>
              <p:nvPr/>
            </p:nvSpPr>
            <p:spPr>
              <a:xfrm>
                <a:off x="5486397" y="2605385"/>
                <a:ext cx="361077" cy="461665"/>
              </a:xfrm>
              <a:prstGeom prst="rect">
                <a:avLst/>
              </a:prstGeom>
            </p:spPr>
            <p:txBody>
              <a:bodyPr wrap="none">
                <a:spAutoFit/>
              </a:bodyPr>
              <a:lstStyle/>
              <a:p>
                <a:r>
                  <a:rPr lang="en-US" dirty="0"/>
                  <a:t>1</a:t>
                </a:r>
              </a:p>
            </p:txBody>
          </p:sp>
          <p:sp>
            <p:nvSpPr>
              <p:cNvPr id="24" name="Rectangle 23"/>
              <p:cNvSpPr/>
              <p:nvPr/>
            </p:nvSpPr>
            <p:spPr>
              <a:xfrm>
                <a:off x="6249910" y="3657600"/>
                <a:ext cx="379110" cy="461665"/>
              </a:xfrm>
              <a:prstGeom prst="rect">
                <a:avLst/>
              </a:prstGeom>
            </p:spPr>
            <p:txBody>
              <a:bodyPr wrap="none">
                <a:spAutoFit/>
              </a:bodyPr>
              <a:lstStyle/>
              <a:p>
                <a:r>
                  <a:rPr lang="en-US" dirty="0"/>
                  <a:t>2</a:t>
                </a:r>
              </a:p>
            </p:txBody>
          </p:sp>
          <p:sp>
            <p:nvSpPr>
              <p:cNvPr id="25" name="Rectangle 24"/>
              <p:cNvSpPr/>
              <p:nvPr/>
            </p:nvSpPr>
            <p:spPr>
              <a:xfrm>
                <a:off x="5943599" y="4800600"/>
                <a:ext cx="361078" cy="461665"/>
              </a:xfrm>
              <a:prstGeom prst="rect">
                <a:avLst/>
              </a:prstGeom>
            </p:spPr>
            <p:txBody>
              <a:bodyPr wrap="none">
                <a:spAutoFit/>
              </a:bodyPr>
              <a:lstStyle/>
              <a:p>
                <a:r>
                  <a:rPr lang="en-US" dirty="0"/>
                  <a:t>3</a:t>
                </a:r>
              </a:p>
            </p:txBody>
          </p:sp>
          <p:sp>
            <p:nvSpPr>
              <p:cNvPr id="26" name="Rectangle 25"/>
              <p:cNvSpPr/>
              <p:nvPr/>
            </p:nvSpPr>
            <p:spPr>
              <a:xfrm>
                <a:off x="5257799" y="4724400"/>
                <a:ext cx="379110" cy="461665"/>
              </a:xfrm>
              <a:prstGeom prst="rect">
                <a:avLst/>
              </a:prstGeom>
            </p:spPr>
            <p:txBody>
              <a:bodyPr wrap="none">
                <a:spAutoFit/>
              </a:bodyPr>
              <a:lstStyle/>
              <a:p>
                <a:r>
                  <a:rPr lang="en-US" dirty="0"/>
                  <a:t>4</a:t>
                </a:r>
              </a:p>
            </p:txBody>
          </p:sp>
        </p:grpSp>
        <p:grpSp>
          <p:nvGrpSpPr>
            <p:cNvPr id="7" name="Group 36"/>
            <p:cNvGrpSpPr/>
            <p:nvPr/>
          </p:nvGrpSpPr>
          <p:grpSpPr>
            <a:xfrm>
              <a:off x="7467600" y="4373880"/>
              <a:ext cx="1413621" cy="1950720"/>
              <a:chOff x="7162801" y="1752600"/>
              <a:chExt cx="1413621" cy="1950720"/>
            </a:xfrm>
          </p:grpSpPr>
          <p:pic>
            <p:nvPicPr>
              <p:cNvPr id="15" name="Picture 10" descr="G:\MixMatch\Data\SGP13\POVRAY\BMP\5.png"/>
              <p:cNvPicPr>
                <a:picLocks noChangeAspect="1" noChangeArrowheads="1"/>
              </p:cNvPicPr>
              <p:nvPr/>
            </p:nvPicPr>
            <p:blipFill>
              <a:blip r:embed="rId3" cstate="print"/>
              <a:srcRect/>
              <a:stretch>
                <a:fillRect/>
              </a:stretch>
            </p:blipFill>
            <p:spPr bwMode="auto">
              <a:xfrm>
                <a:off x="7406641" y="1935480"/>
                <a:ext cx="970788" cy="1659636"/>
              </a:xfrm>
              <a:prstGeom prst="rect">
                <a:avLst/>
              </a:prstGeom>
              <a:noFill/>
            </p:spPr>
          </p:pic>
          <p:sp>
            <p:nvSpPr>
              <p:cNvPr id="16" name="Rectangle 15"/>
              <p:cNvSpPr/>
              <p:nvPr/>
            </p:nvSpPr>
            <p:spPr>
              <a:xfrm>
                <a:off x="7846111" y="1752600"/>
                <a:ext cx="231090" cy="295466"/>
              </a:xfrm>
              <a:prstGeom prst="rect">
                <a:avLst/>
              </a:prstGeom>
            </p:spPr>
            <p:txBody>
              <a:bodyPr wrap="none">
                <a:spAutoFit/>
              </a:bodyPr>
              <a:lstStyle/>
              <a:p>
                <a:r>
                  <a:rPr lang="en-US" dirty="0"/>
                  <a:t>1</a:t>
                </a:r>
              </a:p>
            </p:txBody>
          </p:sp>
          <p:sp>
            <p:nvSpPr>
              <p:cNvPr id="17" name="Rectangle 16"/>
              <p:cNvSpPr/>
              <p:nvPr/>
            </p:nvSpPr>
            <p:spPr>
              <a:xfrm>
                <a:off x="8333792" y="2798254"/>
                <a:ext cx="242630" cy="295466"/>
              </a:xfrm>
              <a:prstGeom prst="rect">
                <a:avLst/>
              </a:prstGeom>
            </p:spPr>
            <p:txBody>
              <a:bodyPr wrap="none">
                <a:spAutoFit/>
              </a:bodyPr>
              <a:lstStyle/>
              <a:p>
                <a:r>
                  <a:rPr lang="en-US" dirty="0"/>
                  <a:t>2</a:t>
                </a:r>
              </a:p>
            </p:txBody>
          </p:sp>
          <p:sp>
            <p:nvSpPr>
              <p:cNvPr id="18" name="Rectangle 17"/>
              <p:cNvSpPr/>
              <p:nvPr/>
            </p:nvSpPr>
            <p:spPr>
              <a:xfrm>
                <a:off x="8017451" y="3407854"/>
                <a:ext cx="231090" cy="295466"/>
              </a:xfrm>
              <a:prstGeom prst="rect">
                <a:avLst/>
              </a:prstGeom>
            </p:spPr>
            <p:txBody>
              <a:bodyPr wrap="none">
                <a:spAutoFit/>
              </a:bodyPr>
              <a:lstStyle/>
              <a:p>
                <a:r>
                  <a:rPr lang="en-US" dirty="0"/>
                  <a:t>3</a:t>
                </a:r>
              </a:p>
            </p:txBody>
          </p:sp>
          <p:sp>
            <p:nvSpPr>
              <p:cNvPr id="19" name="Rectangle 18"/>
              <p:cNvSpPr/>
              <p:nvPr/>
            </p:nvSpPr>
            <p:spPr>
              <a:xfrm>
                <a:off x="7419391" y="3337560"/>
                <a:ext cx="242630" cy="295466"/>
              </a:xfrm>
              <a:prstGeom prst="rect">
                <a:avLst/>
              </a:prstGeom>
            </p:spPr>
            <p:txBody>
              <a:bodyPr wrap="none">
                <a:spAutoFit/>
              </a:bodyPr>
              <a:lstStyle/>
              <a:p>
                <a:r>
                  <a:rPr lang="en-US" dirty="0"/>
                  <a:t>4</a:t>
                </a:r>
              </a:p>
            </p:txBody>
          </p:sp>
          <p:sp>
            <p:nvSpPr>
              <p:cNvPr id="20" name="Rectangle 19"/>
              <p:cNvSpPr/>
              <p:nvPr/>
            </p:nvSpPr>
            <p:spPr>
              <a:xfrm>
                <a:off x="7162801" y="2727960"/>
                <a:ext cx="236219" cy="295466"/>
              </a:xfrm>
              <a:prstGeom prst="rect">
                <a:avLst/>
              </a:prstGeom>
            </p:spPr>
            <p:txBody>
              <a:bodyPr wrap="none">
                <a:spAutoFit/>
              </a:bodyPr>
              <a:lstStyle/>
              <a:p>
                <a:r>
                  <a:rPr lang="en-US" dirty="0"/>
                  <a:t>5</a:t>
                </a:r>
              </a:p>
            </p:txBody>
          </p:sp>
        </p:grpSp>
        <p:grpSp>
          <p:nvGrpSpPr>
            <p:cNvPr id="8" name="Group 27"/>
            <p:cNvGrpSpPr/>
            <p:nvPr/>
          </p:nvGrpSpPr>
          <p:grpSpPr>
            <a:xfrm>
              <a:off x="6248400" y="4377922"/>
              <a:ext cx="1371600" cy="2022877"/>
              <a:chOff x="7239000" y="4209221"/>
              <a:chExt cx="1143000" cy="1725045"/>
            </a:xfrm>
          </p:grpSpPr>
          <p:pic>
            <p:nvPicPr>
              <p:cNvPr id="9" name="Picture 8" descr="G:\MixMatch\Data\SGP13\POVRAY\BMP\18.png"/>
              <p:cNvPicPr>
                <a:picLocks noChangeAspect="1" noChangeArrowheads="1"/>
              </p:cNvPicPr>
              <p:nvPr/>
            </p:nvPicPr>
            <p:blipFill>
              <a:blip r:embed="rId4" cstate="print"/>
              <a:srcRect/>
              <a:stretch>
                <a:fillRect/>
              </a:stretch>
            </p:blipFill>
            <p:spPr bwMode="auto">
              <a:xfrm>
                <a:off x="7467600" y="4419600"/>
                <a:ext cx="722376" cy="1424940"/>
              </a:xfrm>
              <a:prstGeom prst="rect">
                <a:avLst/>
              </a:prstGeom>
              <a:noFill/>
            </p:spPr>
          </p:pic>
          <p:sp>
            <p:nvSpPr>
              <p:cNvPr id="10" name="Rectangle 9"/>
              <p:cNvSpPr/>
              <p:nvPr/>
            </p:nvSpPr>
            <p:spPr>
              <a:xfrm>
                <a:off x="7772400" y="4209221"/>
                <a:ext cx="231090" cy="295466"/>
              </a:xfrm>
              <a:prstGeom prst="rect">
                <a:avLst/>
              </a:prstGeom>
            </p:spPr>
            <p:txBody>
              <a:bodyPr wrap="none">
                <a:spAutoFit/>
              </a:bodyPr>
              <a:lstStyle/>
              <a:p>
                <a:r>
                  <a:rPr lang="en-US" dirty="0"/>
                  <a:t>1</a:t>
                </a:r>
              </a:p>
            </p:txBody>
          </p:sp>
          <p:sp>
            <p:nvSpPr>
              <p:cNvPr id="11" name="Rectangle 10"/>
              <p:cNvSpPr/>
              <p:nvPr/>
            </p:nvSpPr>
            <p:spPr>
              <a:xfrm>
                <a:off x="7924800" y="5638800"/>
                <a:ext cx="231090" cy="295466"/>
              </a:xfrm>
              <a:prstGeom prst="rect">
                <a:avLst/>
              </a:prstGeom>
            </p:spPr>
            <p:txBody>
              <a:bodyPr wrap="none">
                <a:spAutoFit/>
              </a:bodyPr>
              <a:lstStyle/>
              <a:p>
                <a:r>
                  <a:rPr lang="en-US" dirty="0"/>
                  <a:t>3</a:t>
                </a:r>
              </a:p>
            </p:txBody>
          </p:sp>
          <p:sp>
            <p:nvSpPr>
              <p:cNvPr id="12" name="Rectangle 11"/>
              <p:cNvSpPr/>
              <p:nvPr/>
            </p:nvSpPr>
            <p:spPr>
              <a:xfrm>
                <a:off x="7391400" y="5562600"/>
                <a:ext cx="242630" cy="295466"/>
              </a:xfrm>
              <a:prstGeom prst="rect">
                <a:avLst/>
              </a:prstGeom>
            </p:spPr>
            <p:txBody>
              <a:bodyPr wrap="none">
                <a:spAutoFit/>
              </a:bodyPr>
              <a:lstStyle/>
              <a:p>
                <a:r>
                  <a:rPr lang="en-US" dirty="0"/>
                  <a:t>4</a:t>
                </a:r>
              </a:p>
            </p:txBody>
          </p:sp>
          <p:sp>
            <p:nvSpPr>
              <p:cNvPr id="13" name="Rectangle 12"/>
              <p:cNvSpPr/>
              <p:nvPr/>
            </p:nvSpPr>
            <p:spPr>
              <a:xfrm>
                <a:off x="7239000" y="4953000"/>
                <a:ext cx="236219" cy="295466"/>
              </a:xfrm>
              <a:prstGeom prst="rect">
                <a:avLst/>
              </a:prstGeom>
            </p:spPr>
            <p:txBody>
              <a:bodyPr wrap="none">
                <a:spAutoFit/>
              </a:bodyPr>
              <a:lstStyle/>
              <a:p>
                <a:r>
                  <a:rPr lang="en-US" dirty="0"/>
                  <a:t>5</a:t>
                </a:r>
              </a:p>
            </p:txBody>
          </p:sp>
          <p:sp>
            <p:nvSpPr>
              <p:cNvPr id="14" name="Rectangle 13"/>
              <p:cNvSpPr/>
              <p:nvPr/>
            </p:nvSpPr>
            <p:spPr>
              <a:xfrm>
                <a:off x="8139370" y="4962334"/>
                <a:ext cx="242630" cy="295466"/>
              </a:xfrm>
              <a:prstGeom prst="rect">
                <a:avLst/>
              </a:prstGeom>
            </p:spPr>
            <p:txBody>
              <a:bodyPr wrap="none">
                <a:spAutoFit/>
              </a:bodyPr>
              <a:lstStyle/>
              <a:p>
                <a:r>
                  <a:rPr lang="en-US" dirty="0"/>
                  <a:t>2</a:t>
                </a:r>
              </a:p>
            </p:txBody>
          </p:sp>
        </p:grpSp>
      </p:grpSp>
      <p:grpSp>
        <p:nvGrpSpPr>
          <p:cNvPr id="27" name="Group 70"/>
          <p:cNvGrpSpPr/>
          <p:nvPr/>
        </p:nvGrpSpPr>
        <p:grpSpPr>
          <a:xfrm>
            <a:off x="3260661" y="4191000"/>
            <a:ext cx="2983166" cy="820876"/>
            <a:chOff x="5606923" y="4450080"/>
            <a:chExt cx="2983166" cy="820876"/>
          </a:xfrm>
        </p:grpSpPr>
        <p:cxnSp>
          <p:nvCxnSpPr>
            <p:cNvPr id="28" name="Straight Arrow Connector 27"/>
            <p:cNvCxnSpPr>
              <a:stCxn id="21" idx="0"/>
              <a:endCxn id="13" idx="3"/>
            </p:cNvCxnSpPr>
            <p:nvPr/>
          </p:nvCxnSpPr>
          <p:spPr>
            <a:xfrm>
              <a:off x="5616905" y="4450080"/>
              <a:ext cx="822819" cy="820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15" idx="3"/>
            </p:cNvCxnSpPr>
            <p:nvPr/>
          </p:nvCxnSpPr>
          <p:spPr>
            <a:xfrm>
              <a:off x="5606923" y="4463534"/>
              <a:ext cx="2983166" cy="770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1917155" y="2982003"/>
            <a:ext cx="4381264" cy="461665"/>
          </a:xfrm>
          <a:prstGeom prst="rect">
            <a:avLst/>
          </a:prstGeom>
        </p:spPr>
        <p:txBody>
          <a:bodyPr wrap="none">
            <a:spAutoFit/>
          </a:bodyPr>
          <a:lstStyle/>
          <a:p>
            <a:r>
              <a:rPr lang="en-US" sz="2400" dirty="0"/>
              <a:t>#incorrect </a:t>
            </a:r>
            <a:r>
              <a:rPr lang="en-US" sz="2400" dirty="0" err="1"/>
              <a:t>corres</a:t>
            </a:r>
            <a:r>
              <a:rPr lang="en-US" sz="2400" dirty="0"/>
              <a:t>. of each point  &lt;</a:t>
            </a:r>
          </a:p>
        </p:txBody>
      </p:sp>
      <p:pic>
        <p:nvPicPr>
          <p:cNvPr id="31" name="Picture 30"/>
          <p:cNvPicPr>
            <a:picLocks noChangeAspect="1"/>
          </p:cNvPicPr>
          <p:nvPr/>
        </p:nvPicPr>
        <p:blipFill>
          <a:blip r:embed="rId5"/>
          <a:stretch>
            <a:fillRect/>
          </a:stretch>
        </p:blipFill>
        <p:spPr>
          <a:xfrm>
            <a:off x="6324600" y="2766651"/>
            <a:ext cx="920685" cy="823771"/>
          </a:xfrm>
          <a:prstGeom prst="rect">
            <a:avLst/>
          </a:prstGeom>
        </p:spPr>
      </p:pic>
    </p:spTree>
    <p:extLst>
      <p:ext uri="{BB962C8B-B14F-4D97-AF65-F5344CB8AC3E}">
        <p14:creationId xmlns:p14="http://schemas.microsoft.com/office/powerpoint/2010/main" val="382871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Optimality when the object graph </a:t>
            </a:r>
            <a:r>
              <a:rPr lang="en-US" sz="3600" i="1" dirty="0"/>
              <a:t>G</a:t>
            </a:r>
            <a:r>
              <a:rPr lang="en-US" sz="3600" dirty="0"/>
              <a:t> is a clique </a:t>
            </a:r>
          </a:p>
        </p:txBody>
      </p:sp>
      <p:sp>
        <p:nvSpPr>
          <p:cNvPr id="3" name="Content Placeholder 2"/>
          <p:cNvSpPr>
            <a:spLocks noGrp="1"/>
          </p:cNvSpPr>
          <p:nvPr>
            <p:ph idx="1"/>
          </p:nvPr>
        </p:nvSpPr>
        <p:spPr/>
        <p:txBody>
          <a:bodyPr/>
          <a:lstStyle/>
          <a:p>
            <a:r>
              <a:rPr lang="en-US" altLang="en-US" dirty="0"/>
              <a:t>25% incorrect correspondences</a:t>
            </a:r>
          </a:p>
          <a:p>
            <a:r>
              <a:rPr lang="en-US" altLang="en-US" dirty="0"/>
              <a:t>Worst-case scenario</a:t>
            </a:r>
          </a:p>
          <a:p>
            <a:pPr lvl="1"/>
            <a:r>
              <a:rPr lang="en-US" altLang="en-US" sz="2400" dirty="0"/>
              <a:t>Two clusters of objects of equal size</a:t>
            </a:r>
          </a:p>
          <a:p>
            <a:pPr lvl="1"/>
            <a:r>
              <a:rPr lang="en-US" altLang="en-US" sz="2400" dirty="0"/>
              <a:t>Wrong correspondences between objects of different clusters only (50%)</a:t>
            </a:r>
          </a:p>
          <a:p>
            <a:endParaRPr lang="en-US" dirty="0"/>
          </a:p>
          <a:p>
            <a:endParaRPr lang="en-US" dirty="0"/>
          </a:p>
        </p:txBody>
      </p:sp>
      <p:grpSp>
        <p:nvGrpSpPr>
          <p:cNvPr id="4" name="Group 33"/>
          <p:cNvGrpSpPr>
            <a:grpSpLocks noChangeAspect="1"/>
          </p:cNvGrpSpPr>
          <p:nvPr/>
        </p:nvGrpSpPr>
        <p:grpSpPr bwMode="auto">
          <a:xfrm>
            <a:off x="2746375" y="4419600"/>
            <a:ext cx="3730625" cy="1882775"/>
            <a:chOff x="1197286" y="3224304"/>
            <a:chExt cx="5279714" cy="2664512"/>
          </a:xfrm>
        </p:grpSpPr>
        <p:sp>
          <p:nvSpPr>
            <p:cNvPr id="5" name="Oval 4"/>
            <p:cNvSpPr/>
            <p:nvPr/>
          </p:nvSpPr>
          <p:spPr>
            <a:xfrm>
              <a:off x="2286930" y="3734291"/>
              <a:ext cx="150527"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1828606" y="4266744"/>
              <a:ext cx="152775"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743007" y="4572286"/>
              <a:ext cx="152775"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904993" y="5028355"/>
              <a:ext cx="152775"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1197286" y="3231045"/>
              <a:ext cx="2159067" cy="2657771"/>
            </a:xfrm>
            <a:custGeom>
              <a:avLst/>
              <a:gdLst>
                <a:gd name="connsiteX0" fmla="*/ 1145490 w 2159498"/>
                <a:gd name="connsiteY0" fmla="*/ 20918 h 2658534"/>
                <a:gd name="connsiteX1" fmla="*/ 488079 w 2159498"/>
                <a:gd name="connsiteY1" fmla="*/ 325718 h 2658534"/>
                <a:gd name="connsiteX2" fmla="*/ 153396 w 2159498"/>
                <a:gd name="connsiteY2" fmla="*/ 1975224 h 2658534"/>
                <a:gd name="connsiteX3" fmla="*/ 1408455 w 2159498"/>
                <a:gd name="connsiteY3" fmla="*/ 2626659 h 2658534"/>
                <a:gd name="connsiteX4" fmla="*/ 2065867 w 2159498"/>
                <a:gd name="connsiteY4" fmla="*/ 1783977 h 2658534"/>
                <a:gd name="connsiteX5" fmla="*/ 1970243 w 2159498"/>
                <a:gd name="connsiteY5" fmla="*/ 307789 h 2658534"/>
                <a:gd name="connsiteX6" fmla="*/ 1145490 w 2159498"/>
                <a:gd name="connsiteY6" fmla="*/ 20918 h 265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498" h="2658534">
                  <a:moveTo>
                    <a:pt x="1145490" y="20918"/>
                  </a:moveTo>
                  <a:cubicBezTo>
                    <a:pt x="898463" y="23906"/>
                    <a:pt x="653428" y="0"/>
                    <a:pt x="488079" y="325718"/>
                  </a:cubicBezTo>
                  <a:cubicBezTo>
                    <a:pt x="322730" y="651436"/>
                    <a:pt x="0" y="1591734"/>
                    <a:pt x="153396" y="1975224"/>
                  </a:cubicBezTo>
                  <a:cubicBezTo>
                    <a:pt x="306792" y="2358714"/>
                    <a:pt x="1089710" y="2658534"/>
                    <a:pt x="1408455" y="2626659"/>
                  </a:cubicBezTo>
                  <a:cubicBezTo>
                    <a:pt x="1727200" y="2594784"/>
                    <a:pt x="1972236" y="2170455"/>
                    <a:pt x="2065867" y="1783977"/>
                  </a:cubicBezTo>
                  <a:cubicBezTo>
                    <a:pt x="2159498" y="1397499"/>
                    <a:pt x="2118659" y="601632"/>
                    <a:pt x="1970243" y="307789"/>
                  </a:cubicBezTo>
                  <a:cubicBezTo>
                    <a:pt x="1821827" y="13946"/>
                    <a:pt x="1392517" y="17930"/>
                    <a:pt x="1145490" y="20918"/>
                  </a:cubicBezTo>
                  <a:close/>
                </a:path>
              </a:pathLst>
            </a:custGeom>
            <a:noFill/>
            <a:ln w="2540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405331" y="3727551"/>
              <a:ext cx="152775"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953746" y="4495901"/>
              <a:ext cx="152775"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944536" y="4190358"/>
              <a:ext cx="150527"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787268" y="5023861"/>
              <a:ext cx="152775" cy="152771"/>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4317935" y="3224304"/>
              <a:ext cx="2159065" cy="2657773"/>
            </a:xfrm>
            <a:custGeom>
              <a:avLst/>
              <a:gdLst>
                <a:gd name="connsiteX0" fmla="*/ 1145490 w 2159498"/>
                <a:gd name="connsiteY0" fmla="*/ 20918 h 2658534"/>
                <a:gd name="connsiteX1" fmla="*/ 488079 w 2159498"/>
                <a:gd name="connsiteY1" fmla="*/ 325718 h 2658534"/>
                <a:gd name="connsiteX2" fmla="*/ 153396 w 2159498"/>
                <a:gd name="connsiteY2" fmla="*/ 1975224 h 2658534"/>
                <a:gd name="connsiteX3" fmla="*/ 1408455 w 2159498"/>
                <a:gd name="connsiteY3" fmla="*/ 2626659 h 2658534"/>
                <a:gd name="connsiteX4" fmla="*/ 2065867 w 2159498"/>
                <a:gd name="connsiteY4" fmla="*/ 1783977 h 2658534"/>
                <a:gd name="connsiteX5" fmla="*/ 1970243 w 2159498"/>
                <a:gd name="connsiteY5" fmla="*/ 307789 h 2658534"/>
                <a:gd name="connsiteX6" fmla="*/ 1145490 w 2159498"/>
                <a:gd name="connsiteY6" fmla="*/ 20918 h 265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9498" h="2658534">
                  <a:moveTo>
                    <a:pt x="1145490" y="20918"/>
                  </a:moveTo>
                  <a:cubicBezTo>
                    <a:pt x="898463" y="23906"/>
                    <a:pt x="653428" y="0"/>
                    <a:pt x="488079" y="325718"/>
                  </a:cubicBezTo>
                  <a:cubicBezTo>
                    <a:pt x="322730" y="651436"/>
                    <a:pt x="0" y="1591734"/>
                    <a:pt x="153396" y="1975224"/>
                  </a:cubicBezTo>
                  <a:cubicBezTo>
                    <a:pt x="306792" y="2358714"/>
                    <a:pt x="1089710" y="2658534"/>
                    <a:pt x="1408455" y="2626659"/>
                  </a:cubicBezTo>
                  <a:cubicBezTo>
                    <a:pt x="1727200" y="2594784"/>
                    <a:pt x="1972236" y="2170455"/>
                    <a:pt x="2065867" y="1783977"/>
                  </a:cubicBezTo>
                  <a:cubicBezTo>
                    <a:pt x="2159498" y="1397499"/>
                    <a:pt x="2118659" y="601632"/>
                    <a:pt x="1970243" y="307789"/>
                  </a:cubicBezTo>
                  <a:cubicBezTo>
                    <a:pt x="1821827" y="13946"/>
                    <a:pt x="1392517" y="17930"/>
                    <a:pt x="1145490" y="20918"/>
                  </a:cubicBezTo>
                  <a:close/>
                </a:path>
              </a:pathLst>
            </a:custGeom>
            <a:noFill/>
            <a:ln w="2540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Arrow Connector 14"/>
            <p:cNvCxnSpPr>
              <a:stCxn id="5" idx="6"/>
              <a:endCxn id="10" idx="2"/>
            </p:cNvCxnSpPr>
            <p:nvPr/>
          </p:nvCxnSpPr>
          <p:spPr>
            <a:xfrm flipV="1">
              <a:off x="2437457" y="3803936"/>
              <a:ext cx="2967874" cy="67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6"/>
              <a:endCxn id="12" idx="2"/>
            </p:cNvCxnSpPr>
            <p:nvPr/>
          </p:nvCxnSpPr>
          <p:spPr>
            <a:xfrm flipV="1">
              <a:off x="2895781" y="4266744"/>
              <a:ext cx="3048755" cy="3819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6"/>
              <a:endCxn id="13" idx="2"/>
            </p:cNvCxnSpPr>
            <p:nvPr/>
          </p:nvCxnSpPr>
          <p:spPr>
            <a:xfrm flipV="1">
              <a:off x="2057768" y="5100247"/>
              <a:ext cx="3729500" cy="44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11" idx="2"/>
            </p:cNvCxnSpPr>
            <p:nvPr/>
          </p:nvCxnSpPr>
          <p:spPr>
            <a:xfrm>
              <a:off x="1981380" y="4343129"/>
              <a:ext cx="2972366" cy="2291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65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6021"/>
            <a:ext cx="8229600" cy="1019175"/>
          </a:xfrm>
        </p:spPr>
        <p:txBody>
          <a:bodyPr>
            <a:noAutofit/>
          </a:bodyPr>
          <a:lstStyle/>
          <a:p>
            <a:pPr algn="l"/>
            <a:r>
              <a:rPr lang="en-US" sz="3600" dirty="0"/>
              <a:t>Justification of maximizing</a:t>
            </a:r>
            <a:br>
              <a:rPr lang="en-US" sz="3600" dirty="0"/>
            </a:br>
            <a:r>
              <a:rPr lang="en-US" sz="3600" dirty="0"/>
              <a:t>for map graph construction</a:t>
            </a:r>
          </a:p>
        </p:txBody>
      </p:sp>
      <p:pic>
        <p:nvPicPr>
          <p:cNvPr id="4" name="Picture 3"/>
          <p:cNvPicPr>
            <a:picLocks noChangeAspect="1"/>
          </p:cNvPicPr>
          <p:nvPr/>
        </p:nvPicPr>
        <p:blipFill>
          <a:blip r:embed="rId2"/>
          <a:stretch>
            <a:fillRect/>
          </a:stretch>
        </p:blipFill>
        <p:spPr>
          <a:xfrm>
            <a:off x="5562600" y="852753"/>
            <a:ext cx="762000" cy="388671"/>
          </a:xfrm>
          <a:prstGeom prst="rect">
            <a:avLst/>
          </a:prstGeom>
        </p:spPr>
      </p:pic>
      <p:pic>
        <p:nvPicPr>
          <p:cNvPr id="11" name="Picture 10"/>
          <p:cNvPicPr>
            <a:picLocks noChangeAspect="1"/>
          </p:cNvPicPr>
          <p:nvPr/>
        </p:nvPicPr>
        <p:blipFill>
          <a:blip r:embed="rId3"/>
          <a:stretch>
            <a:fillRect/>
          </a:stretch>
        </p:blipFill>
        <p:spPr>
          <a:xfrm>
            <a:off x="1049266" y="1981200"/>
            <a:ext cx="3483668" cy="3124200"/>
          </a:xfrm>
          <a:prstGeom prst="rect">
            <a:avLst/>
          </a:prstGeom>
        </p:spPr>
      </p:pic>
      <p:sp>
        <p:nvSpPr>
          <p:cNvPr id="12" name="TextBox 11"/>
          <p:cNvSpPr txBox="1"/>
          <p:nvPr/>
        </p:nvSpPr>
        <p:spPr>
          <a:xfrm>
            <a:off x="1524000" y="5299630"/>
            <a:ext cx="2667269" cy="369332"/>
          </a:xfrm>
          <a:prstGeom prst="rect">
            <a:avLst/>
          </a:prstGeom>
          <a:noFill/>
        </p:spPr>
        <p:txBody>
          <a:bodyPr wrap="none" rtlCol="0">
            <a:spAutoFit/>
          </a:bodyPr>
          <a:lstStyle/>
          <a:p>
            <a:r>
              <a:rPr lang="en-US" dirty="0" err="1"/>
              <a:t>Imageweb</a:t>
            </a:r>
            <a:r>
              <a:rPr lang="en-US" dirty="0"/>
              <a:t> [Heath et al 10]</a:t>
            </a:r>
          </a:p>
        </p:txBody>
      </p:sp>
      <p:pic>
        <p:nvPicPr>
          <p:cNvPr id="13" name="Picture 12"/>
          <p:cNvPicPr>
            <a:picLocks noChangeAspect="1"/>
          </p:cNvPicPr>
          <p:nvPr/>
        </p:nvPicPr>
        <p:blipFill>
          <a:blip r:embed="rId4"/>
          <a:stretch>
            <a:fillRect/>
          </a:stretch>
        </p:blipFill>
        <p:spPr>
          <a:xfrm>
            <a:off x="4953000" y="2286000"/>
            <a:ext cx="3591263" cy="2514600"/>
          </a:xfrm>
          <a:prstGeom prst="rect">
            <a:avLst/>
          </a:prstGeom>
        </p:spPr>
      </p:pic>
      <p:sp>
        <p:nvSpPr>
          <p:cNvPr id="14" name="TextBox 13"/>
          <p:cNvSpPr txBox="1"/>
          <p:nvPr/>
        </p:nvSpPr>
        <p:spPr>
          <a:xfrm>
            <a:off x="5562600" y="5279136"/>
            <a:ext cx="2429255" cy="646331"/>
          </a:xfrm>
          <a:prstGeom prst="rect">
            <a:avLst/>
          </a:prstGeom>
          <a:noFill/>
        </p:spPr>
        <p:txBody>
          <a:bodyPr wrap="none" rtlCol="0">
            <a:spAutoFit/>
          </a:bodyPr>
          <a:lstStyle/>
          <a:p>
            <a:r>
              <a:rPr lang="en-US" dirty="0"/>
              <a:t>Fuzzy correspondences</a:t>
            </a:r>
          </a:p>
          <a:p>
            <a:r>
              <a:rPr lang="en-US" dirty="0"/>
              <a:t>on shapes [Kim et al 12]</a:t>
            </a:r>
          </a:p>
        </p:txBody>
      </p:sp>
    </p:spTree>
    <p:extLst>
      <p:ext uri="{BB962C8B-B14F-4D97-AF65-F5344CB8AC3E}">
        <p14:creationId xmlns:p14="http://schemas.microsoft.com/office/powerpoint/2010/main" val="83188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3737896"/>
            <a:ext cx="8229600" cy="2410968"/>
          </a:xfrm>
          <a:prstGeom prst="roundRect">
            <a:avLst/>
          </a:prstGeom>
          <a:solidFill>
            <a:schemeClr val="bg1"/>
          </a:solidFill>
          <a:ln w="50800">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4000" dirty="0"/>
              <a:t>Randomized setting</a:t>
            </a:r>
          </a:p>
        </p:txBody>
      </p:sp>
      <p:sp>
        <p:nvSpPr>
          <p:cNvPr id="3" name="Content Placeholder 2"/>
          <p:cNvSpPr>
            <a:spLocks noGrp="1"/>
          </p:cNvSpPr>
          <p:nvPr>
            <p:ph idx="1"/>
          </p:nvPr>
        </p:nvSpPr>
        <p:spPr>
          <a:xfrm>
            <a:off x="457200" y="1570037"/>
            <a:ext cx="8229600" cy="4525963"/>
          </a:xfrm>
        </p:spPr>
        <p:txBody>
          <a:bodyPr>
            <a:normAutofit/>
          </a:bodyPr>
          <a:lstStyle/>
          <a:p>
            <a:r>
              <a:rPr lang="en-US" sz="2800" dirty="0"/>
              <a:t>Generalized </a:t>
            </a:r>
            <a:r>
              <a:rPr lang="en-US" sz="2800" dirty="0" err="1"/>
              <a:t>Erdős</a:t>
            </a:r>
            <a:r>
              <a:rPr lang="en-US" sz="2800" dirty="0"/>
              <a:t>–</a:t>
            </a:r>
            <a:r>
              <a:rPr lang="en-US" sz="2800" dirty="0" err="1"/>
              <a:t>Rényi</a:t>
            </a:r>
            <a:r>
              <a:rPr lang="en-US" sz="2800" dirty="0"/>
              <a:t> model</a:t>
            </a:r>
            <a:r>
              <a:rPr lang="en-US" sz="2800" i="1" dirty="0"/>
              <a:t>:</a:t>
            </a:r>
          </a:p>
          <a:p>
            <a:pPr lvl="1"/>
            <a:r>
              <a:rPr lang="en-US" sz="2400" i="1" dirty="0"/>
              <a:t>p</a:t>
            </a:r>
            <a:r>
              <a:rPr lang="en-US" sz="2400" i="1" baseline="-25000" dirty="0"/>
              <a:t>obs</a:t>
            </a:r>
            <a:r>
              <a:rPr lang="en-US" sz="2400" dirty="0"/>
              <a:t>:  the probability that two objects connect</a:t>
            </a:r>
          </a:p>
          <a:p>
            <a:pPr lvl="1"/>
            <a:r>
              <a:rPr lang="en-US" sz="2400" i="1" dirty="0" err="1"/>
              <a:t>p</a:t>
            </a:r>
            <a:r>
              <a:rPr lang="en-US" sz="2400" i="1" baseline="-25000" dirty="0" err="1"/>
              <a:t>true</a:t>
            </a:r>
            <a:r>
              <a:rPr lang="en-US" sz="2400" dirty="0"/>
              <a:t>:  the probability that a pair-wise map is correct</a:t>
            </a:r>
          </a:p>
          <a:p>
            <a:pPr lvl="1"/>
            <a:r>
              <a:rPr lang="en-US" sz="2400" dirty="0"/>
              <a:t>Incorrect maps are random permutations</a:t>
            </a:r>
          </a:p>
          <a:p>
            <a:pPr lvl="1"/>
            <a:endParaRPr lang="en-US" sz="2400" dirty="0"/>
          </a:p>
          <a:p>
            <a:r>
              <a:rPr lang="en-US" dirty="0"/>
              <a:t>Theorem [CGH’14]: </a:t>
            </a:r>
            <a:r>
              <a:rPr lang="en-US" i="1" dirty="0"/>
              <a:t>The underlying permutations can be recovered </a:t>
            </a:r>
            <a:r>
              <a:rPr lang="en-US" i="1" dirty="0" err="1"/>
              <a:t>w.h.p</a:t>
            </a:r>
            <a:r>
              <a:rPr lang="en-US" i="1" dirty="0"/>
              <a:t> if</a:t>
            </a:r>
          </a:p>
          <a:p>
            <a:pPr marL="342900" lvl="1" indent="-342900">
              <a:buFont typeface="Arial" panose="020B0604020202020204" pitchFamily="34" charset="0"/>
              <a:buChar char="•"/>
            </a:pPr>
            <a:endParaRPr lang="en-US" dirty="0"/>
          </a:p>
          <a:p>
            <a:endParaRPr lang="en-US" sz="2800" i="1" dirty="0"/>
          </a:p>
        </p:txBody>
      </p:sp>
      <p:pic>
        <p:nvPicPr>
          <p:cNvPr id="6" name="Picture 5"/>
          <p:cNvPicPr>
            <a:picLocks noChangeAspect="1"/>
          </p:cNvPicPr>
          <p:nvPr/>
        </p:nvPicPr>
        <p:blipFill>
          <a:blip r:embed="rId2"/>
          <a:stretch>
            <a:fillRect/>
          </a:stretch>
        </p:blipFill>
        <p:spPr>
          <a:xfrm>
            <a:off x="3352800" y="4953000"/>
            <a:ext cx="2438400" cy="889479"/>
          </a:xfrm>
          <a:prstGeom prst="rect">
            <a:avLst/>
          </a:prstGeom>
        </p:spPr>
      </p:pic>
    </p:spTree>
    <p:extLst>
      <p:ext uri="{BB962C8B-B14F-4D97-AF65-F5344CB8AC3E}">
        <p14:creationId xmlns:p14="http://schemas.microsoft.com/office/powerpoint/2010/main" val="10361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Optimality when m is a constant</a:t>
            </a:r>
          </a:p>
        </p:txBody>
      </p:sp>
      <p:sp>
        <p:nvSpPr>
          <p:cNvPr id="3" name="Content Placeholder 2"/>
          <p:cNvSpPr>
            <a:spLocks noGrp="1"/>
          </p:cNvSpPr>
          <p:nvPr>
            <p:ph idx="1"/>
          </p:nvPr>
        </p:nvSpPr>
        <p:spPr>
          <a:xfrm>
            <a:off x="457200" y="1798637"/>
            <a:ext cx="8229600" cy="4144963"/>
          </a:xfrm>
        </p:spPr>
        <p:txBody>
          <a:bodyPr/>
          <a:lstStyle/>
          <a:p>
            <a:r>
              <a:rPr lang="en-US" dirty="0"/>
              <a:t>Exact recovery condition:</a:t>
            </a:r>
            <a:endParaRPr lang="en-US" i="1" dirty="0"/>
          </a:p>
          <a:p>
            <a:endParaRPr lang="en-US" i="1" dirty="0"/>
          </a:p>
          <a:p>
            <a:pPr marL="0" indent="0">
              <a:buNone/>
            </a:pPr>
            <a:endParaRPr lang="en-US" i="1" dirty="0"/>
          </a:p>
          <a:p>
            <a:r>
              <a:rPr lang="en-US" dirty="0"/>
              <a:t>Information theoretic limits </a:t>
            </a:r>
            <a:r>
              <a:rPr lang="en-US" sz="2800" dirty="0"/>
              <a:t>[Chen et al 15]:</a:t>
            </a:r>
            <a:r>
              <a:rPr lang="en-US" i="1"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3384702" y="2505842"/>
            <a:ext cx="2374596" cy="923158"/>
          </a:xfrm>
          <a:prstGeom prst="rect">
            <a:avLst/>
          </a:prstGeom>
        </p:spPr>
      </p:pic>
      <p:sp>
        <p:nvSpPr>
          <p:cNvPr id="5" name="TextBox 4"/>
          <p:cNvSpPr txBox="1"/>
          <p:nvPr/>
        </p:nvSpPr>
        <p:spPr>
          <a:xfrm>
            <a:off x="1552418" y="4455468"/>
            <a:ext cx="2714782" cy="461665"/>
          </a:xfrm>
          <a:prstGeom prst="rect">
            <a:avLst/>
          </a:prstGeom>
          <a:noFill/>
        </p:spPr>
        <p:txBody>
          <a:bodyPr wrap="none" rtlCol="0">
            <a:spAutoFit/>
          </a:bodyPr>
          <a:lstStyle/>
          <a:p>
            <a:r>
              <a:rPr lang="en-US" sz="2400" dirty="0"/>
              <a:t>No method works if </a:t>
            </a:r>
          </a:p>
        </p:txBody>
      </p:sp>
      <p:pic>
        <p:nvPicPr>
          <p:cNvPr id="8" name="Picture 7"/>
          <p:cNvPicPr>
            <a:picLocks noChangeAspect="1"/>
          </p:cNvPicPr>
          <p:nvPr/>
        </p:nvPicPr>
        <p:blipFill>
          <a:blip r:embed="rId3"/>
          <a:stretch>
            <a:fillRect/>
          </a:stretch>
        </p:blipFill>
        <p:spPr>
          <a:xfrm>
            <a:off x="4419600" y="4308633"/>
            <a:ext cx="2296418" cy="755334"/>
          </a:xfrm>
          <a:prstGeom prst="rect">
            <a:avLst/>
          </a:prstGeom>
        </p:spPr>
      </p:pic>
    </p:spTree>
    <p:extLst>
      <p:ext uri="{BB962C8B-B14F-4D97-AF65-F5344CB8AC3E}">
        <p14:creationId xmlns:p14="http://schemas.microsoft.com/office/powerpoint/2010/main" val="45569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Comparison to a generic low-rank matrix recovery method </a:t>
            </a:r>
          </a:p>
        </p:txBody>
      </p:sp>
      <p:pic>
        <p:nvPicPr>
          <p:cNvPr id="4" name="Picture 3"/>
          <p:cNvPicPr>
            <a:picLocks noChangeAspect="1" noChangeArrowheads="1"/>
          </p:cNvPicPr>
          <p:nvPr/>
        </p:nvPicPr>
        <p:blipFill>
          <a:blip r:embed="rId2" cstate="print"/>
          <a:srcRect/>
          <a:stretch>
            <a:fillRect/>
          </a:stretch>
        </p:blipFill>
        <p:spPr bwMode="auto">
          <a:xfrm>
            <a:off x="762000" y="2362200"/>
            <a:ext cx="2989898" cy="32766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876800" y="2356104"/>
            <a:ext cx="2918365" cy="3276600"/>
          </a:xfrm>
          <a:prstGeom prst="rect">
            <a:avLst/>
          </a:prstGeom>
          <a:noFill/>
          <a:ln w="9525">
            <a:noFill/>
            <a:miter lim="800000"/>
            <a:headEnd/>
            <a:tailEnd/>
          </a:ln>
        </p:spPr>
      </p:pic>
      <p:sp>
        <p:nvSpPr>
          <p:cNvPr id="6" name="TextBox 5"/>
          <p:cNvSpPr txBox="1"/>
          <p:nvPr/>
        </p:nvSpPr>
        <p:spPr>
          <a:xfrm>
            <a:off x="990600" y="5791200"/>
            <a:ext cx="6267100" cy="461665"/>
          </a:xfrm>
          <a:prstGeom prst="rect">
            <a:avLst/>
          </a:prstGeom>
          <a:noFill/>
        </p:spPr>
        <p:txBody>
          <a:bodyPr wrap="none" rtlCol="0">
            <a:spAutoFit/>
          </a:bodyPr>
          <a:lstStyle/>
          <a:p>
            <a:r>
              <a:rPr lang="en-US" sz="2400" dirty="0"/>
              <a:t>Phase transitions in empirical success probability</a:t>
            </a:r>
          </a:p>
        </p:txBody>
      </p:sp>
      <p:sp>
        <p:nvSpPr>
          <p:cNvPr id="7" name="TextBox 6"/>
          <p:cNvSpPr txBox="1"/>
          <p:nvPr/>
        </p:nvSpPr>
        <p:spPr>
          <a:xfrm>
            <a:off x="838200" y="1840468"/>
            <a:ext cx="3185167" cy="400110"/>
          </a:xfrm>
          <a:prstGeom prst="rect">
            <a:avLst/>
          </a:prstGeom>
          <a:noFill/>
        </p:spPr>
        <p:txBody>
          <a:bodyPr wrap="none" rtlCol="0">
            <a:spAutoFit/>
          </a:bodyPr>
          <a:lstStyle/>
          <a:p>
            <a:r>
              <a:rPr lang="en-US" sz="2000" dirty="0"/>
              <a:t>Permutation synchronization</a:t>
            </a:r>
          </a:p>
        </p:txBody>
      </p:sp>
      <p:sp>
        <p:nvSpPr>
          <p:cNvPr id="8" name="TextBox 7"/>
          <p:cNvSpPr txBox="1"/>
          <p:nvPr/>
        </p:nvSpPr>
        <p:spPr>
          <a:xfrm>
            <a:off x="6096000" y="1828800"/>
            <a:ext cx="742511" cy="400110"/>
          </a:xfrm>
          <a:prstGeom prst="rect">
            <a:avLst/>
          </a:prstGeom>
          <a:noFill/>
        </p:spPr>
        <p:txBody>
          <a:bodyPr wrap="none" rtlCol="0">
            <a:spAutoFit/>
          </a:bodyPr>
          <a:lstStyle/>
          <a:p>
            <a:r>
              <a:rPr lang="en-US" sz="2000" dirty="0"/>
              <a:t>RPCA</a:t>
            </a:r>
          </a:p>
        </p:txBody>
      </p:sp>
      <p:sp>
        <p:nvSpPr>
          <p:cNvPr id="9" name="TextBox 8"/>
          <p:cNvSpPr txBox="1"/>
          <p:nvPr/>
        </p:nvSpPr>
        <p:spPr>
          <a:xfrm>
            <a:off x="7086600" y="5793384"/>
            <a:ext cx="1198341" cy="461665"/>
          </a:xfrm>
          <a:prstGeom prst="rect">
            <a:avLst/>
          </a:prstGeom>
          <a:noFill/>
        </p:spPr>
        <p:txBody>
          <a:bodyPr wrap="none" rtlCol="0">
            <a:spAutoFit/>
          </a:bodyPr>
          <a:lstStyle/>
          <a:p>
            <a:r>
              <a:rPr lang="en-US" sz="2400" dirty="0"/>
              <a:t>(</a:t>
            </a:r>
            <a:r>
              <a:rPr lang="en-US" sz="2400" i="1" dirty="0"/>
              <a:t>p</a:t>
            </a:r>
            <a:r>
              <a:rPr lang="en-US" sz="2400" i="1" baseline="-25000" dirty="0"/>
              <a:t>obs</a:t>
            </a:r>
            <a:r>
              <a:rPr lang="en-US" sz="2400" i="1" dirty="0"/>
              <a:t> =</a:t>
            </a:r>
            <a:r>
              <a:rPr lang="en-US" sz="2400" dirty="0"/>
              <a:t>1)</a:t>
            </a:r>
          </a:p>
        </p:txBody>
      </p:sp>
    </p:spTree>
    <p:extLst>
      <p:ext uri="{BB962C8B-B14F-4D97-AF65-F5344CB8AC3E}">
        <p14:creationId xmlns:p14="http://schemas.microsoft.com/office/powerpoint/2010/main" val="68742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19175"/>
          </a:xfrm>
        </p:spPr>
        <p:txBody>
          <a:bodyPr>
            <a:noAutofit/>
          </a:bodyPr>
          <a:lstStyle/>
          <a:p>
            <a:pPr algn="l"/>
            <a:r>
              <a:rPr lang="en-US" sz="3600" dirty="0"/>
              <a:t>Noise distribution when perturbing permutations</a:t>
            </a:r>
          </a:p>
        </p:txBody>
      </p:sp>
      <p:sp>
        <p:nvSpPr>
          <p:cNvPr id="3" name="Content Placeholder 2"/>
          <p:cNvSpPr>
            <a:spLocks noGrp="1"/>
          </p:cNvSpPr>
          <p:nvPr>
            <p:ph idx="1"/>
          </p:nvPr>
        </p:nvSpPr>
        <p:spPr>
          <a:xfrm>
            <a:off x="457200" y="1855469"/>
            <a:ext cx="8229600" cy="4164331"/>
          </a:xfrm>
        </p:spPr>
        <p:txBody>
          <a:bodyPr>
            <a:normAutofit/>
          </a:bodyPr>
          <a:lstStyle/>
          <a:p>
            <a:r>
              <a:rPr lang="en-US" sz="2800" dirty="0"/>
              <a:t>RPCA can handle dense corruption if the perturbations exhibit random sign pattern, yet</a:t>
            </a:r>
            <a:endParaRPr lang="en-US" dirty="0"/>
          </a:p>
          <a:p>
            <a:pPr marL="0" indent="0">
              <a:buNone/>
            </a:pPr>
            <a:endParaRPr lang="en-US" dirty="0"/>
          </a:p>
          <a:p>
            <a:r>
              <a:rPr lang="en-US" sz="3000" dirty="0"/>
              <a:t>The map constraints incur a quotient space defined by</a:t>
            </a:r>
          </a:p>
          <a:p>
            <a:pPr marL="0" indent="0">
              <a:buNone/>
            </a:pPr>
            <a:endParaRPr lang="en-US" dirty="0"/>
          </a:p>
          <a:p>
            <a:r>
              <a:rPr lang="en-US" sz="2800" dirty="0"/>
              <a:t>The expectation under this quotient space</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1990802" y="2819400"/>
            <a:ext cx="4851403" cy="685800"/>
          </a:xfrm>
          <a:prstGeom prst="rect">
            <a:avLst/>
          </a:prstGeom>
        </p:spPr>
      </p:pic>
      <p:pic>
        <p:nvPicPr>
          <p:cNvPr id="6" name="Picture 5"/>
          <p:cNvPicPr>
            <a:picLocks noChangeAspect="1"/>
          </p:cNvPicPr>
          <p:nvPr/>
        </p:nvPicPr>
        <p:blipFill>
          <a:blip r:embed="rId3"/>
          <a:stretch>
            <a:fillRect/>
          </a:stretch>
        </p:blipFill>
        <p:spPr>
          <a:xfrm>
            <a:off x="1752600" y="4343399"/>
            <a:ext cx="5492480" cy="446881"/>
          </a:xfrm>
          <a:prstGeom prst="rect">
            <a:avLst/>
          </a:prstGeom>
        </p:spPr>
      </p:pic>
      <p:pic>
        <p:nvPicPr>
          <p:cNvPr id="7" name="Picture 6"/>
          <p:cNvPicPr>
            <a:picLocks noChangeAspect="1"/>
          </p:cNvPicPr>
          <p:nvPr/>
        </p:nvPicPr>
        <p:blipFill>
          <a:blip r:embed="rId4"/>
          <a:stretch>
            <a:fillRect/>
          </a:stretch>
        </p:blipFill>
        <p:spPr>
          <a:xfrm>
            <a:off x="2590800" y="5562600"/>
            <a:ext cx="3651409" cy="502920"/>
          </a:xfrm>
          <a:prstGeom prst="rect">
            <a:avLst/>
          </a:prstGeom>
        </p:spPr>
      </p:pic>
    </p:spTree>
    <p:extLst>
      <p:ext uri="{BB962C8B-B14F-4D97-AF65-F5344CB8AC3E}">
        <p14:creationId xmlns:p14="http://schemas.microsoft.com/office/powerpoint/2010/main" val="35201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How to handle partial maps?</a:t>
            </a:r>
          </a:p>
        </p:txBody>
      </p:sp>
      <p:pic>
        <p:nvPicPr>
          <p:cNvPr id="5" name="Picture 4"/>
          <p:cNvPicPr>
            <a:picLocks noChangeAspect="1"/>
          </p:cNvPicPr>
          <p:nvPr/>
        </p:nvPicPr>
        <p:blipFill>
          <a:blip r:embed="rId2"/>
          <a:stretch>
            <a:fillRect/>
          </a:stretch>
        </p:blipFill>
        <p:spPr>
          <a:xfrm>
            <a:off x="1828800" y="2745101"/>
            <a:ext cx="4481513" cy="736094"/>
          </a:xfrm>
          <a:prstGeom prst="rect">
            <a:avLst/>
          </a:prstGeom>
        </p:spPr>
      </p:pic>
      <p:pic>
        <p:nvPicPr>
          <p:cNvPr id="6" name="Picture 5"/>
          <p:cNvPicPr>
            <a:picLocks noChangeAspect="1"/>
          </p:cNvPicPr>
          <p:nvPr/>
        </p:nvPicPr>
        <p:blipFill>
          <a:blip r:embed="rId3"/>
          <a:stretch>
            <a:fillRect/>
          </a:stretch>
        </p:blipFill>
        <p:spPr>
          <a:xfrm>
            <a:off x="1856232" y="3774327"/>
            <a:ext cx="1215973" cy="340473"/>
          </a:xfrm>
          <a:prstGeom prst="rect">
            <a:avLst/>
          </a:prstGeom>
        </p:spPr>
      </p:pic>
      <p:grpSp>
        <p:nvGrpSpPr>
          <p:cNvPr id="11" name="Group 10"/>
          <p:cNvGrpSpPr/>
          <p:nvPr/>
        </p:nvGrpSpPr>
        <p:grpSpPr>
          <a:xfrm>
            <a:off x="3200400" y="3722075"/>
            <a:ext cx="4419600" cy="1916725"/>
            <a:chOff x="3200400" y="3722075"/>
            <a:chExt cx="4419600" cy="1916725"/>
          </a:xfrm>
        </p:grpSpPr>
        <p:pic>
          <p:nvPicPr>
            <p:cNvPr id="7" name="Picture 6"/>
            <p:cNvPicPr>
              <a:picLocks noChangeAspect="1"/>
            </p:cNvPicPr>
            <p:nvPr/>
          </p:nvPicPr>
          <p:blipFill>
            <a:blip r:embed="rId4"/>
            <a:stretch>
              <a:fillRect/>
            </a:stretch>
          </p:blipFill>
          <p:spPr>
            <a:xfrm>
              <a:off x="3276600" y="3722075"/>
              <a:ext cx="2667000" cy="420730"/>
            </a:xfrm>
            <a:prstGeom prst="rect">
              <a:avLst/>
            </a:prstGeom>
          </p:spPr>
        </p:pic>
        <p:pic>
          <p:nvPicPr>
            <p:cNvPr id="8" name="Picture 7"/>
            <p:cNvPicPr>
              <a:picLocks noChangeAspect="1"/>
            </p:cNvPicPr>
            <p:nvPr/>
          </p:nvPicPr>
          <p:blipFill>
            <a:blip r:embed="rId5"/>
            <a:stretch>
              <a:fillRect/>
            </a:stretch>
          </p:blipFill>
          <p:spPr>
            <a:xfrm>
              <a:off x="3268122" y="4214686"/>
              <a:ext cx="4351878" cy="455843"/>
            </a:xfrm>
            <a:prstGeom prst="rect">
              <a:avLst/>
            </a:prstGeom>
          </p:spPr>
        </p:pic>
        <p:pic>
          <p:nvPicPr>
            <p:cNvPr id="9" name="Picture 8"/>
            <p:cNvPicPr>
              <a:picLocks noChangeAspect="1"/>
            </p:cNvPicPr>
            <p:nvPr/>
          </p:nvPicPr>
          <p:blipFill>
            <a:blip r:embed="rId6"/>
            <a:stretch>
              <a:fillRect/>
            </a:stretch>
          </p:blipFill>
          <p:spPr>
            <a:xfrm>
              <a:off x="3200400" y="5246354"/>
              <a:ext cx="914400" cy="392446"/>
            </a:xfrm>
            <a:prstGeom prst="rect">
              <a:avLst/>
            </a:prstGeom>
          </p:spPr>
        </p:pic>
        <p:pic>
          <p:nvPicPr>
            <p:cNvPr id="10" name="Picture 9"/>
            <p:cNvPicPr>
              <a:picLocks noChangeAspect="1"/>
            </p:cNvPicPr>
            <p:nvPr/>
          </p:nvPicPr>
          <p:blipFill>
            <a:blip r:embed="rId7"/>
            <a:stretch>
              <a:fillRect/>
            </a:stretch>
          </p:blipFill>
          <p:spPr>
            <a:xfrm>
              <a:off x="3295554" y="4796576"/>
              <a:ext cx="1371600" cy="355791"/>
            </a:xfrm>
            <a:prstGeom prst="rect">
              <a:avLst/>
            </a:prstGeom>
          </p:spPr>
        </p:pic>
      </p:grpSp>
    </p:spTree>
    <p:extLst>
      <p:ext uri="{BB962C8B-B14F-4D97-AF65-F5344CB8AC3E}">
        <p14:creationId xmlns:p14="http://schemas.microsoft.com/office/powerpoint/2010/main" val="35161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Reformulation</a:t>
            </a:r>
          </a:p>
        </p:txBody>
      </p:sp>
      <p:sp>
        <p:nvSpPr>
          <p:cNvPr id="4" name="Rectangle 3"/>
          <p:cNvSpPr/>
          <p:nvPr/>
        </p:nvSpPr>
        <p:spPr>
          <a:xfrm>
            <a:off x="609600" y="5956012"/>
            <a:ext cx="7924800" cy="292388"/>
          </a:xfrm>
          <a:prstGeom prst="rect">
            <a:avLst/>
          </a:prstGeom>
        </p:spPr>
        <p:txBody>
          <a:bodyPr wrap="square">
            <a:spAutoFit/>
          </a:bodyPr>
          <a:lstStyle/>
          <a:p>
            <a:r>
              <a:rPr lang="en-US" sz="1300" dirty="0"/>
              <a:t>Q. Huang, Y. Chen, and </a:t>
            </a:r>
            <a:r>
              <a:rPr lang="en-US" sz="1300" dirty="0" err="1"/>
              <a:t>L.Guibas</a:t>
            </a:r>
            <a:r>
              <a:rPr lang="en-US" sz="1300" dirty="0"/>
              <a:t>, Scalable </a:t>
            </a:r>
            <a:r>
              <a:rPr lang="en-US" sz="1300" dirty="0" err="1"/>
              <a:t>Semidefinite</a:t>
            </a:r>
            <a:r>
              <a:rPr lang="en-US" sz="1300" dirty="0"/>
              <a:t> Relaxation for Maximum A Posterior Estimation, ICML’ 14</a:t>
            </a:r>
          </a:p>
        </p:txBody>
      </p:sp>
      <p:pic>
        <p:nvPicPr>
          <p:cNvPr id="5" name="Picture 4"/>
          <p:cNvPicPr>
            <a:picLocks noChangeAspect="1"/>
          </p:cNvPicPr>
          <p:nvPr/>
        </p:nvPicPr>
        <p:blipFill>
          <a:blip r:embed="rId2"/>
          <a:stretch>
            <a:fillRect/>
          </a:stretch>
        </p:blipFill>
        <p:spPr>
          <a:xfrm>
            <a:off x="1828800" y="2745101"/>
            <a:ext cx="4481513" cy="736094"/>
          </a:xfrm>
          <a:prstGeom prst="rect">
            <a:avLst/>
          </a:prstGeom>
        </p:spPr>
      </p:pic>
      <p:pic>
        <p:nvPicPr>
          <p:cNvPr id="6" name="Picture 5"/>
          <p:cNvPicPr>
            <a:picLocks noChangeAspect="1"/>
          </p:cNvPicPr>
          <p:nvPr/>
        </p:nvPicPr>
        <p:blipFill>
          <a:blip r:embed="rId3"/>
          <a:stretch>
            <a:fillRect/>
          </a:stretch>
        </p:blipFill>
        <p:spPr>
          <a:xfrm>
            <a:off x="1856232" y="3774327"/>
            <a:ext cx="1215973" cy="340473"/>
          </a:xfrm>
          <a:prstGeom prst="rect">
            <a:avLst/>
          </a:prstGeom>
        </p:spPr>
      </p:pic>
      <p:grpSp>
        <p:nvGrpSpPr>
          <p:cNvPr id="12" name="Group 11"/>
          <p:cNvGrpSpPr/>
          <p:nvPr/>
        </p:nvGrpSpPr>
        <p:grpSpPr>
          <a:xfrm>
            <a:off x="3276600" y="3722075"/>
            <a:ext cx="2667000" cy="1968920"/>
            <a:chOff x="3276600" y="3722075"/>
            <a:chExt cx="2667000" cy="1968920"/>
          </a:xfrm>
        </p:grpSpPr>
        <p:pic>
          <p:nvPicPr>
            <p:cNvPr id="7" name="Picture 6"/>
            <p:cNvPicPr>
              <a:picLocks noChangeAspect="1"/>
            </p:cNvPicPr>
            <p:nvPr/>
          </p:nvPicPr>
          <p:blipFill>
            <a:blip r:embed="rId4"/>
            <a:stretch>
              <a:fillRect/>
            </a:stretch>
          </p:blipFill>
          <p:spPr>
            <a:xfrm>
              <a:off x="3276600" y="3722075"/>
              <a:ext cx="2667000" cy="420730"/>
            </a:xfrm>
            <a:prstGeom prst="rect">
              <a:avLst/>
            </a:prstGeom>
          </p:spPr>
        </p:pic>
        <p:pic>
          <p:nvPicPr>
            <p:cNvPr id="10" name="Picture 9"/>
            <p:cNvPicPr>
              <a:picLocks noChangeAspect="1"/>
            </p:cNvPicPr>
            <p:nvPr/>
          </p:nvPicPr>
          <p:blipFill>
            <a:blip r:embed="rId5"/>
            <a:stretch>
              <a:fillRect/>
            </a:stretch>
          </p:blipFill>
          <p:spPr>
            <a:xfrm>
              <a:off x="3295554" y="4267200"/>
              <a:ext cx="1371600" cy="355791"/>
            </a:xfrm>
            <a:prstGeom prst="rect">
              <a:avLst/>
            </a:prstGeom>
          </p:spPr>
        </p:pic>
        <p:pic>
          <p:nvPicPr>
            <p:cNvPr id="11" name="Picture 10"/>
            <p:cNvPicPr>
              <a:picLocks noChangeAspect="1"/>
            </p:cNvPicPr>
            <p:nvPr/>
          </p:nvPicPr>
          <p:blipFill>
            <a:blip r:embed="rId6"/>
            <a:stretch>
              <a:fillRect/>
            </a:stretch>
          </p:blipFill>
          <p:spPr>
            <a:xfrm>
              <a:off x="3295553" y="4829447"/>
              <a:ext cx="2143233" cy="861548"/>
            </a:xfrm>
            <a:prstGeom prst="rect">
              <a:avLst/>
            </a:prstGeom>
          </p:spPr>
        </p:pic>
      </p:grpSp>
      <p:grpSp>
        <p:nvGrpSpPr>
          <p:cNvPr id="13" name="Group 12"/>
          <p:cNvGrpSpPr/>
          <p:nvPr/>
        </p:nvGrpSpPr>
        <p:grpSpPr>
          <a:xfrm>
            <a:off x="3200400" y="3722075"/>
            <a:ext cx="4419600" cy="1916725"/>
            <a:chOff x="3200400" y="3722075"/>
            <a:chExt cx="4419600" cy="1916725"/>
          </a:xfrm>
        </p:grpSpPr>
        <p:pic>
          <p:nvPicPr>
            <p:cNvPr id="14" name="Picture 13"/>
            <p:cNvPicPr>
              <a:picLocks noChangeAspect="1"/>
            </p:cNvPicPr>
            <p:nvPr/>
          </p:nvPicPr>
          <p:blipFill>
            <a:blip r:embed="rId4"/>
            <a:stretch>
              <a:fillRect/>
            </a:stretch>
          </p:blipFill>
          <p:spPr>
            <a:xfrm>
              <a:off x="3276600" y="3722075"/>
              <a:ext cx="2667000" cy="420730"/>
            </a:xfrm>
            <a:prstGeom prst="rect">
              <a:avLst/>
            </a:prstGeom>
          </p:spPr>
        </p:pic>
        <p:pic>
          <p:nvPicPr>
            <p:cNvPr id="15" name="Picture 14"/>
            <p:cNvPicPr>
              <a:picLocks noChangeAspect="1"/>
            </p:cNvPicPr>
            <p:nvPr/>
          </p:nvPicPr>
          <p:blipFill>
            <a:blip r:embed="rId7"/>
            <a:stretch>
              <a:fillRect/>
            </a:stretch>
          </p:blipFill>
          <p:spPr>
            <a:xfrm>
              <a:off x="3268122" y="4214686"/>
              <a:ext cx="4351878" cy="455843"/>
            </a:xfrm>
            <a:prstGeom prst="rect">
              <a:avLst/>
            </a:prstGeom>
          </p:spPr>
        </p:pic>
        <p:pic>
          <p:nvPicPr>
            <p:cNvPr id="16" name="Picture 15"/>
            <p:cNvPicPr>
              <a:picLocks noChangeAspect="1"/>
            </p:cNvPicPr>
            <p:nvPr/>
          </p:nvPicPr>
          <p:blipFill>
            <a:blip r:embed="rId8"/>
            <a:stretch>
              <a:fillRect/>
            </a:stretch>
          </p:blipFill>
          <p:spPr>
            <a:xfrm>
              <a:off x="3200400" y="5246354"/>
              <a:ext cx="914400" cy="392446"/>
            </a:xfrm>
            <a:prstGeom prst="rect">
              <a:avLst/>
            </a:prstGeom>
          </p:spPr>
        </p:pic>
        <p:pic>
          <p:nvPicPr>
            <p:cNvPr id="17" name="Picture 16"/>
            <p:cNvPicPr>
              <a:picLocks noChangeAspect="1"/>
            </p:cNvPicPr>
            <p:nvPr/>
          </p:nvPicPr>
          <p:blipFill>
            <a:blip r:embed="rId5"/>
            <a:stretch>
              <a:fillRect/>
            </a:stretch>
          </p:blipFill>
          <p:spPr>
            <a:xfrm>
              <a:off x="3295554" y="4796576"/>
              <a:ext cx="1371600" cy="355791"/>
            </a:xfrm>
            <a:prstGeom prst="rect">
              <a:avLst/>
            </a:prstGeom>
          </p:spPr>
        </p:pic>
      </p:grpSp>
    </p:spTree>
    <p:extLst>
      <p:ext uri="{BB962C8B-B14F-4D97-AF65-F5344CB8AC3E}">
        <p14:creationId xmlns:p14="http://schemas.microsoft.com/office/powerpoint/2010/main" val="86080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Partial point-based map synchronization </a:t>
            </a:r>
          </a:p>
        </p:txBody>
      </p:sp>
      <p:pic>
        <p:nvPicPr>
          <p:cNvPr id="5" name="Picture 4"/>
          <p:cNvPicPr>
            <a:picLocks noChangeAspect="1"/>
          </p:cNvPicPr>
          <p:nvPr/>
        </p:nvPicPr>
        <p:blipFill>
          <a:blip r:embed="rId2"/>
          <a:stretch>
            <a:fillRect/>
          </a:stretch>
        </p:blipFill>
        <p:spPr>
          <a:xfrm>
            <a:off x="2243137" y="4364779"/>
            <a:ext cx="1215973" cy="340473"/>
          </a:xfrm>
          <a:prstGeom prst="rect">
            <a:avLst/>
          </a:prstGeom>
        </p:spPr>
      </p:pic>
      <p:pic>
        <p:nvPicPr>
          <p:cNvPr id="8" name="Picture 7"/>
          <p:cNvPicPr>
            <a:picLocks noChangeAspect="1"/>
          </p:cNvPicPr>
          <p:nvPr/>
        </p:nvPicPr>
        <p:blipFill>
          <a:blip r:embed="rId3"/>
          <a:stretch>
            <a:fillRect/>
          </a:stretch>
        </p:blipFill>
        <p:spPr>
          <a:xfrm>
            <a:off x="3557491" y="4900805"/>
            <a:ext cx="1371600" cy="355791"/>
          </a:xfrm>
          <a:prstGeom prst="rect">
            <a:avLst/>
          </a:prstGeom>
        </p:spPr>
      </p:pic>
      <p:pic>
        <p:nvPicPr>
          <p:cNvPr id="9" name="Picture 8"/>
          <p:cNvPicPr>
            <a:picLocks noChangeAspect="1"/>
          </p:cNvPicPr>
          <p:nvPr/>
        </p:nvPicPr>
        <p:blipFill>
          <a:blip r:embed="rId4"/>
          <a:stretch>
            <a:fillRect/>
          </a:stretch>
        </p:blipFill>
        <p:spPr>
          <a:xfrm>
            <a:off x="3557490" y="5463052"/>
            <a:ext cx="2143233" cy="861548"/>
          </a:xfrm>
          <a:prstGeom prst="rect">
            <a:avLst/>
          </a:prstGeom>
        </p:spPr>
      </p:pic>
      <p:pic>
        <p:nvPicPr>
          <p:cNvPr id="10" name="Picture 9"/>
          <p:cNvPicPr>
            <a:picLocks noChangeAspect="1"/>
          </p:cNvPicPr>
          <p:nvPr/>
        </p:nvPicPr>
        <p:blipFill>
          <a:blip r:embed="rId5"/>
          <a:stretch>
            <a:fillRect/>
          </a:stretch>
        </p:blipFill>
        <p:spPr>
          <a:xfrm>
            <a:off x="3614737" y="4364779"/>
            <a:ext cx="3167063" cy="428656"/>
          </a:xfrm>
          <a:prstGeom prst="rect">
            <a:avLst/>
          </a:prstGeom>
        </p:spPr>
      </p:pic>
      <p:cxnSp>
        <p:nvCxnSpPr>
          <p:cNvPr id="12" name="Straight Arrow Connector 11"/>
          <p:cNvCxnSpPr/>
          <p:nvPr/>
        </p:nvCxnSpPr>
        <p:spPr>
          <a:xfrm>
            <a:off x="2751302" y="5423544"/>
            <a:ext cx="1035077" cy="2519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2063" y="5025763"/>
            <a:ext cx="2607637" cy="461665"/>
          </a:xfrm>
          <a:prstGeom prst="rect">
            <a:avLst/>
          </a:prstGeom>
          <a:noFill/>
        </p:spPr>
        <p:txBody>
          <a:bodyPr wrap="none" rtlCol="0">
            <a:spAutoFit/>
          </a:bodyPr>
          <a:lstStyle/>
          <a:p>
            <a:r>
              <a:rPr lang="en-US" sz="2400" dirty="0"/>
              <a:t>Size of the universe</a:t>
            </a:r>
          </a:p>
        </p:txBody>
      </p:sp>
      <p:sp>
        <p:nvSpPr>
          <p:cNvPr id="14" name="TextBox 13"/>
          <p:cNvSpPr txBox="1"/>
          <p:nvPr/>
        </p:nvSpPr>
        <p:spPr>
          <a:xfrm>
            <a:off x="292063" y="3543386"/>
            <a:ext cx="1190711" cy="523220"/>
          </a:xfrm>
          <a:prstGeom prst="rect">
            <a:avLst/>
          </a:prstGeom>
          <a:noFill/>
        </p:spPr>
        <p:txBody>
          <a:bodyPr wrap="none" rtlCol="0">
            <a:spAutoFit/>
          </a:bodyPr>
          <a:lstStyle/>
          <a:p>
            <a:r>
              <a:rPr lang="en-US" sz="2800" dirty="0"/>
              <a:t>Step II:</a:t>
            </a:r>
          </a:p>
        </p:txBody>
      </p:sp>
      <p:sp>
        <p:nvSpPr>
          <p:cNvPr id="15" name="TextBox 14"/>
          <p:cNvSpPr txBox="1"/>
          <p:nvPr/>
        </p:nvSpPr>
        <p:spPr>
          <a:xfrm>
            <a:off x="304800" y="1981200"/>
            <a:ext cx="8137805" cy="1384995"/>
          </a:xfrm>
          <a:prstGeom prst="rect">
            <a:avLst/>
          </a:prstGeom>
          <a:noFill/>
        </p:spPr>
        <p:txBody>
          <a:bodyPr wrap="none" rtlCol="0">
            <a:spAutoFit/>
          </a:bodyPr>
          <a:lstStyle/>
          <a:p>
            <a:r>
              <a:rPr lang="en-US" sz="2800" dirty="0"/>
              <a:t>Step I: Spectral method: </a:t>
            </a:r>
          </a:p>
          <a:p>
            <a:r>
              <a:rPr lang="en-US" sz="2800" dirty="0"/>
              <a:t>              </a:t>
            </a:r>
            <a:r>
              <a:rPr lang="en-US" sz="2400" dirty="0"/>
              <a:t>m   &lt;=   </a:t>
            </a:r>
            <a:r>
              <a:rPr lang="en-US" sz="2400" dirty="0">
                <a:solidFill>
                  <a:srgbClr val="FF0000"/>
                </a:solidFill>
              </a:rPr>
              <a:t>#dominant eigenvalues </a:t>
            </a:r>
            <a:r>
              <a:rPr lang="en-US" sz="2400" dirty="0"/>
              <a:t>of </a:t>
            </a:r>
            <a:r>
              <a:rPr lang="en-US" sz="2400" i="1" dirty="0" err="1"/>
              <a:t>X</a:t>
            </a:r>
            <a:r>
              <a:rPr lang="en-US" sz="2400" i="1" baseline="30000" dirty="0" err="1"/>
              <a:t>input</a:t>
            </a:r>
            <a:r>
              <a:rPr lang="en-US" sz="2400" dirty="0"/>
              <a:t> after trimming </a:t>
            </a:r>
          </a:p>
          <a:p>
            <a:r>
              <a:rPr lang="en-US" sz="2800" dirty="0"/>
              <a:t>                                    </a:t>
            </a:r>
          </a:p>
        </p:txBody>
      </p:sp>
      <p:pic>
        <p:nvPicPr>
          <p:cNvPr id="18" name="Picture 17"/>
          <p:cNvPicPr>
            <a:picLocks noChangeAspect="1"/>
          </p:cNvPicPr>
          <p:nvPr/>
        </p:nvPicPr>
        <p:blipFill>
          <a:blip r:embed="rId6"/>
          <a:stretch>
            <a:fillRect/>
          </a:stretch>
        </p:blipFill>
        <p:spPr>
          <a:xfrm>
            <a:off x="2110672" y="3495811"/>
            <a:ext cx="4922655" cy="858953"/>
          </a:xfrm>
          <a:prstGeom prst="rect">
            <a:avLst/>
          </a:prstGeom>
        </p:spPr>
      </p:pic>
    </p:spTree>
    <p:extLst>
      <p:ext uri="{BB962C8B-B14F-4D97-AF65-F5344CB8AC3E}">
        <p14:creationId xmlns:p14="http://schemas.microsoft.com/office/powerpoint/2010/main" val="4636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3"/>
          <a:stretch>
            <a:fillRect/>
          </a:stretch>
        </p:blipFill>
        <p:spPr>
          <a:xfrm>
            <a:off x="2853298" y="2412080"/>
            <a:ext cx="2894889" cy="3004710"/>
          </a:xfrm>
          <a:prstGeom prst="rect">
            <a:avLst/>
          </a:prstGeom>
        </p:spPr>
      </p:pic>
      <p:sp>
        <p:nvSpPr>
          <p:cNvPr id="2" name="Title 1"/>
          <p:cNvSpPr>
            <a:spLocks noGrp="1"/>
          </p:cNvSpPr>
          <p:nvPr>
            <p:ph type="title"/>
          </p:nvPr>
        </p:nvSpPr>
        <p:spPr/>
        <p:txBody>
          <a:bodyPr>
            <a:noAutofit/>
          </a:bodyPr>
          <a:lstStyle/>
          <a:p>
            <a:pPr algn="l"/>
            <a:r>
              <a:rPr lang="en-US" sz="3600" dirty="0"/>
              <a:t>Pair-wise maps usually contain </a:t>
            </a:r>
            <a:br>
              <a:rPr lang="en-US" sz="3600" dirty="0"/>
            </a:br>
            <a:r>
              <a:rPr lang="en-US" sz="3600" dirty="0"/>
              <a:t>enough information </a:t>
            </a:r>
          </a:p>
        </p:txBody>
      </p:sp>
      <p:pic>
        <p:nvPicPr>
          <p:cNvPr id="69" name="Picture 5" descr="G:\Matching\Data\Povray\Fourleg\PNG\shapes_10.png"/>
          <p:cNvPicPr>
            <a:picLocks noChangeAspect="1" noChangeArrowheads="1"/>
          </p:cNvPicPr>
          <p:nvPr/>
        </p:nvPicPr>
        <p:blipFill>
          <a:blip r:embed="rId4" cstate="print"/>
          <a:srcRect/>
          <a:stretch>
            <a:fillRect/>
          </a:stretch>
        </p:blipFill>
        <p:spPr bwMode="auto">
          <a:xfrm>
            <a:off x="5386769" y="2257292"/>
            <a:ext cx="438933" cy="834638"/>
          </a:xfrm>
          <a:prstGeom prst="rect">
            <a:avLst/>
          </a:prstGeom>
          <a:noFill/>
          <a:ln w="9525">
            <a:noFill/>
            <a:miter lim="800000"/>
            <a:headEnd/>
            <a:tailEnd/>
          </a:ln>
        </p:spPr>
      </p:pic>
      <p:pic>
        <p:nvPicPr>
          <p:cNvPr id="70" name="Picture 9" descr="G:\Matching\Data\Povray\Fourleg\PNG\shapes_03.png"/>
          <p:cNvPicPr>
            <a:picLocks noChangeAspect="1" noChangeArrowheads="1"/>
          </p:cNvPicPr>
          <p:nvPr/>
        </p:nvPicPr>
        <p:blipFill>
          <a:blip r:embed="rId5" cstate="print"/>
          <a:srcRect/>
          <a:stretch>
            <a:fillRect/>
          </a:stretch>
        </p:blipFill>
        <p:spPr bwMode="auto">
          <a:xfrm>
            <a:off x="5584172" y="4525929"/>
            <a:ext cx="611846" cy="369103"/>
          </a:xfrm>
          <a:prstGeom prst="rect">
            <a:avLst/>
          </a:prstGeom>
          <a:noFill/>
          <a:ln w="9525">
            <a:noFill/>
            <a:miter lim="800000"/>
            <a:headEnd/>
            <a:tailEnd/>
          </a:ln>
        </p:spPr>
      </p:pic>
      <p:pic>
        <p:nvPicPr>
          <p:cNvPr id="72" name="Picture 10" descr="G:\Matching\Data\Povray\Fourleg\PNG\shapes_04.png"/>
          <p:cNvPicPr>
            <a:picLocks noChangeAspect="1" noChangeArrowheads="1"/>
          </p:cNvPicPr>
          <p:nvPr/>
        </p:nvPicPr>
        <p:blipFill>
          <a:blip r:embed="rId6" cstate="print"/>
          <a:srcRect/>
          <a:stretch>
            <a:fillRect/>
          </a:stretch>
        </p:blipFill>
        <p:spPr bwMode="auto">
          <a:xfrm>
            <a:off x="2209800" y="3805248"/>
            <a:ext cx="631798" cy="485486"/>
          </a:xfrm>
          <a:prstGeom prst="rect">
            <a:avLst/>
          </a:prstGeom>
          <a:noFill/>
          <a:ln w="9525">
            <a:noFill/>
            <a:miter lim="800000"/>
            <a:headEnd/>
            <a:tailEnd/>
          </a:ln>
        </p:spPr>
      </p:pic>
      <p:pic>
        <p:nvPicPr>
          <p:cNvPr id="73" name="Picture 12" descr="G:\Matching\Data\Povray\Fourleg\PNG\shapes_09.png"/>
          <p:cNvPicPr>
            <a:picLocks noChangeAspect="1" noChangeArrowheads="1"/>
          </p:cNvPicPr>
          <p:nvPr/>
        </p:nvPicPr>
        <p:blipFill>
          <a:blip r:embed="rId7" cstate="print"/>
          <a:srcRect/>
          <a:stretch>
            <a:fillRect/>
          </a:stretch>
        </p:blipFill>
        <p:spPr bwMode="auto">
          <a:xfrm>
            <a:off x="5759887" y="3805248"/>
            <a:ext cx="525390" cy="502113"/>
          </a:xfrm>
          <a:prstGeom prst="rect">
            <a:avLst/>
          </a:prstGeom>
          <a:noFill/>
          <a:ln w="9525">
            <a:noFill/>
            <a:miter lim="800000"/>
            <a:headEnd/>
            <a:tailEnd/>
          </a:ln>
        </p:spPr>
      </p:pic>
      <p:pic>
        <p:nvPicPr>
          <p:cNvPr id="74" name="Picture 13" descr="G:\Matching\Data\Povray\Fourleg\PNG\shapes_17.png"/>
          <p:cNvPicPr>
            <a:picLocks noChangeAspect="1" noChangeArrowheads="1"/>
          </p:cNvPicPr>
          <p:nvPr/>
        </p:nvPicPr>
        <p:blipFill>
          <a:blip r:embed="rId8" cstate="print"/>
          <a:srcRect/>
          <a:stretch>
            <a:fillRect/>
          </a:stretch>
        </p:blipFill>
        <p:spPr bwMode="auto">
          <a:xfrm>
            <a:off x="5644026" y="3201214"/>
            <a:ext cx="551992" cy="535366"/>
          </a:xfrm>
          <a:prstGeom prst="rect">
            <a:avLst/>
          </a:prstGeom>
          <a:noFill/>
          <a:ln w="9525">
            <a:noFill/>
            <a:miter lim="800000"/>
            <a:headEnd/>
            <a:tailEnd/>
          </a:ln>
        </p:spPr>
      </p:pic>
      <p:pic>
        <p:nvPicPr>
          <p:cNvPr id="75" name="Picture 14" descr="G:\Matching\Data\Povray\Fourleg\PNG\shapes_16.png"/>
          <p:cNvPicPr>
            <a:picLocks noChangeAspect="1" noChangeArrowheads="1"/>
          </p:cNvPicPr>
          <p:nvPr/>
        </p:nvPicPr>
        <p:blipFill>
          <a:blip r:embed="rId9" cstate="print"/>
          <a:srcRect/>
          <a:stretch>
            <a:fillRect/>
          </a:stretch>
        </p:blipFill>
        <p:spPr bwMode="auto">
          <a:xfrm>
            <a:off x="3968267" y="1905794"/>
            <a:ext cx="535366" cy="565293"/>
          </a:xfrm>
          <a:prstGeom prst="rect">
            <a:avLst/>
          </a:prstGeom>
          <a:noFill/>
          <a:ln w="9525">
            <a:noFill/>
            <a:miter lim="800000"/>
            <a:headEnd/>
            <a:tailEnd/>
          </a:ln>
        </p:spPr>
      </p:pic>
      <p:pic>
        <p:nvPicPr>
          <p:cNvPr id="76" name="Picture 2" descr="G:\Matching\Data\Povray\Fourleg\PNG\shapes_20.png"/>
          <p:cNvPicPr>
            <a:picLocks noChangeAspect="1" noChangeArrowheads="1"/>
          </p:cNvPicPr>
          <p:nvPr/>
        </p:nvPicPr>
        <p:blipFill>
          <a:blip r:embed="rId10" cstate="print"/>
          <a:srcRect/>
          <a:stretch>
            <a:fillRect/>
          </a:stretch>
        </p:blipFill>
        <p:spPr bwMode="auto">
          <a:xfrm>
            <a:off x="2285809" y="3236856"/>
            <a:ext cx="565293" cy="425632"/>
          </a:xfrm>
          <a:prstGeom prst="rect">
            <a:avLst/>
          </a:prstGeom>
          <a:noFill/>
          <a:ln w="9525">
            <a:noFill/>
            <a:miter lim="800000"/>
            <a:headEnd/>
            <a:tailEnd/>
          </a:ln>
        </p:spPr>
      </p:pic>
      <p:pic>
        <p:nvPicPr>
          <p:cNvPr id="77" name="Picture 5" descr="G:\Matching\Data\Povray\Fourleg\PNG\shapes_06.png"/>
          <p:cNvPicPr>
            <a:picLocks noChangeAspect="1" noChangeArrowheads="1"/>
          </p:cNvPicPr>
          <p:nvPr/>
        </p:nvPicPr>
        <p:blipFill>
          <a:blip r:embed="rId11" cstate="print"/>
          <a:srcRect/>
          <a:stretch>
            <a:fillRect/>
          </a:stretch>
        </p:blipFill>
        <p:spPr bwMode="auto">
          <a:xfrm>
            <a:off x="2841598" y="5083361"/>
            <a:ext cx="591894" cy="379078"/>
          </a:xfrm>
          <a:prstGeom prst="rect">
            <a:avLst/>
          </a:prstGeom>
          <a:noFill/>
          <a:ln w="9525">
            <a:noFill/>
            <a:miter lim="800000"/>
            <a:headEnd/>
            <a:tailEnd/>
          </a:ln>
        </p:spPr>
      </p:pic>
      <p:pic>
        <p:nvPicPr>
          <p:cNvPr id="79" name="Picture 8" descr="G:\Matching\Data\Povray\Fourleg\PNG\shapes_11.png"/>
          <p:cNvPicPr>
            <a:picLocks noChangeAspect="1" noChangeArrowheads="1"/>
          </p:cNvPicPr>
          <p:nvPr/>
        </p:nvPicPr>
        <p:blipFill>
          <a:blip r:embed="rId12" cstate="print"/>
          <a:srcRect/>
          <a:stretch>
            <a:fillRect/>
          </a:stretch>
        </p:blipFill>
        <p:spPr bwMode="auto">
          <a:xfrm>
            <a:off x="5127016" y="5135113"/>
            <a:ext cx="548666" cy="369103"/>
          </a:xfrm>
          <a:prstGeom prst="rect">
            <a:avLst/>
          </a:prstGeom>
          <a:noFill/>
          <a:ln w="9525">
            <a:noFill/>
            <a:miter lim="800000"/>
            <a:headEnd/>
            <a:tailEnd/>
          </a:ln>
        </p:spPr>
      </p:pic>
      <p:pic>
        <p:nvPicPr>
          <p:cNvPr id="80" name="Picture 9" descr="G:\Matching\Data\Povray\Fourleg\PNG\shapes_12.png"/>
          <p:cNvPicPr>
            <a:picLocks noChangeAspect="1" noChangeArrowheads="1"/>
          </p:cNvPicPr>
          <p:nvPr/>
        </p:nvPicPr>
        <p:blipFill>
          <a:blip r:embed="rId13" cstate="print"/>
          <a:srcRect/>
          <a:stretch>
            <a:fillRect/>
          </a:stretch>
        </p:blipFill>
        <p:spPr bwMode="auto">
          <a:xfrm>
            <a:off x="3222263" y="2264431"/>
            <a:ext cx="611846" cy="352477"/>
          </a:xfrm>
          <a:prstGeom prst="rect">
            <a:avLst/>
          </a:prstGeom>
          <a:noFill/>
          <a:ln w="9525">
            <a:noFill/>
            <a:miter lim="800000"/>
            <a:headEnd/>
            <a:tailEnd/>
          </a:ln>
        </p:spPr>
      </p:pic>
      <p:pic>
        <p:nvPicPr>
          <p:cNvPr id="81" name="Picture 12" descr="G:\Matching\Data\Povray\Fourleg\PNG\shapes_02.png"/>
          <p:cNvPicPr>
            <a:picLocks noChangeAspect="1" noChangeArrowheads="1"/>
          </p:cNvPicPr>
          <p:nvPr/>
        </p:nvPicPr>
        <p:blipFill>
          <a:blip r:embed="rId14" cstate="print"/>
          <a:srcRect/>
          <a:stretch>
            <a:fillRect/>
          </a:stretch>
        </p:blipFill>
        <p:spPr bwMode="auto">
          <a:xfrm>
            <a:off x="4771949" y="2023719"/>
            <a:ext cx="522065" cy="601870"/>
          </a:xfrm>
          <a:prstGeom prst="rect">
            <a:avLst/>
          </a:prstGeom>
          <a:noFill/>
          <a:ln w="9525">
            <a:noFill/>
            <a:miter lim="800000"/>
            <a:headEnd/>
            <a:tailEnd/>
          </a:ln>
        </p:spPr>
      </p:pic>
      <p:pic>
        <p:nvPicPr>
          <p:cNvPr id="82" name="Picture 13" descr="G:\Matching\Data\Povray\Fourleg\PNG\shapes_05.png"/>
          <p:cNvPicPr>
            <a:picLocks noChangeAspect="1" noChangeArrowheads="1"/>
          </p:cNvPicPr>
          <p:nvPr/>
        </p:nvPicPr>
        <p:blipFill>
          <a:blip r:embed="rId15" cstate="print"/>
          <a:srcRect/>
          <a:stretch>
            <a:fillRect/>
          </a:stretch>
        </p:blipFill>
        <p:spPr bwMode="auto">
          <a:xfrm>
            <a:off x="4358494" y="5332034"/>
            <a:ext cx="625147" cy="535366"/>
          </a:xfrm>
          <a:prstGeom prst="rect">
            <a:avLst/>
          </a:prstGeom>
          <a:noFill/>
          <a:ln w="9525">
            <a:noFill/>
            <a:miter lim="800000"/>
            <a:headEnd/>
            <a:tailEnd/>
          </a:ln>
        </p:spPr>
      </p:pic>
      <p:pic>
        <p:nvPicPr>
          <p:cNvPr id="83" name="Picture 15" descr="G:\Matching\Data\Povray\Fourleg\PNG\shapes_08.png"/>
          <p:cNvPicPr>
            <a:picLocks noChangeAspect="1" noChangeArrowheads="1"/>
          </p:cNvPicPr>
          <p:nvPr/>
        </p:nvPicPr>
        <p:blipFill>
          <a:blip r:embed="rId16" cstate="print"/>
          <a:srcRect/>
          <a:stretch>
            <a:fillRect/>
          </a:stretch>
        </p:blipFill>
        <p:spPr bwMode="auto">
          <a:xfrm>
            <a:off x="2370014" y="4519237"/>
            <a:ext cx="608521" cy="425632"/>
          </a:xfrm>
          <a:prstGeom prst="rect">
            <a:avLst/>
          </a:prstGeom>
          <a:noFill/>
          <a:ln w="9525">
            <a:noFill/>
            <a:miter lim="800000"/>
            <a:headEnd/>
            <a:tailEnd/>
          </a:ln>
        </p:spPr>
      </p:pic>
      <p:pic>
        <p:nvPicPr>
          <p:cNvPr id="78" name="Picture 7" descr="G:\Matching\Data\Povray\Fourleg\PNG\shapes_08.png"/>
          <p:cNvPicPr>
            <a:picLocks noChangeAspect="1" noChangeArrowheads="1"/>
          </p:cNvPicPr>
          <p:nvPr/>
        </p:nvPicPr>
        <p:blipFill>
          <a:blip r:embed="rId17" cstate="print"/>
          <a:srcRect/>
          <a:stretch>
            <a:fillRect/>
          </a:stretch>
        </p:blipFill>
        <p:spPr bwMode="auto">
          <a:xfrm>
            <a:off x="2711390" y="2681557"/>
            <a:ext cx="532014" cy="372410"/>
          </a:xfrm>
          <a:prstGeom prst="rect">
            <a:avLst/>
          </a:prstGeom>
          <a:noFill/>
          <a:ln w="9525">
            <a:noFill/>
            <a:miter lim="800000"/>
            <a:headEnd/>
            <a:tailEnd/>
          </a:ln>
        </p:spPr>
      </p:pic>
      <p:pic>
        <p:nvPicPr>
          <p:cNvPr id="71" name="Picture 7" descr="G:\Matching\Data\Povray\Fourleg\PNG\shapes_18.png"/>
          <p:cNvPicPr>
            <a:picLocks noChangeAspect="1" noChangeArrowheads="1"/>
          </p:cNvPicPr>
          <p:nvPr/>
        </p:nvPicPr>
        <p:blipFill>
          <a:blip r:embed="rId18" cstate="print"/>
          <a:srcRect/>
          <a:stretch>
            <a:fillRect/>
          </a:stretch>
        </p:blipFill>
        <p:spPr bwMode="auto">
          <a:xfrm>
            <a:off x="3645768" y="5354460"/>
            <a:ext cx="542016" cy="435608"/>
          </a:xfrm>
          <a:prstGeom prst="rect">
            <a:avLst/>
          </a:prstGeom>
          <a:noFill/>
          <a:ln w="9525">
            <a:noFill/>
            <a:miter lim="800000"/>
            <a:headEnd/>
            <a:tailEnd/>
          </a:ln>
        </p:spPr>
      </p:pic>
      <p:sp>
        <p:nvSpPr>
          <p:cNvPr id="85" name="TextBox 84"/>
          <p:cNvSpPr txBox="1"/>
          <p:nvPr/>
        </p:nvSpPr>
        <p:spPr>
          <a:xfrm>
            <a:off x="1861040" y="5867400"/>
            <a:ext cx="5530360" cy="369332"/>
          </a:xfrm>
          <a:prstGeom prst="rect">
            <a:avLst/>
          </a:prstGeom>
          <a:noFill/>
        </p:spPr>
        <p:txBody>
          <a:bodyPr wrap="none" rtlCol="0">
            <a:spAutoFit/>
          </a:bodyPr>
          <a:lstStyle/>
          <a:p>
            <a:r>
              <a:rPr lang="en-US" dirty="0"/>
              <a:t>Network of approximately correct blended intrinsic maps</a:t>
            </a:r>
          </a:p>
        </p:txBody>
      </p:sp>
    </p:spTree>
    <p:extLst>
      <p:ext uri="{BB962C8B-B14F-4D97-AF65-F5344CB8AC3E}">
        <p14:creationId xmlns:p14="http://schemas.microsoft.com/office/powerpoint/2010/main" val="2170728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4218432"/>
            <a:ext cx="8229600" cy="2106168"/>
          </a:xfrm>
          <a:prstGeom prst="roundRect">
            <a:avLst/>
          </a:prstGeom>
          <a:solidFill>
            <a:schemeClr val="bg1"/>
          </a:solidFill>
          <a:ln w="50800">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a:t>Exact recovery condition</a:t>
            </a:r>
          </a:p>
        </p:txBody>
      </p:sp>
      <p:sp>
        <p:nvSpPr>
          <p:cNvPr id="3" name="Content Placeholder 2"/>
          <p:cNvSpPr>
            <a:spLocks noGrp="1"/>
          </p:cNvSpPr>
          <p:nvPr>
            <p:ph idx="1"/>
          </p:nvPr>
        </p:nvSpPr>
        <p:spPr/>
        <p:txBody>
          <a:bodyPr/>
          <a:lstStyle/>
          <a:p>
            <a:r>
              <a:rPr lang="en-US" dirty="0"/>
              <a:t>Randomized model: </a:t>
            </a:r>
            <a:r>
              <a:rPr lang="en-US" i="1" dirty="0">
                <a:solidFill>
                  <a:srgbClr val="FF0000"/>
                </a:solidFill>
              </a:rPr>
              <a:t>n</a:t>
            </a:r>
            <a:r>
              <a:rPr lang="en-US" dirty="0"/>
              <a:t> objects, universe size </a:t>
            </a:r>
            <a:r>
              <a:rPr lang="en-US" i="1" dirty="0">
                <a:solidFill>
                  <a:srgbClr val="FF0000"/>
                </a:solidFill>
              </a:rPr>
              <a:t>m</a:t>
            </a:r>
          </a:p>
          <a:p>
            <a:pPr lvl="1"/>
            <a:r>
              <a:rPr lang="en-US" sz="2400" dirty="0"/>
              <a:t>Each object contains a fraction </a:t>
            </a:r>
            <a:r>
              <a:rPr lang="en-US" sz="2400" i="1" dirty="0" err="1">
                <a:solidFill>
                  <a:srgbClr val="FF0000"/>
                </a:solidFill>
              </a:rPr>
              <a:t>p</a:t>
            </a:r>
            <a:r>
              <a:rPr lang="en-US" sz="2400" i="1" baseline="-25000" dirty="0" err="1">
                <a:solidFill>
                  <a:srgbClr val="FF0000"/>
                </a:solidFill>
              </a:rPr>
              <a:t>set</a:t>
            </a:r>
            <a:r>
              <a:rPr lang="en-US" sz="2400" dirty="0"/>
              <a:t> of m elements</a:t>
            </a:r>
          </a:p>
          <a:p>
            <a:pPr lvl="1"/>
            <a:r>
              <a:rPr lang="en-US" sz="2400" dirty="0"/>
              <a:t>Each pair is observed </a:t>
            </a:r>
            <a:r>
              <a:rPr lang="en-US" sz="2400" dirty="0" err="1"/>
              <a:t>w.p.</a:t>
            </a:r>
            <a:r>
              <a:rPr lang="en-US" sz="2400" dirty="0"/>
              <a:t>  </a:t>
            </a:r>
            <a:r>
              <a:rPr lang="en-US" sz="2400" i="1" dirty="0">
                <a:solidFill>
                  <a:srgbClr val="FF0000"/>
                </a:solidFill>
              </a:rPr>
              <a:t>p</a:t>
            </a:r>
            <a:r>
              <a:rPr lang="en-US" sz="2400" i="1" baseline="-25000" dirty="0">
                <a:solidFill>
                  <a:srgbClr val="FF0000"/>
                </a:solidFill>
              </a:rPr>
              <a:t>obs</a:t>
            </a:r>
            <a:endParaRPr lang="en-US" sz="2400" i="1" dirty="0">
              <a:solidFill>
                <a:srgbClr val="FF0000"/>
              </a:solidFill>
            </a:endParaRPr>
          </a:p>
          <a:p>
            <a:pPr lvl="1"/>
            <a:r>
              <a:rPr lang="en-US" sz="2400" dirty="0"/>
              <a:t>Each observed is randomly corrupted </a:t>
            </a:r>
            <a:r>
              <a:rPr lang="en-US" sz="2400" dirty="0" err="1"/>
              <a:t>w.p.</a:t>
            </a:r>
            <a:r>
              <a:rPr lang="en-US" sz="2400" dirty="0"/>
              <a:t> </a:t>
            </a:r>
            <a:r>
              <a:rPr lang="en-US" sz="2400" i="1" dirty="0">
                <a:solidFill>
                  <a:srgbClr val="FF0000"/>
                </a:solidFill>
              </a:rPr>
              <a:t>1 – </a:t>
            </a:r>
            <a:r>
              <a:rPr lang="en-US" sz="2400" i="1" dirty="0" err="1">
                <a:solidFill>
                  <a:srgbClr val="FF0000"/>
                </a:solidFill>
              </a:rPr>
              <a:t>p</a:t>
            </a:r>
            <a:r>
              <a:rPr lang="en-US" sz="2400" i="1" baseline="-25000" dirty="0" err="1">
                <a:solidFill>
                  <a:srgbClr val="FF0000"/>
                </a:solidFill>
              </a:rPr>
              <a:t>true</a:t>
            </a:r>
            <a:endParaRPr lang="en-US" sz="2400" i="1" dirty="0">
              <a:solidFill>
                <a:srgbClr val="FF0000"/>
              </a:solidFill>
            </a:endParaRPr>
          </a:p>
          <a:p>
            <a:endParaRPr lang="en-US" sz="2400" dirty="0"/>
          </a:p>
          <a:p>
            <a:r>
              <a:rPr lang="en-US" sz="2800" dirty="0"/>
              <a:t>Theorem. When                   , the underlying maps can be recovered with high probability if</a:t>
            </a:r>
          </a:p>
          <a:p>
            <a:pPr marL="0" indent="0">
              <a:buNone/>
            </a:pPr>
            <a:r>
              <a:rPr lang="en-US" dirty="0"/>
              <a:t> </a:t>
            </a:r>
          </a:p>
          <a:p>
            <a:pPr marL="0" indent="0">
              <a:buNone/>
            </a:pPr>
            <a:endParaRPr lang="en-US" dirty="0"/>
          </a:p>
        </p:txBody>
      </p:sp>
      <p:pic>
        <p:nvPicPr>
          <p:cNvPr id="4" name="Picture 3"/>
          <p:cNvPicPr>
            <a:picLocks noChangeAspect="1"/>
          </p:cNvPicPr>
          <p:nvPr/>
        </p:nvPicPr>
        <p:blipFill>
          <a:blip r:embed="rId2"/>
          <a:stretch>
            <a:fillRect/>
          </a:stretch>
        </p:blipFill>
        <p:spPr>
          <a:xfrm>
            <a:off x="3297936" y="4267200"/>
            <a:ext cx="1495245" cy="609600"/>
          </a:xfrm>
          <a:prstGeom prst="rect">
            <a:avLst/>
          </a:prstGeom>
        </p:spPr>
      </p:pic>
      <p:pic>
        <p:nvPicPr>
          <p:cNvPr id="5" name="Picture 4"/>
          <p:cNvPicPr>
            <a:picLocks noChangeAspect="1"/>
          </p:cNvPicPr>
          <p:nvPr/>
        </p:nvPicPr>
        <p:blipFill>
          <a:blip r:embed="rId3"/>
          <a:stretch>
            <a:fillRect/>
          </a:stretch>
        </p:blipFill>
        <p:spPr>
          <a:xfrm>
            <a:off x="3048000" y="5410200"/>
            <a:ext cx="2681653" cy="762000"/>
          </a:xfrm>
          <a:prstGeom prst="rect">
            <a:avLst/>
          </a:prstGeom>
        </p:spPr>
      </p:pic>
    </p:spTree>
    <p:extLst>
      <p:ext uri="{BB962C8B-B14F-4D97-AF65-F5344CB8AC3E}">
        <p14:creationId xmlns:p14="http://schemas.microsoft.com/office/powerpoint/2010/main" val="139730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C2CBAF-6254-4EE1-A7A6-05429B2184ED}"/>
              </a:ext>
            </a:extLst>
          </p:cNvPr>
          <p:cNvSpPr txBox="1"/>
          <p:nvPr/>
        </p:nvSpPr>
        <p:spPr>
          <a:xfrm>
            <a:off x="2209800" y="3136612"/>
            <a:ext cx="5134611" cy="584775"/>
          </a:xfrm>
          <a:prstGeom prst="rect">
            <a:avLst/>
          </a:prstGeom>
          <a:noFill/>
        </p:spPr>
        <p:txBody>
          <a:bodyPr wrap="none" rtlCol="0">
            <a:spAutoFit/>
          </a:bodyPr>
          <a:lstStyle/>
          <a:p>
            <a:r>
              <a:rPr lang="en-US" sz="3200" dirty="0"/>
              <a:t>Spectral Map Synchronization</a:t>
            </a:r>
          </a:p>
        </p:txBody>
      </p:sp>
    </p:spTree>
    <p:extLst>
      <p:ext uri="{BB962C8B-B14F-4D97-AF65-F5344CB8AC3E}">
        <p14:creationId xmlns:p14="http://schemas.microsoft.com/office/powerpoint/2010/main" val="326098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B0A1-D936-4EAC-8508-1CFF7E6B9BDC}"/>
              </a:ext>
            </a:extLst>
          </p:cNvPr>
          <p:cNvSpPr>
            <a:spLocks noGrp="1"/>
          </p:cNvSpPr>
          <p:nvPr>
            <p:ph type="title"/>
          </p:nvPr>
        </p:nvSpPr>
        <p:spPr/>
        <p:txBody>
          <a:bodyPr/>
          <a:lstStyle/>
          <a:p>
            <a:pPr algn="l"/>
            <a:r>
              <a:rPr lang="en-US" dirty="0"/>
              <a:t>Intuition</a:t>
            </a:r>
          </a:p>
        </p:txBody>
      </p:sp>
      <p:sp>
        <p:nvSpPr>
          <p:cNvPr id="4" name="Rectangle 3">
            <a:extLst>
              <a:ext uri="{FF2B5EF4-FFF2-40B4-BE49-F238E27FC236}">
                <a16:creationId xmlns:a16="http://schemas.microsoft.com/office/drawing/2014/main" id="{996CF3E6-C345-4ABA-A37A-FB25FD0BE071}"/>
              </a:ext>
            </a:extLst>
          </p:cNvPr>
          <p:cNvSpPr>
            <a:spLocks noChangeAspect="1"/>
          </p:cNvSpPr>
          <p:nvPr/>
        </p:nvSpPr>
        <p:spPr>
          <a:xfrm>
            <a:off x="838200" y="2209801"/>
            <a:ext cx="20574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382EBA-21D4-4525-B804-6638AF701486}"/>
              </a:ext>
            </a:extLst>
          </p:cNvPr>
          <p:cNvSpPr>
            <a:spLocks noChangeAspect="1"/>
          </p:cNvSpPr>
          <p:nvPr/>
        </p:nvSpPr>
        <p:spPr>
          <a:xfrm>
            <a:off x="3695700" y="2209800"/>
            <a:ext cx="20574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407BAC-AB51-4279-A99B-11D52374EFC0}"/>
              </a:ext>
            </a:extLst>
          </p:cNvPr>
          <p:cNvSpPr>
            <a:spLocks noChangeAspect="1"/>
          </p:cNvSpPr>
          <p:nvPr/>
        </p:nvSpPr>
        <p:spPr>
          <a:xfrm>
            <a:off x="6400800" y="2209800"/>
            <a:ext cx="20574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78C6068-4E55-47E7-A517-677597B6C69C}"/>
              </a:ext>
            </a:extLst>
          </p:cNvPr>
          <p:cNvSpPr txBox="1"/>
          <p:nvPr/>
        </p:nvSpPr>
        <p:spPr>
          <a:xfrm>
            <a:off x="3100725" y="2946112"/>
            <a:ext cx="389850" cy="584775"/>
          </a:xfrm>
          <a:prstGeom prst="rect">
            <a:avLst/>
          </a:prstGeom>
          <a:noFill/>
        </p:spPr>
        <p:txBody>
          <a:bodyPr wrap="none" rtlCol="0">
            <a:spAutoFit/>
          </a:bodyPr>
          <a:lstStyle/>
          <a:p>
            <a:r>
              <a:rPr lang="en-US" sz="3200" dirty="0"/>
              <a:t>=</a:t>
            </a:r>
          </a:p>
        </p:txBody>
      </p:sp>
      <p:sp>
        <p:nvSpPr>
          <p:cNvPr id="8" name="TextBox 7">
            <a:extLst>
              <a:ext uri="{FF2B5EF4-FFF2-40B4-BE49-F238E27FC236}">
                <a16:creationId xmlns:a16="http://schemas.microsoft.com/office/drawing/2014/main" id="{36160452-4E9C-4D01-AA0E-72B34F39014D}"/>
              </a:ext>
            </a:extLst>
          </p:cNvPr>
          <p:cNvSpPr txBox="1"/>
          <p:nvPr/>
        </p:nvSpPr>
        <p:spPr>
          <a:xfrm>
            <a:off x="5867400" y="2944905"/>
            <a:ext cx="389850" cy="584775"/>
          </a:xfrm>
          <a:prstGeom prst="rect">
            <a:avLst/>
          </a:prstGeom>
          <a:noFill/>
        </p:spPr>
        <p:txBody>
          <a:bodyPr wrap="none" rtlCol="0">
            <a:spAutoFit/>
          </a:bodyPr>
          <a:lstStyle/>
          <a:p>
            <a:r>
              <a:rPr lang="en-US" sz="3200" dirty="0"/>
              <a:t>+</a:t>
            </a:r>
          </a:p>
        </p:txBody>
      </p:sp>
      <p:pic>
        <p:nvPicPr>
          <p:cNvPr id="9" name="Picture 8">
            <a:extLst>
              <a:ext uri="{FF2B5EF4-FFF2-40B4-BE49-F238E27FC236}">
                <a16:creationId xmlns:a16="http://schemas.microsoft.com/office/drawing/2014/main" id="{0B2DA349-BB04-43F2-9619-2309BB7D204D}"/>
              </a:ext>
            </a:extLst>
          </p:cNvPr>
          <p:cNvPicPr>
            <a:picLocks noChangeAspect="1"/>
          </p:cNvPicPr>
          <p:nvPr/>
        </p:nvPicPr>
        <p:blipFill>
          <a:blip r:embed="rId2"/>
          <a:stretch>
            <a:fillRect/>
          </a:stretch>
        </p:blipFill>
        <p:spPr>
          <a:xfrm>
            <a:off x="998719" y="3025589"/>
            <a:ext cx="1768852" cy="336588"/>
          </a:xfrm>
          <a:prstGeom prst="rect">
            <a:avLst/>
          </a:prstGeom>
        </p:spPr>
      </p:pic>
      <p:pic>
        <p:nvPicPr>
          <p:cNvPr id="10" name="Picture 9">
            <a:extLst>
              <a:ext uri="{FF2B5EF4-FFF2-40B4-BE49-F238E27FC236}">
                <a16:creationId xmlns:a16="http://schemas.microsoft.com/office/drawing/2014/main" id="{2F6B1A17-A8AA-4E59-905F-378F2E572A43}"/>
              </a:ext>
            </a:extLst>
          </p:cNvPr>
          <p:cNvPicPr>
            <a:picLocks noChangeAspect="1"/>
          </p:cNvPicPr>
          <p:nvPr/>
        </p:nvPicPr>
        <p:blipFill>
          <a:blip r:embed="rId3"/>
          <a:stretch>
            <a:fillRect/>
          </a:stretch>
        </p:blipFill>
        <p:spPr>
          <a:xfrm>
            <a:off x="3773424" y="3026135"/>
            <a:ext cx="1901952" cy="336042"/>
          </a:xfrm>
          <a:prstGeom prst="rect">
            <a:avLst/>
          </a:prstGeom>
        </p:spPr>
      </p:pic>
      <p:pic>
        <p:nvPicPr>
          <p:cNvPr id="11" name="Picture 10">
            <a:extLst>
              <a:ext uri="{FF2B5EF4-FFF2-40B4-BE49-F238E27FC236}">
                <a16:creationId xmlns:a16="http://schemas.microsoft.com/office/drawing/2014/main" id="{3267EDB0-FC8A-4A92-A40D-A76406577FB5}"/>
              </a:ext>
            </a:extLst>
          </p:cNvPr>
          <p:cNvPicPr>
            <a:picLocks noChangeAspect="1"/>
          </p:cNvPicPr>
          <p:nvPr/>
        </p:nvPicPr>
        <p:blipFill>
          <a:blip r:embed="rId4"/>
          <a:stretch>
            <a:fillRect/>
          </a:stretch>
        </p:blipFill>
        <p:spPr>
          <a:xfrm>
            <a:off x="6931844" y="3026135"/>
            <a:ext cx="942975" cy="338328"/>
          </a:xfrm>
          <a:prstGeom prst="rect">
            <a:avLst/>
          </a:prstGeom>
        </p:spPr>
      </p:pic>
      <p:sp>
        <p:nvSpPr>
          <p:cNvPr id="12" name="TextBox 11">
            <a:extLst>
              <a:ext uri="{FF2B5EF4-FFF2-40B4-BE49-F238E27FC236}">
                <a16:creationId xmlns:a16="http://schemas.microsoft.com/office/drawing/2014/main" id="{75E0C632-8E95-46FB-99B4-5F854C01976F}"/>
              </a:ext>
            </a:extLst>
          </p:cNvPr>
          <p:cNvSpPr txBox="1"/>
          <p:nvPr/>
        </p:nvSpPr>
        <p:spPr>
          <a:xfrm>
            <a:off x="764641" y="4645324"/>
            <a:ext cx="2931059" cy="461665"/>
          </a:xfrm>
          <a:prstGeom prst="rect">
            <a:avLst/>
          </a:prstGeom>
          <a:noFill/>
        </p:spPr>
        <p:txBody>
          <a:bodyPr wrap="none" rtlCol="0">
            <a:spAutoFit/>
          </a:bodyPr>
          <a:lstStyle/>
          <a:p>
            <a:r>
              <a:rPr lang="en-US" sz="2400" dirty="0"/>
              <a:t>David-Kham theorem:</a:t>
            </a:r>
          </a:p>
        </p:txBody>
      </p:sp>
      <p:pic>
        <p:nvPicPr>
          <p:cNvPr id="13" name="Picture 12">
            <a:extLst>
              <a:ext uri="{FF2B5EF4-FFF2-40B4-BE49-F238E27FC236}">
                <a16:creationId xmlns:a16="http://schemas.microsoft.com/office/drawing/2014/main" id="{4B241C36-EEDC-4AB1-B1F5-BF1B03C7A0A0}"/>
              </a:ext>
            </a:extLst>
          </p:cNvPr>
          <p:cNvPicPr>
            <a:picLocks noChangeAspect="1"/>
          </p:cNvPicPr>
          <p:nvPr/>
        </p:nvPicPr>
        <p:blipFill>
          <a:blip r:embed="rId5"/>
          <a:stretch>
            <a:fillRect/>
          </a:stretch>
        </p:blipFill>
        <p:spPr>
          <a:xfrm>
            <a:off x="2119312" y="5181600"/>
            <a:ext cx="5284019" cy="777062"/>
          </a:xfrm>
          <a:prstGeom prst="rect">
            <a:avLst/>
          </a:prstGeom>
        </p:spPr>
      </p:pic>
    </p:spTree>
    <p:extLst>
      <p:ext uri="{BB962C8B-B14F-4D97-AF65-F5344CB8AC3E}">
        <p14:creationId xmlns:p14="http://schemas.microsoft.com/office/powerpoint/2010/main" val="19854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ADDC-ECD9-4117-8D78-23668456BED0}"/>
              </a:ext>
            </a:extLst>
          </p:cNvPr>
          <p:cNvSpPr>
            <a:spLocks noGrp="1"/>
          </p:cNvSpPr>
          <p:nvPr>
            <p:ph type="title"/>
          </p:nvPr>
        </p:nvSpPr>
        <p:spPr/>
        <p:txBody>
          <a:bodyPr/>
          <a:lstStyle/>
          <a:p>
            <a:pPr algn="l"/>
            <a:r>
              <a:rPr lang="en-US" dirty="0"/>
              <a:t>Algorithm</a:t>
            </a:r>
          </a:p>
        </p:txBody>
      </p:sp>
      <p:sp>
        <p:nvSpPr>
          <p:cNvPr id="3" name="Content Placeholder 2">
            <a:extLst>
              <a:ext uri="{FF2B5EF4-FFF2-40B4-BE49-F238E27FC236}">
                <a16:creationId xmlns:a16="http://schemas.microsoft.com/office/drawing/2014/main" id="{4CD20DDD-362F-4968-9B28-E07D3B4A2A44}"/>
              </a:ext>
            </a:extLst>
          </p:cNvPr>
          <p:cNvSpPr>
            <a:spLocks noGrp="1"/>
          </p:cNvSpPr>
          <p:nvPr>
            <p:ph idx="1"/>
          </p:nvPr>
        </p:nvSpPr>
        <p:spPr/>
        <p:txBody>
          <a:bodyPr/>
          <a:lstStyle/>
          <a:p>
            <a:r>
              <a:rPr lang="en-US" dirty="0"/>
              <a:t>Step I: Leading eigen-vector computation</a:t>
            </a:r>
          </a:p>
          <a:p>
            <a:pPr lvl="1"/>
            <a:r>
              <a:rPr lang="en-US" dirty="0"/>
              <a:t>Power method, which can be done very efficiently</a:t>
            </a:r>
          </a:p>
          <a:p>
            <a:endParaRPr lang="en-US" dirty="0"/>
          </a:p>
          <a:p>
            <a:r>
              <a:rPr lang="en-US" dirty="0"/>
              <a:t>Step II: Rounding via linear assignment</a:t>
            </a:r>
          </a:p>
          <a:p>
            <a:pPr lvl="1"/>
            <a:r>
              <a:rPr lang="en-US" dirty="0"/>
              <a:t>Hungarian algorithm</a:t>
            </a:r>
          </a:p>
        </p:txBody>
      </p:sp>
      <p:sp>
        <p:nvSpPr>
          <p:cNvPr id="4" name="Rectangle 3">
            <a:extLst>
              <a:ext uri="{FF2B5EF4-FFF2-40B4-BE49-F238E27FC236}">
                <a16:creationId xmlns:a16="http://schemas.microsoft.com/office/drawing/2014/main" id="{AA42B79E-94D4-4262-8FFC-69F1AC391C97}"/>
              </a:ext>
            </a:extLst>
          </p:cNvPr>
          <p:cNvSpPr/>
          <p:nvPr/>
        </p:nvSpPr>
        <p:spPr>
          <a:xfrm>
            <a:off x="5638800" y="1496774"/>
            <a:ext cx="3205365" cy="369332"/>
          </a:xfrm>
          <a:prstGeom prst="rect">
            <a:avLst/>
          </a:prstGeom>
        </p:spPr>
        <p:txBody>
          <a:bodyPr wrap="none">
            <a:spAutoFit/>
          </a:bodyPr>
          <a:lstStyle/>
          <a:p>
            <a:r>
              <a:rPr lang="en-US" dirty="0">
                <a:solidFill>
                  <a:srgbClr val="606060"/>
                </a:solidFill>
                <a:latin typeface="Avenir"/>
              </a:rPr>
              <a:t>[Pachauri et al 13, Shen et al 16]</a:t>
            </a:r>
            <a:endParaRPr lang="en-US" dirty="0"/>
          </a:p>
        </p:txBody>
      </p:sp>
    </p:spTree>
    <p:extLst>
      <p:ext uri="{BB962C8B-B14F-4D97-AF65-F5344CB8AC3E}">
        <p14:creationId xmlns:p14="http://schemas.microsoft.com/office/powerpoint/2010/main" val="254155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9079-8C4C-4630-8192-32FAA4EA79D4}"/>
              </a:ext>
            </a:extLst>
          </p:cNvPr>
          <p:cNvSpPr>
            <a:spLocks noGrp="1"/>
          </p:cNvSpPr>
          <p:nvPr>
            <p:ph type="title"/>
          </p:nvPr>
        </p:nvSpPr>
        <p:spPr/>
        <p:txBody>
          <a:bodyPr/>
          <a:lstStyle/>
          <a:p>
            <a:r>
              <a:rPr lang="en-US" dirty="0"/>
              <a:t>Theoretical Analysis</a:t>
            </a:r>
          </a:p>
        </p:txBody>
      </p:sp>
      <p:sp>
        <p:nvSpPr>
          <p:cNvPr id="3" name="Content Placeholder 2">
            <a:extLst>
              <a:ext uri="{FF2B5EF4-FFF2-40B4-BE49-F238E27FC236}">
                <a16:creationId xmlns:a16="http://schemas.microsoft.com/office/drawing/2014/main" id="{9ADB4078-C482-4D82-B03F-192E8E248A58}"/>
              </a:ext>
            </a:extLst>
          </p:cNvPr>
          <p:cNvSpPr>
            <a:spLocks noGrp="1"/>
          </p:cNvSpPr>
          <p:nvPr>
            <p:ph idx="1"/>
          </p:nvPr>
        </p:nvSpPr>
        <p:spPr/>
        <p:txBody>
          <a:bodyPr/>
          <a:lstStyle/>
          <a:p>
            <a:r>
              <a:rPr lang="en-US" sz="2800" dirty="0"/>
              <a:t>Deterministic setting</a:t>
            </a:r>
          </a:p>
          <a:p>
            <a:pPr lvl="1"/>
            <a:r>
              <a:rPr lang="en-US" sz="2400" dirty="0"/>
              <a:t>A constant fraction of noise [Huang et al. 19]</a:t>
            </a:r>
          </a:p>
          <a:p>
            <a:pPr lvl="1"/>
            <a:r>
              <a:rPr lang="en-US" sz="2400" dirty="0"/>
              <a:t>1/8 for clique graphs (a gap from SDP formulations)</a:t>
            </a:r>
          </a:p>
          <a:p>
            <a:pPr lvl="1"/>
            <a:endParaRPr lang="en-US" dirty="0"/>
          </a:p>
          <a:p>
            <a:r>
              <a:rPr lang="en-US" sz="2800" dirty="0"/>
              <a:t>Randomized setting </a:t>
            </a:r>
            <a:r>
              <a:rPr lang="en-US" sz="2400" dirty="0"/>
              <a:t>[Bajaj et al. 18]</a:t>
            </a:r>
          </a:p>
        </p:txBody>
      </p:sp>
      <p:pic>
        <p:nvPicPr>
          <p:cNvPr id="4" name="Picture 3">
            <a:extLst>
              <a:ext uri="{FF2B5EF4-FFF2-40B4-BE49-F238E27FC236}">
                <a16:creationId xmlns:a16="http://schemas.microsoft.com/office/drawing/2014/main" id="{E2B6FFC8-88A4-4AB6-BF9F-1E17EED0FEC6}"/>
              </a:ext>
            </a:extLst>
          </p:cNvPr>
          <p:cNvPicPr>
            <a:picLocks noChangeAspect="1"/>
          </p:cNvPicPr>
          <p:nvPr/>
        </p:nvPicPr>
        <p:blipFill>
          <a:blip r:embed="rId2"/>
          <a:stretch>
            <a:fillRect/>
          </a:stretch>
        </p:blipFill>
        <p:spPr>
          <a:xfrm>
            <a:off x="3429000" y="4572000"/>
            <a:ext cx="1981200" cy="917013"/>
          </a:xfrm>
          <a:prstGeom prst="rect">
            <a:avLst/>
          </a:prstGeom>
        </p:spPr>
      </p:pic>
      <p:grpSp>
        <p:nvGrpSpPr>
          <p:cNvPr id="12" name="Group 11">
            <a:extLst>
              <a:ext uri="{FF2B5EF4-FFF2-40B4-BE49-F238E27FC236}">
                <a16:creationId xmlns:a16="http://schemas.microsoft.com/office/drawing/2014/main" id="{19690CF2-031E-43CE-9BAE-72B11C7220D4}"/>
              </a:ext>
            </a:extLst>
          </p:cNvPr>
          <p:cNvGrpSpPr/>
          <p:nvPr/>
        </p:nvGrpSpPr>
        <p:grpSpPr>
          <a:xfrm>
            <a:off x="1524000" y="5181600"/>
            <a:ext cx="2469330" cy="906933"/>
            <a:chOff x="1524000" y="5181600"/>
            <a:chExt cx="2469330" cy="906933"/>
          </a:xfrm>
        </p:grpSpPr>
        <p:sp>
          <p:nvSpPr>
            <p:cNvPr id="5" name="TextBox 4">
              <a:extLst>
                <a:ext uri="{FF2B5EF4-FFF2-40B4-BE49-F238E27FC236}">
                  <a16:creationId xmlns:a16="http://schemas.microsoft.com/office/drawing/2014/main" id="{D6371BC7-EB4F-4F30-B4D8-D8722B37F758}"/>
                </a:ext>
              </a:extLst>
            </p:cNvPr>
            <p:cNvSpPr txBox="1"/>
            <p:nvPr/>
          </p:nvSpPr>
          <p:spPr>
            <a:xfrm>
              <a:off x="1524000" y="5719201"/>
              <a:ext cx="2469330" cy="369332"/>
            </a:xfrm>
            <a:prstGeom prst="rect">
              <a:avLst/>
            </a:prstGeom>
            <a:noFill/>
          </p:spPr>
          <p:txBody>
            <a:bodyPr wrap="none" rtlCol="0">
              <a:spAutoFit/>
            </a:bodyPr>
            <a:lstStyle/>
            <a:p>
              <a:r>
                <a:rPr lang="en-US" dirty="0"/>
                <a:t>Fraction of correct maps</a:t>
              </a:r>
            </a:p>
          </p:txBody>
        </p:sp>
        <p:cxnSp>
          <p:nvCxnSpPr>
            <p:cNvPr id="8" name="Straight Arrow Connector 7">
              <a:extLst>
                <a:ext uri="{FF2B5EF4-FFF2-40B4-BE49-F238E27FC236}">
                  <a16:creationId xmlns:a16="http://schemas.microsoft.com/office/drawing/2014/main" id="{34A597E4-E818-4F48-91F3-8ADE065D8970}"/>
                </a:ext>
              </a:extLst>
            </p:cNvPr>
            <p:cNvCxnSpPr>
              <a:stCxn id="5" idx="0"/>
            </p:cNvCxnSpPr>
            <p:nvPr/>
          </p:nvCxnSpPr>
          <p:spPr>
            <a:xfrm flipV="1">
              <a:off x="2758665" y="5181600"/>
              <a:ext cx="746535" cy="537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F6D40E0-3079-4866-8A74-E1B3ACCED818}"/>
              </a:ext>
            </a:extLst>
          </p:cNvPr>
          <p:cNvGrpSpPr/>
          <p:nvPr/>
        </p:nvGrpSpPr>
        <p:grpSpPr>
          <a:xfrm>
            <a:off x="5150672" y="5335307"/>
            <a:ext cx="2343982" cy="759511"/>
            <a:chOff x="5150672" y="5335307"/>
            <a:chExt cx="2343982" cy="759511"/>
          </a:xfrm>
        </p:grpSpPr>
        <p:sp>
          <p:nvSpPr>
            <p:cNvPr id="6" name="TextBox 5">
              <a:extLst>
                <a:ext uri="{FF2B5EF4-FFF2-40B4-BE49-F238E27FC236}">
                  <a16:creationId xmlns:a16="http://schemas.microsoft.com/office/drawing/2014/main" id="{033BFF30-EF74-485F-97AD-C2EF3B553E53}"/>
                </a:ext>
              </a:extLst>
            </p:cNvPr>
            <p:cNvSpPr txBox="1"/>
            <p:nvPr/>
          </p:nvSpPr>
          <p:spPr>
            <a:xfrm>
              <a:off x="5715000" y="5725486"/>
              <a:ext cx="1779654" cy="369332"/>
            </a:xfrm>
            <a:prstGeom prst="rect">
              <a:avLst/>
            </a:prstGeom>
            <a:noFill/>
          </p:spPr>
          <p:txBody>
            <a:bodyPr wrap="none" rtlCol="0">
              <a:spAutoFit/>
            </a:bodyPr>
            <a:lstStyle/>
            <a:p>
              <a:r>
                <a:rPr lang="en-US" dirty="0"/>
                <a:t>Sampling density</a:t>
              </a:r>
            </a:p>
          </p:txBody>
        </p:sp>
        <p:cxnSp>
          <p:nvCxnSpPr>
            <p:cNvPr id="10" name="Straight Arrow Connector 9">
              <a:extLst>
                <a:ext uri="{FF2B5EF4-FFF2-40B4-BE49-F238E27FC236}">
                  <a16:creationId xmlns:a16="http://schemas.microsoft.com/office/drawing/2014/main" id="{FB71CF6A-721C-4AA4-BC35-4F91F35E5709}"/>
                </a:ext>
              </a:extLst>
            </p:cNvPr>
            <p:cNvCxnSpPr>
              <a:stCxn id="6" idx="0"/>
            </p:cNvCxnSpPr>
            <p:nvPr/>
          </p:nvCxnSpPr>
          <p:spPr>
            <a:xfrm flipH="1" flipV="1">
              <a:off x="5150672" y="5335307"/>
              <a:ext cx="1454155" cy="390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71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07CF1-55D4-45D2-A9D7-99870F846F7F}"/>
              </a:ext>
            </a:extLst>
          </p:cNvPr>
          <p:cNvSpPr txBox="1"/>
          <p:nvPr/>
        </p:nvSpPr>
        <p:spPr>
          <a:xfrm>
            <a:off x="2590800" y="3200400"/>
            <a:ext cx="4459298" cy="584775"/>
          </a:xfrm>
          <a:prstGeom prst="rect">
            <a:avLst/>
          </a:prstGeom>
          <a:noFill/>
        </p:spPr>
        <p:txBody>
          <a:bodyPr wrap="none" rtlCol="0">
            <a:spAutoFit/>
          </a:bodyPr>
          <a:lstStyle/>
          <a:p>
            <a:r>
              <a:rPr lang="en-US" sz="3200" dirty="0"/>
              <a:t>Non-Convex Optimization</a:t>
            </a:r>
          </a:p>
        </p:txBody>
      </p:sp>
    </p:spTree>
    <p:extLst>
      <p:ext uri="{BB962C8B-B14F-4D97-AF65-F5344CB8AC3E}">
        <p14:creationId xmlns:p14="http://schemas.microsoft.com/office/powerpoint/2010/main" val="153432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0DBB-5B2B-4E9F-8AC9-FB3C5072F93D}"/>
              </a:ext>
            </a:extLst>
          </p:cNvPr>
          <p:cNvSpPr>
            <a:spLocks noGrp="1"/>
          </p:cNvSpPr>
          <p:nvPr>
            <p:ph type="title"/>
          </p:nvPr>
        </p:nvSpPr>
        <p:spPr/>
        <p:txBody>
          <a:bodyPr/>
          <a:lstStyle/>
          <a:p>
            <a:pPr algn="l"/>
            <a:r>
              <a:rPr lang="en-US" dirty="0"/>
              <a:t>Translation Synchronization</a:t>
            </a:r>
          </a:p>
        </p:txBody>
      </p:sp>
      <p:sp>
        <p:nvSpPr>
          <p:cNvPr id="3" name="Content Placeholder 2">
            <a:extLst>
              <a:ext uri="{FF2B5EF4-FFF2-40B4-BE49-F238E27FC236}">
                <a16:creationId xmlns:a16="http://schemas.microsoft.com/office/drawing/2014/main" id="{19692DB2-CD8D-426C-862C-2B44EA96A88B}"/>
              </a:ext>
            </a:extLst>
          </p:cNvPr>
          <p:cNvSpPr>
            <a:spLocks noGrp="1"/>
          </p:cNvSpPr>
          <p:nvPr>
            <p:ph idx="1"/>
          </p:nvPr>
        </p:nvSpPr>
        <p:spPr/>
        <p:txBody>
          <a:bodyPr/>
          <a:lstStyle/>
          <a:p>
            <a:r>
              <a:rPr lang="en-US" sz="2800" dirty="0"/>
              <a:t>Pair-wise differences along a graph</a:t>
            </a:r>
          </a:p>
          <a:p>
            <a:r>
              <a:rPr lang="en-US" sz="2800" dirty="0"/>
              <a:t>Convex optimization</a:t>
            </a:r>
          </a:p>
          <a:p>
            <a:endParaRPr lang="en-US" sz="2800" dirty="0"/>
          </a:p>
          <a:p>
            <a:endParaRPr lang="en-US" sz="2800" dirty="0"/>
          </a:p>
          <a:p>
            <a:r>
              <a:rPr lang="en-US" sz="2800" dirty="0"/>
              <a:t>Truncated least squares</a:t>
            </a:r>
          </a:p>
          <a:p>
            <a:endParaRPr lang="en-US" dirty="0"/>
          </a:p>
        </p:txBody>
      </p:sp>
      <p:sp>
        <p:nvSpPr>
          <p:cNvPr id="4" name="TextBox 3">
            <a:extLst>
              <a:ext uri="{FF2B5EF4-FFF2-40B4-BE49-F238E27FC236}">
                <a16:creationId xmlns:a16="http://schemas.microsoft.com/office/drawing/2014/main" id="{EEC8763F-FAC9-45EC-A387-53FFAEA7C65D}"/>
              </a:ext>
            </a:extLst>
          </p:cNvPr>
          <p:cNvSpPr txBox="1"/>
          <p:nvPr/>
        </p:nvSpPr>
        <p:spPr>
          <a:xfrm>
            <a:off x="7086600" y="1765693"/>
            <a:ext cx="1738361" cy="369332"/>
          </a:xfrm>
          <a:prstGeom prst="rect">
            <a:avLst/>
          </a:prstGeom>
          <a:noFill/>
        </p:spPr>
        <p:txBody>
          <a:bodyPr wrap="none" rtlCol="0">
            <a:spAutoFit/>
          </a:bodyPr>
          <a:lstStyle/>
          <a:p>
            <a:r>
              <a:rPr lang="en-US" dirty="0"/>
              <a:t>[Huang et al. 17]</a:t>
            </a:r>
          </a:p>
        </p:txBody>
      </p:sp>
      <p:pic>
        <p:nvPicPr>
          <p:cNvPr id="5" name="Picture 4">
            <a:extLst>
              <a:ext uri="{FF2B5EF4-FFF2-40B4-BE49-F238E27FC236}">
                <a16:creationId xmlns:a16="http://schemas.microsoft.com/office/drawing/2014/main" id="{64725EE1-0B56-4BE0-BEDB-06983AA56C8B}"/>
              </a:ext>
            </a:extLst>
          </p:cNvPr>
          <p:cNvPicPr>
            <a:picLocks noChangeAspect="1"/>
          </p:cNvPicPr>
          <p:nvPr/>
        </p:nvPicPr>
        <p:blipFill>
          <a:blip r:embed="rId2"/>
          <a:stretch>
            <a:fillRect/>
          </a:stretch>
        </p:blipFill>
        <p:spPr>
          <a:xfrm>
            <a:off x="2057400" y="3124200"/>
            <a:ext cx="5021580" cy="708660"/>
          </a:xfrm>
          <a:prstGeom prst="rect">
            <a:avLst/>
          </a:prstGeom>
        </p:spPr>
      </p:pic>
      <p:pic>
        <p:nvPicPr>
          <p:cNvPr id="6" name="Picture 5">
            <a:extLst>
              <a:ext uri="{FF2B5EF4-FFF2-40B4-BE49-F238E27FC236}">
                <a16:creationId xmlns:a16="http://schemas.microsoft.com/office/drawing/2014/main" id="{BE970B2B-4369-4F89-9C54-DB1E99370519}"/>
              </a:ext>
            </a:extLst>
          </p:cNvPr>
          <p:cNvPicPr>
            <a:picLocks noChangeAspect="1"/>
          </p:cNvPicPr>
          <p:nvPr/>
        </p:nvPicPr>
        <p:blipFill>
          <a:blip r:embed="rId3"/>
          <a:stretch>
            <a:fillRect/>
          </a:stretch>
        </p:blipFill>
        <p:spPr>
          <a:xfrm>
            <a:off x="762000" y="4588078"/>
            <a:ext cx="7845266" cy="667798"/>
          </a:xfrm>
          <a:prstGeom prst="rect">
            <a:avLst/>
          </a:prstGeom>
        </p:spPr>
      </p:pic>
      <p:pic>
        <p:nvPicPr>
          <p:cNvPr id="7" name="Picture 6">
            <a:extLst>
              <a:ext uri="{FF2B5EF4-FFF2-40B4-BE49-F238E27FC236}">
                <a16:creationId xmlns:a16="http://schemas.microsoft.com/office/drawing/2014/main" id="{C9D931DF-5D3B-4B92-891B-061D81D2CB06}"/>
              </a:ext>
            </a:extLst>
          </p:cNvPr>
          <p:cNvPicPr>
            <a:picLocks noChangeAspect="1"/>
          </p:cNvPicPr>
          <p:nvPr/>
        </p:nvPicPr>
        <p:blipFill>
          <a:blip r:embed="rId4"/>
          <a:stretch>
            <a:fillRect/>
          </a:stretch>
        </p:blipFill>
        <p:spPr>
          <a:xfrm>
            <a:off x="2743200" y="5410200"/>
            <a:ext cx="4286250" cy="402648"/>
          </a:xfrm>
          <a:prstGeom prst="rect">
            <a:avLst/>
          </a:prstGeom>
        </p:spPr>
      </p:pic>
    </p:spTree>
    <p:extLst>
      <p:ext uri="{BB962C8B-B14F-4D97-AF65-F5344CB8AC3E}">
        <p14:creationId xmlns:p14="http://schemas.microsoft.com/office/powerpoint/2010/main" val="27162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E542-E9DF-46AD-9C95-7D5079865809}"/>
              </a:ext>
            </a:extLst>
          </p:cNvPr>
          <p:cNvSpPr>
            <a:spLocks noGrp="1"/>
          </p:cNvSpPr>
          <p:nvPr>
            <p:ph type="title"/>
          </p:nvPr>
        </p:nvSpPr>
        <p:spPr/>
        <p:txBody>
          <a:bodyPr/>
          <a:lstStyle/>
          <a:p>
            <a:pPr algn="l"/>
            <a:r>
              <a:rPr lang="en-US" dirty="0"/>
              <a:t>Exact recovery condition</a:t>
            </a:r>
          </a:p>
        </p:txBody>
      </p:sp>
      <p:sp>
        <p:nvSpPr>
          <p:cNvPr id="3" name="Content Placeholder 2">
            <a:extLst>
              <a:ext uri="{FF2B5EF4-FFF2-40B4-BE49-F238E27FC236}">
                <a16:creationId xmlns:a16="http://schemas.microsoft.com/office/drawing/2014/main" id="{BB4A2EC9-1815-4D2C-93E4-56BA3194FEA9}"/>
              </a:ext>
            </a:extLst>
          </p:cNvPr>
          <p:cNvSpPr>
            <a:spLocks noGrp="1"/>
          </p:cNvSpPr>
          <p:nvPr>
            <p:ph idx="1"/>
          </p:nvPr>
        </p:nvSpPr>
        <p:spPr/>
        <p:txBody>
          <a:bodyPr/>
          <a:lstStyle/>
          <a:p>
            <a:r>
              <a:rPr lang="en-US" dirty="0"/>
              <a:t>Deterministic </a:t>
            </a:r>
          </a:p>
          <a:p>
            <a:pPr lvl="1"/>
            <a:r>
              <a:rPr lang="en-US" sz="2400" dirty="0"/>
              <a:t>A constant fraction of noise (1/6 for clique graphs)</a:t>
            </a:r>
          </a:p>
          <a:p>
            <a:pPr lvl="1"/>
            <a:r>
              <a:rPr lang="en-US" sz="2400" dirty="0"/>
              <a:t>2/3 of the optimal ratio</a:t>
            </a:r>
          </a:p>
          <a:p>
            <a:pPr marL="457200" lvl="1" indent="0">
              <a:buNone/>
            </a:pPr>
            <a:endParaRPr lang="en-US" sz="2400" dirty="0"/>
          </a:p>
          <a:p>
            <a:r>
              <a:rPr lang="en-US" dirty="0"/>
              <a:t>Randomized</a:t>
            </a:r>
          </a:p>
        </p:txBody>
      </p:sp>
      <p:pic>
        <p:nvPicPr>
          <p:cNvPr id="4" name="Picture 3">
            <a:extLst>
              <a:ext uri="{FF2B5EF4-FFF2-40B4-BE49-F238E27FC236}">
                <a16:creationId xmlns:a16="http://schemas.microsoft.com/office/drawing/2014/main" id="{3C1265AB-4CF0-4829-8C66-7A734BA69B5B}"/>
              </a:ext>
            </a:extLst>
          </p:cNvPr>
          <p:cNvPicPr>
            <a:picLocks noChangeAspect="1"/>
          </p:cNvPicPr>
          <p:nvPr/>
        </p:nvPicPr>
        <p:blipFill>
          <a:blip r:embed="rId2"/>
          <a:stretch>
            <a:fillRect/>
          </a:stretch>
        </p:blipFill>
        <p:spPr>
          <a:xfrm>
            <a:off x="1627689" y="4572000"/>
            <a:ext cx="5888621" cy="762000"/>
          </a:xfrm>
          <a:prstGeom prst="rect">
            <a:avLst/>
          </a:prstGeom>
        </p:spPr>
      </p:pic>
      <p:pic>
        <p:nvPicPr>
          <p:cNvPr id="5" name="Picture 4">
            <a:extLst>
              <a:ext uri="{FF2B5EF4-FFF2-40B4-BE49-F238E27FC236}">
                <a16:creationId xmlns:a16="http://schemas.microsoft.com/office/drawing/2014/main" id="{D2949C0A-688D-4737-BB1A-AAD510B50A80}"/>
              </a:ext>
            </a:extLst>
          </p:cNvPr>
          <p:cNvPicPr>
            <a:picLocks noChangeAspect="1"/>
          </p:cNvPicPr>
          <p:nvPr/>
        </p:nvPicPr>
        <p:blipFill>
          <a:blip r:embed="rId3"/>
          <a:stretch>
            <a:fillRect/>
          </a:stretch>
        </p:blipFill>
        <p:spPr>
          <a:xfrm>
            <a:off x="4343400" y="5569082"/>
            <a:ext cx="1981200" cy="461530"/>
          </a:xfrm>
          <a:prstGeom prst="rect">
            <a:avLst/>
          </a:prstGeom>
        </p:spPr>
      </p:pic>
      <p:sp>
        <p:nvSpPr>
          <p:cNvPr id="6" name="TextBox 5">
            <a:extLst>
              <a:ext uri="{FF2B5EF4-FFF2-40B4-BE49-F238E27FC236}">
                <a16:creationId xmlns:a16="http://schemas.microsoft.com/office/drawing/2014/main" id="{5B277D53-424E-494D-9FB2-13E7D983BB87}"/>
              </a:ext>
            </a:extLst>
          </p:cNvPr>
          <p:cNvSpPr txBox="1"/>
          <p:nvPr/>
        </p:nvSpPr>
        <p:spPr>
          <a:xfrm>
            <a:off x="2099263" y="5569014"/>
            <a:ext cx="2229456" cy="461665"/>
          </a:xfrm>
          <a:prstGeom prst="rect">
            <a:avLst/>
          </a:prstGeom>
          <a:noFill/>
        </p:spPr>
        <p:txBody>
          <a:bodyPr wrap="none" rtlCol="0">
            <a:spAutoFit/>
          </a:bodyPr>
          <a:lstStyle/>
          <a:p>
            <a:r>
              <a:rPr lang="en-US" sz="2400" dirty="0"/>
              <a:t>Exact recovery if</a:t>
            </a:r>
          </a:p>
        </p:txBody>
      </p:sp>
    </p:spTree>
    <p:extLst>
      <p:ext uri="{BB962C8B-B14F-4D97-AF65-F5344CB8AC3E}">
        <p14:creationId xmlns:p14="http://schemas.microsoft.com/office/powerpoint/2010/main" val="7846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BE27-98EB-47C2-9013-EC976DC41E9D}"/>
              </a:ext>
            </a:extLst>
          </p:cNvPr>
          <p:cNvSpPr>
            <a:spLocks noGrp="1"/>
          </p:cNvSpPr>
          <p:nvPr>
            <p:ph type="title"/>
          </p:nvPr>
        </p:nvSpPr>
        <p:spPr/>
        <p:txBody>
          <a:bodyPr>
            <a:normAutofit/>
          </a:bodyPr>
          <a:lstStyle/>
          <a:p>
            <a:pPr algn="l"/>
            <a:r>
              <a:rPr lang="en-US" sz="3600" dirty="0"/>
              <a:t>Summary of low-rank based techniques</a:t>
            </a:r>
          </a:p>
        </p:txBody>
      </p:sp>
      <p:sp>
        <p:nvSpPr>
          <p:cNvPr id="4" name="Rectangle 3">
            <a:extLst>
              <a:ext uri="{FF2B5EF4-FFF2-40B4-BE49-F238E27FC236}">
                <a16:creationId xmlns:a16="http://schemas.microsoft.com/office/drawing/2014/main" id="{7ADFBD6E-7275-4ACB-A358-51A3436BCC03}"/>
              </a:ext>
            </a:extLst>
          </p:cNvPr>
          <p:cNvSpPr>
            <a:spLocks noChangeAspect="1"/>
          </p:cNvSpPr>
          <p:nvPr/>
        </p:nvSpPr>
        <p:spPr>
          <a:xfrm>
            <a:off x="685800" y="1905000"/>
            <a:ext cx="2057400" cy="2057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7C8366-4C34-43B9-AC47-508DFEB80E62}"/>
              </a:ext>
            </a:extLst>
          </p:cNvPr>
          <p:cNvSpPr>
            <a:spLocks noChangeAspect="1"/>
          </p:cNvSpPr>
          <p:nvPr/>
        </p:nvSpPr>
        <p:spPr>
          <a:xfrm>
            <a:off x="3543300" y="1904999"/>
            <a:ext cx="20574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5D9AEE-5B62-489A-AC18-04970A433723}"/>
              </a:ext>
            </a:extLst>
          </p:cNvPr>
          <p:cNvSpPr>
            <a:spLocks noChangeAspect="1"/>
          </p:cNvSpPr>
          <p:nvPr/>
        </p:nvSpPr>
        <p:spPr>
          <a:xfrm>
            <a:off x="6248400" y="1904999"/>
            <a:ext cx="20574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ECCA608-A50A-43E1-8C86-0DF99AEFCEAB}"/>
              </a:ext>
            </a:extLst>
          </p:cNvPr>
          <p:cNvSpPr txBox="1"/>
          <p:nvPr/>
        </p:nvSpPr>
        <p:spPr>
          <a:xfrm>
            <a:off x="2948325" y="2641311"/>
            <a:ext cx="389850" cy="584775"/>
          </a:xfrm>
          <a:prstGeom prst="rect">
            <a:avLst/>
          </a:prstGeom>
          <a:noFill/>
        </p:spPr>
        <p:txBody>
          <a:bodyPr wrap="none" rtlCol="0">
            <a:spAutoFit/>
          </a:bodyPr>
          <a:lstStyle/>
          <a:p>
            <a:r>
              <a:rPr lang="en-US" sz="3200" dirty="0"/>
              <a:t>=</a:t>
            </a:r>
          </a:p>
        </p:txBody>
      </p:sp>
      <p:sp>
        <p:nvSpPr>
          <p:cNvPr id="8" name="TextBox 7">
            <a:extLst>
              <a:ext uri="{FF2B5EF4-FFF2-40B4-BE49-F238E27FC236}">
                <a16:creationId xmlns:a16="http://schemas.microsoft.com/office/drawing/2014/main" id="{94E78FEA-C2F8-406D-93FB-1CEA98261DA5}"/>
              </a:ext>
            </a:extLst>
          </p:cNvPr>
          <p:cNvSpPr txBox="1"/>
          <p:nvPr/>
        </p:nvSpPr>
        <p:spPr>
          <a:xfrm>
            <a:off x="5715000" y="2640104"/>
            <a:ext cx="389850" cy="584775"/>
          </a:xfrm>
          <a:prstGeom prst="rect">
            <a:avLst/>
          </a:prstGeom>
          <a:noFill/>
        </p:spPr>
        <p:txBody>
          <a:bodyPr wrap="none" rtlCol="0">
            <a:spAutoFit/>
          </a:bodyPr>
          <a:lstStyle/>
          <a:p>
            <a:r>
              <a:rPr lang="en-US" sz="3200" dirty="0"/>
              <a:t>+</a:t>
            </a:r>
          </a:p>
        </p:txBody>
      </p:sp>
      <p:pic>
        <p:nvPicPr>
          <p:cNvPr id="9" name="Picture 8">
            <a:extLst>
              <a:ext uri="{FF2B5EF4-FFF2-40B4-BE49-F238E27FC236}">
                <a16:creationId xmlns:a16="http://schemas.microsoft.com/office/drawing/2014/main" id="{8F42DA98-CDC7-4988-B12C-01E0E551527C}"/>
              </a:ext>
            </a:extLst>
          </p:cNvPr>
          <p:cNvPicPr>
            <a:picLocks noChangeAspect="1"/>
          </p:cNvPicPr>
          <p:nvPr/>
        </p:nvPicPr>
        <p:blipFill>
          <a:blip r:embed="rId2"/>
          <a:stretch>
            <a:fillRect/>
          </a:stretch>
        </p:blipFill>
        <p:spPr>
          <a:xfrm>
            <a:off x="846319" y="2720788"/>
            <a:ext cx="1768852" cy="336588"/>
          </a:xfrm>
          <a:prstGeom prst="rect">
            <a:avLst/>
          </a:prstGeom>
        </p:spPr>
      </p:pic>
      <p:pic>
        <p:nvPicPr>
          <p:cNvPr id="10" name="Picture 9">
            <a:extLst>
              <a:ext uri="{FF2B5EF4-FFF2-40B4-BE49-F238E27FC236}">
                <a16:creationId xmlns:a16="http://schemas.microsoft.com/office/drawing/2014/main" id="{381254E6-733C-4B5A-9A3F-CDEA237AAC4D}"/>
              </a:ext>
            </a:extLst>
          </p:cNvPr>
          <p:cNvPicPr>
            <a:picLocks noChangeAspect="1"/>
          </p:cNvPicPr>
          <p:nvPr/>
        </p:nvPicPr>
        <p:blipFill>
          <a:blip r:embed="rId3"/>
          <a:stretch>
            <a:fillRect/>
          </a:stretch>
        </p:blipFill>
        <p:spPr>
          <a:xfrm>
            <a:off x="3621024" y="2721334"/>
            <a:ext cx="1901952" cy="336042"/>
          </a:xfrm>
          <a:prstGeom prst="rect">
            <a:avLst/>
          </a:prstGeom>
        </p:spPr>
      </p:pic>
      <p:pic>
        <p:nvPicPr>
          <p:cNvPr id="11" name="Picture 10">
            <a:extLst>
              <a:ext uri="{FF2B5EF4-FFF2-40B4-BE49-F238E27FC236}">
                <a16:creationId xmlns:a16="http://schemas.microsoft.com/office/drawing/2014/main" id="{74170BC5-21C9-47F8-A9C2-E79B971574D0}"/>
              </a:ext>
            </a:extLst>
          </p:cNvPr>
          <p:cNvPicPr>
            <a:picLocks noChangeAspect="1"/>
          </p:cNvPicPr>
          <p:nvPr/>
        </p:nvPicPr>
        <p:blipFill>
          <a:blip r:embed="rId4"/>
          <a:stretch>
            <a:fillRect/>
          </a:stretch>
        </p:blipFill>
        <p:spPr>
          <a:xfrm>
            <a:off x="6779444" y="2721334"/>
            <a:ext cx="942975" cy="338328"/>
          </a:xfrm>
          <a:prstGeom prst="rect">
            <a:avLst/>
          </a:prstGeom>
        </p:spPr>
      </p:pic>
      <p:pic>
        <p:nvPicPr>
          <p:cNvPr id="12" name="Picture 11">
            <a:extLst>
              <a:ext uri="{FF2B5EF4-FFF2-40B4-BE49-F238E27FC236}">
                <a16:creationId xmlns:a16="http://schemas.microsoft.com/office/drawing/2014/main" id="{8368E6CD-2F04-4595-8DAB-D04E2FA55E7A}"/>
              </a:ext>
            </a:extLst>
          </p:cNvPr>
          <p:cNvPicPr>
            <a:picLocks noChangeAspect="1"/>
          </p:cNvPicPr>
          <p:nvPr/>
        </p:nvPicPr>
        <p:blipFill>
          <a:blip r:embed="rId5"/>
          <a:stretch>
            <a:fillRect/>
          </a:stretch>
        </p:blipFill>
        <p:spPr>
          <a:xfrm>
            <a:off x="1524000" y="4744493"/>
            <a:ext cx="3877341" cy="425313"/>
          </a:xfrm>
          <a:prstGeom prst="rect">
            <a:avLst/>
          </a:prstGeom>
        </p:spPr>
      </p:pic>
      <p:pic>
        <p:nvPicPr>
          <p:cNvPr id="13" name="Picture 12">
            <a:extLst>
              <a:ext uri="{FF2B5EF4-FFF2-40B4-BE49-F238E27FC236}">
                <a16:creationId xmlns:a16="http://schemas.microsoft.com/office/drawing/2014/main" id="{B0A1CE07-9FF1-44B8-BB4C-DD027BFBFD37}"/>
              </a:ext>
            </a:extLst>
          </p:cNvPr>
          <p:cNvPicPr>
            <a:picLocks noChangeAspect="1"/>
          </p:cNvPicPr>
          <p:nvPr/>
        </p:nvPicPr>
        <p:blipFill>
          <a:blip r:embed="rId6"/>
          <a:stretch>
            <a:fillRect/>
          </a:stretch>
        </p:blipFill>
        <p:spPr>
          <a:xfrm>
            <a:off x="6019800" y="4744493"/>
            <a:ext cx="1660377" cy="465501"/>
          </a:xfrm>
          <a:prstGeom prst="rect">
            <a:avLst/>
          </a:prstGeom>
        </p:spPr>
      </p:pic>
      <p:pic>
        <p:nvPicPr>
          <p:cNvPr id="14" name="Picture 13">
            <a:extLst>
              <a:ext uri="{FF2B5EF4-FFF2-40B4-BE49-F238E27FC236}">
                <a16:creationId xmlns:a16="http://schemas.microsoft.com/office/drawing/2014/main" id="{14F837D7-30F6-4CDA-8E05-3BDDA744F532}"/>
              </a:ext>
            </a:extLst>
          </p:cNvPr>
          <p:cNvPicPr>
            <a:picLocks noChangeAspect="1"/>
          </p:cNvPicPr>
          <p:nvPr/>
        </p:nvPicPr>
        <p:blipFill>
          <a:blip r:embed="rId7"/>
          <a:stretch>
            <a:fillRect/>
          </a:stretch>
        </p:blipFill>
        <p:spPr>
          <a:xfrm>
            <a:off x="5600700" y="4814980"/>
            <a:ext cx="295275" cy="354826"/>
          </a:xfrm>
          <a:prstGeom prst="rect">
            <a:avLst/>
          </a:prstGeom>
        </p:spPr>
      </p:pic>
      <p:sp>
        <p:nvSpPr>
          <p:cNvPr id="15" name="TextBox 14">
            <a:extLst>
              <a:ext uri="{FF2B5EF4-FFF2-40B4-BE49-F238E27FC236}">
                <a16:creationId xmlns:a16="http://schemas.microsoft.com/office/drawing/2014/main" id="{7AC98272-8F79-4BAC-9415-F0D1491FBFD4}"/>
              </a:ext>
            </a:extLst>
          </p:cNvPr>
          <p:cNvSpPr txBox="1"/>
          <p:nvPr/>
        </p:nvSpPr>
        <p:spPr>
          <a:xfrm>
            <a:off x="533400" y="4191000"/>
            <a:ext cx="1560427" cy="461665"/>
          </a:xfrm>
          <a:prstGeom prst="rect">
            <a:avLst/>
          </a:prstGeom>
          <a:noFill/>
        </p:spPr>
        <p:txBody>
          <a:bodyPr wrap="none" rtlCol="0">
            <a:spAutoFit/>
          </a:bodyPr>
          <a:lstStyle/>
          <a:p>
            <a:r>
              <a:rPr lang="en-US" sz="2400" dirty="0"/>
              <a:t>Recovery if</a:t>
            </a:r>
          </a:p>
        </p:txBody>
      </p:sp>
      <p:sp>
        <p:nvSpPr>
          <p:cNvPr id="16" name="TextBox 15">
            <a:extLst>
              <a:ext uri="{FF2B5EF4-FFF2-40B4-BE49-F238E27FC236}">
                <a16:creationId xmlns:a16="http://schemas.microsoft.com/office/drawing/2014/main" id="{77999721-5CB9-45D3-B12A-7B7C2888B990}"/>
              </a:ext>
            </a:extLst>
          </p:cNvPr>
          <p:cNvSpPr txBox="1"/>
          <p:nvPr/>
        </p:nvSpPr>
        <p:spPr>
          <a:xfrm>
            <a:off x="2093827" y="4251957"/>
            <a:ext cx="2340897" cy="369332"/>
          </a:xfrm>
          <a:prstGeom prst="rect">
            <a:avLst/>
          </a:prstGeom>
          <a:noFill/>
        </p:spPr>
        <p:txBody>
          <a:bodyPr wrap="none" rtlCol="0">
            <a:spAutoFit/>
          </a:bodyPr>
          <a:lstStyle/>
          <a:p>
            <a:r>
              <a:rPr lang="en-US" b="1" dirty="0"/>
              <a:t>In some reduced space</a:t>
            </a:r>
          </a:p>
        </p:txBody>
      </p:sp>
      <p:sp>
        <p:nvSpPr>
          <p:cNvPr id="17" name="TextBox 16">
            <a:extLst>
              <a:ext uri="{FF2B5EF4-FFF2-40B4-BE49-F238E27FC236}">
                <a16:creationId xmlns:a16="http://schemas.microsoft.com/office/drawing/2014/main" id="{83CD975E-126F-4416-9C75-6AFF0C7B3DBF}"/>
              </a:ext>
            </a:extLst>
          </p:cNvPr>
          <p:cNvSpPr txBox="1"/>
          <p:nvPr/>
        </p:nvSpPr>
        <p:spPr>
          <a:xfrm>
            <a:off x="1219200" y="5352445"/>
            <a:ext cx="6984413" cy="400110"/>
          </a:xfrm>
          <a:prstGeom prst="rect">
            <a:avLst/>
          </a:prstGeom>
          <a:noFill/>
        </p:spPr>
        <p:txBody>
          <a:bodyPr wrap="none" rtlCol="0">
            <a:spAutoFit/>
          </a:bodyPr>
          <a:lstStyle/>
          <a:p>
            <a:r>
              <a:rPr lang="en-US" sz="2000" dirty="0"/>
              <a:t>The constant depends on the optimization techniques being used</a:t>
            </a:r>
          </a:p>
        </p:txBody>
      </p:sp>
      <p:sp>
        <p:nvSpPr>
          <p:cNvPr id="18" name="TextBox 17">
            <a:extLst>
              <a:ext uri="{FF2B5EF4-FFF2-40B4-BE49-F238E27FC236}">
                <a16:creationId xmlns:a16="http://schemas.microsoft.com/office/drawing/2014/main" id="{C1A0C3C1-E05D-4B6E-8F71-372D267B821D}"/>
              </a:ext>
            </a:extLst>
          </p:cNvPr>
          <p:cNvSpPr txBox="1"/>
          <p:nvPr/>
        </p:nvSpPr>
        <p:spPr>
          <a:xfrm>
            <a:off x="1371600" y="5695890"/>
            <a:ext cx="6800516" cy="400110"/>
          </a:xfrm>
          <a:prstGeom prst="rect">
            <a:avLst/>
          </a:prstGeom>
          <a:noFill/>
        </p:spPr>
        <p:txBody>
          <a:bodyPr wrap="none" rtlCol="0">
            <a:spAutoFit/>
          </a:bodyPr>
          <a:lstStyle/>
          <a:p>
            <a:r>
              <a:rPr lang="en-US" sz="2000" b="1" dirty="0"/>
              <a:t>Many (non-convex) techniques require further understanding!</a:t>
            </a:r>
          </a:p>
        </p:txBody>
      </p:sp>
    </p:spTree>
    <p:extLst>
      <p:ext uri="{BB962C8B-B14F-4D97-AF65-F5344CB8AC3E}">
        <p14:creationId xmlns:p14="http://schemas.microsoft.com/office/powerpoint/2010/main" val="21650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988B-C631-4ED7-BEDD-DB97292D6F2C}"/>
              </a:ext>
            </a:extLst>
          </p:cNvPr>
          <p:cNvSpPr>
            <a:spLocks noGrp="1"/>
          </p:cNvSpPr>
          <p:nvPr>
            <p:ph type="title"/>
          </p:nvPr>
        </p:nvSpPr>
        <p:spPr/>
        <p:txBody>
          <a:bodyPr/>
          <a:lstStyle/>
          <a:p>
            <a:r>
              <a:rPr lang="en-US" dirty="0"/>
              <a:t>Further reading (a</a:t>
            </a:r>
            <a:r>
              <a:rPr lang="zh-CN" altLang="en-US" dirty="0"/>
              <a:t> </a:t>
            </a:r>
            <a:r>
              <a:rPr lang="en-US" altLang="zh-CN" dirty="0"/>
              <a:t>partial</a:t>
            </a:r>
            <a:r>
              <a:rPr lang="zh-CN" altLang="en-US" dirty="0"/>
              <a:t> </a:t>
            </a:r>
            <a:r>
              <a:rPr lang="en-US" altLang="zh-CN" dirty="0"/>
              <a:t>list)</a:t>
            </a:r>
            <a:endParaRPr lang="en-US" dirty="0"/>
          </a:p>
        </p:txBody>
      </p:sp>
      <p:sp>
        <p:nvSpPr>
          <p:cNvPr id="3" name="Content Placeholder 2">
            <a:extLst>
              <a:ext uri="{FF2B5EF4-FFF2-40B4-BE49-F238E27FC236}">
                <a16:creationId xmlns:a16="http://schemas.microsoft.com/office/drawing/2014/main" id="{1302CA3D-B110-4204-96ED-26182F1B9247}"/>
              </a:ext>
            </a:extLst>
          </p:cNvPr>
          <p:cNvSpPr>
            <a:spLocks noGrp="1"/>
          </p:cNvSpPr>
          <p:nvPr>
            <p:ph idx="1"/>
          </p:nvPr>
        </p:nvSpPr>
        <p:spPr>
          <a:xfrm>
            <a:off x="457200" y="1752600"/>
            <a:ext cx="8229600" cy="4144963"/>
          </a:xfrm>
        </p:spPr>
        <p:txBody>
          <a:bodyPr>
            <a:normAutofit fontScale="25000" lnSpcReduction="20000"/>
          </a:bodyPr>
          <a:lstStyle/>
          <a:p>
            <a:r>
              <a:rPr lang="en-US" sz="9600" dirty="0"/>
              <a:t>Uncertainty quantification, Rotation/transformation synchronization, and lower bounds</a:t>
            </a:r>
          </a:p>
          <a:p>
            <a:endParaRPr lang="en-US" sz="9600" dirty="0"/>
          </a:p>
          <a:p>
            <a:pPr marL="0" indent="0">
              <a:buNone/>
            </a:pPr>
            <a:r>
              <a:rPr lang="en-US" sz="6800" dirty="0"/>
              <a:t>1. T. </a:t>
            </a:r>
            <a:r>
              <a:rPr lang="en-US" sz="6800" dirty="0" err="1"/>
              <a:t>Birdal</a:t>
            </a:r>
            <a:r>
              <a:rPr lang="en-US" sz="6800" dirty="0"/>
              <a:t>, U. </a:t>
            </a:r>
            <a:r>
              <a:rPr lang="en-US" sz="6800" dirty="0" err="1"/>
              <a:t>Simsekli</a:t>
            </a:r>
            <a:r>
              <a:rPr lang="en-US" sz="6800" dirty="0"/>
              <a:t>. Probabilistic Permutation Synchronization using the Riemannian Structure of the </a:t>
            </a:r>
            <a:r>
              <a:rPr lang="en-US" sz="6800" dirty="0" err="1"/>
              <a:t>Birkhoff</a:t>
            </a:r>
            <a:r>
              <a:rPr lang="en-US" sz="6800" dirty="0"/>
              <a:t> Polytope. CVPR 2019, Oral Paper.</a:t>
            </a:r>
          </a:p>
          <a:p>
            <a:pPr marL="0" indent="0">
              <a:buNone/>
            </a:pPr>
            <a:r>
              <a:rPr lang="en-US" sz="6800" dirty="0"/>
              <a:t>2. T. </a:t>
            </a:r>
            <a:r>
              <a:rPr lang="en-US" sz="6800" dirty="0" err="1"/>
              <a:t>Birdal</a:t>
            </a:r>
            <a:r>
              <a:rPr lang="en-US" sz="6800" dirty="0"/>
              <a:t>, U. </a:t>
            </a:r>
            <a:r>
              <a:rPr lang="en-US" sz="6800" dirty="0" err="1"/>
              <a:t>Simsekli</a:t>
            </a:r>
            <a:r>
              <a:rPr lang="en-US" sz="6800" dirty="0"/>
              <a:t>, M. </a:t>
            </a:r>
            <a:r>
              <a:rPr lang="en-US" sz="6800" dirty="0" err="1"/>
              <a:t>Eken</a:t>
            </a:r>
            <a:r>
              <a:rPr lang="en-US" sz="6800" dirty="0"/>
              <a:t>, S. </a:t>
            </a:r>
            <a:r>
              <a:rPr lang="en-US" sz="6800" dirty="0" err="1"/>
              <a:t>Ilic</a:t>
            </a:r>
            <a:r>
              <a:rPr lang="en-US" sz="6800" dirty="0"/>
              <a:t>. Bayesian Pose Graph Optimization via Bingham Distributions and Tempered Geodesic MCMC. In NIPS 2018.</a:t>
            </a:r>
          </a:p>
          <a:p>
            <a:pPr marL="0" indent="0">
              <a:buNone/>
            </a:pPr>
            <a:r>
              <a:rPr lang="en-US" sz="6800" dirty="0"/>
              <a:t>3. A. Perry, J. Weed, A. S. Bandeira, P. </a:t>
            </a:r>
            <a:r>
              <a:rPr lang="en-US" sz="6800" dirty="0" err="1"/>
              <a:t>Rigollet</a:t>
            </a:r>
            <a:r>
              <a:rPr lang="en-US" sz="6800" dirty="0"/>
              <a:t>, A. Singer, “The sample complexity of multi-reference alignment”. SIAM Journal on Mathematics of Data Science</a:t>
            </a:r>
          </a:p>
          <a:p>
            <a:pPr marL="0" indent="0">
              <a:buNone/>
            </a:pPr>
            <a:r>
              <a:rPr lang="en-US" sz="6800" dirty="0"/>
              <a:t>4. O. </a:t>
            </a:r>
            <a:r>
              <a:rPr lang="en-US" sz="6800" dirty="0" err="1"/>
              <a:t>Özyeşil</a:t>
            </a:r>
            <a:r>
              <a:rPr lang="en-US" sz="6800" dirty="0"/>
              <a:t>, N. Sharon, A. Singer, ``Synchronization over </a:t>
            </a:r>
            <a:r>
              <a:rPr lang="en-US" sz="6800" dirty="0" err="1"/>
              <a:t>Cartan</a:t>
            </a:r>
            <a:r>
              <a:rPr lang="en-US" sz="6800" dirty="0"/>
              <a:t> motion groups via contraction”, SIAM Journal on Applied Algebra and Geometry, 2 (2), pp. 207-241 (2018)</a:t>
            </a:r>
          </a:p>
          <a:p>
            <a:pPr marL="0" indent="0">
              <a:buNone/>
            </a:pPr>
            <a:r>
              <a:rPr lang="en-US" sz="6800" dirty="0"/>
              <a:t>5. A. S. Bandeira, N. </a:t>
            </a:r>
            <a:r>
              <a:rPr lang="en-US" sz="6800" dirty="0" err="1"/>
              <a:t>Boumal</a:t>
            </a:r>
            <a:r>
              <a:rPr lang="en-US" sz="6800" dirty="0"/>
              <a:t>, A. Singer, ``Tightness of the maximum likelihood semidefinite relaxation for angular synchronization”, Mathematical Programming, series A, 163 (1):145-167 (2017).</a:t>
            </a:r>
          </a:p>
          <a:p>
            <a:pPr marL="0" indent="0">
              <a:buNone/>
            </a:pPr>
            <a:r>
              <a:rPr lang="en-US" sz="6800" dirty="0"/>
              <a:t>6. A. Singer, H.-T. Wu, ``Spectral Convergence of the Connection Laplacian from Random Samples”, Information and Inference: A Journal of the IMA, 6 (1):58-123 (2017).</a:t>
            </a:r>
          </a:p>
        </p:txBody>
      </p:sp>
    </p:spTree>
    <p:extLst>
      <p:ext uri="{BB962C8B-B14F-4D97-AF65-F5344CB8AC3E}">
        <p14:creationId xmlns:p14="http://schemas.microsoft.com/office/powerpoint/2010/main" val="174156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Map synchronization problem</a:t>
            </a:r>
          </a:p>
        </p:txBody>
      </p:sp>
      <p:grpSp>
        <p:nvGrpSpPr>
          <p:cNvPr id="3" name="Group 2">
            <a:extLst>
              <a:ext uri="{FF2B5EF4-FFF2-40B4-BE49-F238E27FC236}">
                <a16:creationId xmlns:a16="http://schemas.microsoft.com/office/drawing/2014/main" id="{13227F39-CA0E-442A-84C3-3E36AD8C175C}"/>
              </a:ext>
            </a:extLst>
          </p:cNvPr>
          <p:cNvGrpSpPr/>
          <p:nvPr/>
        </p:nvGrpSpPr>
        <p:grpSpPr>
          <a:xfrm>
            <a:off x="648923" y="1828800"/>
            <a:ext cx="7794359" cy="3961606"/>
            <a:chOff x="648923" y="1828800"/>
            <a:chExt cx="7794359" cy="3961606"/>
          </a:xfrm>
        </p:grpSpPr>
        <p:pic>
          <p:nvPicPr>
            <p:cNvPr id="38" name="Picture 37"/>
            <p:cNvPicPr>
              <a:picLocks noChangeAspect="1"/>
            </p:cNvPicPr>
            <p:nvPr/>
          </p:nvPicPr>
          <p:blipFill>
            <a:blip r:embed="rId3"/>
            <a:stretch>
              <a:fillRect/>
            </a:stretch>
          </p:blipFill>
          <p:spPr>
            <a:xfrm>
              <a:off x="1333532" y="2412628"/>
              <a:ext cx="2839212" cy="2856738"/>
            </a:xfrm>
            <a:prstGeom prst="rect">
              <a:avLst/>
            </a:prstGeom>
          </p:spPr>
        </p:pic>
        <p:pic>
          <p:nvPicPr>
            <p:cNvPr id="5" name="Picture 4"/>
            <p:cNvPicPr>
              <a:picLocks noChangeAspect="1"/>
            </p:cNvPicPr>
            <p:nvPr/>
          </p:nvPicPr>
          <p:blipFill>
            <a:blip r:embed="rId4"/>
            <a:stretch>
              <a:fillRect/>
            </a:stretch>
          </p:blipFill>
          <p:spPr>
            <a:xfrm>
              <a:off x="5548393" y="2338642"/>
              <a:ext cx="2894889" cy="3004710"/>
            </a:xfrm>
            <a:prstGeom prst="rect">
              <a:avLst/>
            </a:prstGeom>
          </p:spPr>
        </p:pic>
        <p:pic>
          <p:nvPicPr>
            <p:cNvPr id="21" name="Picture 5" descr="G:\Matching\Data\Povray\Fourleg\PNG\shapes_10.png"/>
            <p:cNvPicPr>
              <a:picLocks noChangeAspect="1" noChangeArrowheads="1"/>
            </p:cNvPicPr>
            <p:nvPr/>
          </p:nvPicPr>
          <p:blipFill>
            <a:blip r:embed="rId5" cstate="print"/>
            <a:srcRect/>
            <a:stretch>
              <a:fillRect/>
            </a:stretch>
          </p:blipFill>
          <p:spPr bwMode="auto">
            <a:xfrm>
              <a:off x="3825892" y="2180298"/>
              <a:ext cx="438933" cy="834638"/>
            </a:xfrm>
            <a:prstGeom prst="rect">
              <a:avLst/>
            </a:prstGeom>
            <a:noFill/>
            <a:ln w="9525">
              <a:noFill/>
              <a:miter lim="800000"/>
              <a:headEnd/>
              <a:tailEnd/>
            </a:ln>
          </p:spPr>
        </p:pic>
        <p:pic>
          <p:nvPicPr>
            <p:cNvPr id="22" name="Picture 9" descr="G:\Matching\Data\Povray\Fourleg\PNG\shapes_03.png"/>
            <p:cNvPicPr>
              <a:picLocks noChangeAspect="1" noChangeArrowheads="1"/>
            </p:cNvPicPr>
            <p:nvPr/>
          </p:nvPicPr>
          <p:blipFill>
            <a:blip r:embed="rId6" cstate="print"/>
            <a:srcRect/>
            <a:stretch>
              <a:fillRect/>
            </a:stretch>
          </p:blipFill>
          <p:spPr bwMode="auto">
            <a:xfrm>
              <a:off x="4023295" y="4448935"/>
              <a:ext cx="611846" cy="369103"/>
            </a:xfrm>
            <a:prstGeom prst="rect">
              <a:avLst/>
            </a:prstGeom>
            <a:noFill/>
            <a:ln w="9525">
              <a:noFill/>
              <a:miter lim="800000"/>
              <a:headEnd/>
              <a:tailEnd/>
            </a:ln>
          </p:spPr>
        </p:pic>
        <p:pic>
          <p:nvPicPr>
            <p:cNvPr id="23" name="Picture 10" descr="G:\Matching\Data\Povray\Fourleg\PNG\shapes_04.png"/>
            <p:cNvPicPr>
              <a:picLocks noChangeAspect="1" noChangeArrowheads="1"/>
            </p:cNvPicPr>
            <p:nvPr/>
          </p:nvPicPr>
          <p:blipFill>
            <a:blip r:embed="rId7" cstate="print"/>
            <a:srcRect/>
            <a:stretch>
              <a:fillRect/>
            </a:stretch>
          </p:blipFill>
          <p:spPr bwMode="auto">
            <a:xfrm>
              <a:off x="648923" y="3728254"/>
              <a:ext cx="631798" cy="485486"/>
            </a:xfrm>
            <a:prstGeom prst="rect">
              <a:avLst/>
            </a:prstGeom>
            <a:noFill/>
            <a:ln w="9525">
              <a:noFill/>
              <a:miter lim="800000"/>
              <a:headEnd/>
              <a:tailEnd/>
            </a:ln>
          </p:spPr>
        </p:pic>
        <p:pic>
          <p:nvPicPr>
            <p:cNvPr id="24" name="Picture 12" descr="G:\Matching\Data\Povray\Fourleg\PNG\shapes_09.png"/>
            <p:cNvPicPr>
              <a:picLocks noChangeAspect="1" noChangeArrowheads="1"/>
            </p:cNvPicPr>
            <p:nvPr/>
          </p:nvPicPr>
          <p:blipFill>
            <a:blip r:embed="rId8" cstate="print"/>
            <a:srcRect/>
            <a:stretch>
              <a:fillRect/>
            </a:stretch>
          </p:blipFill>
          <p:spPr bwMode="auto">
            <a:xfrm>
              <a:off x="4199010" y="3728254"/>
              <a:ext cx="525390" cy="502113"/>
            </a:xfrm>
            <a:prstGeom prst="rect">
              <a:avLst/>
            </a:prstGeom>
            <a:noFill/>
            <a:ln w="9525">
              <a:noFill/>
              <a:miter lim="800000"/>
              <a:headEnd/>
              <a:tailEnd/>
            </a:ln>
          </p:spPr>
        </p:pic>
        <p:pic>
          <p:nvPicPr>
            <p:cNvPr id="25" name="Picture 13" descr="G:\Matching\Data\Povray\Fourleg\PNG\shapes_17.png"/>
            <p:cNvPicPr>
              <a:picLocks noChangeAspect="1" noChangeArrowheads="1"/>
            </p:cNvPicPr>
            <p:nvPr/>
          </p:nvPicPr>
          <p:blipFill>
            <a:blip r:embed="rId9" cstate="print"/>
            <a:srcRect/>
            <a:stretch>
              <a:fillRect/>
            </a:stretch>
          </p:blipFill>
          <p:spPr bwMode="auto">
            <a:xfrm>
              <a:off x="4083149" y="3124220"/>
              <a:ext cx="551992" cy="535366"/>
            </a:xfrm>
            <a:prstGeom prst="rect">
              <a:avLst/>
            </a:prstGeom>
            <a:noFill/>
            <a:ln w="9525">
              <a:noFill/>
              <a:miter lim="800000"/>
              <a:headEnd/>
              <a:tailEnd/>
            </a:ln>
          </p:spPr>
        </p:pic>
        <p:pic>
          <p:nvPicPr>
            <p:cNvPr id="26" name="Picture 14" descr="G:\Matching\Data\Povray\Fourleg\PNG\shapes_16.png"/>
            <p:cNvPicPr>
              <a:picLocks noChangeAspect="1" noChangeArrowheads="1"/>
            </p:cNvPicPr>
            <p:nvPr/>
          </p:nvPicPr>
          <p:blipFill>
            <a:blip r:embed="rId10" cstate="print"/>
            <a:srcRect/>
            <a:stretch>
              <a:fillRect/>
            </a:stretch>
          </p:blipFill>
          <p:spPr bwMode="auto">
            <a:xfrm>
              <a:off x="2407390" y="1828800"/>
              <a:ext cx="535366" cy="565293"/>
            </a:xfrm>
            <a:prstGeom prst="rect">
              <a:avLst/>
            </a:prstGeom>
            <a:noFill/>
            <a:ln w="9525">
              <a:noFill/>
              <a:miter lim="800000"/>
              <a:headEnd/>
              <a:tailEnd/>
            </a:ln>
          </p:spPr>
        </p:pic>
        <p:pic>
          <p:nvPicPr>
            <p:cNvPr id="27" name="Picture 2" descr="G:\Matching\Data\Povray\Fourleg\PNG\shapes_20.png"/>
            <p:cNvPicPr>
              <a:picLocks noChangeAspect="1" noChangeArrowheads="1"/>
            </p:cNvPicPr>
            <p:nvPr/>
          </p:nvPicPr>
          <p:blipFill>
            <a:blip r:embed="rId11" cstate="print"/>
            <a:srcRect/>
            <a:stretch>
              <a:fillRect/>
            </a:stretch>
          </p:blipFill>
          <p:spPr bwMode="auto">
            <a:xfrm>
              <a:off x="724932" y="3159862"/>
              <a:ext cx="565293" cy="425632"/>
            </a:xfrm>
            <a:prstGeom prst="rect">
              <a:avLst/>
            </a:prstGeom>
            <a:noFill/>
            <a:ln w="9525">
              <a:noFill/>
              <a:miter lim="800000"/>
              <a:headEnd/>
              <a:tailEnd/>
            </a:ln>
          </p:spPr>
        </p:pic>
        <p:pic>
          <p:nvPicPr>
            <p:cNvPr id="28" name="Picture 5" descr="G:\Matching\Data\Povray\Fourleg\PNG\shapes_06.png"/>
            <p:cNvPicPr>
              <a:picLocks noChangeAspect="1" noChangeArrowheads="1"/>
            </p:cNvPicPr>
            <p:nvPr/>
          </p:nvPicPr>
          <p:blipFill>
            <a:blip r:embed="rId12" cstate="print"/>
            <a:srcRect/>
            <a:stretch>
              <a:fillRect/>
            </a:stretch>
          </p:blipFill>
          <p:spPr bwMode="auto">
            <a:xfrm>
              <a:off x="1280721" y="5006367"/>
              <a:ext cx="591894" cy="379078"/>
            </a:xfrm>
            <a:prstGeom prst="rect">
              <a:avLst/>
            </a:prstGeom>
            <a:noFill/>
            <a:ln w="9525">
              <a:noFill/>
              <a:miter lim="800000"/>
              <a:headEnd/>
              <a:tailEnd/>
            </a:ln>
          </p:spPr>
        </p:pic>
        <p:pic>
          <p:nvPicPr>
            <p:cNvPr id="29" name="Picture 8" descr="G:\Matching\Data\Povray\Fourleg\PNG\shapes_11.png"/>
            <p:cNvPicPr>
              <a:picLocks noChangeAspect="1" noChangeArrowheads="1"/>
            </p:cNvPicPr>
            <p:nvPr/>
          </p:nvPicPr>
          <p:blipFill>
            <a:blip r:embed="rId13" cstate="print"/>
            <a:srcRect/>
            <a:stretch>
              <a:fillRect/>
            </a:stretch>
          </p:blipFill>
          <p:spPr bwMode="auto">
            <a:xfrm>
              <a:off x="3566139" y="5058119"/>
              <a:ext cx="548666" cy="369103"/>
            </a:xfrm>
            <a:prstGeom prst="rect">
              <a:avLst/>
            </a:prstGeom>
            <a:noFill/>
            <a:ln w="9525">
              <a:noFill/>
              <a:miter lim="800000"/>
              <a:headEnd/>
              <a:tailEnd/>
            </a:ln>
          </p:spPr>
        </p:pic>
        <p:pic>
          <p:nvPicPr>
            <p:cNvPr id="30" name="Picture 9" descr="G:\Matching\Data\Povray\Fourleg\PNG\shapes_12.png"/>
            <p:cNvPicPr>
              <a:picLocks noChangeAspect="1" noChangeArrowheads="1"/>
            </p:cNvPicPr>
            <p:nvPr/>
          </p:nvPicPr>
          <p:blipFill>
            <a:blip r:embed="rId14" cstate="print"/>
            <a:srcRect/>
            <a:stretch>
              <a:fillRect/>
            </a:stretch>
          </p:blipFill>
          <p:spPr bwMode="auto">
            <a:xfrm>
              <a:off x="1661284" y="2158847"/>
              <a:ext cx="611846" cy="352477"/>
            </a:xfrm>
            <a:prstGeom prst="rect">
              <a:avLst/>
            </a:prstGeom>
            <a:noFill/>
            <a:ln w="9525">
              <a:noFill/>
              <a:miter lim="800000"/>
              <a:headEnd/>
              <a:tailEnd/>
            </a:ln>
          </p:spPr>
        </p:pic>
        <p:pic>
          <p:nvPicPr>
            <p:cNvPr id="31" name="Picture 12" descr="G:\Matching\Data\Povray\Fourleg\PNG\shapes_02.png"/>
            <p:cNvPicPr>
              <a:picLocks noChangeAspect="1" noChangeArrowheads="1"/>
            </p:cNvPicPr>
            <p:nvPr/>
          </p:nvPicPr>
          <p:blipFill>
            <a:blip r:embed="rId15" cstate="print"/>
            <a:srcRect/>
            <a:stretch>
              <a:fillRect/>
            </a:stretch>
          </p:blipFill>
          <p:spPr bwMode="auto">
            <a:xfrm>
              <a:off x="3211072" y="1946725"/>
              <a:ext cx="522065" cy="601870"/>
            </a:xfrm>
            <a:prstGeom prst="rect">
              <a:avLst/>
            </a:prstGeom>
            <a:noFill/>
            <a:ln w="9525">
              <a:noFill/>
              <a:miter lim="800000"/>
              <a:headEnd/>
              <a:tailEnd/>
            </a:ln>
          </p:spPr>
        </p:pic>
        <p:pic>
          <p:nvPicPr>
            <p:cNvPr id="32" name="Picture 13" descr="G:\Matching\Data\Povray\Fourleg\PNG\shapes_05.png"/>
            <p:cNvPicPr>
              <a:picLocks noChangeAspect="1" noChangeArrowheads="1"/>
            </p:cNvPicPr>
            <p:nvPr/>
          </p:nvPicPr>
          <p:blipFill>
            <a:blip r:embed="rId16" cstate="print"/>
            <a:srcRect/>
            <a:stretch>
              <a:fillRect/>
            </a:stretch>
          </p:blipFill>
          <p:spPr bwMode="auto">
            <a:xfrm>
              <a:off x="2797617" y="5255040"/>
              <a:ext cx="625147" cy="535366"/>
            </a:xfrm>
            <a:prstGeom prst="rect">
              <a:avLst/>
            </a:prstGeom>
            <a:noFill/>
            <a:ln w="9525">
              <a:noFill/>
              <a:miter lim="800000"/>
              <a:headEnd/>
              <a:tailEnd/>
            </a:ln>
          </p:spPr>
        </p:pic>
        <p:pic>
          <p:nvPicPr>
            <p:cNvPr id="33" name="Picture 15" descr="G:\Matching\Data\Povray\Fourleg\PNG\shapes_08.png"/>
            <p:cNvPicPr>
              <a:picLocks noChangeAspect="1" noChangeArrowheads="1"/>
            </p:cNvPicPr>
            <p:nvPr/>
          </p:nvPicPr>
          <p:blipFill>
            <a:blip r:embed="rId17" cstate="print"/>
            <a:srcRect/>
            <a:stretch>
              <a:fillRect/>
            </a:stretch>
          </p:blipFill>
          <p:spPr bwMode="auto">
            <a:xfrm>
              <a:off x="809137" y="4442243"/>
              <a:ext cx="608521" cy="425632"/>
            </a:xfrm>
            <a:prstGeom prst="rect">
              <a:avLst/>
            </a:prstGeom>
            <a:noFill/>
            <a:ln w="9525">
              <a:noFill/>
              <a:miter lim="800000"/>
              <a:headEnd/>
              <a:tailEnd/>
            </a:ln>
          </p:spPr>
        </p:pic>
        <p:pic>
          <p:nvPicPr>
            <p:cNvPr id="34" name="Picture 7" descr="G:\Matching\Data\Povray\Fourleg\PNG\shapes_08.png"/>
            <p:cNvPicPr>
              <a:picLocks noChangeAspect="1" noChangeArrowheads="1"/>
            </p:cNvPicPr>
            <p:nvPr/>
          </p:nvPicPr>
          <p:blipFill>
            <a:blip r:embed="rId18" cstate="print"/>
            <a:srcRect/>
            <a:stretch>
              <a:fillRect/>
            </a:stretch>
          </p:blipFill>
          <p:spPr bwMode="auto">
            <a:xfrm>
              <a:off x="1150513" y="2604563"/>
              <a:ext cx="532014" cy="372410"/>
            </a:xfrm>
            <a:prstGeom prst="rect">
              <a:avLst/>
            </a:prstGeom>
            <a:noFill/>
            <a:ln w="9525">
              <a:noFill/>
              <a:miter lim="800000"/>
              <a:headEnd/>
              <a:tailEnd/>
            </a:ln>
          </p:spPr>
        </p:pic>
        <p:pic>
          <p:nvPicPr>
            <p:cNvPr id="35" name="Picture 7" descr="G:\Matching\Data\Povray\Fourleg\PNG\shapes_18.png"/>
            <p:cNvPicPr>
              <a:picLocks noChangeAspect="1" noChangeArrowheads="1"/>
            </p:cNvPicPr>
            <p:nvPr/>
          </p:nvPicPr>
          <p:blipFill>
            <a:blip r:embed="rId19" cstate="print"/>
            <a:srcRect/>
            <a:stretch>
              <a:fillRect/>
            </a:stretch>
          </p:blipFill>
          <p:spPr bwMode="auto">
            <a:xfrm>
              <a:off x="2084891" y="5277466"/>
              <a:ext cx="542016" cy="435608"/>
            </a:xfrm>
            <a:prstGeom prst="rect">
              <a:avLst/>
            </a:prstGeom>
            <a:noFill/>
            <a:ln w="9525">
              <a:noFill/>
              <a:miter lim="800000"/>
              <a:headEnd/>
              <a:tailEnd/>
            </a:ln>
          </p:spPr>
        </p:pic>
        <p:sp>
          <p:nvSpPr>
            <p:cNvPr id="36" name="Right Arrow 35"/>
            <p:cNvSpPr/>
            <p:nvPr/>
          </p:nvSpPr>
          <p:spPr>
            <a:xfrm>
              <a:off x="4963774" y="3728254"/>
              <a:ext cx="441762" cy="251056"/>
            </a:xfrm>
            <a:prstGeom prst="rightArrow">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1905000" y="5879068"/>
            <a:ext cx="5428602" cy="369332"/>
          </a:xfrm>
          <a:prstGeom prst="rect">
            <a:avLst/>
          </a:prstGeom>
          <a:noFill/>
        </p:spPr>
        <p:txBody>
          <a:bodyPr wrap="none" rtlCol="0">
            <a:spAutoFit/>
          </a:bodyPr>
          <a:lstStyle/>
          <a:p>
            <a:r>
              <a:rPr lang="en-US" dirty="0"/>
              <a:t>Identify correct maps among a (sparse) network of maps</a:t>
            </a:r>
          </a:p>
        </p:txBody>
      </p:sp>
    </p:spTree>
    <p:extLst>
      <p:ext uri="{BB962C8B-B14F-4D97-AF65-F5344CB8AC3E}">
        <p14:creationId xmlns:p14="http://schemas.microsoft.com/office/powerpoint/2010/main" val="27176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988B-C631-4ED7-BEDD-DB97292D6F2C}"/>
              </a:ext>
            </a:extLst>
          </p:cNvPr>
          <p:cNvSpPr>
            <a:spLocks noGrp="1"/>
          </p:cNvSpPr>
          <p:nvPr>
            <p:ph type="title"/>
          </p:nvPr>
        </p:nvSpPr>
        <p:spPr/>
        <p:txBody>
          <a:bodyPr/>
          <a:lstStyle/>
          <a:p>
            <a:r>
              <a:rPr lang="en-US" dirty="0"/>
              <a:t>Further reading (a</a:t>
            </a:r>
            <a:r>
              <a:rPr lang="zh-CN" altLang="en-US" dirty="0"/>
              <a:t> </a:t>
            </a:r>
            <a:r>
              <a:rPr lang="en-US" altLang="zh-CN" dirty="0"/>
              <a:t>partial</a:t>
            </a:r>
            <a:r>
              <a:rPr lang="zh-CN" altLang="en-US" dirty="0"/>
              <a:t> </a:t>
            </a:r>
            <a:r>
              <a:rPr lang="en-US" altLang="zh-CN" dirty="0"/>
              <a:t>list)</a:t>
            </a:r>
            <a:endParaRPr lang="en-US" dirty="0"/>
          </a:p>
        </p:txBody>
      </p:sp>
      <p:sp>
        <p:nvSpPr>
          <p:cNvPr id="3" name="Content Placeholder 2">
            <a:extLst>
              <a:ext uri="{FF2B5EF4-FFF2-40B4-BE49-F238E27FC236}">
                <a16:creationId xmlns:a16="http://schemas.microsoft.com/office/drawing/2014/main" id="{1302CA3D-B110-4204-96ED-26182F1B9247}"/>
              </a:ext>
            </a:extLst>
          </p:cNvPr>
          <p:cNvSpPr>
            <a:spLocks noGrp="1"/>
          </p:cNvSpPr>
          <p:nvPr>
            <p:ph idx="1"/>
          </p:nvPr>
        </p:nvSpPr>
        <p:spPr>
          <a:xfrm>
            <a:off x="457200" y="1752600"/>
            <a:ext cx="8229600" cy="4144963"/>
          </a:xfrm>
        </p:spPr>
        <p:txBody>
          <a:bodyPr>
            <a:normAutofit fontScale="25000" lnSpcReduction="20000"/>
          </a:bodyPr>
          <a:lstStyle/>
          <a:p>
            <a:r>
              <a:rPr lang="en-US" sz="9600" dirty="0"/>
              <a:t>Uncertainty quantification, Rotation/transformation synchronization, and lower bounds</a:t>
            </a:r>
          </a:p>
          <a:p>
            <a:endParaRPr lang="en-US" sz="9600" dirty="0"/>
          </a:p>
          <a:p>
            <a:pPr marL="0" indent="0">
              <a:buNone/>
            </a:pPr>
            <a:r>
              <a:rPr lang="de-DE" sz="6800" dirty="0"/>
              <a:t>7. K. N. Chaudhury, Y. Khoo, A. Singer, ``Global registration of multiple point clouds using semidefinite programming”, SIAM Journal on Optimization, 25 (1), pp. 468-501 (2015).</a:t>
            </a:r>
          </a:p>
          <a:p>
            <a:pPr marL="0" indent="0">
              <a:buNone/>
            </a:pPr>
            <a:r>
              <a:rPr lang="en-US" sz="6800" dirty="0"/>
              <a:t>8. N. </a:t>
            </a:r>
            <a:r>
              <a:rPr lang="en-US" sz="6800" dirty="0" err="1"/>
              <a:t>Boumal</a:t>
            </a:r>
            <a:r>
              <a:rPr lang="en-US" sz="6800" dirty="0"/>
              <a:t>, A. Singer, P.-A. </a:t>
            </a:r>
            <a:r>
              <a:rPr lang="en-US" sz="6800" dirty="0" err="1"/>
              <a:t>Absil</a:t>
            </a:r>
            <a:r>
              <a:rPr lang="en-US" sz="6800" dirty="0"/>
              <a:t> and V. D. Blondel, ``</a:t>
            </a:r>
            <a:r>
              <a:rPr lang="en-US" sz="6800" dirty="0" err="1"/>
              <a:t>Cramér</a:t>
            </a:r>
            <a:r>
              <a:rPr lang="en-US" sz="6800" dirty="0"/>
              <a:t>-Rao bounds for synchronization of rotations”, Information and Inference: A Journal of the IMA, 3 (1), pp. 1--39 (2014). </a:t>
            </a:r>
          </a:p>
          <a:p>
            <a:pPr marL="0" indent="0">
              <a:buNone/>
            </a:pPr>
            <a:r>
              <a:rPr lang="en-US" sz="6800" dirty="0"/>
              <a:t>9. A. Singer, ``Angular Synchronization by Eigenvectors and Semidefinite Programming'', Applied and Computational Harmonic Analysis, 30 (1), pp. 20-36 (2011).</a:t>
            </a:r>
          </a:p>
          <a:p>
            <a:pPr marL="0" indent="0">
              <a:buNone/>
            </a:pPr>
            <a:r>
              <a:rPr lang="en-US" sz="6800" dirty="0"/>
              <a:t>10. SE-Sync: A Certifiably Correct Algorithm for Synchronization over the Special Euclidean Group David M. Rosen, Luca </a:t>
            </a:r>
            <a:r>
              <a:rPr lang="en-US" sz="6800" dirty="0" err="1"/>
              <a:t>Carlone</a:t>
            </a:r>
            <a:r>
              <a:rPr lang="en-US" sz="6800" dirty="0"/>
              <a:t>, Afonso S. Bandeira, and John J. Leonard. (2018)</a:t>
            </a:r>
          </a:p>
          <a:p>
            <a:pPr marL="0" indent="0">
              <a:buNone/>
            </a:pPr>
            <a:r>
              <a:rPr lang="en-US" sz="6800" dirty="0"/>
              <a:t>11. Robust synchronization in SO (3) and SE (3) via low-rank and sparse matrix decomposition.</a:t>
            </a:r>
            <a:r>
              <a:rPr lang="it-IT" sz="6800" dirty="0"/>
              <a:t> Federica Arrigoni, Beatrice Rossi, Pasqualina Fragneto, Andrea Fusiello. Computer Vision and Image Understanding</a:t>
            </a:r>
            <a:r>
              <a:rPr lang="en-US" sz="6800" dirty="0"/>
              <a:t>. 174. pp. 95-113 (2018)</a:t>
            </a:r>
          </a:p>
        </p:txBody>
      </p:sp>
    </p:spTree>
    <p:extLst>
      <p:ext uri="{BB962C8B-B14F-4D97-AF65-F5344CB8AC3E}">
        <p14:creationId xmlns:p14="http://schemas.microsoft.com/office/powerpoint/2010/main" val="3515395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07CF1-55D4-45D2-A9D7-99870F846F7F}"/>
              </a:ext>
            </a:extLst>
          </p:cNvPr>
          <p:cNvSpPr txBox="1"/>
          <p:nvPr/>
        </p:nvSpPr>
        <p:spPr>
          <a:xfrm>
            <a:off x="2209800" y="3200400"/>
            <a:ext cx="4873129" cy="584775"/>
          </a:xfrm>
          <a:prstGeom prst="rect">
            <a:avLst/>
          </a:prstGeom>
          <a:noFill/>
        </p:spPr>
        <p:txBody>
          <a:bodyPr wrap="none" rtlCol="0">
            <a:spAutoFit/>
          </a:bodyPr>
          <a:lstStyle/>
          <a:p>
            <a:r>
              <a:rPr lang="en-US" sz="3200" dirty="0"/>
              <a:t>Graph Theoretical Approach</a:t>
            </a:r>
          </a:p>
        </p:txBody>
      </p:sp>
    </p:spTree>
    <p:extLst>
      <p:ext uri="{BB962C8B-B14F-4D97-AF65-F5344CB8AC3E}">
        <p14:creationId xmlns:p14="http://schemas.microsoft.com/office/powerpoint/2010/main" val="189537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9CE0-9713-4C3C-AFEC-5492700AD2EE}"/>
              </a:ext>
            </a:extLst>
          </p:cNvPr>
          <p:cNvSpPr>
            <a:spLocks noGrp="1"/>
          </p:cNvSpPr>
          <p:nvPr>
            <p:ph type="title"/>
          </p:nvPr>
        </p:nvSpPr>
        <p:spPr/>
        <p:txBody>
          <a:bodyPr/>
          <a:lstStyle/>
          <a:p>
            <a:pPr algn="l"/>
            <a:r>
              <a:rPr lang="en-US" dirty="0"/>
              <a:t>Limitations of low-rank approaches</a:t>
            </a:r>
          </a:p>
        </p:txBody>
      </p:sp>
      <p:pic>
        <p:nvPicPr>
          <p:cNvPr id="4" name="Picture 3">
            <a:extLst>
              <a:ext uri="{FF2B5EF4-FFF2-40B4-BE49-F238E27FC236}">
                <a16:creationId xmlns:a16="http://schemas.microsoft.com/office/drawing/2014/main" id="{7E9BED50-9F5F-4E11-9E36-59B5C2D83B8C}"/>
              </a:ext>
            </a:extLst>
          </p:cNvPr>
          <p:cNvPicPr>
            <a:picLocks noChangeAspect="1"/>
          </p:cNvPicPr>
          <p:nvPr/>
        </p:nvPicPr>
        <p:blipFill>
          <a:blip r:embed="rId2"/>
          <a:stretch>
            <a:fillRect/>
          </a:stretch>
        </p:blipFill>
        <p:spPr>
          <a:xfrm>
            <a:off x="4603103" y="2667000"/>
            <a:ext cx="4083697" cy="1524000"/>
          </a:xfrm>
          <a:prstGeom prst="rect">
            <a:avLst/>
          </a:prstGeom>
        </p:spPr>
      </p:pic>
      <p:sp>
        <p:nvSpPr>
          <p:cNvPr id="5" name="TextBox 4">
            <a:extLst>
              <a:ext uri="{FF2B5EF4-FFF2-40B4-BE49-F238E27FC236}">
                <a16:creationId xmlns:a16="http://schemas.microsoft.com/office/drawing/2014/main" id="{2D5DDAA8-190D-4347-8B67-0C86B4892193}"/>
              </a:ext>
            </a:extLst>
          </p:cNvPr>
          <p:cNvSpPr txBox="1"/>
          <p:nvPr/>
        </p:nvSpPr>
        <p:spPr>
          <a:xfrm>
            <a:off x="5181600" y="4872335"/>
            <a:ext cx="3044744" cy="461665"/>
          </a:xfrm>
          <a:prstGeom prst="rect">
            <a:avLst/>
          </a:prstGeom>
          <a:noFill/>
        </p:spPr>
        <p:txBody>
          <a:bodyPr wrap="none" rtlCol="0">
            <a:spAutoFit/>
          </a:bodyPr>
          <a:lstStyle/>
          <a:p>
            <a:r>
              <a:rPr lang="en-US" sz="2400" dirty="0"/>
              <a:t>Matrix representations</a:t>
            </a:r>
          </a:p>
        </p:txBody>
      </p:sp>
      <p:sp>
        <p:nvSpPr>
          <p:cNvPr id="6" name="TextBox 5">
            <a:extLst>
              <a:ext uri="{FF2B5EF4-FFF2-40B4-BE49-F238E27FC236}">
                <a16:creationId xmlns:a16="http://schemas.microsoft.com/office/drawing/2014/main" id="{A334F60F-7511-48A8-9FCD-70BD8B018F8F}"/>
              </a:ext>
            </a:extLst>
          </p:cNvPr>
          <p:cNvSpPr txBox="1"/>
          <p:nvPr/>
        </p:nvSpPr>
        <p:spPr>
          <a:xfrm>
            <a:off x="5604165" y="5481935"/>
            <a:ext cx="2320635" cy="461665"/>
          </a:xfrm>
          <a:prstGeom prst="rect">
            <a:avLst/>
          </a:prstGeom>
          <a:noFill/>
        </p:spPr>
        <p:txBody>
          <a:bodyPr wrap="none" rtlCol="0">
            <a:spAutoFit/>
          </a:bodyPr>
          <a:lstStyle/>
          <a:p>
            <a:r>
              <a:rPr lang="en-US" sz="2400" dirty="0"/>
              <a:t>Undirected maps</a:t>
            </a:r>
          </a:p>
        </p:txBody>
      </p:sp>
      <p:pic>
        <p:nvPicPr>
          <p:cNvPr id="7" name="Picture 6">
            <a:extLst>
              <a:ext uri="{FF2B5EF4-FFF2-40B4-BE49-F238E27FC236}">
                <a16:creationId xmlns:a16="http://schemas.microsoft.com/office/drawing/2014/main" id="{3363B139-5874-42AB-A62C-864F1F9D806C}"/>
              </a:ext>
            </a:extLst>
          </p:cNvPr>
          <p:cNvPicPr>
            <a:picLocks noChangeAspect="1"/>
          </p:cNvPicPr>
          <p:nvPr/>
        </p:nvPicPr>
        <p:blipFill>
          <a:blip r:embed="rId3"/>
          <a:stretch>
            <a:fillRect/>
          </a:stretch>
        </p:blipFill>
        <p:spPr>
          <a:xfrm>
            <a:off x="488576" y="1905000"/>
            <a:ext cx="3269078" cy="3200400"/>
          </a:xfrm>
          <a:prstGeom prst="rect">
            <a:avLst/>
          </a:prstGeom>
        </p:spPr>
      </p:pic>
      <p:sp>
        <p:nvSpPr>
          <p:cNvPr id="8" name="TextBox 7">
            <a:extLst>
              <a:ext uri="{FF2B5EF4-FFF2-40B4-BE49-F238E27FC236}">
                <a16:creationId xmlns:a16="http://schemas.microsoft.com/office/drawing/2014/main" id="{CD34D454-1E84-4CE3-8C80-57DD6162A9CA}"/>
              </a:ext>
            </a:extLst>
          </p:cNvPr>
          <p:cNvSpPr txBox="1"/>
          <p:nvPr/>
        </p:nvSpPr>
        <p:spPr>
          <a:xfrm>
            <a:off x="1143000" y="5329535"/>
            <a:ext cx="2246834" cy="461665"/>
          </a:xfrm>
          <a:prstGeom prst="rect">
            <a:avLst/>
          </a:prstGeom>
          <a:noFill/>
        </p:spPr>
        <p:txBody>
          <a:bodyPr wrap="none" rtlCol="0">
            <a:spAutoFit/>
          </a:bodyPr>
          <a:lstStyle/>
          <a:p>
            <a:r>
              <a:rPr lang="en-US" sz="2400" dirty="0"/>
              <a:t>Neural networks</a:t>
            </a:r>
          </a:p>
        </p:txBody>
      </p:sp>
      <p:sp>
        <p:nvSpPr>
          <p:cNvPr id="9" name="TextBox 8">
            <a:extLst>
              <a:ext uri="{FF2B5EF4-FFF2-40B4-BE49-F238E27FC236}">
                <a16:creationId xmlns:a16="http://schemas.microsoft.com/office/drawing/2014/main" id="{CA621AB1-00B2-49C5-A9FF-DC6AD9F3CB7A}"/>
              </a:ext>
            </a:extLst>
          </p:cNvPr>
          <p:cNvSpPr txBox="1"/>
          <p:nvPr/>
        </p:nvSpPr>
        <p:spPr>
          <a:xfrm>
            <a:off x="1219200" y="5867400"/>
            <a:ext cx="1988814" cy="461665"/>
          </a:xfrm>
          <a:prstGeom prst="rect">
            <a:avLst/>
          </a:prstGeom>
          <a:noFill/>
        </p:spPr>
        <p:txBody>
          <a:bodyPr wrap="none" rtlCol="0">
            <a:spAutoFit/>
          </a:bodyPr>
          <a:lstStyle/>
          <a:p>
            <a:r>
              <a:rPr lang="en-US" sz="2400" dirty="0"/>
              <a:t>Directed maps</a:t>
            </a:r>
          </a:p>
        </p:txBody>
      </p:sp>
    </p:spTree>
    <p:extLst>
      <p:ext uri="{BB962C8B-B14F-4D97-AF65-F5344CB8AC3E}">
        <p14:creationId xmlns:p14="http://schemas.microsoft.com/office/powerpoint/2010/main" val="13943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517C-4309-44F9-AD5A-11BDF189DE9F}"/>
              </a:ext>
            </a:extLst>
          </p:cNvPr>
          <p:cNvSpPr>
            <a:spLocks noGrp="1"/>
          </p:cNvSpPr>
          <p:nvPr>
            <p:ph type="title"/>
          </p:nvPr>
        </p:nvSpPr>
        <p:spPr/>
        <p:txBody>
          <a:bodyPr>
            <a:normAutofit fontScale="90000"/>
          </a:bodyPr>
          <a:lstStyle/>
          <a:p>
            <a:pPr algn="l"/>
            <a:r>
              <a:rPr lang="en-US" dirty="0"/>
              <a:t>From cycle-consistency to path-invariance</a:t>
            </a:r>
          </a:p>
        </p:txBody>
      </p:sp>
      <p:grpSp>
        <p:nvGrpSpPr>
          <p:cNvPr id="33" name="Group 32">
            <a:extLst>
              <a:ext uri="{FF2B5EF4-FFF2-40B4-BE49-F238E27FC236}">
                <a16:creationId xmlns:a16="http://schemas.microsoft.com/office/drawing/2014/main" id="{ABBF9363-09F6-455C-A67B-F6BAD1113955}"/>
              </a:ext>
            </a:extLst>
          </p:cNvPr>
          <p:cNvGrpSpPr/>
          <p:nvPr/>
        </p:nvGrpSpPr>
        <p:grpSpPr>
          <a:xfrm>
            <a:off x="2096685" y="1830028"/>
            <a:ext cx="1829027" cy="2104249"/>
            <a:chOff x="2067899" y="1981200"/>
            <a:chExt cx="1829027" cy="2104249"/>
          </a:xfrm>
        </p:grpSpPr>
        <p:sp>
          <p:nvSpPr>
            <p:cNvPr id="4" name="TextBox 3">
              <a:extLst>
                <a:ext uri="{FF2B5EF4-FFF2-40B4-BE49-F238E27FC236}">
                  <a16:creationId xmlns:a16="http://schemas.microsoft.com/office/drawing/2014/main" id="{323ADE52-D0CC-48A3-A9E6-5758620598F2}"/>
                </a:ext>
              </a:extLst>
            </p:cNvPr>
            <p:cNvSpPr txBox="1"/>
            <p:nvPr/>
          </p:nvSpPr>
          <p:spPr>
            <a:xfrm>
              <a:off x="2067899" y="3716117"/>
              <a:ext cx="1829027" cy="369332"/>
            </a:xfrm>
            <a:prstGeom prst="rect">
              <a:avLst/>
            </a:prstGeom>
            <a:noFill/>
          </p:spPr>
          <p:txBody>
            <a:bodyPr wrap="none" rtlCol="0">
              <a:spAutoFit/>
            </a:bodyPr>
            <a:lstStyle/>
            <a:p>
              <a:r>
                <a:rPr lang="en-US" dirty="0"/>
                <a:t>Cycle-consistency</a:t>
              </a:r>
            </a:p>
          </p:txBody>
        </p:sp>
        <p:sp>
          <p:nvSpPr>
            <p:cNvPr id="6" name="Oval 5">
              <a:extLst>
                <a:ext uri="{FF2B5EF4-FFF2-40B4-BE49-F238E27FC236}">
                  <a16:creationId xmlns:a16="http://schemas.microsoft.com/office/drawing/2014/main" id="{41E23B93-24E9-4209-9FA3-DD53C07F60C1}"/>
                </a:ext>
              </a:extLst>
            </p:cNvPr>
            <p:cNvSpPr/>
            <p:nvPr/>
          </p:nvSpPr>
          <p:spPr>
            <a:xfrm>
              <a:off x="2895600" y="19812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EABD7CB-88E7-4649-B780-FA7FEFC27E7A}"/>
                </a:ext>
              </a:extLst>
            </p:cNvPr>
            <p:cNvSpPr/>
            <p:nvPr/>
          </p:nvSpPr>
          <p:spPr>
            <a:xfrm>
              <a:off x="3657600" y="33528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017BD1-716D-46C2-971C-DE6D70666670}"/>
                </a:ext>
              </a:extLst>
            </p:cNvPr>
            <p:cNvSpPr/>
            <p:nvPr/>
          </p:nvSpPr>
          <p:spPr>
            <a:xfrm>
              <a:off x="2209800" y="3348318"/>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04091C-B688-4C2F-8487-B50C245CAE9A}"/>
                </a:ext>
              </a:extLst>
            </p:cNvPr>
            <p:cNvSpPr/>
            <p:nvPr/>
          </p:nvSpPr>
          <p:spPr>
            <a:xfrm>
              <a:off x="3016624" y="2061882"/>
              <a:ext cx="708211" cy="1277471"/>
            </a:xfrm>
            <a:custGeom>
              <a:avLst/>
              <a:gdLst>
                <a:gd name="connsiteX0" fmla="*/ 0 w 708211"/>
                <a:gd name="connsiteY0" fmla="*/ 0 h 1277471"/>
                <a:gd name="connsiteX1" fmla="*/ 582705 w 708211"/>
                <a:gd name="connsiteY1" fmla="*/ 569259 h 1277471"/>
                <a:gd name="connsiteX2" fmla="*/ 708211 w 708211"/>
                <a:gd name="connsiteY2" fmla="*/ 1277471 h 1277471"/>
              </a:gdLst>
              <a:ahLst/>
              <a:cxnLst>
                <a:cxn ang="0">
                  <a:pos x="connsiteX0" y="connsiteY0"/>
                </a:cxn>
                <a:cxn ang="0">
                  <a:pos x="connsiteX1" y="connsiteY1"/>
                </a:cxn>
                <a:cxn ang="0">
                  <a:pos x="connsiteX2" y="connsiteY2"/>
                </a:cxn>
              </a:cxnLst>
              <a:rect l="l" t="t" r="r" b="b"/>
              <a:pathLst>
                <a:path w="708211" h="1277471">
                  <a:moveTo>
                    <a:pt x="0" y="0"/>
                  </a:moveTo>
                  <a:cubicBezTo>
                    <a:pt x="232335" y="178173"/>
                    <a:pt x="464670" y="356347"/>
                    <a:pt x="582705" y="569259"/>
                  </a:cubicBezTo>
                  <a:cubicBezTo>
                    <a:pt x="700740" y="782171"/>
                    <a:pt x="704475" y="1029821"/>
                    <a:pt x="708211" y="1277471"/>
                  </a:cubicBezTo>
                </a:path>
              </a:pathLst>
            </a:custGeom>
            <a:noFill/>
            <a:ln>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F7F7BDC-97DF-462E-8B03-0F76699B7363}"/>
                </a:ext>
              </a:extLst>
            </p:cNvPr>
            <p:cNvSpPr/>
            <p:nvPr/>
          </p:nvSpPr>
          <p:spPr>
            <a:xfrm rot="195734">
              <a:off x="2273667" y="2079762"/>
              <a:ext cx="588838" cy="1306499"/>
            </a:xfrm>
            <a:custGeom>
              <a:avLst/>
              <a:gdLst>
                <a:gd name="connsiteX0" fmla="*/ 588838 w 588838"/>
                <a:gd name="connsiteY0" fmla="*/ 0 h 1246094"/>
                <a:gd name="connsiteX1" fmla="*/ 91296 w 588838"/>
                <a:gd name="connsiteY1" fmla="*/ 475129 h 1246094"/>
                <a:gd name="connsiteX2" fmla="*/ 1649 w 588838"/>
                <a:gd name="connsiteY2" fmla="*/ 1246094 h 1246094"/>
              </a:gdLst>
              <a:ahLst/>
              <a:cxnLst>
                <a:cxn ang="0">
                  <a:pos x="connsiteX0" y="connsiteY0"/>
                </a:cxn>
                <a:cxn ang="0">
                  <a:pos x="connsiteX1" y="connsiteY1"/>
                </a:cxn>
                <a:cxn ang="0">
                  <a:pos x="connsiteX2" y="connsiteY2"/>
                </a:cxn>
              </a:cxnLst>
              <a:rect l="l" t="t" r="r" b="b"/>
              <a:pathLst>
                <a:path w="588838" h="1246094">
                  <a:moveTo>
                    <a:pt x="588838" y="0"/>
                  </a:moveTo>
                  <a:cubicBezTo>
                    <a:pt x="388999" y="133723"/>
                    <a:pt x="189161" y="267447"/>
                    <a:pt x="91296" y="475129"/>
                  </a:cubicBezTo>
                  <a:cubicBezTo>
                    <a:pt x="-6569" y="682811"/>
                    <a:pt x="-2460" y="964452"/>
                    <a:pt x="1649" y="1246094"/>
                  </a:cubicBezTo>
                </a:path>
              </a:pathLst>
            </a:custGeom>
            <a:noFill/>
            <a:ln>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3D66B6C-B121-47FF-AC92-C9426B1D5C20}"/>
                </a:ext>
              </a:extLst>
            </p:cNvPr>
            <p:cNvSpPr/>
            <p:nvPr/>
          </p:nvSpPr>
          <p:spPr>
            <a:xfrm>
              <a:off x="2335306" y="3446929"/>
              <a:ext cx="1331259" cy="224216"/>
            </a:xfrm>
            <a:custGeom>
              <a:avLst/>
              <a:gdLst>
                <a:gd name="connsiteX0" fmla="*/ 0 w 1331259"/>
                <a:gd name="connsiteY0" fmla="*/ 0 h 224216"/>
                <a:gd name="connsiteX1" fmla="*/ 672353 w 1331259"/>
                <a:gd name="connsiteY1" fmla="*/ 224118 h 224216"/>
                <a:gd name="connsiteX2" fmla="*/ 1331259 w 1331259"/>
                <a:gd name="connsiteY2" fmla="*/ 22412 h 224216"/>
              </a:gdLst>
              <a:ahLst/>
              <a:cxnLst>
                <a:cxn ang="0">
                  <a:pos x="connsiteX0" y="connsiteY0"/>
                </a:cxn>
                <a:cxn ang="0">
                  <a:pos x="connsiteX1" y="connsiteY1"/>
                </a:cxn>
                <a:cxn ang="0">
                  <a:pos x="connsiteX2" y="connsiteY2"/>
                </a:cxn>
              </a:cxnLst>
              <a:rect l="l" t="t" r="r" b="b"/>
              <a:pathLst>
                <a:path w="1331259" h="224216">
                  <a:moveTo>
                    <a:pt x="0" y="0"/>
                  </a:moveTo>
                  <a:cubicBezTo>
                    <a:pt x="225238" y="110191"/>
                    <a:pt x="450477" y="220383"/>
                    <a:pt x="672353" y="224118"/>
                  </a:cubicBezTo>
                  <a:cubicBezTo>
                    <a:pt x="894229" y="227853"/>
                    <a:pt x="1112744" y="125132"/>
                    <a:pt x="1331259" y="22412"/>
                  </a:cubicBezTo>
                </a:path>
              </a:pathLst>
            </a:custGeom>
            <a:noFill/>
            <a:ln>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11A2DF7-C36C-4FEC-AFDF-4CD86232AF65}"/>
              </a:ext>
            </a:extLst>
          </p:cNvPr>
          <p:cNvGrpSpPr/>
          <p:nvPr/>
        </p:nvGrpSpPr>
        <p:grpSpPr>
          <a:xfrm>
            <a:off x="5445531" y="1713586"/>
            <a:ext cx="1637115" cy="2292508"/>
            <a:chOff x="5410200" y="1792941"/>
            <a:chExt cx="1637115" cy="2292508"/>
          </a:xfrm>
        </p:grpSpPr>
        <p:sp>
          <p:nvSpPr>
            <p:cNvPr id="5" name="TextBox 4">
              <a:extLst>
                <a:ext uri="{FF2B5EF4-FFF2-40B4-BE49-F238E27FC236}">
                  <a16:creationId xmlns:a16="http://schemas.microsoft.com/office/drawing/2014/main" id="{79C7A2AE-F61D-4C8B-9B7B-33B2731F17CA}"/>
                </a:ext>
              </a:extLst>
            </p:cNvPr>
            <p:cNvSpPr txBox="1"/>
            <p:nvPr/>
          </p:nvSpPr>
          <p:spPr>
            <a:xfrm>
              <a:off x="5410200" y="3716117"/>
              <a:ext cx="1637115" cy="369332"/>
            </a:xfrm>
            <a:prstGeom prst="rect">
              <a:avLst/>
            </a:prstGeom>
            <a:noFill/>
          </p:spPr>
          <p:txBody>
            <a:bodyPr wrap="none" rtlCol="0">
              <a:spAutoFit/>
            </a:bodyPr>
            <a:lstStyle/>
            <a:p>
              <a:r>
                <a:rPr lang="en-US" dirty="0"/>
                <a:t>Path-invariance</a:t>
              </a:r>
            </a:p>
          </p:txBody>
        </p:sp>
        <p:sp>
          <p:nvSpPr>
            <p:cNvPr id="21" name="Oval 20">
              <a:extLst>
                <a:ext uri="{FF2B5EF4-FFF2-40B4-BE49-F238E27FC236}">
                  <a16:creationId xmlns:a16="http://schemas.microsoft.com/office/drawing/2014/main" id="{2E4C39C3-3449-4CA6-BBC0-7A5A4BBB939D}"/>
                </a:ext>
              </a:extLst>
            </p:cNvPr>
            <p:cNvSpPr/>
            <p:nvPr/>
          </p:nvSpPr>
          <p:spPr>
            <a:xfrm>
              <a:off x="6076357" y="1792941"/>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3590BB-E1DD-443F-8160-97C1CA43EC97}"/>
                </a:ext>
              </a:extLst>
            </p:cNvPr>
            <p:cNvSpPr/>
            <p:nvPr/>
          </p:nvSpPr>
          <p:spPr>
            <a:xfrm>
              <a:off x="6076357" y="3518745"/>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452D76D-53CB-4D5F-980A-4848BAC16D41}"/>
                </a:ext>
              </a:extLst>
            </p:cNvPr>
            <p:cNvSpPr/>
            <p:nvPr/>
          </p:nvSpPr>
          <p:spPr>
            <a:xfrm>
              <a:off x="5486400" y="2721748"/>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DD07E91-83DA-4782-8230-A89F42BD4A2C}"/>
                </a:ext>
              </a:extLst>
            </p:cNvPr>
            <p:cNvSpPr/>
            <p:nvPr/>
          </p:nvSpPr>
          <p:spPr>
            <a:xfrm>
              <a:off x="6629400" y="2700617"/>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800416A-91F4-476A-888A-176E4EE44D07}"/>
                </a:ext>
              </a:extLst>
            </p:cNvPr>
            <p:cNvSpPr/>
            <p:nvPr/>
          </p:nvSpPr>
          <p:spPr>
            <a:xfrm>
              <a:off x="6230471" y="1896035"/>
              <a:ext cx="484094" cy="788894"/>
            </a:xfrm>
            <a:custGeom>
              <a:avLst/>
              <a:gdLst>
                <a:gd name="connsiteX0" fmla="*/ 0 w 484094"/>
                <a:gd name="connsiteY0" fmla="*/ 0 h 788894"/>
                <a:gd name="connsiteX1" fmla="*/ 394447 w 484094"/>
                <a:gd name="connsiteY1" fmla="*/ 286871 h 788894"/>
                <a:gd name="connsiteX2" fmla="*/ 484094 w 484094"/>
                <a:gd name="connsiteY2" fmla="*/ 788894 h 788894"/>
              </a:gdLst>
              <a:ahLst/>
              <a:cxnLst>
                <a:cxn ang="0">
                  <a:pos x="connsiteX0" y="connsiteY0"/>
                </a:cxn>
                <a:cxn ang="0">
                  <a:pos x="connsiteX1" y="connsiteY1"/>
                </a:cxn>
                <a:cxn ang="0">
                  <a:pos x="connsiteX2" y="connsiteY2"/>
                </a:cxn>
              </a:cxnLst>
              <a:rect l="l" t="t" r="r" b="b"/>
              <a:pathLst>
                <a:path w="484094" h="788894">
                  <a:moveTo>
                    <a:pt x="0" y="0"/>
                  </a:moveTo>
                  <a:cubicBezTo>
                    <a:pt x="156882" y="77694"/>
                    <a:pt x="313765" y="155389"/>
                    <a:pt x="394447" y="286871"/>
                  </a:cubicBezTo>
                  <a:cubicBezTo>
                    <a:pt x="475129" y="418353"/>
                    <a:pt x="479611" y="603623"/>
                    <a:pt x="484094" y="788894"/>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3C0CFF6-FE9C-4007-B9EC-02E027108D8A}"/>
                </a:ext>
              </a:extLst>
            </p:cNvPr>
            <p:cNvSpPr/>
            <p:nvPr/>
          </p:nvSpPr>
          <p:spPr>
            <a:xfrm>
              <a:off x="6252882" y="2846294"/>
              <a:ext cx="472010" cy="730624"/>
            </a:xfrm>
            <a:custGeom>
              <a:avLst/>
              <a:gdLst>
                <a:gd name="connsiteX0" fmla="*/ 470647 w 472010"/>
                <a:gd name="connsiteY0" fmla="*/ 0 h 730624"/>
                <a:gd name="connsiteX1" fmla="*/ 398930 w 472010"/>
                <a:gd name="connsiteY1" fmla="*/ 421341 h 730624"/>
                <a:gd name="connsiteX2" fmla="*/ 0 w 472010"/>
                <a:gd name="connsiteY2" fmla="*/ 730624 h 730624"/>
              </a:gdLst>
              <a:ahLst/>
              <a:cxnLst>
                <a:cxn ang="0">
                  <a:pos x="connsiteX0" y="connsiteY0"/>
                </a:cxn>
                <a:cxn ang="0">
                  <a:pos x="connsiteX1" y="connsiteY1"/>
                </a:cxn>
                <a:cxn ang="0">
                  <a:pos x="connsiteX2" y="connsiteY2"/>
                </a:cxn>
              </a:cxnLst>
              <a:rect l="l" t="t" r="r" b="b"/>
              <a:pathLst>
                <a:path w="472010" h="730624">
                  <a:moveTo>
                    <a:pt x="470647" y="0"/>
                  </a:moveTo>
                  <a:cubicBezTo>
                    <a:pt x="474009" y="149785"/>
                    <a:pt x="477371" y="299570"/>
                    <a:pt x="398930" y="421341"/>
                  </a:cubicBezTo>
                  <a:cubicBezTo>
                    <a:pt x="320489" y="543112"/>
                    <a:pt x="160244" y="636868"/>
                    <a:pt x="0" y="730624"/>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F3CADC8-CBD4-44D0-95FF-9E35699085CC}"/>
                </a:ext>
              </a:extLst>
            </p:cNvPr>
            <p:cNvSpPr/>
            <p:nvPr/>
          </p:nvSpPr>
          <p:spPr>
            <a:xfrm>
              <a:off x="5553635" y="1882588"/>
              <a:ext cx="533400" cy="824753"/>
            </a:xfrm>
            <a:custGeom>
              <a:avLst/>
              <a:gdLst>
                <a:gd name="connsiteX0" fmla="*/ 533400 w 533400"/>
                <a:gd name="connsiteY0" fmla="*/ 0 h 824753"/>
                <a:gd name="connsiteX1" fmla="*/ 125506 w 533400"/>
                <a:gd name="connsiteY1" fmla="*/ 215153 h 824753"/>
                <a:gd name="connsiteX2" fmla="*/ 0 w 533400"/>
                <a:gd name="connsiteY2" fmla="*/ 824753 h 824753"/>
              </a:gdLst>
              <a:ahLst/>
              <a:cxnLst>
                <a:cxn ang="0">
                  <a:pos x="connsiteX0" y="connsiteY0"/>
                </a:cxn>
                <a:cxn ang="0">
                  <a:pos x="connsiteX1" y="connsiteY1"/>
                </a:cxn>
                <a:cxn ang="0">
                  <a:pos x="connsiteX2" y="connsiteY2"/>
                </a:cxn>
              </a:cxnLst>
              <a:rect l="l" t="t" r="r" b="b"/>
              <a:pathLst>
                <a:path w="533400" h="824753">
                  <a:moveTo>
                    <a:pt x="533400" y="0"/>
                  </a:moveTo>
                  <a:cubicBezTo>
                    <a:pt x="373903" y="38847"/>
                    <a:pt x="214406" y="77694"/>
                    <a:pt x="125506" y="215153"/>
                  </a:cubicBezTo>
                  <a:cubicBezTo>
                    <a:pt x="36606" y="352612"/>
                    <a:pt x="18303" y="588682"/>
                    <a:pt x="0" y="824753"/>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5E92407-46A7-4CE0-85AE-507C0A9147D3}"/>
                </a:ext>
              </a:extLst>
            </p:cNvPr>
            <p:cNvSpPr/>
            <p:nvPr/>
          </p:nvSpPr>
          <p:spPr>
            <a:xfrm>
              <a:off x="5567082" y="2882153"/>
              <a:ext cx="493059" cy="721659"/>
            </a:xfrm>
            <a:custGeom>
              <a:avLst/>
              <a:gdLst>
                <a:gd name="connsiteX0" fmla="*/ 0 w 493059"/>
                <a:gd name="connsiteY0" fmla="*/ 0 h 721659"/>
                <a:gd name="connsiteX1" fmla="*/ 85165 w 493059"/>
                <a:gd name="connsiteY1" fmla="*/ 452718 h 721659"/>
                <a:gd name="connsiteX2" fmla="*/ 493059 w 493059"/>
                <a:gd name="connsiteY2" fmla="*/ 721659 h 721659"/>
              </a:gdLst>
              <a:ahLst/>
              <a:cxnLst>
                <a:cxn ang="0">
                  <a:pos x="connsiteX0" y="connsiteY0"/>
                </a:cxn>
                <a:cxn ang="0">
                  <a:pos x="connsiteX1" y="connsiteY1"/>
                </a:cxn>
                <a:cxn ang="0">
                  <a:pos x="connsiteX2" y="connsiteY2"/>
                </a:cxn>
              </a:cxnLst>
              <a:rect l="l" t="t" r="r" b="b"/>
              <a:pathLst>
                <a:path w="493059" h="721659">
                  <a:moveTo>
                    <a:pt x="0" y="0"/>
                  </a:moveTo>
                  <a:cubicBezTo>
                    <a:pt x="1494" y="166221"/>
                    <a:pt x="2989" y="332442"/>
                    <a:pt x="85165" y="452718"/>
                  </a:cubicBezTo>
                  <a:cubicBezTo>
                    <a:pt x="167341" y="572994"/>
                    <a:pt x="330200" y="647326"/>
                    <a:pt x="493059" y="721659"/>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C9F21231-2186-4E99-952A-B373D84E150C}"/>
              </a:ext>
            </a:extLst>
          </p:cNvPr>
          <p:cNvPicPr>
            <a:picLocks noChangeAspect="1"/>
          </p:cNvPicPr>
          <p:nvPr/>
        </p:nvPicPr>
        <p:blipFill>
          <a:blip r:embed="rId2"/>
          <a:stretch>
            <a:fillRect/>
          </a:stretch>
        </p:blipFill>
        <p:spPr>
          <a:xfrm>
            <a:off x="1524000" y="4209444"/>
            <a:ext cx="5938207" cy="2429653"/>
          </a:xfrm>
          <a:prstGeom prst="rect">
            <a:avLst/>
          </a:prstGeom>
        </p:spPr>
      </p:pic>
      <p:sp>
        <p:nvSpPr>
          <p:cNvPr id="31" name="Rectangle 30">
            <a:extLst>
              <a:ext uri="{FF2B5EF4-FFF2-40B4-BE49-F238E27FC236}">
                <a16:creationId xmlns:a16="http://schemas.microsoft.com/office/drawing/2014/main" id="{44901004-3F1A-4CD2-A8DF-64FBF0C641B8}"/>
              </a:ext>
            </a:extLst>
          </p:cNvPr>
          <p:cNvSpPr/>
          <p:nvPr/>
        </p:nvSpPr>
        <p:spPr>
          <a:xfrm>
            <a:off x="1600200" y="4249551"/>
            <a:ext cx="1295400" cy="300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A56E790-D8EF-4954-82A0-8039DA630439}"/>
              </a:ext>
            </a:extLst>
          </p:cNvPr>
          <p:cNvSpPr txBox="1"/>
          <p:nvPr/>
        </p:nvSpPr>
        <p:spPr>
          <a:xfrm>
            <a:off x="1524000" y="4186816"/>
            <a:ext cx="1458413" cy="461665"/>
          </a:xfrm>
          <a:prstGeom prst="rect">
            <a:avLst/>
          </a:prstGeom>
          <a:noFill/>
        </p:spPr>
        <p:txBody>
          <a:bodyPr wrap="none" rtlCol="0">
            <a:spAutoFit/>
          </a:bodyPr>
          <a:lstStyle/>
          <a:p>
            <a:r>
              <a:rPr lang="en-US" sz="2400" b="1" dirty="0"/>
              <a:t>Definition</a:t>
            </a:r>
          </a:p>
        </p:txBody>
      </p:sp>
      <p:pic>
        <p:nvPicPr>
          <p:cNvPr id="9" name="Picture 8" descr="A picture containing object&#10;&#10;Description automatically generated">
            <a:extLst>
              <a:ext uri="{FF2B5EF4-FFF2-40B4-BE49-F238E27FC236}">
                <a16:creationId xmlns:a16="http://schemas.microsoft.com/office/drawing/2014/main" id="{DDB80B69-AEAB-42D0-9B74-28B11EF64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28" y="2262657"/>
            <a:ext cx="984335" cy="984335"/>
          </a:xfrm>
          <a:prstGeom prst="rect">
            <a:avLst/>
          </a:prstGeom>
        </p:spPr>
      </p:pic>
    </p:spTree>
    <p:extLst>
      <p:ext uri="{BB962C8B-B14F-4D97-AF65-F5344CB8AC3E}">
        <p14:creationId xmlns:p14="http://schemas.microsoft.com/office/powerpoint/2010/main" val="388230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F42D-8CC9-49B2-8615-BB427FD6892E}"/>
              </a:ext>
            </a:extLst>
          </p:cNvPr>
          <p:cNvSpPr>
            <a:spLocks noGrp="1"/>
          </p:cNvSpPr>
          <p:nvPr>
            <p:ph type="title"/>
          </p:nvPr>
        </p:nvSpPr>
        <p:spPr/>
        <p:txBody>
          <a:bodyPr/>
          <a:lstStyle/>
          <a:p>
            <a:pPr algn="l"/>
            <a:r>
              <a:rPr lang="en-US" dirty="0"/>
              <a:t>Path-invariance basis</a:t>
            </a:r>
          </a:p>
        </p:txBody>
      </p:sp>
      <p:pic>
        <p:nvPicPr>
          <p:cNvPr id="4" name="Picture 3">
            <a:extLst>
              <a:ext uri="{FF2B5EF4-FFF2-40B4-BE49-F238E27FC236}">
                <a16:creationId xmlns:a16="http://schemas.microsoft.com/office/drawing/2014/main" id="{E0DD6AE3-B0E0-4957-8888-1105CF1CC3FC}"/>
              </a:ext>
            </a:extLst>
          </p:cNvPr>
          <p:cNvPicPr>
            <a:picLocks noChangeAspect="1"/>
          </p:cNvPicPr>
          <p:nvPr/>
        </p:nvPicPr>
        <p:blipFill>
          <a:blip r:embed="rId2"/>
          <a:stretch>
            <a:fillRect/>
          </a:stretch>
        </p:blipFill>
        <p:spPr>
          <a:xfrm>
            <a:off x="914400" y="1981200"/>
            <a:ext cx="3269078" cy="3200400"/>
          </a:xfrm>
          <a:prstGeom prst="rect">
            <a:avLst/>
          </a:prstGeom>
        </p:spPr>
      </p:pic>
      <p:pic>
        <p:nvPicPr>
          <p:cNvPr id="5" name="Picture 4">
            <a:extLst>
              <a:ext uri="{FF2B5EF4-FFF2-40B4-BE49-F238E27FC236}">
                <a16:creationId xmlns:a16="http://schemas.microsoft.com/office/drawing/2014/main" id="{DF9C9CA4-BD10-4372-BFDE-97AB355514A8}"/>
              </a:ext>
            </a:extLst>
          </p:cNvPr>
          <p:cNvPicPr>
            <a:picLocks noChangeAspect="1"/>
          </p:cNvPicPr>
          <p:nvPr/>
        </p:nvPicPr>
        <p:blipFill>
          <a:blip r:embed="rId3"/>
          <a:stretch>
            <a:fillRect/>
          </a:stretch>
        </p:blipFill>
        <p:spPr>
          <a:xfrm>
            <a:off x="5715000" y="1476374"/>
            <a:ext cx="2416866" cy="4238625"/>
          </a:xfrm>
          <a:prstGeom prst="rect">
            <a:avLst/>
          </a:prstGeom>
        </p:spPr>
      </p:pic>
      <p:sp>
        <p:nvSpPr>
          <p:cNvPr id="6" name="TextBox 5">
            <a:extLst>
              <a:ext uri="{FF2B5EF4-FFF2-40B4-BE49-F238E27FC236}">
                <a16:creationId xmlns:a16="http://schemas.microsoft.com/office/drawing/2014/main" id="{A254CF6E-5E11-442C-B6D3-BE05EA00D595}"/>
              </a:ext>
            </a:extLst>
          </p:cNvPr>
          <p:cNvSpPr txBox="1"/>
          <p:nvPr/>
        </p:nvSpPr>
        <p:spPr>
          <a:xfrm>
            <a:off x="751980" y="6019800"/>
            <a:ext cx="7640040" cy="461665"/>
          </a:xfrm>
          <a:prstGeom prst="rect">
            <a:avLst/>
          </a:prstGeom>
          <a:noFill/>
        </p:spPr>
        <p:txBody>
          <a:bodyPr wrap="none" rtlCol="0">
            <a:spAutoFit/>
          </a:bodyPr>
          <a:lstStyle/>
          <a:p>
            <a:r>
              <a:rPr lang="en-US" sz="2400" dirty="0"/>
              <a:t>Can induce the path-invariance property of the entire graph</a:t>
            </a:r>
          </a:p>
        </p:txBody>
      </p:sp>
    </p:spTree>
    <p:extLst>
      <p:ext uri="{BB962C8B-B14F-4D97-AF65-F5344CB8AC3E}">
        <p14:creationId xmlns:p14="http://schemas.microsoft.com/office/powerpoint/2010/main" val="26627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51A1-9001-4F55-8116-9F4165A1C8D7}"/>
              </a:ext>
            </a:extLst>
          </p:cNvPr>
          <p:cNvSpPr>
            <a:spLocks noGrp="1"/>
          </p:cNvSpPr>
          <p:nvPr>
            <p:ph type="title"/>
          </p:nvPr>
        </p:nvSpPr>
        <p:spPr/>
        <p:txBody>
          <a:bodyPr>
            <a:noAutofit/>
          </a:bodyPr>
          <a:lstStyle/>
          <a:p>
            <a:pPr algn="l"/>
            <a:r>
              <a:rPr lang="en-US" sz="3600" dirty="0"/>
              <a:t>Path-invariance provides a regularization for training neural networks</a:t>
            </a:r>
          </a:p>
        </p:txBody>
      </p:sp>
      <p:pic>
        <p:nvPicPr>
          <p:cNvPr id="4" name="Picture 3">
            <a:extLst>
              <a:ext uri="{FF2B5EF4-FFF2-40B4-BE49-F238E27FC236}">
                <a16:creationId xmlns:a16="http://schemas.microsoft.com/office/drawing/2014/main" id="{D8072A6D-2F42-4D31-ACD4-D23B63ED987F}"/>
              </a:ext>
            </a:extLst>
          </p:cNvPr>
          <p:cNvPicPr>
            <a:picLocks noChangeAspect="1"/>
          </p:cNvPicPr>
          <p:nvPr/>
        </p:nvPicPr>
        <p:blipFill>
          <a:blip r:embed="rId2"/>
          <a:stretch>
            <a:fillRect/>
          </a:stretch>
        </p:blipFill>
        <p:spPr>
          <a:xfrm>
            <a:off x="914400" y="4800600"/>
            <a:ext cx="7848600" cy="952472"/>
          </a:xfrm>
          <a:prstGeom prst="rect">
            <a:avLst/>
          </a:prstGeom>
        </p:spPr>
      </p:pic>
      <p:pic>
        <p:nvPicPr>
          <p:cNvPr id="5" name="Picture 4">
            <a:extLst>
              <a:ext uri="{FF2B5EF4-FFF2-40B4-BE49-F238E27FC236}">
                <a16:creationId xmlns:a16="http://schemas.microsoft.com/office/drawing/2014/main" id="{9583ACFD-F0A2-4D90-9979-FC30489CAC21}"/>
              </a:ext>
            </a:extLst>
          </p:cNvPr>
          <p:cNvPicPr>
            <a:picLocks noChangeAspect="1"/>
          </p:cNvPicPr>
          <p:nvPr/>
        </p:nvPicPr>
        <p:blipFill>
          <a:blip r:embed="rId3"/>
          <a:stretch>
            <a:fillRect/>
          </a:stretch>
        </p:blipFill>
        <p:spPr>
          <a:xfrm>
            <a:off x="1676400" y="1981200"/>
            <a:ext cx="2416866" cy="2366092"/>
          </a:xfrm>
          <a:prstGeom prst="rect">
            <a:avLst/>
          </a:prstGeom>
        </p:spPr>
      </p:pic>
      <p:pic>
        <p:nvPicPr>
          <p:cNvPr id="6" name="Picture 5">
            <a:extLst>
              <a:ext uri="{FF2B5EF4-FFF2-40B4-BE49-F238E27FC236}">
                <a16:creationId xmlns:a16="http://schemas.microsoft.com/office/drawing/2014/main" id="{72214328-E719-4C5E-AFC2-9A00A62F83A6}"/>
              </a:ext>
            </a:extLst>
          </p:cNvPr>
          <p:cNvPicPr>
            <a:picLocks noChangeAspect="1"/>
          </p:cNvPicPr>
          <p:nvPr/>
        </p:nvPicPr>
        <p:blipFill>
          <a:blip r:embed="rId4"/>
          <a:stretch>
            <a:fillRect/>
          </a:stretch>
        </p:blipFill>
        <p:spPr>
          <a:xfrm>
            <a:off x="5562600" y="1828800"/>
            <a:ext cx="1564174" cy="2743200"/>
          </a:xfrm>
          <a:prstGeom prst="rect">
            <a:avLst/>
          </a:prstGeom>
        </p:spPr>
      </p:pic>
      <p:grpSp>
        <p:nvGrpSpPr>
          <p:cNvPr id="14" name="Group 13">
            <a:extLst>
              <a:ext uri="{FF2B5EF4-FFF2-40B4-BE49-F238E27FC236}">
                <a16:creationId xmlns:a16="http://schemas.microsoft.com/office/drawing/2014/main" id="{03CF2E4A-EC84-4015-8D6C-908345300C5B}"/>
              </a:ext>
            </a:extLst>
          </p:cNvPr>
          <p:cNvGrpSpPr/>
          <p:nvPr/>
        </p:nvGrpSpPr>
        <p:grpSpPr>
          <a:xfrm>
            <a:off x="1600200" y="5486400"/>
            <a:ext cx="2101537" cy="1071265"/>
            <a:chOff x="1600200" y="5486400"/>
            <a:chExt cx="2101537" cy="1071265"/>
          </a:xfrm>
        </p:grpSpPr>
        <p:sp>
          <p:nvSpPr>
            <p:cNvPr id="7" name="TextBox 6">
              <a:extLst>
                <a:ext uri="{FF2B5EF4-FFF2-40B4-BE49-F238E27FC236}">
                  <a16:creationId xmlns:a16="http://schemas.microsoft.com/office/drawing/2014/main" id="{D881ED73-7CB9-4E0D-817F-C876DEE64EA2}"/>
                </a:ext>
              </a:extLst>
            </p:cNvPr>
            <p:cNvSpPr txBox="1"/>
            <p:nvPr/>
          </p:nvSpPr>
          <p:spPr>
            <a:xfrm>
              <a:off x="1600200" y="6096000"/>
              <a:ext cx="2101537" cy="461665"/>
            </a:xfrm>
            <a:prstGeom prst="rect">
              <a:avLst/>
            </a:prstGeom>
            <a:noFill/>
          </p:spPr>
          <p:txBody>
            <a:bodyPr wrap="none" rtlCol="0">
              <a:spAutoFit/>
            </a:bodyPr>
            <a:lstStyle/>
            <a:p>
              <a:r>
                <a:rPr lang="en-US" sz="2400" dirty="0"/>
                <a:t>Supervised loss</a:t>
              </a:r>
            </a:p>
          </p:txBody>
        </p:sp>
        <p:cxnSp>
          <p:nvCxnSpPr>
            <p:cNvPr id="10" name="Straight Arrow Connector 9">
              <a:extLst>
                <a:ext uri="{FF2B5EF4-FFF2-40B4-BE49-F238E27FC236}">
                  <a16:creationId xmlns:a16="http://schemas.microsoft.com/office/drawing/2014/main" id="{3A199E80-E876-4271-B78F-C2C17AA6E62F}"/>
                </a:ext>
              </a:extLst>
            </p:cNvPr>
            <p:cNvCxnSpPr>
              <a:stCxn id="7" idx="0"/>
            </p:cNvCxnSpPr>
            <p:nvPr/>
          </p:nvCxnSpPr>
          <p:spPr>
            <a:xfrm flipV="1">
              <a:off x="2650969" y="5486400"/>
              <a:ext cx="320831"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5031237-97C5-43A5-AB63-E29FA1ED23BC}"/>
              </a:ext>
            </a:extLst>
          </p:cNvPr>
          <p:cNvGrpSpPr/>
          <p:nvPr/>
        </p:nvGrpSpPr>
        <p:grpSpPr>
          <a:xfrm>
            <a:off x="5334000" y="5486400"/>
            <a:ext cx="2439770" cy="1071264"/>
            <a:chOff x="5334000" y="5486400"/>
            <a:chExt cx="2439770" cy="1071264"/>
          </a:xfrm>
        </p:grpSpPr>
        <p:sp>
          <p:nvSpPr>
            <p:cNvPr id="8" name="TextBox 7">
              <a:extLst>
                <a:ext uri="{FF2B5EF4-FFF2-40B4-BE49-F238E27FC236}">
                  <a16:creationId xmlns:a16="http://schemas.microsoft.com/office/drawing/2014/main" id="{DE4522E3-63C9-4BFF-B1A7-860D0ED7311B}"/>
                </a:ext>
              </a:extLst>
            </p:cNvPr>
            <p:cNvSpPr txBox="1"/>
            <p:nvPr/>
          </p:nvSpPr>
          <p:spPr>
            <a:xfrm>
              <a:off x="5334000" y="6095999"/>
              <a:ext cx="2439770" cy="461665"/>
            </a:xfrm>
            <a:prstGeom prst="rect">
              <a:avLst/>
            </a:prstGeom>
            <a:noFill/>
          </p:spPr>
          <p:txBody>
            <a:bodyPr wrap="none" rtlCol="0">
              <a:spAutoFit/>
            </a:bodyPr>
            <a:lstStyle/>
            <a:p>
              <a:r>
                <a:rPr lang="en-US" sz="2400" dirty="0"/>
                <a:t>Unsupervised loss</a:t>
              </a:r>
            </a:p>
          </p:txBody>
        </p:sp>
        <p:cxnSp>
          <p:nvCxnSpPr>
            <p:cNvPr id="11" name="Straight Arrow Connector 10">
              <a:extLst>
                <a:ext uri="{FF2B5EF4-FFF2-40B4-BE49-F238E27FC236}">
                  <a16:creationId xmlns:a16="http://schemas.microsoft.com/office/drawing/2014/main" id="{0880494C-6E61-4983-89A4-48F457A44EAE}"/>
                </a:ext>
              </a:extLst>
            </p:cNvPr>
            <p:cNvCxnSpPr>
              <a:cxnSpLocks/>
              <a:stCxn id="8" idx="0"/>
            </p:cNvCxnSpPr>
            <p:nvPr/>
          </p:nvCxnSpPr>
          <p:spPr>
            <a:xfrm flipV="1">
              <a:off x="6553885" y="5486400"/>
              <a:ext cx="456515" cy="609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864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1789-29A1-49B0-BAA3-F60D6A179BC1}"/>
              </a:ext>
            </a:extLst>
          </p:cNvPr>
          <p:cNvSpPr>
            <a:spLocks noGrp="1"/>
          </p:cNvSpPr>
          <p:nvPr>
            <p:ph type="title"/>
          </p:nvPr>
        </p:nvSpPr>
        <p:spPr/>
        <p:txBody>
          <a:bodyPr/>
          <a:lstStyle/>
          <a:p>
            <a:pPr algn="l"/>
            <a:r>
              <a:rPr lang="en-US" dirty="0"/>
              <a:t>Main result</a:t>
            </a:r>
          </a:p>
        </p:txBody>
      </p:sp>
      <p:sp>
        <p:nvSpPr>
          <p:cNvPr id="3" name="Content Placeholder 2">
            <a:extLst>
              <a:ext uri="{FF2B5EF4-FFF2-40B4-BE49-F238E27FC236}">
                <a16:creationId xmlns:a16="http://schemas.microsoft.com/office/drawing/2014/main" id="{E69E7B09-1091-437C-A27C-DC353E54EF6B}"/>
              </a:ext>
            </a:extLst>
          </p:cNvPr>
          <p:cNvSpPr>
            <a:spLocks noGrp="1"/>
          </p:cNvSpPr>
          <p:nvPr>
            <p:ph idx="1"/>
          </p:nvPr>
        </p:nvSpPr>
        <p:spPr/>
        <p:txBody>
          <a:bodyPr>
            <a:normAutofit fontScale="92500" lnSpcReduction="10000"/>
          </a:bodyPr>
          <a:lstStyle/>
          <a:p>
            <a:r>
              <a:rPr lang="en-US" dirty="0"/>
              <a:t>Theorem: </a:t>
            </a:r>
            <a:r>
              <a:rPr lang="en-US" i="1" dirty="0"/>
              <a:t>Given a directed graph with n vertices and m edges, there exists a path-invariance basis with size at most O(nm)</a:t>
            </a:r>
          </a:p>
          <a:p>
            <a:endParaRPr lang="en-US" i="1" dirty="0"/>
          </a:p>
          <a:p>
            <a:r>
              <a:rPr lang="en-US" dirty="0"/>
              <a:t>Main idea for the proof</a:t>
            </a:r>
          </a:p>
          <a:p>
            <a:pPr lvl="1"/>
            <a:r>
              <a:rPr lang="en-US" dirty="0"/>
              <a:t>A directed graph is a directed acyclic graph (DAG) of strongly connected components</a:t>
            </a:r>
          </a:p>
          <a:p>
            <a:pPr lvl="1"/>
            <a:r>
              <a:rPr lang="en-US" dirty="0"/>
              <a:t>Use a vertex order to construct a path-invariance basis for DAG</a:t>
            </a:r>
          </a:p>
        </p:txBody>
      </p:sp>
    </p:spTree>
    <p:extLst>
      <p:ext uri="{BB962C8B-B14F-4D97-AF65-F5344CB8AC3E}">
        <p14:creationId xmlns:p14="http://schemas.microsoft.com/office/powerpoint/2010/main" val="53811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CC83-DF0B-4507-9510-E1FF14D64B9D}"/>
              </a:ext>
            </a:extLst>
          </p:cNvPr>
          <p:cNvSpPr>
            <a:spLocks noGrp="1"/>
          </p:cNvSpPr>
          <p:nvPr>
            <p:ph type="title"/>
          </p:nvPr>
        </p:nvSpPr>
        <p:spPr/>
        <p:txBody>
          <a:bodyPr>
            <a:normAutofit/>
          </a:bodyPr>
          <a:lstStyle/>
          <a:p>
            <a:pPr algn="l"/>
            <a:r>
              <a:rPr lang="en-US" dirty="0"/>
              <a:t>Cycle-basis</a:t>
            </a:r>
          </a:p>
        </p:txBody>
      </p:sp>
      <p:sp>
        <p:nvSpPr>
          <p:cNvPr id="5" name="TextBox 4">
            <a:extLst>
              <a:ext uri="{FF2B5EF4-FFF2-40B4-BE49-F238E27FC236}">
                <a16:creationId xmlns:a16="http://schemas.microsoft.com/office/drawing/2014/main" id="{3725FFFD-72FC-4FB4-9237-E5EC67CB642D}"/>
              </a:ext>
            </a:extLst>
          </p:cNvPr>
          <p:cNvSpPr txBox="1"/>
          <p:nvPr/>
        </p:nvSpPr>
        <p:spPr>
          <a:xfrm>
            <a:off x="7010400" y="960755"/>
            <a:ext cx="1820435" cy="369332"/>
          </a:xfrm>
          <a:prstGeom prst="rect">
            <a:avLst/>
          </a:prstGeom>
          <a:noFill/>
        </p:spPr>
        <p:txBody>
          <a:bodyPr wrap="none" rtlCol="0">
            <a:spAutoFit/>
          </a:bodyPr>
          <a:lstStyle/>
          <a:p>
            <a:r>
              <a:rPr lang="en-US" dirty="0"/>
              <a:t>[Kavitha et al. 09]</a:t>
            </a:r>
          </a:p>
        </p:txBody>
      </p:sp>
      <p:pic>
        <p:nvPicPr>
          <p:cNvPr id="6" name="Picture 5">
            <a:extLst>
              <a:ext uri="{FF2B5EF4-FFF2-40B4-BE49-F238E27FC236}">
                <a16:creationId xmlns:a16="http://schemas.microsoft.com/office/drawing/2014/main" id="{0F9167A3-B8E5-469D-9DA9-A3A0FDD4B9F1}"/>
              </a:ext>
            </a:extLst>
          </p:cNvPr>
          <p:cNvPicPr>
            <a:picLocks noChangeAspect="1"/>
          </p:cNvPicPr>
          <p:nvPr/>
        </p:nvPicPr>
        <p:blipFill>
          <a:blip r:embed="rId2"/>
          <a:stretch>
            <a:fillRect/>
          </a:stretch>
        </p:blipFill>
        <p:spPr>
          <a:xfrm>
            <a:off x="914400" y="1611868"/>
            <a:ext cx="7315200" cy="1604210"/>
          </a:xfrm>
          <a:prstGeom prst="rect">
            <a:avLst/>
          </a:prstGeom>
        </p:spPr>
      </p:pic>
      <p:pic>
        <p:nvPicPr>
          <p:cNvPr id="7" name="Picture 6">
            <a:extLst>
              <a:ext uri="{FF2B5EF4-FFF2-40B4-BE49-F238E27FC236}">
                <a16:creationId xmlns:a16="http://schemas.microsoft.com/office/drawing/2014/main" id="{08154503-14FC-41D8-81E7-9E130A49BE4C}"/>
              </a:ext>
            </a:extLst>
          </p:cNvPr>
          <p:cNvPicPr>
            <a:picLocks noChangeAspect="1"/>
          </p:cNvPicPr>
          <p:nvPr/>
        </p:nvPicPr>
        <p:blipFill>
          <a:blip r:embed="rId3"/>
          <a:stretch>
            <a:fillRect/>
          </a:stretch>
        </p:blipFill>
        <p:spPr>
          <a:xfrm>
            <a:off x="1981200" y="3276600"/>
            <a:ext cx="5190267" cy="3156339"/>
          </a:xfrm>
          <a:prstGeom prst="rect">
            <a:avLst/>
          </a:prstGeom>
        </p:spPr>
      </p:pic>
    </p:spTree>
    <p:extLst>
      <p:ext uri="{BB962C8B-B14F-4D97-AF65-F5344CB8AC3E}">
        <p14:creationId xmlns:p14="http://schemas.microsoft.com/office/powerpoint/2010/main" val="936818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06AD-7C26-4EFC-B0DE-6A3F9A4FBF06}"/>
              </a:ext>
            </a:extLst>
          </p:cNvPr>
          <p:cNvSpPr>
            <a:spLocks noGrp="1"/>
          </p:cNvSpPr>
          <p:nvPr>
            <p:ph type="title"/>
          </p:nvPr>
        </p:nvSpPr>
        <p:spPr/>
        <p:txBody>
          <a:bodyPr>
            <a:noAutofit/>
          </a:bodyPr>
          <a:lstStyle/>
          <a:p>
            <a:pPr algn="l"/>
            <a:r>
              <a:rPr lang="en-US" sz="3600" dirty="0"/>
              <a:t>Cycle basis/Cycle-consistency basis/Path-invariance basis</a:t>
            </a:r>
          </a:p>
        </p:txBody>
      </p:sp>
      <p:sp>
        <p:nvSpPr>
          <p:cNvPr id="3" name="Content Placeholder 2">
            <a:extLst>
              <a:ext uri="{FF2B5EF4-FFF2-40B4-BE49-F238E27FC236}">
                <a16:creationId xmlns:a16="http://schemas.microsoft.com/office/drawing/2014/main" id="{EFD537C6-473E-486A-95AC-3CD0C5AD3241}"/>
              </a:ext>
            </a:extLst>
          </p:cNvPr>
          <p:cNvSpPr>
            <a:spLocks noGrp="1"/>
          </p:cNvSpPr>
          <p:nvPr>
            <p:ph idx="1"/>
          </p:nvPr>
        </p:nvSpPr>
        <p:spPr/>
        <p:txBody>
          <a:bodyPr>
            <a:normAutofit fontScale="92500" lnSpcReduction="10000"/>
          </a:bodyPr>
          <a:lstStyle/>
          <a:p>
            <a:r>
              <a:rPr lang="en-US" dirty="0"/>
              <a:t>Undirected cycle basis generalizes to cycle-consistency basis</a:t>
            </a:r>
          </a:p>
          <a:p>
            <a:pPr lvl="1"/>
            <a:r>
              <a:rPr lang="en-US" dirty="0"/>
              <a:t>Size: #edges - #vertices + #components</a:t>
            </a:r>
          </a:p>
          <a:p>
            <a:pPr lvl="1"/>
            <a:endParaRPr lang="en-US" dirty="0"/>
          </a:p>
          <a:p>
            <a:r>
              <a:rPr lang="en-US" dirty="0"/>
              <a:t>It is an open question whether other bases generalize</a:t>
            </a:r>
          </a:p>
          <a:p>
            <a:endParaRPr lang="en-US" dirty="0"/>
          </a:p>
          <a:p>
            <a:r>
              <a:rPr lang="en-US" dirty="0"/>
              <a:t>The minimum size of a path-invariance basis is an </a:t>
            </a:r>
            <a:r>
              <a:rPr lang="en-US"/>
              <a:t>open problem</a:t>
            </a:r>
            <a:endParaRPr lang="en-US" dirty="0"/>
          </a:p>
          <a:p>
            <a:pPr lvl="1"/>
            <a:endParaRPr lang="en-US" dirty="0"/>
          </a:p>
          <a:p>
            <a:endParaRPr lang="en-US" dirty="0"/>
          </a:p>
        </p:txBody>
      </p:sp>
    </p:spTree>
    <p:extLst>
      <p:ext uri="{BB962C8B-B14F-4D97-AF65-F5344CB8AC3E}">
        <p14:creationId xmlns:p14="http://schemas.microsoft.com/office/powerpoint/2010/main" val="4006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5508-6C97-4880-BFD3-2F53AF7EF77F}"/>
              </a:ext>
            </a:extLst>
          </p:cNvPr>
          <p:cNvSpPr>
            <a:spLocks noGrp="1"/>
          </p:cNvSpPr>
          <p:nvPr>
            <p:ph type="title"/>
          </p:nvPr>
        </p:nvSpPr>
        <p:spPr/>
        <p:txBody>
          <a:bodyPr>
            <a:normAutofit fontScale="90000"/>
          </a:bodyPr>
          <a:lstStyle/>
          <a:p>
            <a:r>
              <a:rPr lang="en-US" dirty="0"/>
              <a:t>Path-invariance basis vs Random Path pairs</a:t>
            </a:r>
          </a:p>
        </p:txBody>
      </p:sp>
      <p:sp>
        <p:nvSpPr>
          <p:cNvPr id="3" name="Content Placeholder 2">
            <a:extLst>
              <a:ext uri="{FF2B5EF4-FFF2-40B4-BE49-F238E27FC236}">
                <a16:creationId xmlns:a16="http://schemas.microsoft.com/office/drawing/2014/main" id="{3619DDC3-F9D7-4AA7-ADFE-C9116BD882D1}"/>
              </a:ext>
            </a:extLst>
          </p:cNvPr>
          <p:cNvSpPr>
            <a:spLocks noGrp="1"/>
          </p:cNvSpPr>
          <p:nvPr>
            <p:ph idx="1"/>
          </p:nvPr>
        </p:nvSpPr>
        <p:spPr/>
        <p:txBody>
          <a:bodyPr>
            <a:normAutofit lnSpcReduction="10000"/>
          </a:bodyPr>
          <a:lstStyle/>
          <a:p>
            <a:r>
              <a:rPr lang="en-US" dirty="0"/>
              <a:t>Do not guarantee the path-invariance property over the entire graph</a:t>
            </a:r>
          </a:p>
          <a:p>
            <a:endParaRPr lang="en-US" dirty="0"/>
          </a:p>
          <a:p>
            <a:r>
              <a:rPr lang="en-US" dirty="0"/>
              <a:t>Sub-optimal convergence behavior</a:t>
            </a:r>
          </a:p>
          <a:p>
            <a:pPr lvl="1"/>
            <a:r>
              <a:rPr lang="en-US" dirty="0"/>
              <a:t>Random path pairs are long</a:t>
            </a:r>
          </a:p>
          <a:p>
            <a:pPr marL="457200" lvl="1" indent="0">
              <a:buNone/>
            </a:pPr>
            <a:endParaRPr lang="en-US" dirty="0"/>
          </a:p>
          <a:p>
            <a:r>
              <a:rPr lang="en-US" dirty="0"/>
              <a:t>There is always a cost for implementing a single pair</a:t>
            </a:r>
          </a:p>
          <a:p>
            <a:endParaRPr lang="en-US" dirty="0"/>
          </a:p>
          <a:p>
            <a:endParaRPr lang="en-US" dirty="0"/>
          </a:p>
        </p:txBody>
      </p:sp>
    </p:spTree>
    <p:extLst>
      <p:ext uri="{BB962C8B-B14F-4D97-AF65-F5344CB8AC3E}">
        <p14:creationId xmlns:p14="http://schemas.microsoft.com/office/powerpoint/2010/main" val="152318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19175"/>
          </a:xfrm>
        </p:spPr>
        <p:txBody>
          <a:bodyPr>
            <a:noAutofit/>
          </a:bodyPr>
          <a:lstStyle/>
          <a:p>
            <a:pPr algn="l"/>
            <a:r>
              <a:rPr lang="en-US" sz="3600" dirty="0"/>
              <a:t>A natural constraint on maps is that </a:t>
            </a:r>
            <a:br>
              <a:rPr lang="en-US" sz="3600" dirty="0"/>
            </a:br>
            <a:r>
              <a:rPr lang="en-US" sz="3600" dirty="0"/>
              <a:t>they should be consistent along cycles</a:t>
            </a:r>
          </a:p>
        </p:txBody>
      </p:sp>
      <p:grpSp>
        <p:nvGrpSpPr>
          <p:cNvPr id="6" name="Group 7"/>
          <p:cNvGrpSpPr/>
          <p:nvPr/>
        </p:nvGrpSpPr>
        <p:grpSpPr>
          <a:xfrm>
            <a:off x="609600" y="3517106"/>
            <a:ext cx="7780020" cy="1664494"/>
            <a:chOff x="609600" y="3050765"/>
            <a:chExt cx="7780020" cy="1664494"/>
          </a:xfrm>
        </p:grpSpPr>
        <p:pic>
          <p:nvPicPr>
            <p:cNvPr id="8" name="Picture 6" descr="G:\MixMatch\Data\Povray\Slides\TEMP1\0_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20072"/>
              <a:ext cx="2065020" cy="1325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G:\MixMatch\Data\Povray\Slides\TEMP1\2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050765"/>
              <a:ext cx="2705100" cy="166449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3" descr="G:\MixMatch\Data\Povray\Slides\DataDriven\TEMP\p2p_map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5866" y="2246373"/>
            <a:ext cx="2120298" cy="1344168"/>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2272937" y="2896032"/>
            <a:ext cx="613954" cy="496389"/>
          </a:xfrm>
          <a:custGeom>
            <a:avLst/>
            <a:gdLst>
              <a:gd name="connsiteX0" fmla="*/ 0 w 613954"/>
              <a:gd name="connsiteY0" fmla="*/ 496389 h 496389"/>
              <a:gd name="connsiteX1" fmla="*/ 195943 w 613954"/>
              <a:gd name="connsiteY1" fmla="*/ 91440 h 496389"/>
              <a:gd name="connsiteX2" fmla="*/ 613954 w 613954"/>
              <a:gd name="connsiteY2" fmla="*/ 0 h 496389"/>
            </a:gdLst>
            <a:ahLst/>
            <a:cxnLst>
              <a:cxn ang="0">
                <a:pos x="connsiteX0" y="connsiteY0"/>
              </a:cxn>
              <a:cxn ang="0">
                <a:pos x="connsiteX1" y="connsiteY1"/>
              </a:cxn>
              <a:cxn ang="0">
                <a:pos x="connsiteX2" y="connsiteY2"/>
              </a:cxn>
            </a:cxnLst>
            <a:rect l="l" t="t" r="r" b="b"/>
            <a:pathLst>
              <a:path w="613954" h="496389">
                <a:moveTo>
                  <a:pt x="0" y="496389"/>
                </a:moveTo>
                <a:cubicBezTo>
                  <a:pt x="46808" y="335280"/>
                  <a:pt x="93617" y="174171"/>
                  <a:pt x="195943" y="91440"/>
                </a:cubicBezTo>
                <a:cubicBezTo>
                  <a:pt x="298269" y="8709"/>
                  <a:pt x="456111" y="4354"/>
                  <a:pt x="613954" y="0"/>
                </a:cubicBezTo>
              </a:path>
            </a:pathLst>
          </a:cu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rot="4539491">
            <a:off x="6105523" y="2939236"/>
            <a:ext cx="613954" cy="496389"/>
          </a:xfrm>
          <a:custGeom>
            <a:avLst/>
            <a:gdLst>
              <a:gd name="connsiteX0" fmla="*/ 0 w 613954"/>
              <a:gd name="connsiteY0" fmla="*/ 496389 h 496389"/>
              <a:gd name="connsiteX1" fmla="*/ 195943 w 613954"/>
              <a:gd name="connsiteY1" fmla="*/ 91440 h 496389"/>
              <a:gd name="connsiteX2" fmla="*/ 613954 w 613954"/>
              <a:gd name="connsiteY2" fmla="*/ 0 h 496389"/>
            </a:gdLst>
            <a:ahLst/>
            <a:cxnLst>
              <a:cxn ang="0">
                <a:pos x="connsiteX0" y="connsiteY0"/>
              </a:cxn>
              <a:cxn ang="0">
                <a:pos x="connsiteX1" y="connsiteY1"/>
              </a:cxn>
              <a:cxn ang="0">
                <a:pos x="connsiteX2" y="connsiteY2"/>
              </a:cxn>
            </a:cxnLst>
            <a:rect l="l" t="t" r="r" b="b"/>
            <a:pathLst>
              <a:path w="613954" h="496389">
                <a:moveTo>
                  <a:pt x="0" y="496389"/>
                </a:moveTo>
                <a:cubicBezTo>
                  <a:pt x="46808" y="335280"/>
                  <a:pt x="93617" y="174171"/>
                  <a:pt x="195943" y="91440"/>
                </a:cubicBezTo>
                <a:cubicBezTo>
                  <a:pt x="298269" y="8709"/>
                  <a:pt x="456111" y="4354"/>
                  <a:pt x="613954" y="0"/>
                </a:cubicBezTo>
              </a:path>
            </a:pathLst>
          </a:cu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271554" y="4346010"/>
            <a:ext cx="966652" cy="169817"/>
          </a:xfrm>
          <a:custGeom>
            <a:avLst/>
            <a:gdLst>
              <a:gd name="connsiteX0" fmla="*/ 0 w 966652"/>
              <a:gd name="connsiteY0" fmla="*/ 0 h 169817"/>
              <a:gd name="connsiteX1" fmla="*/ 509452 w 966652"/>
              <a:gd name="connsiteY1" fmla="*/ 169817 h 169817"/>
              <a:gd name="connsiteX2" fmla="*/ 966652 w 966652"/>
              <a:gd name="connsiteY2" fmla="*/ 0 h 169817"/>
            </a:gdLst>
            <a:ahLst/>
            <a:cxnLst>
              <a:cxn ang="0">
                <a:pos x="connsiteX0" y="connsiteY0"/>
              </a:cxn>
              <a:cxn ang="0">
                <a:pos x="connsiteX1" y="connsiteY1"/>
              </a:cxn>
              <a:cxn ang="0">
                <a:pos x="connsiteX2" y="connsiteY2"/>
              </a:cxn>
            </a:cxnLst>
            <a:rect l="l" t="t" r="r" b="b"/>
            <a:pathLst>
              <a:path w="966652" h="169817">
                <a:moveTo>
                  <a:pt x="0" y="0"/>
                </a:moveTo>
                <a:cubicBezTo>
                  <a:pt x="174171" y="84908"/>
                  <a:pt x="348343" y="169817"/>
                  <a:pt x="509452" y="169817"/>
                </a:cubicBezTo>
                <a:cubicBezTo>
                  <a:pt x="670561" y="169817"/>
                  <a:pt x="818606" y="84908"/>
                  <a:pt x="966652" y="0"/>
                </a:cubicBezTo>
              </a:path>
            </a:pathLst>
          </a:cu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4038600" y="3666741"/>
            <a:ext cx="1415772" cy="369332"/>
          </a:xfrm>
          <a:prstGeom prst="rect">
            <a:avLst/>
          </a:prstGeom>
        </p:spPr>
        <p:txBody>
          <a:bodyPr wrap="none">
            <a:spAutoFit/>
          </a:bodyPr>
          <a:lstStyle/>
          <a:p>
            <a:r>
              <a:rPr lang="en-US" dirty="0"/>
              <a:t>Inconsistent</a:t>
            </a:r>
          </a:p>
        </p:txBody>
      </p:sp>
    </p:spTree>
    <p:extLst>
      <p:ext uri="{BB962C8B-B14F-4D97-AF65-F5344CB8AC3E}">
        <p14:creationId xmlns:p14="http://schemas.microsoft.com/office/powerpoint/2010/main" val="2421685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52C0-43DC-4E6D-AA7B-E3B2A25E0531}"/>
              </a:ext>
            </a:extLst>
          </p:cNvPr>
          <p:cNvSpPr>
            <a:spLocks noGrp="1"/>
          </p:cNvSpPr>
          <p:nvPr>
            <p:ph type="title"/>
          </p:nvPr>
        </p:nvSpPr>
        <p:spPr>
          <a:xfrm>
            <a:off x="457200" y="600262"/>
            <a:ext cx="8229600" cy="1019175"/>
          </a:xfrm>
        </p:spPr>
        <p:txBody>
          <a:bodyPr>
            <a:normAutofit/>
          </a:bodyPr>
          <a:lstStyle/>
          <a:p>
            <a:pPr algn="l"/>
            <a:r>
              <a:rPr lang="en-US" sz="3600" dirty="0"/>
              <a:t>Semantic segmentation on </a:t>
            </a:r>
            <a:r>
              <a:rPr lang="en-US" sz="3600" dirty="0" err="1"/>
              <a:t>ScanNet</a:t>
            </a:r>
            <a:endParaRPr lang="en-US" sz="3600" dirty="0"/>
          </a:p>
        </p:txBody>
      </p:sp>
      <p:pic>
        <p:nvPicPr>
          <p:cNvPr id="4" name="Picture 3">
            <a:extLst>
              <a:ext uri="{FF2B5EF4-FFF2-40B4-BE49-F238E27FC236}">
                <a16:creationId xmlns:a16="http://schemas.microsoft.com/office/drawing/2014/main" id="{7A0AB8A6-9C79-426A-882D-F8DF4F671202}"/>
              </a:ext>
            </a:extLst>
          </p:cNvPr>
          <p:cNvPicPr>
            <a:picLocks noChangeAspect="1"/>
          </p:cNvPicPr>
          <p:nvPr/>
        </p:nvPicPr>
        <p:blipFill>
          <a:blip r:embed="rId2"/>
          <a:stretch>
            <a:fillRect/>
          </a:stretch>
        </p:blipFill>
        <p:spPr>
          <a:xfrm>
            <a:off x="3468856" y="1524000"/>
            <a:ext cx="5236055" cy="3269819"/>
          </a:xfrm>
          <a:prstGeom prst="rect">
            <a:avLst/>
          </a:prstGeom>
        </p:spPr>
      </p:pic>
      <p:pic>
        <p:nvPicPr>
          <p:cNvPr id="5" name="Picture 4">
            <a:extLst>
              <a:ext uri="{FF2B5EF4-FFF2-40B4-BE49-F238E27FC236}">
                <a16:creationId xmlns:a16="http://schemas.microsoft.com/office/drawing/2014/main" id="{0A6B1AA8-2C7D-47F6-B0AE-01C907D73CA8}"/>
              </a:ext>
            </a:extLst>
          </p:cNvPr>
          <p:cNvPicPr>
            <a:picLocks noChangeAspect="1"/>
          </p:cNvPicPr>
          <p:nvPr/>
        </p:nvPicPr>
        <p:blipFill>
          <a:blip r:embed="rId3"/>
          <a:stretch>
            <a:fillRect/>
          </a:stretch>
        </p:blipFill>
        <p:spPr>
          <a:xfrm>
            <a:off x="3258366" y="4876800"/>
            <a:ext cx="5657034" cy="1297707"/>
          </a:xfrm>
          <a:prstGeom prst="rect">
            <a:avLst/>
          </a:prstGeom>
        </p:spPr>
      </p:pic>
      <p:pic>
        <p:nvPicPr>
          <p:cNvPr id="6" name="Picture 5">
            <a:extLst>
              <a:ext uri="{FF2B5EF4-FFF2-40B4-BE49-F238E27FC236}">
                <a16:creationId xmlns:a16="http://schemas.microsoft.com/office/drawing/2014/main" id="{FF2BBAD8-9074-4F4F-B1BE-85BE81DAD99E}"/>
              </a:ext>
            </a:extLst>
          </p:cNvPr>
          <p:cNvPicPr>
            <a:picLocks noChangeAspect="1"/>
          </p:cNvPicPr>
          <p:nvPr/>
        </p:nvPicPr>
        <p:blipFill>
          <a:blip r:embed="rId4"/>
          <a:stretch>
            <a:fillRect/>
          </a:stretch>
        </p:blipFill>
        <p:spPr>
          <a:xfrm>
            <a:off x="457200" y="2510708"/>
            <a:ext cx="2416866" cy="2366092"/>
          </a:xfrm>
          <a:prstGeom prst="rect">
            <a:avLst/>
          </a:prstGeom>
        </p:spPr>
      </p:pic>
    </p:spTree>
    <p:extLst>
      <p:ext uri="{BB962C8B-B14F-4D97-AF65-F5344CB8AC3E}">
        <p14:creationId xmlns:p14="http://schemas.microsoft.com/office/powerpoint/2010/main" val="105334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19175"/>
          </a:xfrm>
        </p:spPr>
        <p:txBody>
          <a:bodyPr>
            <a:noAutofit/>
          </a:bodyPr>
          <a:lstStyle/>
          <a:p>
            <a:pPr algn="l"/>
            <a:r>
              <a:rPr lang="en-US" sz="3600" dirty="0"/>
              <a:t>A natural constraint on maps is that </a:t>
            </a:r>
            <a:br>
              <a:rPr lang="en-US" sz="3600" dirty="0"/>
            </a:br>
            <a:r>
              <a:rPr lang="en-US" sz="3600" dirty="0"/>
              <a:t>they should be consistent along cycles</a:t>
            </a:r>
          </a:p>
        </p:txBody>
      </p:sp>
      <p:grpSp>
        <p:nvGrpSpPr>
          <p:cNvPr id="5" name="Group 4"/>
          <p:cNvGrpSpPr/>
          <p:nvPr/>
        </p:nvGrpSpPr>
        <p:grpSpPr>
          <a:xfrm>
            <a:off x="609600" y="2833833"/>
            <a:ext cx="7780020" cy="2881167"/>
            <a:chOff x="609600" y="3050765"/>
            <a:chExt cx="7780020" cy="2881167"/>
          </a:xfrm>
        </p:grpSpPr>
        <p:grpSp>
          <p:nvGrpSpPr>
            <p:cNvPr id="6" name="Group 7"/>
            <p:cNvGrpSpPr/>
            <p:nvPr/>
          </p:nvGrpSpPr>
          <p:grpSpPr>
            <a:xfrm>
              <a:off x="609600" y="3050765"/>
              <a:ext cx="7780020" cy="2881167"/>
              <a:chOff x="609600" y="3050765"/>
              <a:chExt cx="7780020" cy="2881167"/>
            </a:xfrm>
          </p:grpSpPr>
          <p:pic>
            <p:nvPicPr>
              <p:cNvPr id="8" name="Picture 6" descr="G:\MixMatch\Data\Povray\Slides\TEMP1\0_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20072"/>
                <a:ext cx="2065020" cy="1325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G:\MixMatch\Data\Povray\Slides\TEMP1\2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050765"/>
                <a:ext cx="2705100" cy="16644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14800" y="5562600"/>
                <a:ext cx="1287532" cy="369332"/>
              </a:xfrm>
              <a:prstGeom prst="rect">
                <a:avLst/>
              </a:prstGeom>
            </p:spPr>
            <p:txBody>
              <a:bodyPr wrap="none">
                <a:spAutoFit/>
              </a:bodyPr>
              <a:lstStyle/>
              <a:p>
                <a:r>
                  <a:rPr lang="en-US" dirty="0"/>
                  <a:t>Composite</a:t>
                </a:r>
              </a:p>
            </p:txBody>
          </p:sp>
        </p:grpSp>
        <p:pic>
          <p:nvPicPr>
            <p:cNvPr id="7" name="Picture 2" descr="G:\MixMatch\Data\Povray\Slides\DataDriven\TEMP\p2p_map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2845" y="4196715"/>
              <a:ext cx="2154555" cy="136588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Freeform 16"/>
          <p:cNvSpPr/>
          <p:nvPr/>
        </p:nvSpPr>
        <p:spPr>
          <a:xfrm rot="15433401">
            <a:off x="2517560" y="4384938"/>
            <a:ext cx="613954" cy="496389"/>
          </a:xfrm>
          <a:custGeom>
            <a:avLst/>
            <a:gdLst>
              <a:gd name="connsiteX0" fmla="*/ 0 w 613954"/>
              <a:gd name="connsiteY0" fmla="*/ 496389 h 496389"/>
              <a:gd name="connsiteX1" fmla="*/ 195943 w 613954"/>
              <a:gd name="connsiteY1" fmla="*/ 91440 h 496389"/>
              <a:gd name="connsiteX2" fmla="*/ 613954 w 613954"/>
              <a:gd name="connsiteY2" fmla="*/ 0 h 496389"/>
            </a:gdLst>
            <a:ahLst/>
            <a:cxnLst>
              <a:cxn ang="0">
                <a:pos x="connsiteX0" y="connsiteY0"/>
              </a:cxn>
              <a:cxn ang="0">
                <a:pos x="connsiteX1" y="connsiteY1"/>
              </a:cxn>
              <a:cxn ang="0">
                <a:pos x="connsiteX2" y="connsiteY2"/>
              </a:cxn>
            </a:cxnLst>
            <a:rect l="l" t="t" r="r" b="b"/>
            <a:pathLst>
              <a:path w="613954" h="496389">
                <a:moveTo>
                  <a:pt x="0" y="496389"/>
                </a:moveTo>
                <a:cubicBezTo>
                  <a:pt x="46808" y="335280"/>
                  <a:pt x="93617" y="174171"/>
                  <a:pt x="195943" y="91440"/>
                </a:cubicBezTo>
                <a:cubicBezTo>
                  <a:pt x="298269" y="8709"/>
                  <a:pt x="456111" y="4354"/>
                  <a:pt x="613954" y="0"/>
                </a:cubicBezTo>
              </a:path>
            </a:pathLst>
          </a:cu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10046980">
            <a:off x="6294998" y="4415842"/>
            <a:ext cx="613954" cy="496389"/>
          </a:xfrm>
          <a:custGeom>
            <a:avLst/>
            <a:gdLst>
              <a:gd name="connsiteX0" fmla="*/ 0 w 613954"/>
              <a:gd name="connsiteY0" fmla="*/ 496389 h 496389"/>
              <a:gd name="connsiteX1" fmla="*/ 195943 w 613954"/>
              <a:gd name="connsiteY1" fmla="*/ 91440 h 496389"/>
              <a:gd name="connsiteX2" fmla="*/ 613954 w 613954"/>
              <a:gd name="connsiteY2" fmla="*/ 0 h 496389"/>
            </a:gdLst>
            <a:ahLst/>
            <a:cxnLst>
              <a:cxn ang="0">
                <a:pos x="connsiteX0" y="connsiteY0"/>
              </a:cxn>
              <a:cxn ang="0">
                <a:pos x="connsiteX1" y="connsiteY1"/>
              </a:cxn>
              <a:cxn ang="0">
                <a:pos x="connsiteX2" y="connsiteY2"/>
              </a:cxn>
            </a:cxnLst>
            <a:rect l="l" t="t" r="r" b="b"/>
            <a:pathLst>
              <a:path w="613954" h="496389">
                <a:moveTo>
                  <a:pt x="0" y="496389"/>
                </a:moveTo>
                <a:cubicBezTo>
                  <a:pt x="46808" y="335280"/>
                  <a:pt x="93617" y="174171"/>
                  <a:pt x="195943" y="91440"/>
                </a:cubicBezTo>
                <a:cubicBezTo>
                  <a:pt x="298269" y="8709"/>
                  <a:pt x="456111" y="4354"/>
                  <a:pt x="613954" y="0"/>
                </a:cubicBezTo>
              </a:path>
            </a:pathLst>
          </a:cu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10800000">
            <a:off x="4271554" y="3281737"/>
            <a:ext cx="966652" cy="169817"/>
          </a:xfrm>
          <a:custGeom>
            <a:avLst/>
            <a:gdLst>
              <a:gd name="connsiteX0" fmla="*/ 0 w 966652"/>
              <a:gd name="connsiteY0" fmla="*/ 0 h 169817"/>
              <a:gd name="connsiteX1" fmla="*/ 509452 w 966652"/>
              <a:gd name="connsiteY1" fmla="*/ 169817 h 169817"/>
              <a:gd name="connsiteX2" fmla="*/ 966652 w 966652"/>
              <a:gd name="connsiteY2" fmla="*/ 0 h 169817"/>
            </a:gdLst>
            <a:ahLst/>
            <a:cxnLst>
              <a:cxn ang="0">
                <a:pos x="connsiteX0" y="connsiteY0"/>
              </a:cxn>
              <a:cxn ang="0">
                <a:pos x="connsiteX1" y="connsiteY1"/>
              </a:cxn>
              <a:cxn ang="0">
                <a:pos x="connsiteX2" y="connsiteY2"/>
              </a:cxn>
            </a:cxnLst>
            <a:rect l="l" t="t" r="r" b="b"/>
            <a:pathLst>
              <a:path w="966652" h="169817">
                <a:moveTo>
                  <a:pt x="0" y="0"/>
                </a:moveTo>
                <a:cubicBezTo>
                  <a:pt x="174171" y="84908"/>
                  <a:pt x="348343" y="169817"/>
                  <a:pt x="509452" y="169817"/>
                </a:cubicBezTo>
                <a:cubicBezTo>
                  <a:pt x="670561" y="169817"/>
                  <a:pt x="818606" y="84908"/>
                  <a:pt x="966652" y="0"/>
                </a:cubicBezTo>
              </a:path>
            </a:pathLst>
          </a:cu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4114800" y="3745468"/>
            <a:ext cx="1274708" cy="369332"/>
          </a:xfrm>
          <a:prstGeom prst="rect">
            <a:avLst/>
          </a:prstGeom>
        </p:spPr>
        <p:txBody>
          <a:bodyPr wrap="none">
            <a:spAutoFit/>
          </a:bodyPr>
          <a:lstStyle/>
          <a:p>
            <a:r>
              <a:rPr lang="en-US" dirty="0"/>
              <a:t>Consistent</a:t>
            </a:r>
          </a:p>
        </p:txBody>
      </p:sp>
    </p:spTree>
    <p:extLst>
      <p:ext uri="{BB962C8B-B14F-4D97-AF65-F5344CB8AC3E}">
        <p14:creationId xmlns:p14="http://schemas.microsoft.com/office/powerpoint/2010/main" val="330605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Literature on utilizing the </a:t>
            </a:r>
            <a:br>
              <a:rPr lang="en-US" dirty="0"/>
            </a:br>
            <a:r>
              <a:rPr lang="en-US" dirty="0"/>
              <a:t>cycle-consistency constraint</a:t>
            </a:r>
          </a:p>
        </p:txBody>
      </p:sp>
      <p:sp>
        <p:nvSpPr>
          <p:cNvPr id="4" name="Content Placeholder 2"/>
          <p:cNvSpPr>
            <a:spLocks noGrp="1"/>
          </p:cNvSpPr>
          <p:nvPr>
            <p:ph idx="1"/>
          </p:nvPr>
        </p:nvSpPr>
        <p:spPr>
          <a:xfrm>
            <a:off x="457200" y="2133600"/>
            <a:ext cx="8229600" cy="3992563"/>
          </a:xfrm>
        </p:spPr>
        <p:txBody>
          <a:bodyPr>
            <a:normAutofit/>
          </a:bodyPr>
          <a:lstStyle/>
          <a:p>
            <a:r>
              <a:rPr lang="en-US" dirty="0"/>
              <a:t>Spanning tree optimization </a:t>
            </a:r>
            <a:r>
              <a:rPr lang="en-US" sz="2400" dirty="0"/>
              <a:t>[Huber et al. 01, Huang et al. 06, Cho et al. 08, </a:t>
            </a:r>
            <a:r>
              <a:rPr lang="en-US" sz="2400" dirty="0" err="1"/>
              <a:t>Crandel</a:t>
            </a:r>
            <a:r>
              <a:rPr lang="en-US" sz="2400" dirty="0"/>
              <a:t> et al. 11, Huang et al. 12]</a:t>
            </a:r>
          </a:p>
          <a:p>
            <a:endParaRPr lang="en-US" dirty="0"/>
          </a:p>
          <a:p>
            <a:endParaRPr lang="en-US" dirty="0"/>
          </a:p>
          <a:p>
            <a:r>
              <a:rPr lang="en-US" dirty="0"/>
              <a:t>Sampling inconsistent cycles </a:t>
            </a:r>
            <a:r>
              <a:rPr lang="en-US" sz="2400" dirty="0"/>
              <a:t>[Zach et al. 10, </a:t>
            </a:r>
            <a:r>
              <a:rPr lang="en-US" sz="2400" dirty="0" err="1"/>
              <a:t>Nyugen</a:t>
            </a:r>
            <a:r>
              <a:rPr lang="en-US" sz="2400" dirty="0"/>
              <a:t> et al. 11, Zhou et al. 15]</a:t>
            </a:r>
          </a:p>
          <a:p>
            <a:endParaRPr lang="en-US" dirty="0"/>
          </a:p>
        </p:txBody>
      </p:sp>
    </p:spTree>
    <p:extLst>
      <p:ext uri="{BB962C8B-B14F-4D97-AF65-F5344CB8AC3E}">
        <p14:creationId xmlns:p14="http://schemas.microsoft.com/office/powerpoint/2010/main" val="16074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Compressive sensing view of  </a:t>
            </a:r>
            <a:br>
              <a:rPr lang="en-US" sz="3600" dirty="0"/>
            </a:br>
            <a:r>
              <a:rPr lang="en-US" sz="3600" dirty="0"/>
              <a:t>map synchronization</a:t>
            </a:r>
          </a:p>
        </p:txBody>
      </p:sp>
      <p:sp>
        <p:nvSpPr>
          <p:cNvPr id="4" name="TextBox 3"/>
          <p:cNvSpPr txBox="1"/>
          <p:nvPr/>
        </p:nvSpPr>
        <p:spPr>
          <a:xfrm>
            <a:off x="1219200" y="3270875"/>
            <a:ext cx="2375522" cy="461665"/>
          </a:xfrm>
          <a:prstGeom prst="rect">
            <a:avLst/>
          </a:prstGeom>
          <a:noFill/>
        </p:spPr>
        <p:txBody>
          <a:bodyPr wrap="none" rtlCol="0">
            <a:spAutoFit/>
          </a:bodyPr>
          <a:lstStyle/>
          <a:p>
            <a:r>
              <a:rPr lang="en-US" sz="2400" dirty="0"/>
              <a:t>Cycle-consistency</a:t>
            </a:r>
          </a:p>
        </p:txBody>
      </p:sp>
      <p:sp>
        <p:nvSpPr>
          <p:cNvPr id="5" name="TextBox 4"/>
          <p:cNvSpPr txBox="1"/>
          <p:nvPr/>
        </p:nvSpPr>
        <p:spPr>
          <a:xfrm>
            <a:off x="5787432" y="3272135"/>
            <a:ext cx="1940724" cy="461665"/>
          </a:xfrm>
          <a:prstGeom prst="rect">
            <a:avLst/>
          </a:prstGeom>
          <a:noFill/>
        </p:spPr>
        <p:txBody>
          <a:bodyPr wrap="none" rtlCol="0">
            <a:spAutoFit/>
          </a:bodyPr>
          <a:lstStyle/>
          <a:p>
            <a:r>
              <a:rPr lang="en-US" sz="2400" dirty="0"/>
              <a:t>Compressible </a:t>
            </a:r>
          </a:p>
        </p:txBody>
      </p:sp>
      <p:sp>
        <p:nvSpPr>
          <p:cNvPr id="6" name="TextBox 5"/>
          <p:cNvSpPr txBox="1"/>
          <p:nvPr/>
        </p:nvSpPr>
        <p:spPr>
          <a:xfrm>
            <a:off x="1671082" y="5633075"/>
            <a:ext cx="1592231" cy="461665"/>
          </a:xfrm>
          <a:prstGeom prst="rect">
            <a:avLst/>
          </a:prstGeom>
          <a:noFill/>
        </p:spPr>
        <p:txBody>
          <a:bodyPr wrap="none" rtlCol="0">
            <a:spAutoFit/>
          </a:bodyPr>
          <a:lstStyle/>
          <a:p>
            <a:r>
              <a:rPr lang="en-US" sz="2400" dirty="0"/>
              <a:t>Input maps</a:t>
            </a:r>
          </a:p>
        </p:txBody>
      </p:sp>
      <p:sp>
        <p:nvSpPr>
          <p:cNvPr id="7" name="TextBox 6"/>
          <p:cNvSpPr txBox="1"/>
          <p:nvPr/>
        </p:nvSpPr>
        <p:spPr>
          <a:xfrm>
            <a:off x="5470931" y="5638800"/>
            <a:ext cx="2542363" cy="461665"/>
          </a:xfrm>
          <a:prstGeom prst="rect">
            <a:avLst/>
          </a:prstGeom>
          <a:noFill/>
        </p:spPr>
        <p:txBody>
          <a:bodyPr wrap="none" rtlCol="0">
            <a:spAutoFit/>
          </a:bodyPr>
          <a:lstStyle/>
          <a:p>
            <a:r>
              <a:rPr lang="en-US" sz="2400" dirty="0"/>
              <a:t>Noisy observations</a:t>
            </a:r>
          </a:p>
        </p:txBody>
      </p:sp>
      <p:sp>
        <p:nvSpPr>
          <p:cNvPr id="8" name="Right Arrow 7"/>
          <p:cNvSpPr/>
          <p:nvPr/>
        </p:nvSpPr>
        <p:spPr>
          <a:xfrm>
            <a:off x="4232787" y="2508875"/>
            <a:ext cx="533400" cy="26161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232787" y="5023475"/>
            <a:ext cx="533400" cy="26161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947672" y="2133600"/>
            <a:ext cx="947928" cy="816569"/>
            <a:chOff x="1981200" y="2133600"/>
            <a:chExt cx="947928" cy="816569"/>
          </a:xfrm>
        </p:grpSpPr>
        <p:sp>
          <p:nvSpPr>
            <p:cNvPr id="10" name="Oval 9"/>
            <p:cNvSpPr>
              <a:spLocks noChangeAspect="1"/>
            </p:cNvSpPr>
            <p:nvPr/>
          </p:nvSpPr>
          <p:spPr>
            <a:xfrm>
              <a:off x="1981200" y="2836410"/>
              <a:ext cx="109728" cy="1097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2379280" y="2133600"/>
              <a:ext cx="109728" cy="1097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2819400" y="2840441"/>
              <a:ext cx="109728" cy="1097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1" idx="3"/>
              <a:endCxn id="10" idx="7"/>
            </p:cNvCxnSpPr>
            <p:nvPr/>
          </p:nvCxnSpPr>
          <p:spPr>
            <a:xfrm flipH="1">
              <a:off x="2074859" y="2227259"/>
              <a:ext cx="320490" cy="625220"/>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6"/>
              <a:endCxn id="12" idx="2"/>
            </p:cNvCxnSpPr>
            <p:nvPr/>
          </p:nvCxnSpPr>
          <p:spPr>
            <a:xfrm>
              <a:off x="2090928" y="2891274"/>
              <a:ext cx="728472" cy="4031"/>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a:endCxn id="11" idx="5"/>
            </p:cNvCxnSpPr>
            <p:nvPr/>
          </p:nvCxnSpPr>
          <p:spPr>
            <a:xfrm flipH="1" flipV="1">
              <a:off x="2472939" y="2227259"/>
              <a:ext cx="362530" cy="629251"/>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3" descr="G:\MixMatch\Data\Povray\Slides\DataDriven\TEMP\p2p_map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337675"/>
            <a:ext cx="168277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cdn.makeuseof.com/wp-content/uploads/2012/10/compression-icon.jpg?0c4e2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057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http://www.rzuser.uni-heidelberg.de/~hz8/graphics/cameraman_noise_sc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3434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293018" y="1924940"/>
            <a:ext cx="5110163" cy="1907068"/>
          </a:xfrm>
          <a:prstGeom prst="rect">
            <a:avLst/>
          </a:prstGeom>
        </p:spPr>
      </p:pic>
      <p:sp>
        <p:nvSpPr>
          <p:cNvPr id="2" name="Title 1"/>
          <p:cNvSpPr>
            <a:spLocks noGrp="1"/>
          </p:cNvSpPr>
          <p:nvPr>
            <p:ph type="title"/>
          </p:nvPr>
        </p:nvSpPr>
        <p:spPr/>
        <p:txBody>
          <a:bodyPr>
            <a:noAutofit/>
          </a:bodyPr>
          <a:lstStyle/>
          <a:p>
            <a:pPr algn="l"/>
            <a:r>
              <a:rPr lang="en-US" sz="3600" dirty="0"/>
              <a:t>Map synchronization as </a:t>
            </a:r>
            <a:br>
              <a:rPr lang="en-US" sz="3600" dirty="0"/>
            </a:br>
            <a:r>
              <a:rPr lang="en-US" sz="3600" dirty="0"/>
              <a:t>constrained matrix optimization</a:t>
            </a:r>
          </a:p>
        </p:txBody>
      </p:sp>
      <p:grpSp>
        <p:nvGrpSpPr>
          <p:cNvPr id="6" name="Group 5"/>
          <p:cNvGrpSpPr/>
          <p:nvPr/>
        </p:nvGrpSpPr>
        <p:grpSpPr>
          <a:xfrm>
            <a:off x="1524000" y="2362200"/>
            <a:ext cx="6096000" cy="3036332"/>
            <a:chOff x="990600" y="2406619"/>
            <a:chExt cx="6096000" cy="3036332"/>
          </a:xfrm>
        </p:grpSpPr>
        <p:pic>
          <p:nvPicPr>
            <p:cNvPr id="7" name="Picture 6" descr="G:\MixMatch\Data\Povray\Slides\TEMP1\0_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275633"/>
              <a:ext cx="1246949" cy="800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MixMatch\Data\Povray\Slides\TEMP1\2_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342876"/>
              <a:ext cx="1239237" cy="7625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MixMatch\Data\Povray\Slides\DataDriven\TEMP\p2p_map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4267066"/>
              <a:ext cx="1295400" cy="82122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233160" y="46482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14160" y="46482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95160" y="46482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8400" y="5073619"/>
              <a:ext cx="3691332" cy="369332"/>
            </a:xfrm>
            <a:prstGeom prst="rect">
              <a:avLst/>
            </a:prstGeom>
          </p:spPr>
          <p:txBody>
            <a:bodyPr wrap="none">
              <a:spAutoFit/>
            </a:bodyPr>
            <a:lstStyle/>
            <a:p>
              <a:r>
                <a:rPr lang="en-US" dirty="0"/>
                <a:t>Noisy measurements of matrix blocks</a:t>
              </a:r>
            </a:p>
          </p:txBody>
        </p:sp>
        <p:cxnSp>
          <p:nvCxnSpPr>
            <p:cNvPr id="14" name="Straight Arrow Connector 13"/>
            <p:cNvCxnSpPr>
              <a:stCxn id="8" idx="0"/>
            </p:cNvCxnSpPr>
            <p:nvPr/>
          </p:nvCxnSpPr>
          <p:spPr>
            <a:xfrm flipV="1">
              <a:off x="1610219" y="2895600"/>
              <a:ext cx="619618" cy="1447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971800" y="2895600"/>
              <a:ext cx="240632" cy="1524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048000" y="2406619"/>
              <a:ext cx="1770649" cy="17843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61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Example: permutation synchronization</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38400"/>
            <a:ext cx="3352800" cy="84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29460" y="1708355"/>
            <a:ext cx="2566921" cy="461665"/>
          </a:xfrm>
          <a:prstGeom prst="rect">
            <a:avLst/>
          </a:prstGeom>
          <a:noFill/>
        </p:spPr>
        <p:txBody>
          <a:bodyPr wrap="none" rtlCol="0">
            <a:spAutoFit/>
          </a:bodyPr>
          <a:lstStyle/>
          <a:p>
            <a:r>
              <a:rPr lang="en-US" sz="2400" dirty="0"/>
              <a:t>Objective function:</a:t>
            </a:r>
          </a:p>
        </p:txBody>
      </p:sp>
      <p:sp>
        <p:nvSpPr>
          <p:cNvPr id="19" name="TextBox 18"/>
          <p:cNvSpPr txBox="1"/>
          <p:nvPr/>
        </p:nvSpPr>
        <p:spPr>
          <a:xfrm>
            <a:off x="2133600" y="2501038"/>
            <a:ext cx="1035476" cy="369332"/>
          </a:xfrm>
          <a:prstGeom prst="rect">
            <a:avLst/>
          </a:prstGeom>
          <a:noFill/>
        </p:spPr>
        <p:txBody>
          <a:bodyPr wrap="none" rtlCol="0">
            <a:spAutoFit/>
          </a:bodyPr>
          <a:lstStyle/>
          <a:p>
            <a:r>
              <a:rPr lang="en-US" dirty="0"/>
              <a:t>minimize</a:t>
            </a:r>
          </a:p>
        </p:txBody>
      </p:sp>
      <p:sp>
        <p:nvSpPr>
          <p:cNvPr id="20" name="TextBox 19"/>
          <p:cNvSpPr txBox="1"/>
          <p:nvPr/>
        </p:nvSpPr>
        <p:spPr>
          <a:xfrm>
            <a:off x="457200" y="3505200"/>
            <a:ext cx="1674048" cy="461665"/>
          </a:xfrm>
          <a:prstGeom prst="rect">
            <a:avLst/>
          </a:prstGeom>
          <a:noFill/>
        </p:spPr>
        <p:txBody>
          <a:bodyPr wrap="none" rtlCol="0">
            <a:spAutoFit/>
          </a:bodyPr>
          <a:lstStyle/>
          <a:p>
            <a:r>
              <a:rPr lang="en-US" sz="2400" dirty="0"/>
              <a:t>Constraints:</a:t>
            </a:r>
          </a:p>
        </p:txBody>
      </p:sp>
      <p:grpSp>
        <p:nvGrpSpPr>
          <p:cNvPr id="3" name="Group 2">
            <a:extLst>
              <a:ext uri="{FF2B5EF4-FFF2-40B4-BE49-F238E27FC236}">
                <a16:creationId xmlns:a16="http://schemas.microsoft.com/office/drawing/2014/main" id="{49143AEC-C3DD-4CF5-9091-C0FA5C11624A}"/>
              </a:ext>
            </a:extLst>
          </p:cNvPr>
          <p:cNvGrpSpPr/>
          <p:nvPr/>
        </p:nvGrpSpPr>
        <p:grpSpPr>
          <a:xfrm>
            <a:off x="3124200" y="3930134"/>
            <a:ext cx="4114913" cy="429177"/>
            <a:chOff x="3124200" y="3930134"/>
            <a:chExt cx="4114913" cy="429177"/>
          </a:xfrm>
        </p:grpSpPr>
        <p:pic>
          <p:nvPicPr>
            <p:cNvPr id="21" name="Picture 20"/>
            <p:cNvPicPr>
              <a:picLocks noChangeAspect="1"/>
            </p:cNvPicPr>
            <p:nvPr/>
          </p:nvPicPr>
          <p:blipFill>
            <a:blip r:embed="rId3"/>
            <a:stretch>
              <a:fillRect/>
            </a:stretch>
          </p:blipFill>
          <p:spPr>
            <a:xfrm>
              <a:off x="3124200" y="3966865"/>
              <a:ext cx="914400" cy="392446"/>
            </a:xfrm>
            <a:prstGeom prst="rect">
              <a:avLst/>
            </a:prstGeom>
          </p:spPr>
        </p:pic>
        <p:cxnSp>
          <p:nvCxnSpPr>
            <p:cNvPr id="18" name="Straight Arrow Connector 17"/>
            <p:cNvCxnSpPr>
              <a:stCxn id="25" idx="1"/>
            </p:cNvCxnSpPr>
            <p:nvPr/>
          </p:nvCxnSpPr>
          <p:spPr>
            <a:xfrm flipH="1">
              <a:off x="4114800" y="4114800"/>
              <a:ext cx="1295286" cy="48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10086" y="3930134"/>
              <a:ext cx="1829027" cy="369332"/>
            </a:xfrm>
            <a:prstGeom prst="rect">
              <a:avLst/>
            </a:prstGeom>
            <a:noFill/>
          </p:spPr>
          <p:txBody>
            <a:bodyPr wrap="none" rtlCol="0">
              <a:spAutoFit/>
            </a:bodyPr>
            <a:lstStyle/>
            <a:p>
              <a:r>
                <a:rPr lang="en-US" dirty="0"/>
                <a:t>cycle-consistency</a:t>
              </a:r>
            </a:p>
          </p:txBody>
        </p:sp>
      </p:grpSp>
      <p:sp>
        <p:nvSpPr>
          <p:cNvPr id="28" name="TextBox 27"/>
          <p:cNvSpPr txBox="1"/>
          <p:nvPr/>
        </p:nvSpPr>
        <p:spPr>
          <a:xfrm>
            <a:off x="4048205" y="3256002"/>
            <a:ext cx="1919436" cy="369332"/>
          </a:xfrm>
          <a:prstGeom prst="rect">
            <a:avLst/>
          </a:prstGeom>
          <a:noFill/>
        </p:spPr>
        <p:txBody>
          <a:bodyPr wrap="none" rtlCol="0">
            <a:spAutoFit/>
          </a:bodyPr>
          <a:lstStyle/>
          <a:p>
            <a:r>
              <a:rPr lang="en-US" dirty="0"/>
              <a:t>Observation graph</a:t>
            </a:r>
          </a:p>
        </p:txBody>
      </p:sp>
      <p:cxnSp>
        <p:nvCxnSpPr>
          <p:cNvPr id="29" name="Straight Arrow Connector 28"/>
          <p:cNvCxnSpPr/>
          <p:nvPr/>
        </p:nvCxnSpPr>
        <p:spPr>
          <a:xfrm flipH="1" flipV="1">
            <a:off x="3913632" y="3178841"/>
            <a:ext cx="201168" cy="154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42A8F71-914A-4618-80E3-22AEAFDC3D86}"/>
              </a:ext>
            </a:extLst>
          </p:cNvPr>
          <p:cNvGrpSpPr/>
          <p:nvPr/>
        </p:nvGrpSpPr>
        <p:grpSpPr>
          <a:xfrm>
            <a:off x="3169076" y="4589508"/>
            <a:ext cx="5459347" cy="2066324"/>
            <a:chOff x="3169076" y="4589508"/>
            <a:chExt cx="5459347" cy="2066324"/>
          </a:xfrm>
        </p:grpSpPr>
        <p:pic>
          <p:nvPicPr>
            <p:cNvPr id="22" name="Picture 21"/>
            <p:cNvPicPr>
              <a:picLocks noChangeAspect="1"/>
            </p:cNvPicPr>
            <p:nvPr/>
          </p:nvPicPr>
          <p:blipFill>
            <a:blip r:embed="rId4"/>
            <a:stretch>
              <a:fillRect/>
            </a:stretch>
          </p:blipFill>
          <p:spPr>
            <a:xfrm>
              <a:off x="3201754" y="4589508"/>
              <a:ext cx="2667000" cy="420730"/>
            </a:xfrm>
            <a:prstGeom prst="rect">
              <a:avLst/>
            </a:prstGeom>
          </p:spPr>
        </p:pic>
        <p:pic>
          <p:nvPicPr>
            <p:cNvPr id="23" name="Picture 22"/>
            <p:cNvPicPr>
              <a:picLocks noChangeAspect="1"/>
            </p:cNvPicPr>
            <p:nvPr/>
          </p:nvPicPr>
          <p:blipFill>
            <a:blip r:embed="rId5"/>
            <a:stretch>
              <a:fillRect/>
            </a:stretch>
          </p:blipFill>
          <p:spPr>
            <a:xfrm>
              <a:off x="3191922" y="5082119"/>
              <a:ext cx="4351878" cy="455843"/>
            </a:xfrm>
            <a:prstGeom prst="rect">
              <a:avLst/>
            </a:prstGeom>
          </p:spPr>
        </p:pic>
        <p:pic>
          <p:nvPicPr>
            <p:cNvPr id="24" name="Picture 23"/>
            <p:cNvPicPr>
              <a:picLocks noChangeAspect="1"/>
            </p:cNvPicPr>
            <p:nvPr/>
          </p:nvPicPr>
          <p:blipFill>
            <a:blip r:embed="rId6"/>
            <a:stretch>
              <a:fillRect/>
            </a:stretch>
          </p:blipFill>
          <p:spPr>
            <a:xfrm>
              <a:off x="3219354" y="5664009"/>
              <a:ext cx="1371600" cy="355791"/>
            </a:xfrm>
            <a:prstGeom prst="rect">
              <a:avLst/>
            </a:prstGeom>
          </p:spPr>
        </p:pic>
        <p:sp>
          <p:nvSpPr>
            <p:cNvPr id="31" name="Rectangle 30"/>
            <p:cNvSpPr/>
            <p:nvPr/>
          </p:nvSpPr>
          <p:spPr>
            <a:xfrm>
              <a:off x="3169076" y="4589508"/>
              <a:ext cx="4374724" cy="1506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13" name="Straight Arrow Connector 38912"/>
            <p:cNvCxnSpPr>
              <a:endCxn id="31" idx="2"/>
            </p:cNvCxnSpPr>
            <p:nvPr/>
          </p:nvCxnSpPr>
          <p:spPr>
            <a:xfrm flipH="1" flipV="1">
              <a:off x="5356438" y="6096000"/>
              <a:ext cx="1272962"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29286" y="6286500"/>
              <a:ext cx="1999137" cy="369332"/>
            </a:xfrm>
            <a:prstGeom prst="rect">
              <a:avLst/>
            </a:prstGeom>
            <a:noFill/>
          </p:spPr>
          <p:txBody>
            <a:bodyPr wrap="none" rtlCol="0">
              <a:spAutoFit/>
            </a:bodyPr>
            <a:lstStyle/>
            <a:p>
              <a:r>
                <a:rPr lang="en-US" dirty="0"/>
                <a:t>mapping constraint</a:t>
              </a:r>
            </a:p>
          </p:txBody>
        </p:sp>
      </p:grpSp>
    </p:spTree>
    <p:extLst>
      <p:ext uri="{BB962C8B-B14F-4D97-AF65-F5344CB8AC3E}">
        <p14:creationId xmlns:p14="http://schemas.microsoft.com/office/powerpoint/2010/main" val="90876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16747</TotalTime>
  <Words>1781</Words>
  <Application>Microsoft Office PowerPoint</Application>
  <PresentationFormat>On-screen Show (4:3)</PresentationFormat>
  <Paragraphs>211</Paragraphs>
  <Slides>40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Avenir</vt:lpstr>
      <vt:lpstr>Arial</vt:lpstr>
      <vt:lpstr>Calibri</vt:lpstr>
      <vt:lpstr>Sitka Banner</vt:lpstr>
      <vt:lpstr>Office Theme</vt:lpstr>
      <vt:lpstr>CVPR 2019 Tutorial on  Map Synchronization</vt:lpstr>
      <vt:lpstr>Pair-wise maps usually contain  enough information </vt:lpstr>
      <vt:lpstr>Map synchronization problem</vt:lpstr>
      <vt:lpstr>A natural constraint on maps is that  they should be consistent along cycles</vt:lpstr>
      <vt:lpstr>A natural constraint on maps is that  they should be consistent along cycles</vt:lpstr>
      <vt:lpstr>Literature on utilizing the  cycle-consistency constraint</vt:lpstr>
      <vt:lpstr>Compressive sensing view of   map synchronization</vt:lpstr>
      <vt:lpstr>Map synchronization as  constrained matrix optimization</vt:lpstr>
      <vt:lpstr>Example: permutation synchronization</vt:lpstr>
      <vt:lpstr>Deterministic guarantee</vt:lpstr>
      <vt:lpstr>Optimality when the object graph G is a clique </vt:lpstr>
      <vt:lpstr>Justification of maximizing for map graph construction</vt:lpstr>
      <vt:lpstr>Randomized setting</vt:lpstr>
      <vt:lpstr>Optimality when m is a constant</vt:lpstr>
      <vt:lpstr>Comparison to a generic low-rank matrix recovery method </vt:lpstr>
      <vt:lpstr>Noise distribution when perturbing permutations</vt:lpstr>
      <vt:lpstr>How to handle partial maps?</vt:lpstr>
      <vt:lpstr>Reformulation</vt:lpstr>
      <vt:lpstr>Partial point-based map synchronization </vt:lpstr>
      <vt:lpstr>Exact recovery condition</vt:lpstr>
      <vt:lpstr>PowerPoint Presentation</vt:lpstr>
      <vt:lpstr>Intuition</vt:lpstr>
      <vt:lpstr>Algorithm</vt:lpstr>
      <vt:lpstr>Theoretical Analysis</vt:lpstr>
      <vt:lpstr>PowerPoint Presentation</vt:lpstr>
      <vt:lpstr>Translation Synchronization</vt:lpstr>
      <vt:lpstr>Exact recovery condition</vt:lpstr>
      <vt:lpstr>Summary of low-rank based techniques</vt:lpstr>
      <vt:lpstr>Further reading (a partial list)</vt:lpstr>
      <vt:lpstr>Further reading (a partial list)</vt:lpstr>
      <vt:lpstr>PowerPoint Presentation</vt:lpstr>
      <vt:lpstr>Limitations of low-rank approaches</vt:lpstr>
      <vt:lpstr>From cycle-consistency to path-invariance</vt:lpstr>
      <vt:lpstr>Path-invariance basis</vt:lpstr>
      <vt:lpstr>Path-invariance provides a regularization for training neural networks</vt:lpstr>
      <vt:lpstr>Main result</vt:lpstr>
      <vt:lpstr>Cycle-basis</vt:lpstr>
      <vt:lpstr>Cycle basis/Cycle-consistency basis/Path-invariance basis</vt:lpstr>
      <vt:lpstr>Path-invariance basis vs Random Path pairs</vt:lpstr>
      <vt:lpstr>Semantic segmentation on ScanNet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Matching from a Data-Driven Perspective</dc:title>
  <dc:creator>huangqx</dc:creator>
  <cp:lastModifiedBy>Qixing Huang</cp:lastModifiedBy>
  <cp:revision>717</cp:revision>
  <dcterms:created xsi:type="dcterms:W3CDTF">2015-05-20T20:23:06Z</dcterms:created>
  <dcterms:modified xsi:type="dcterms:W3CDTF">2019-06-16T18:15:20Z</dcterms:modified>
</cp:coreProperties>
</file>