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mov" ContentType="video/quicktime"/>
  <Default Extension="rels" ContentType="application/vnd.openxmlformats-package.relationships+xml"/>
  <Default Extension="xml" ContentType="application/xml"/>
  <Default Extension="avi" ContentType="video/x-msvide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6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7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4" r:id="rId1"/>
    <p:sldMasterId id="2147485359" r:id="rId2"/>
    <p:sldMasterId id="2147485371" r:id="rId3"/>
    <p:sldMasterId id="2147485476" r:id="rId4"/>
    <p:sldMasterId id="2147485512" r:id="rId5"/>
    <p:sldMasterId id="2147485522" r:id="rId6"/>
    <p:sldMasterId id="2147485531" r:id="rId7"/>
    <p:sldMasterId id="2147485541" r:id="rId8"/>
  </p:sldMasterIdLst>
  <p:notesMasterIdLst>
    <p:notesMasterId r:id="rId52"/>
  </p:notesMasterIdLst>
  <p:handoutMasterIdLst>
    <p:handoutMasterId r:id="rId53"/>
  </p:handoutMasterIdLst>
  <p:sldIdLst>
    <p:sldId id="256" r:id="rId9"/>
    <p:sldId id="850" r:id="rId10"/>
    <p:sldId id="687" r:id="rId11"/>
    <p:sldId id="689" r:id="rId12"/>
    <p:sldId id="692" r:id="rId13"/>
    <p:sldId id="693" r:id="rId14"/>
    <p:sldId id="681" r:id="rId15"/>
    <p:sldId id="682" r:id="rId16"/>
    <p:sldId id="683" r:id="rId17"/>
    <p:sldId id="828" r:id="rId18"/>
    <p:sldId id="887" r:id="rId19"/>
    <p:sldId id="888" r:id="rId20"/>
    <p:sldId id="912" r:id="rId21"/>
    <p:sldId id="877" r:id="rId22"/>
    <p:sldId id="878" r:id="rId23"/>
    <p:sldId id="911" r:id="rId24"/>
    <p:sldId id="879" r:id="rId25"/>
    <p:sldId id="880" r:id="rId26"/>
    <p:sldId id="881" r:id="rId27"/>
    <p:sldId id="914" r:id="rId28"/>
    <p:sldId id="882" r:id="rId29"/>
    <p:sldId id="883" r:id="rId30"/>
    <p:sldId id="884" r:id="rId31"/>
    <p:sldId id="885" r:id="rId32"/>
    <p:sldId id="915" r:id="rId33"/>
    <p:sldId id="916" r:id="rId34"/>
    <p:sldId id="917" r:id="rId35"/>
    <p:sldId id="918" r:id="rId36"/>
    <p:sldId id="919" r:id="rId37"/>
    <p:sldId id="920" r:id="rId38"/>
    <p:sldId id="921" r:id="rId39"/>
    <p:sldId id="922" r:id="rId40"/>
    <p:sldId id="923" r:id="rId41"/>
    <p:sldId id="924" r:id="rId42"/>
    <p:sldId id="925" r:id="rId43"/>
    <p:sldId id="928" r:id="rId44"/>
    <p:sldId id="930" r:id="rId45"/>
    <p:sldId id="929" r:id="rId46"/>
    <p:sldId id="926" r:id="rId47"/>
    <p:sldId id="927" r:id="rId48"/>
    <p:sldId id="894" r:id="rId49"/>
    <p:sldId id="895" r:id="rId50"/>
    <p:sldId id="567" r:id="rId51"/>
  </p:sldIdLst>
  <p:sldSz cx="9144000" cy="6858000" type="screen4x3"/>
  <p:notesSz cx="6858000" cy="9117013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5800"/>
    <a:srgbClr val="006600"/>
    <a:srgbClr val="A50021"/>
    <a:srgbClr val="333399"/>
    <a:srgbClr val="0000FF"/>
    <a:srgbClr val="FF0000"/>
    <a:srgbClr val="F40202"/>
    <a:srgbClr val="FF6600"/>
    <a:srgbClr val="0080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>
    <p:restoredLeft sz="6061" autoAdjust="0"/>
    <p:restoredTop sz="99822" autoAdjust="0"/>
  </p:normalViewPr>
  <p:slideViewPr>
    <p:cSldViewPr>
      <p:cViewPr varScale="1">
        <p:scale>
          <a:sx n="86" d="100"/>
          <a:sy n="86" d="100"/>
        </p:scale>
        <p:origin x="1822" y="4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6140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6140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EB89AAF-DABA-45AE-B0B1-60A6C53293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3714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1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50938" y="684213"/>
            <a:ext cx="4557712" cy="34178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30700"/>
            <a:ext cx="5029200" cy="410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6140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6140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E8645B4-F310-447F-AC89-A58A8E9300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6596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50938" y="684213"/>
            <a:ext cx="4557712" cy="3417887"/>
          </a:xfrm>
          <a:ln/>
        </p:spPr>
      </p:sp>
      <p:sp>
        <p:nvSpPr>
          <p:cNvPr id="1423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2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C1F435B-DFA8-4802-8E88-4D6063F43163}" type="slidenum">
              <a:rPr lang="en-US" sz="1200" smtClean="0"/>
              <a:pPr eaLnBrk="1" hangingPunct="1"/>
              <a:t>1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4516531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0" name="Shape 1910"/>
          <p:cNvSpPr>
            <a:spLocks noGrp="1" noRot="1" noChangeAspect="1"/>
          </p:cNvSpPr>
          <p:nvPr>
            <p:ph type="sldImg" idx="2"/>
          </p:nvPr>
        </p:nvSpPr>
        <p:spPr>
          <a:xfrm>
            <a:off x="1150938" y="684213"/>
            <a:ext cx="4556125" cy="34178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11" name="Shape 1911"/>
          <p:cNvSpPr txBox="1">
            <a:spLocks noGrp="1"/>
          </p:cNvSpPr>
          <p:nvPr>
            <p:ph type="body" idx="1"/>
          </p:nvPr>
        </p:nvSpPr>
        <p:spPr>
          <a:xfrm>
            <a:off x="685801" y="4330581"/>
            <a:ext cx="5486399" cy="410265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Our model uses LSTMs to encode the video clip frame by frame and then decodes it word by word to generate an english description.</a:t>
            </a:r>
          </a:p>
        </p:txBody>
      </p:sp>
    </p:spTree>
    <p:extLst>
      <p:ext uri="{BB962C8B-B14F-4D97-AF65-F5344CB8AC3E}">
        <p14:creationId xmlns:p14="http://schemas.microsoft.com/office/powerpoint/2010/main" val="42849492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9" name="Shape 1929"/>
          <p:cNvSpPr>
            <a:spLocks noGrp="1" noRot="1" noChangeAspect="1"/>
          </p:cNvSpPr>
          <p:nvPr>
            <p:ph type="sldImg" idx="2"/>
          </p:nvPr>
        </p:nvSpPr>
        <p:spPr>
          <a:xfrm>
            <a:off x="1150938" y="684213"/>
            <a:ext cx="4556125" cy="34178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30" name="Shape 1930"/>
          <p:cNvSpPr txBox="1">
            <a:spLocks noGrp="1"/>
          </p:cNvSpPr>
          <p:nvPr>
            <p:ph type="body" idx="1"/>
          </p:nvPr>
        </p:nvSpPr>
        <p:spPr>
          <a:xfrm>
            <a:off x="685801" y="4330581"/>
            <a:ext cx="5486399" cy="410265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93880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8" name="Shape 1938"/>
          <p:cNvSpPr>
            <a:spLocks noGrp="1" noRot="1" noChangeAspect="1"/>
          </p:cNvSpPr>
          <p:nvPr>
            <p:ph type="sldImg" idx="2"/>
          </p:nvPr>
        </p:nvSpPr>
        <p:spPr>
          <a:xfrm>
            <a:off x="1150938" y="684213"/>
            <a:ext cx="4556125" cy="34178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39" name="Shape 1939"/>
          <p:cNvSpPr txBox="1">
            <a:spLocks noGrp="1"/>
          </p:cNvSpPr>
          <p:nvPr>
            <p:ph type="body" idx="1"/>
          </p:nvPr>
        </p:nvSpPr>
        <p:spPr>
          <a:xfrm>
            <a:off x="685801" y="4330581"/>
            <a:ext cx="5486399" cy="410265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74816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" name="Shape 1946"/>
          <p:cNvSpPr>
            <a:spLocks noGrp="1" noRot="1" noChangeAspect="1"/>
          </p:cNvSpPr>
          <p:nvPr>
            <p:ph type="sldImg" idx="2"/>
          </p:nvPr>
        </p:nvSpPr>
        <p:spPr>
          <a:xfrm>
            <a:off x="1150938" y="684213"/>
            <a:ext cx="4556125" cy="34178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47" name="Shape 1947"/>
          <p:cNvSpPr txBox="1">
            <a:spLocks noGrp="1"/>
          </p:cNvSpPr>
          <p:nvPr>
            <p:ph type="body" idx="1"/>
          </p:nvPr>
        </p:nvSpPr>
        <p:spPr>
          <a:xfrm>
            <a:off x="685801" y="4330581"/>
            <a:ext cx="5486399" cy="410265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39997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5" name="Shape 1975"/>
          <p:cNvSpPr>
            <a:spLocks noGrp="1" noRot="1" noChangeAspect="1"/>
          </p:cNvSpPr>
          <p:nvPr>
            <p:ph type="sldImg" idx="2"/>
          </p:nvPr>
        </p:nvSpPr>
        <p:spPr>
          <a:xfrm>
            <a:off x="1150938" y="684213"/>
            <a:ext cx="4556125" cy="34178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76" name="Shape 1976"/>
          <p:cNvSpPr txBox="1">
            <a:spLocks noGrp="1"/>
          </p:cNvSpPr>
          <p:nvPr>
            <p:ph type="body" idx="1"/>
          </p:nvPr>
        </p:nvSpPr>
        <p:spPr>
          <a:xfrm>
            <a:off x="685801" y="4330581"/>
            <a:ext cx="5486399" cy="410265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83918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4" name="Shape 2074"/>
          <p:cNvSpPr>
            <a:spLocks noGrp="1" noRot="1" noChangeAspect="1"/>
          </p:cNvSpPr>
          <p:nvPr>
            <p:ph type="sldImg" idx="2"/>
          </p:nvPr>
        </p:nvSpPr>
        <p:spPr>
          <a:xfrm>
            <a:off x="1150938" y="684213"/>
            <a:ext cx="4556125" cy="34178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75" name="Shape 2075"/>
          <p:cNvSpPr txBox="1">
            <a:spLocks noGrp="1"/>
          </p:cNvSpPr>
          <p:nvPr>
            <p:ph type="body" idx="1"/>
          </p:nvPr>
        </p:nvSpPr>
        <p:spPr>
          <a:xfrm>
            <a:off x="685800" y="4330580"/>
            <a:ext cx="5486400" cy="4102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major drawback of our previous approach is that</a:t>
            </a:r>
          </a:p>
        </p:txBody>
      </p:sp>
    </p:spTree>
    <p:extLst>
      <p:ext uri="{BB962C8B-B14F-4D97-AF65-F5344CB8AC3E}">
        <p14:creationId xmlns:p14="http://schemas.microsoft.com/office/powerpoint/2010/main" val="24151873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2" name="Shape 2082"/>
          <p:cNvSpPr>
            <a:spLocks noGrp="1" noRot="1" noChangeAspect="1"/>
          </p:cNvSpPr>
          <p:nvPr>
            <p:ph type="sldImg" idx="2"/>
          </p:nvPr>
        </p:nvSpPr>
        <p:spPr>
          <a:xfrm>
            <a:off x="1150938" y="684213"/>
            <a:ext cx="4557712" cy="34178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3" name="Shape 2083"/>
          <p:cNvSpPr txBox="1">
            <a:spLocks noGrp="1"/>
          </p:cNvSpPr>
          <p:nvPr>
            <p:ph type="body" idx="1"/>
          </p:nvPr>
        </p:nvSpPr>
        <p:spPr>
          <a:xfrm>
            <a:off x="914400" y="4330700"/>
            <a:ext cx="5029200" cy="4102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84" name="Shape 2084"/>
          <p:cNvSpPr txBox="1">
            <a:spLocks noGrp="1"/>
          </p:cNvSpPr>
          <p:nvPr>
            <p:ph type="sldNum" idx="12"/>
          </p:nvPr>
        </p:nvSpPr>
        <p:spPr>
          <a:xfrm>
            <a:off x="3886200" y="8661400"/>
            <a:ext cx="2971800" cy="4557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  <a:tabLst/>
                <a:defRPr/>
              </a:pPr>
              <a:t>26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424046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0" name="Shape 2090"/>
          <p:cNvSpPr>
            <a:spLocks noGrp="1" noRot="1" noChangeAspect="1"/>
          </p:cNvSpPr>
          <p:nvPr>
            <p:ph type="sldImg" idx="2"/>
          </p:nvPr>
        </p:nvSpPr>
        <p:spPr>
          <a:xfrm>
            <a:off x="1150938" y="684213"/>
            <a:ext cx="4557712" cy="34178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1" name="Shape 2091"/>
          <p:cNvSpPr txBox="1">
            <a:spLocks noGrp="1"/>
          </p:cNvSpPr>
          <p:nvPr>
            <p:ph type="body" idx="1"/>
          </p:nvPr>
        </p:nvSpPr>
        <p:spPr>
          <a:xfrm>
            <a:off x="914400" y="4330700"/>
            <a:ext cx="5029200" cy="4102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92" name="Shape 2092"/>
          <p:cNvSpPr txBox="1">
            <a:spLocks noGrp="1"/>
          </p:cNvSpPr>
          <p:nvPr>
            <p:ph type="sldNum" idx="12"/>
          </p:nvPr>
        </p:nvSpPr>
        <p:spPr>
          <a:xfrm>
            <a:off x="3886200" y="8661400"/>
            <a:ext cx="2971800" cy="4557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  <a:tabLst/>
                <a:defRPr/>
              </a:pPr>
              <a:t>27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6545424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8" name="Shape 2098"/>
          <p:cNvSpPr>
            <a:spLocks noGrp="1" noRot="1" noChangeAspect="1"/>
          </p:cNvSpPr>
          <p:nvPr>
            <p:ph type="sldImg" idx="2"/>
          </p:nvPr>
        </p:nvSpPr>
        <p:spPr>
          <a:xfrm>
            <a:off x="1150938" y="684213"/>
            <a:ext cx="4557712" cy="34178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9" name="Shape 2099"/>
          <p:cNvSpPr txBox="1">
            <a:spLocks noGrp="1"/>
          </p:cNvSpPr>
          <p:nvPr>
            <p:ph type="body" idx="1"/>
          </p:nvPr>
        </p:nvSpPr>
        <p:spPr>
          <a:xfrm>
            <a:off x="914400" y="4330700"/>
            <a:ext cx="5029200" cy="4102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00" name="Shape 2100"/>
          <p:cNvSpPr txBox="1">
            <a:spLocks noGrp="1"/>
          </p:cNvSpPr>
          <p:nvPr>
            <p:ph type="sldNum" idx="12"/>
          </p:nvPr>
        </p:nvSpPr>
        <p:spPr>
          <a:xfrm>
            <a:off x="3886200" y="8661400"/>
            <a:ext cx="2971800" cy="4557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  <a:tabLst/>
                <a:defRPr/>
              </a:pPr>
              <a:t>28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8679707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5" name="Shape 2115"/>
          <p:cNvSpPr>
            <a:spLocks noGrp="1" noRot="1" noChangeAspect="1"/>
          </p:cNvSpPr>
          <p:nvPr>
            <p:ph type="sldImg" idx="2"/>
          </p:nvPr>
        </p:nvSpPr>
        <p:spPr>
          <a:xfrm>
            <a:off x="1150938" y="684213"/>
            <a:ext cx="4557712" cy="34178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6" name="Shape 2116"/>
          <p:cNvSpPr txBox="1">
            <a:spLocks noGrp="1"/>
          </p:cNvSpPr>
          <p:nvPr>
            <p:ph type="body" idx="1"/>
          </p:nvPr>
        </p:nvSpPr>
        <p:spPr>
          <a:xfrm>
            <a:off x="914400" y="4330700"/>
            <a:ext cx="5029200" cy="4102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17" name="Shape 2117"/>
          <p:cNvSpPr txBox="1">
            <a:spLocks noGrp="1"/>
          </p:cNvSpPr>
          <p:nvPr>
            <p:ph type="sldNum" idx="12"/>
          </p:nvPr>
        </p:nvSpPr>
        <p:spPr>
          <a:xfrm>
            <a:off x="3886200" y="8661400"/>
            <a:ext cx="2971800" cy="4557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  <a:tabLst/>
                <a:defRPr/>
              </a:pPr>
              <a:t>29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93446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396301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7" name="Shape 2127"/>
          <p:cNvSpPr>
            <a:spLocks noGrp="1" noRot="1" noChangeAspect="1"/>
          </p:cNvSpPr>
          <p:nvPr>
            <p:ph type="sldImg" idx="2"/>
          </p:nvPr>
        </p:nvSpPr>
        <p:spPr>
          <a:xfrm>
            <a:off x="1150938" y="684213"/>
            <a:ext cx="4557712" cy="34178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8" name="Shape 2128"/>
          <p:cNvSpPr txBox="1">
            <a:spLocks noGrp="1"/>
          </p:cNvSpPr>
          <p:nvPr>
            <p:ph type="body" idx="1"/>
          </p:nvPr>
        </p:nvSpPr>
        <p:spPr>
          <a:xfrm>
            <a:off x="914400" y="4330700"/>
            <a:ext cx="5029200" cy="4102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29" name="Shape 2129"/>
          <p:cNvSpPr txBox="1">
            <a:spLocks noGrp="1"/>
          </p:cNvSpPr>
          <p:nvPr>
            <p:ph type="sldNum" idx="12"/>
          </p:nvPr>
        </p:nvSpPr>
        <p:spPr>
          <a:xfrm>
            <a:off x="3886200" y="8661400"/>
            <a:ext cx="2971800" cy="4557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  <a:tabLst/>
                <a:defRPr/>
              </a:pPr>
              <a:t>30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1890827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1" name="Shape 2171"/>
          <p:cNvSpPr>
            <a:spLocks noGrp="1" noRot="1" noChangeAspect="1"/>
          </p:cNvSpPr>
          <p:nvPr>
            <p:ph type="sldImg" idx="2"/>
          </p:nvPr>
        </p:nvSpPr>
        <p:spPr>
          <a:xfrm>
            <a:off x="1150938" y="684213"/>
            <a:ext cx="4557712" cy="34178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2" name="Shape 2172"/>
          <p:cNvSpPr txBox="1">
            <a:spLocks noGrp="1"/>
          </p:cNvSpPr>
          <p:nvPr>
            <p:ph type="body" idx="1"/>
          </p:nvPr>
        </p:nvSpPr>
        <p:spPr>
          <a:xfrm>
            <a:off x="914400" y="4330700"/>
            <a:ext cx="5029200" cy="4102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173" name="Shape 2173"/>
          <p:cNvSpPr txBox="1">
            <a:spLocks noGrp="1"/>
          </p:cNvSpPr>
          <p:nvPr>
            <p:ph type="sldNum" idx="12"/>
          </p:nvPr>
        </p:nvSpPr>
        <p:spPr>
          <a:xfrm>
            <a:off x="3886200" y="8661400"/>
            <a:ext cx="2971800" cy="4557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5030936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2" name="Shape 2182"/>
          <p:cNvSpPr>
            <a:spLocks noGrp="1" noRot="1" noChangeAspect="1"/>
          </p:cNvSpPr>
          <p:nvPr>
            <p:ph type="sldImg" idx="2"/>
          </p:nvPr>
        </p:nvSpPr>
        <p:spPr>
          <a:xfrm>
            <a:off x="1150938" y="684213"/>
            <a:ext cx="4557712" cy="34178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3" name="Shape 2183"/>
          <p:cNvSpPr txBox="1">
            <a:spLocks noGrp="1"/>
          </p:cNvSpPr>
          <p:nvPr>
            <p:ph type="body" idx="1"/>
          </p:nvPr>
        </p:nvSpPr>
        <p:spPr>
          <a:xfrm>
            <a:off x="914400" y="4330700"/>
            <a:ext cx="5029200" cy="4102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84" name="Shape 2184"/>
          <p:cNvSpPr txBox="1">
            <a:spLocks noGrp="1"/>
          </p:cNvSpPr>
          <p:nvPr>
            <p:ph type="sldNum" idx="12"/>
          </p:nvPr>
        </p:nvSpPr>
        <p:spPr>
          <a:xfrm>
            <a:off x="3886200" y="8661400"/>
            <a:ext cx="2971800" cy="4557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  <a:tabLst/>
                <a:defRPr/>
              </a:pPr>
              <a:t>32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6164233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0" name="Shape 2190"/>
          <p:cNvSpPr>
            <a:spLocks noGrp="1" noRot="1" noChangeAspect="1"/>
          </p:cNvSpPr>
          <p:nvPr>
            <p:ph type="sldImg" idx="2"/>
          </p:nvPr>
        </p:nvSpPr>
        <p:spPr>
          <a:xfrm>
            <a:off x="1150938" y="684213"/>
            <a:ext cx="4557712" cy="34178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1" name="Shape 2191"/>
          <p:cNvSpPr txBox="1">
            <a:spLocks noGrp="1"/>
          </p:cNvSpPr>
          <p:nvPr>
            <p:ph type="body" idx="1"/>
          </p:nvPr>
        </p:nvSpPr>
        <p:spPr>
          <a:xfrm>
            <a:off x="914400" y="4330700"/>
            <a:ext cx="5029200" cy="4102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92" name="Shape 2192"/>
          <p:cNvSpPr txBox="1">
            <a:spLocks noGrp="1"/>
          </p:cNvSpPr>
          <p:nvPr>
            <p:ph type="sldNum" idx="12"/>
          </p:nvPr>
        </p:nvSpPr>
        <p:spPr>
          <a:xfrm>
            <a:off x="3886200" y="8661400"/>
            <a:ext cx="2971800" cy="4557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  <a:tabLst/>
                <a:defRPr/>
              </a:pPr>
              <a:t>33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8491866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9" name="Shape 2199"/>
          <p:cNvSpPr>
            <a:spLocks noGrp="1" noRot="1" noChangeAspect="1"/>
          </p:cNvSpPr>
          <p:nvPr>
            <p:ph type="sldImg" idx="2"/>
          </p:nvPr>
        </p:nvSpPr>
        <p:spPr>
          <a:xfrm>
            <a:off x="1150938" y="684213"/>
            <a:ext cx="4556125" cy="34178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00" name="Shape 2200"/>
          <p:cNvSpPr txBox="1">
            <a:spLocks noGrp="1"/>
          </p:cNvSpPr>
          <p:nvPr>
            <p:ph type="body" idx="1"/>
          </p:nvPr>
        </p:nvSpPr>
        <p:spPr>
          <a:xfrm>
            <a:off x="685800" y="4330580"/>
            <a:ext cx="5486400" cy="4102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70726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8" name="Shape 2218"/>
          <p:cNvSpPr>
            <a:spLocks noGrp="1" noRot="1" noChangeAspect="1"/>
          </p:cNvSpPr>
          <p:nvPr>
            <p:ph type="sldImg" idx="2"/>
          </p:nvPr>
        </p:nvSpPr>
        <p:spPr>
          <a:xfrm>
            <a:off x="1150938" y="684213"/>
            <a:ext cx="4556125" cy="34178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19" name="Shape 2219"/>
          <p:cNvSpPr txBox="1">
            <a:spLocks noGrp="1"/>
          </p:cNvSpPr>
          <p:nvPr>
            <p:ph type="body" idx="1"/>
          </p:nvPr>
        </p:nvSpPr>
        <p:spPr>
          <a:xfrm>
            <a:off x="685800" y="4330580"/>
            <a:ext cx="5486400" cy="4102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29123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6" name="Shape 2226"/>
          <p:cNvSpPr>
            <a:spLocks noGrp="1" noRot="1" noChangeAspect="1"/>
          </p:cNvSpPr>
          <p:nvPr>
            <p:ph type="sldImg" idx="2"/>
          </p:nvPr>
        </p:nvSpPr>
        <p:spPr>
          <a:xfrm>
            <a:off x="1150938" y="684213"/>
            <a:ext cx="4556125" cy="34178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27" name="Shape 2227"/>
          <p:cNvSpPr txBox="1">
            <a:spLocks noGrp="1"/>
          </p:cNvSpPr>
          <p:nvPr>
            <p:ph type="body" idx="1"/>
          </p:nvPr>
        </p:nvSpPr>
        <p:spPr>
          <a:xfrm>
            <a:off x="685800" y="4330580"/>
            <a:ext cx="5486400" cy="4102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89009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5" name="Shape 2235"/>
          <p:cNvSpPr>
            <a:spLocks noGrp="1" noRot="1" noChangeAspect="1"/>
          </p:cNvSpPr>
          <p:nvPr>
            <p:ph type="sldImg" idx="2"/>
          </p:nvPr>
        </p:nvSpPr>
        <p:spPr>
          <a:xfrm>
            <a:off x="1150938" y="684213"/>
            <a:ext cx="4556125" cy="34178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36" name="Shape 2236"/>
          <p:cNvSpPr txBox="1">
            <a:spLocks noGrp="1"/>
          </p:cNvSpPr>
          <p:nvPr>
            <p:ph type="body" idx="1"/>
          </p:nvPr>
        </p:nvSpPr>
        <p:spPr>
          <a:xfrm>
            <a:off x="685800" y="4330580"/>
            <a:ext cx="5486400" cy="4102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31627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50938" y="684213"/>
            <a:ext cx="4557712" cy="3417887"/>
          </a:xfrm>
          <a:ln/>
        </p:spPr>
      </p:sp>
      <p:sp>
        <p:nvSpPr>
          <p:cNvPr id="2160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6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AD724DB-5C05-484B-83D3-2CDCB3264899}" type="slidenum">
              <a:rPr lang="en-US" sz="1200" smtClean="0"/>
              <a:pPr eaLnBrk="1" hangingPunct="1"/>
              <a:t>43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2743483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1" name="Shape 1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97082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Shape 442"/>
          <p:cNvSpPr>
            <a:spLocks noGrp="1" noRot="1" noChangeAspect="1"/>
          </p:cNvSpPr>
          <p:nvPr>
            <p:ph type="sldImg" idx="2"/>
          </p:nvPr>
        </p:nvSpPr>
        <p:spPr>
          <a:xfrm>
            <a:off x="1150938" y="684213"/>
            <a:ext cx="4556125" cy="34178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43" name="Shape 443"/>
          <p:cNvSpPr txBox="1">
            <a:spLocks noGrp="1"/>
          </p:cNvSpPr>
          <p:nvPr>
            <p:ph type="body" idx="1"/>
          </p:nvPr>
        </p:nvSpPr>
        <p:spPr>
          <a:xfrm>
            <a:off x="685801" y="4330581"/>
            <a:ext cx="5486399" cy="410265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In our model we use two such stacks. The network is trained using Stochastic Gradient Descent. Errors are backpropagated.</a:t>
            </a:r>
          </a:p>
        </p:txBody>
      </p:sp>
    </p:spTree>
    <p:extLst>
      <p:ext uri="{BB962C8B-B14F-4D97-AF65-F5344CB8AC3E}">
        <p14:creationId xmlns:p14="http://schemas.microsoft.com/office/powerpoint/2010/main" val="38588127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Shape 1580"/>
          <p:cNvSpPr>
            <a:spLocks noGrp="1" noRot="1" noChangeAspect="1"/>
          </p:cNvSpPr>
          <p:nvPr>
            <p:ph type="sldImg" idx="2"/>
          </p:nvPr>
        </p:nvSpPr>
        <p:spPr>
          <a:xfrm>
            <a:off x="1150938" y="684213"/>
            <a:ext cx="4556125" cy="34178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81" name="Shape 1581"/>
          <p:cNvSpPr txBox="1">
            <a:spLocks noGrp="1"/>
          </p:cNvSpPr>
          <p:nvPr>
            <p:ph type="body" idx="1"/>
          </p:nvPr>
        </p:nvSpPr>
        <p:spPr>
          <a:xfrm>
            <a:off x="685801" y="4330581"/>
            <a:ext cx="5486399" cy="410265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We go back to the original machine translation framework. Encode french sentences to vector and decode to english sentence.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Video is a sequence of frames</a:t>
            </a:r>
          </a:p>
        </p:txBody>
      </p:sp>
    </p:spTree>
    <p:extLst>
      <p:ext uri="{BB962C8B-B14F-4D97-AF65-F5344CB8AC3E}">
        <p14:creationId xmlns:p14="http://schemas.microsoft.com/office/powerpoint/2010/main" val="12926953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6" name="Shape 1666"/>
          <p:cNvSpPr>
            <a:spLocks noGrp="1" noRot="1" noChangeAspect="1"/>
          </p:cNvSpPr>
          <p:nvPr>
            <p:ph type="sldImg" idx="2"/>
          </p:nvPr>
        </p:nvSpPr>
        <p:spPr>
          <a:xfrm>
            <a:off x="1150938" y="684213"/>
            <a:ext cx="4556125" cy="34178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67" name="Shape 1667"/>
          <p:cNvSpPr txBox="1">
            <a:spLocks noGrp="1"/>
          </p:cNvSpPr>
          <p:nvPr>
            <p:ph type="body" idx="1"/>
          </p:nvPr>
        </p:nvSpPr>
        <p:spPr>
          <a:xfrm>
            <a:off x="685801" y="4330581"/>
            <a:ext cx="5486399" cy="410265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Our model uses LSTMs to encode the video clip frame by frame and then decodes it word by word to generate an english description.</a:t>
            </a:r>
          </a:p>
        </p:txBody>
      </p:sp>
    </p:spTree>
    <p:extLst>
      <p:ext uri="{BB962C8B-B14F-4D97-AF65-F5344CB8AC3E}">
        <p14:creationId xmlns:p14="http://schemas.microsoft.com/office/powerpoint/2010/main" val="23742142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Shape 670"/>
          <p:cNvSpPr>
            <a:spLocks noGrp="1" noRot="1" noChangeAspect="1"/>
          </p:cNvSpPr>
          <p:nvPr>
            <p:ph type="sldImg" idx="2"/>
          </p:nvPr>
        </p:nvSpPr>
        <p:spPr>
          <a:xfrm>
            <a:off x="1150938" y="684213"/>
            <a:ext cx="4556125" cy="34178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71" name="Shape 671"/>
          <p:cNvSpPr txBox="1">
            <a:spLocks noGrp="1"/>
          </p:cNvSpPr>
          <p:nvPr>
            <p:ph type="body" idx="1"/>
          </p:nvPr>
        </p:nvSpPr>
        <p:spPr>
          <a:xfrm>
            <a:off x="685801" y="4330581"/>
            <a:ext cx="5486399" cy="410265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Recently they have re-emerged as  a powerful feature learning technique.</a:t>
            </a:r>
          </a:p>
        </p:txBody>
      </p:sp>
    </p:spTree>
    <p:extLst>
      <p:ext uri="{BB962C8B-B14F-4D97-AF65-F5344CB8AC3E}">
        <p14:creationId xmlns:p14="http://schemas.microsoft.com/office/powerpoint/2010/main" val="244319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" name="Shape 1740"/>
          <p:cNvSpPr>
            <a:spLocks noGrp="1" noRot="1" noChangeAspect="1"/>
          </p:cNvSpPr>
          <p:nvPr>
            <p:ph type="sldImg" idx="2"/>
          </p:nvPr>
        </p:nvSpPr>
        <p:spPr>
          <a:xfrm>
            <a:off x="1150938" y="684213"/>
            <a:ext cx="4556125" cy="34178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41" name="Shape 1741"/>
          <p:cNvSpPr txBox="1">
            <a:spLocks noGrp="1"/>
          </p:cNvSpPr>
          <p:nvPr>
            <p:ph type="body" idx="1"/>
          </p:nvPr>
        </p:nvSpPr>
        <p:spPr>
          <a:xfrm>
            <a:off x="685801" y="4330581"/>
            <a:ext cx="5486399" cy="410265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95738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1" name="Shape 1821"/>
          <p:cNvSpPr>
            <a:spLocks noGrp="1" noRot="1" noChangeAspect="1"/>
          </p:cNvSpPr>
          <p:nvPr>
            <p:ph type="sldImg" idx="2"/>
          </p:nvPr>
        </p:nvSpPr>
        <p:spPr>
          <a:xfrm>
            <a:off x="1150938" y="684213"/>
            <a:ext cx="4556125" cy="34178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22" name="Shape 1822"/>
          <p:cNvSpPr txBox="1">
            <a:spLocks noGrp="1"/>
          </p:cNvSpPr>
          <p:nvPr>
            <p:ph type="body" idx="1"/>
          </p:nvPr>
        </p:nvSpPr>
        <p:spPr>
          <a:xfrm>
            <a:off x="685801" y="4330581"/>
            <a:ext cx="5486399" cy="410265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9389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2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669762-7227-4317-ACAF-B8242FC47A42}" type="slidenum">
              <a:rPr lang="en-US"/>
              <a:pPr>
                <a:defRPr/>
              </a:pPr>
              <a:t>‹#›</a:t>
            </a:fld>
            <a:endParaRPr lang="en-US">
              <a:latin typeface="+mn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459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96E07C-D9EB-41A1-8C3B-9537943AD448}" type="slidenum">
              <a:rPr lang="en-US"/>
              <a:pPr>
                <a:defRPr/>
              </a:pPr>
              <a:t>‹#›</a:t>
            </a:fld>
            <a:endParaRPr lang="en-US">
              <a:latin typeface="+mn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447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583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76900" cy="583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9DF3F8-0B78-4F80-BB72-B35EA17E596F}" type="slidenum">
              <a:rPr lang="en-US"/>
              <a:pPr>
                <a:defRPr/>
              </a:pPr>
              <a:t>‹#›</a:t>
            </a:fld>
            <a:endParaRPr lang="en-US">
              <a:latin typeface="+mn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7532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2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669762-7227-4317-ACAF-B8242FC47A4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6738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9E5FFA-2973-43B1-99F6-C66376BCE23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0840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DE6818-A678-422B-B24C-44992E28DC2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9546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371600"/>
            <a:ext cx="3810000" cy="46878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3810000" cy="46878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9539C2-0D92-4D67-8C75-97EC644DEF7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3608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D2E97-04AA-4FF9-A338-7DD425B076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6163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36482D-BFE6-49D9-9FE0-B1CE4F7315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204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DB0F05-BF48-4E94-892E-09CC1C68E9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3237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5E9E0-72B7-4A22-A546-76EC5885A6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984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9E5FFA-2973-43B1-99F6-C66376BCE238}" type="slidenum">
              <a:rPr lang="en-US"/>
              <a:pPr>
                <a:defRPr/>
              </a:pPr>
              <a:t>‹#›</a:t>
            </a:fld>
            <a:endParaRPr lang="en-US">
              <a:latin typeface="+mn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5469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54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DB8140-AB5C-49BE-B6BA-08616D96AF6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701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96E07C-D9EB-41A1-8C3B-9537943AD4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6322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583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76900" cy="583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9DF3F8-0B78-4F80-BB72-B35EA17E59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9660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2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604EA-05B5-A74D-8159-F62AA0BB69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4AF36-2EF1-294D-8258-4E322F2B90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4054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604EA-05B5-A74D-8159-F62AA0BB69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4AF36-2EF1-294D-8258-4E322F2B90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4307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604EA-05B5-A74D-8159-F62AA0BB69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4AF36-2EF1-294D-8258-4E322F2B90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975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604EA-05B5-A74D-8159-F62AA0BB69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4AF36-2EF1-294D-8258-4E322F2B90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5048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604EA-05B5-A74D-8159-F62AA0BB69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4AF36-2EF1-294D-8258-4E322F2B90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7080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604EA-05B5-A74D-8159-F62AA0BB69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4AF36-2EF1-294D-8258-4E322F2B90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9875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604EA-05B5-A74D-8159-F62AA0BB69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4AF36-2EF1-294D-8258-4E322F2B90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005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DE6818-A678-422B-B24C-44992E28DC2C}" type="slidenum">
              <a:rPr lang="en-US"/>
              <a:pPr>
                <a:defRPr/>
              </a:pPr>
              <a:t>‹#›</a:t>
            </a:fld>
            <a:endParaRPr lang="en-US">
              <a:latin typeface="+mn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1279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604EA-05B5-A74D-8159-F62AA0BB69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4AF36-2EF1-294D-8258-4E322F2B90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4105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54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604EA-05B5-A74D-8159-F62AA0BB69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4AF36-2EF1-294D-8258-4E322F2B90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8148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604EA-05B5-A74D-8159-F62AA0BB69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4AF36-2EF1-294D-8258-4E322F2B90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0831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604EA-05B5-A74D-8159-F62AA0BB69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4AF36-2EF1-294D-8258-4E322F2B90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1153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2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>
                <a:solidFill>
                  <a:srgbClr val="DA0002"/>
                </a:solidFill>
              </a:defRPr>
            </a:lvl1pPr>
            <a:lvl2pPr>
              <a:spcBef>
                <a:spcPts val="0"/>
              </a:spcBef>
              <a:defRPr>
                <a:solidFill>
                  <a:srgbClr val="DA0002"/>
                </a:solidFill>
              </a:defRPr>
            </a:lvl2pPr>
            <a:lvl3pPr>
              <a:spcBef>
                <a:spcPts val="0"/>
              </a:spcBef>
              <a:defRPr>
                <a:solidFill>
                  <a:srgbClr val="DA0002"/>
                </a:solidFill>
              </a:defRPr>
            </a:lvl3pPr>
            <a:lvl4pPr>
              <a:spcBef>
                <a:spcPts val="0"/>
              </a:spcBef>
              <a:defRPr>
                <a:solidFill>
                  <a:srgbClr val="DA0002"/>
                </a:solidFill>
              </a:defRPr>
            </a:lvl4pPr>
            <a:lvl5pPr>
              <a:spcBef>
                <a:spcPts val="0"/>
              </a:spcBef>
              <a:defRPr>
                <a:solidFill>
                  <a:srgbClr val="DA0002"/>
                </a:solidFill>
              </a:defRPr>
            </a:lvl5pPr>
            <a:lvl6pPr>
              <a:spcBef>
                <a:spcPts val="0"/>
              </a:spcBef>
              <a:defRPr>
                <a:solidFill>
                  <a:srgbClr val="DA0002"/>
                </a:solidFill>
              </a:defRPr>
            </a:lvl6pPr>
            <a:lvl7pPr>
              <a:spcBef>
                <a:spcPts val="0"/>
              </a:spcBef>
              <a:defRPr>
                <a:solidFill>
                  <a:srgbClr val="DA0002"/>
                </a:solidFill>
              </a:defRPr>
            </a:lvl7pPr>
            <a:lvl8pPr>
              <a:spcBef>
                <a:spcPts val="0"/>
              </a:spcBef>
              <a:defRPr>
                <a:solidFill>
                  <a:srgbClr val="DA0002"/>
                </a:solidFill>
              </a:defRPr>
            </a:lvl8pPr>
            <a:lvl9pPr>
              <a:spcBef>
                <a:spcPts val="0"/>
              </a:spcBef>
              <a:defRPr>
                <a:solidFill>
                  <a:srgbClr val="DA0002"/>
                </a:solidFill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>
            <a:off x="457200" y="1600218"/>
            <a:ext cx="8229600" cy="49675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cxnSp>
        <p:nvCxnSpPr>
          <p:cNvPr id="18" name="Shape 18"/>
          <p:cNvCxnSpPr/>
          <p:nvPr/>
        </p:nvCxnSpPr>
        <p:spPr>
          <a:xfrm>
            <a:off x="457200" y="1524000"/>
            <a:ext cx="8229600" cy="0"/>
          </a:xfrm>
          <a:prstGeom prst="straightConnector1">
            <a:avLst/>
          </a:prstGeom>
          <a:noFill/>
          <a:ln w="50800" cap="flat">
            <a:solidFill>
              <a:srgbClr val="DA000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556818" y="6333133"/>
            <a:ext cx="548699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fld id="{00000000-1234-1234-1234-123412341234}" type="slidenum">
              <a:rPr lang="en">
                <a:solidFill>
                  <a:srgbClr val="000000"/>
                </a:solidFill>
              </a:rPr>
              <a:pPr/>
              <a:t>‹#›</a:t>
            </a:fld>
            <a:endParaRPr lang="e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7933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2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>
                <a:solidFill>
                  <a:srgbClr val="DA0002"/>
                </a:solidFill>
              </a:defRPr>
            </a:lvl1pPr>
            <a:lvl2pPr>
              <a:spcBef>
                <a:spcPts val="0"/>
              </a:spcBef>
              <a:defRPr>
                <a:solidFill>
                  <a:srgbClr val="DA0002"/>
                </a:solidFill>
              </a:defRPr>
            </a:lvl2pPr>
            <a:lvl3pPr>
              <a:spcBef>
                <a:spcPts val="0"/>
              </a:spcBef>
              <a:defRPr>
                <a:solidFill>
                  <a:srgbClr val="DA0002"/>
                </a:solidFill>
              </a:defRPr>
            </a:lvl3pPr>
            <a:lvl4pPr>
              <a:spcBef>
                <a:spcPts val="0"/>
              </a:spcBef>
              <a:defRPr>
                <a:solidFill>
                  <a:srgbClr val="DA0002"/>
                </a:solidFill>
              </a:defRPr>
            </a:lvl4pPr>
            <a:lvl5pPr>
              <a:spcBef>
                <a:spcPts val="0"/>
              </a:spcBef>
              <a:defRPr>
                <a:solidFill>
                  <a:srgbClr val="DA0002"/>
                </a:solidFill>
              </a:defRPr>
            </a:lvl5pPr>
            <a:lvl6pPr>
              <a:spcBef>
                <a:spcPts val="0"/>
              </a:spcBef>
              <a:defRPr>
                <a:solidFill>
                  <a:srgbClr val="DA0002"/>
                </a:solidFill>
              </a:defRPr>
            </a:lvl6pPr>
            <a:lvl7pPr>
              <a:spcBef>
                <a:spcPts val="0"/>
              </a:spcBef>
              <a:defRPr>
                <a:solidFill>
                  <a:srgbClr val="DA0002"/>
                </a:solidFill>
              </a:defRPr>
            </a:lvl7pPr>
            <a:lvl8pPr>
              <a:spcBef>
                <a:spcPts val="0"/>
              </a:spcBef>
              <a:defRPr>
                <a:solidFill>
                  <a:srgbClr val="DA0002"/>
                </a:solidFill>
              </a:defRPr>
            </a:lvl8pPr>
            <a:lvl9pPr>
              <a:spcBef>
                <a:spcPts val="0"/>
              </a:spcBef>
              <a:defRPr>
                <a:solidFill>
                  <a:srgbClr val="DA0002"/>
                </a:solidFill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457200" y="1600218"/>
            <a:ext cx="3994500" cy="49675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692273" y="1600218"/>
            <a:ext cx="3994500" cy="49675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cxnSp>
        <p:nvCxnSpPr>
          <p:cNvPr id="24" name="Shape 24"/>
          <p:cNvCxnSpPr/>
          <p:nvPr/>
        </p:nvCxnSpPr>
        <p:spPr>
          <a:xfrm>
            <a:off x="457200" y="1524000"/>
            <a:ext cx="8229600" cy="0"/>
          </a:xfrm>
          <a:prstGeom prst="straightConnector1">
            <a:avLst/>
          </a:prstGeom>
          <a:noFill/>
          <a:ln w="50800" cap="flat">
            <a:solidFill>
              <a:srgbClr val="DA000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" name="Shape 25"/>
          <p:cNvSpPr txBox="1">
            <a:spLocks noGrp="1"/>
          </p:cNvSpPr>
          <p:nvPr>
            <p:ph type="sldNum" idx="12"/>
          </p:nvPr>
        </p:nvSpPr>
        <p:spPr>
          <a:xfrm>
            <a:off x="8556818" y="6333133"/>
            <a:ext cx="548699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fld id="{00000000-1234-1234-1234-123412341234}" type="slidenum">
              <a:rPr lang="en">
                <a:solidFill>
                  <a:srgbClr val="000000"/>
                </a:solidFill>
              </a:rPr>
              <a:pPr/>
              <a:t>‹#›</a:t>
            </a:fld>
            <a:endParaRPr lang="e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1725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2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cxnSp>
        <p:nvCxnSpPr>
          <p:cNvPr id="28" name="Shape 28"/>
          <p:cNvCxnSpPr/>
          <p:nvPr/>
        </p:nvCxnSpPr>
        <p:spPr>
          <a:xfrm>
            <a:off x="457200" y="1524000"/>
            <a:ext cx="8229600" cy="0"/>
          </a:xfrm>
          <a:prstGeom prst="straightConnector1">
            <a:avLst/>
          </a:prstGeom>
          <a:noFill/>
          <a:ln w="50800" cap="flat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8556818" y="6333133"/>
            <a:ext cx="548699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fld id="{00000000-1234-1234-1234-123412341234}" type="slidenum">
              <a:rPr lang="en">
                <a:solidFill>
                  <a:srgbClr val="000000"/>
                </a:solidFill>
              </a:rPr>
              <a:pPr/>
              <a:t>‹#›</a:t>
            </a:fld>
            <a:endParaRPr lang="e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8998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457200" y="5875097"/>
            <a:ext cx="8229600" cy="69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spcBef>
                <a:spcPts val="0"/>
              </a:spcBef>
              <a:buSzPct val="100000"/>
              <a:buNone/>
              <a:defRPr sz="1800"/>
            </a:lvl1pPr>
          </a:lstStyle>
          <a:p>
            <a:endParaRPr/>
          </a:p>
        </p:txBody>
      </p:sp>
      <p:cxnSp>
        <p:nvCxnSpPr>
          <p:cNvPr id="32" name="Shape 32"/>
          <p:cNvCxnSpPr/>
          <p:nvPr/>
        </p:nvCxnSpPr>
        <p:spPr>
          <a:xfrm>
            <a:off x="457200" y="5757013"/>
            <a:ext cx="8229600" cy="0"/>
          </a:xfrm>
          <a:prstGeom prst="straightConnector1">
            <a:avLst/>
          </a:prstGeom>
          <a:noFill/>
          <a:ln w="50800" cap="flat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3" name="Shape 33"/>
          <p:cNvSpPr txBox="1">
            <a:spLocks noGrp="1"/>
          </p:cNvSpPr>
          <p:nvPr>
            <p:ph type="sldNum" idx="12"/>
          </p:nvPr>
        </p:nvSpPr>
        <p:spPr>
          <a:xfrm>
            <a:off x="8556818" y="6333133"/>
            <a:ext cx="548699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fld id="{00000000-1234-1234-1234-123412341234}" type="slidenum">
              <a:rPr lang="en">
                <a:solidFill>
                  <a:srgbClr val="000000"/>
                </a:solidFill>
              </a:rPr>
              <a:pPr/>
              <a:t>‹#›</a:t>
            </a:fld>
            <a:endParaRPr lang="e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5192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>
            <a:spLocks noGrp="1"/>
          </p:cNvSpPr>
          <p:nvPr>
            <p:ph type="ctrTitle"/>
          </p:nvPr>
        </p:nvSpPr>
        <p:spPr>
          <a:xfrm>
            <a:off x="457200" y="751679"/>
            <a:ext cx="8229600" cy="4012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buSzPct val="100000"/>
              <a:defRPr sz="7200"/>
            </a:lvl1pPr>
            <a:lvl2pPr rtl="0">
              <a:spcBef>
                <a:spcPts val="0"/>
              </a:spcBef>
              <a:buSzPct val="100000"/>
              <a:defRPr sz="7200"/>
            </a:lvl2pPr>
            <a:lvl3pPr rtl="0">
              <a:spcBef>
                <a:spcPts val="0"/>
              </a:spcBef>
              <a:buSzPct val="100000"/>
              <a:defRPr sz="7200"/>
            </a:lvl3pPr>
            <a:lvl4pPr rtl="0">
              <a:spcBef>
                <a:spcPts val="0"/>
              </a:spcBef>
              <a:buSzPct val="100000"/>
              <a:defRPr sz="7200"/>
            </a:lvl4pPr>
            <a:lvl5pPr rtl="0">
              <a:spcBef>
                <a:spcPts val="0"/>
              </a:spcBef>
              <a:buSzPct val="100000"/>
              <a:defRPr sz="7200"/>
            </a:lvl5pPr>
            <a:lvl6pPr rtl="0">
              <a:spcBef>
                <a:spcPts val="0"/>
              </a:spcBef>
              <a:buSzPct val="100000"/>
              <a:defRPr sz="7200"/>
            </a:lvl6pPr>
            <a:lvl7pPr rtl="0">
              <a:spcBef>
                <a:spcPts val="0"/>
              </a:spcBef>
              <a:buSzPct val="100000"/>
              <a:defRPr sz="7200"/>
            </a:lvl7pPr>
            <a:lvl8pPr rtl="0">
              <a:spcBef>
                <a:spcPts val="0"/>
              </a:spcBef>
              <a:buSzPct val="100000"/>
              <a:defRPr sz="7200"/>
            </a:lvl8pPr>
            <a:lvl9pPr rtl="0">
              <a:spcBef>
                <a:spcPts val="0"/>
              </a:spcBef>
              <a:buSzPct val="100000"/>
              <a:defRPr sz="7200"/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ubTitle" idx="1"/>
          </p:nvPr>
        </p:nvSpPr>
        <p:spPr>
          <a:xfrm>
            <a:off x="457200" y="4955189"/>
            <a:ext cx="8229600" cy="1643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4800">
                <a:solidFill>
                  <a:schemeClr val="dk2"/>
                </a:solidFill>
              </a:defRPr>
            </a:lvl1pPr>
            <a:lvl2pPr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4800">
                <a:solidFill>
                  <a:schemeClr val="dk2"/>
                </a:solidFill>
              </a:defRPr>
            </a:lvl2pPr>
            <a:lvl3pPr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4800">
                <a:solidFill>
                  <a:schemeClr val="dk2"/>
                </a:solidFill>
              </a:defRPr>
            </a:lvl3pPr>
            <a:lvl4pPr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4800">
                <a:solidFill>
                  <a:schemeClr val="dk2"/>
                </a:solidFill>
              </a:defRPr>
            </a:lvl4pPr>
            <a:lvl5pPr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4800">
                <a:solidFill>
                  <a:schemeClr val="dk2"/>
                </a:solidFill>
              </a:defRPr>
            </a:lvl5pPr>
            <a:lvl6pPr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4800">
                <a:solidFill>
                  <a:schemeClr val="dk2"/>
                </a:solidFill>
              </a:defRPr>
            </a:lvl6pPr>
            <a:lvl7pPr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4800">
                <a:solidFill>
                  <a:schemeClr val="dk2"/>
                </a:solidFill>
              </a:defRPr>
            </a:lvl7pPr>
            <a:lvl8pPr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4800">
                <a:solidFill>
                  <a:schemeClr val="dk2"/>
                </a:solidFill>
              </a:defRPr>
            </a:lvl8pPr>
            <a:lvl9pPr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4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sldNum" idx="12"/>
          </p:nvPr>
        </p:nvSpPr>
        <p:spPr>
          <a:xfrm>
            <a:off x="8556810" y="6333133"/>
            <a:ext cx="548699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2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defRPr>
                <a:solidFill>
                  <a:srgbClr val="DA0002"/>
                </a:solidFill>
              </a:defRPr>
            </a:lvl1pPr>
            <a:lvl2pPr rtl="0">
              <a:spcBef>
                <a:spcPts val="0"/>
              </a:spcBef>
              <a:defRPr>
                <a:solidFill>
                  <a:srgbClr val="DA0002"/>
                </a:solidFill>
              </a:defRPr>
            </a:lvl2pPr>
            <a:lvl3pPr rtl="0">
              <a:spcBef>
                <a:spcPts val="0"/>
              </a:spcBef>
              <a:defRPr>
                <a:solidFill>
                  <a:srgbClr val="DA0002"/>
                </a:solidFill>
              </a:defRPr>
            </a:lvl3pPr>
            <a:lvl4pPr rtl="0">
              <a:spcBef>
                <a:spcPts val="0"/>
              </a:spcBef>
              <a:defRPr>
                <a:solidFill>
                  <a:srgbClr val="DA0002"/>
                </a:solidFill>
              </a:defRPr>
            </a:lvl4pPr>
            <a:lvl5pPr rtl="0">
              <a:spcBef>
                <a:spcPts val="0"/>
              </a:spcBef>
              <a:defRPr>
                <a:solidFill>
                  <a:srgbClr val="DA0002"/>
                </a:solidFill>
              </a:defRPr>
            </a:lvl5pPr>
            <a:lvl6pPr rtl="0">
              <a:spcBef>
                <a:spcPts val="0"/>
              </a:spcBef>
              <a:defRPr>
                <a:solidFill>
                  <a:srgbClr val="DA0002"/>
                </a:solidFill>
              </a:defRPr>
            </a:lvl6pPr>
            <a:lvl7pPr rtl="0">
              <a:spcBef>
                <a:spcPts val="0"/>
              </a:spcBef>
              <a:defRPr>
                <a:solidFill>
                  <a:srgbClr val="DA0002"/>
                </a:solidFill>
              </a:defRPr>
            </a:lvl7pPr>
            <a:lvl8pPr rtl="0">
              <a:spcBef>
                <a:spcPts val="0"/>
              </a:spcBef>
              <a:defRPr>
                <a:solidFill>
                  <a:srgbClr val="DA0002"/>
                </a:solidFill>
              </a:defRPr>
            </a:lvl8pPr>
            <a:lvl9pPr rtl="0">
              <a:spcBef>
                <a:spcPts val="0"/>
              </a:spcBef>
              <a:defRPr>
                <a:solidFill>
                  <a:srgbClr val="DA0002"/>
                </a:solidFill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457200" y="1600218"/>
            <a:ext cx="3994500" cy="49675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body" idx="2"/>
          </p:nvPr>
        </p:nvSpPr>
        <p:spPr>
          <a:xfrm>
            <a:off x="4692273" y="1600218"/>
            <a:ext cx="3994500" cy="49675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cxnSp>
        <p:nvCxnSpPr>
          <p:cNvPr id="84" name="Shape 84"/>
          <p:cNvCxnSpPr/>
          <p:nvPr/>
        </p:nvCxnSpPr>
        <p:spPr>
          <a:xfrm>
            <a:off x="457200" y="1524000"/>
            <a:ext cx="8229600" cy="0"/>
          </a:xfrm>
          <a:prstGeom prst="straightConnector1">
            <a:avLst/>
          </a:prstGeom>
          <a:noFill/>
          <a:ln w="50800" cap="flat" cmpd="sng">
            <a:solidFill>
              <a:srgbClr val="DA000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5" name="Shape 85"/>
          <p:cNvSpPr txBox="1">
            <a:spLocks noGrp="1"/>
          </p:cNvSpPr>
          <p:nvPr>
            <p:ph type="sldNum" idx="12"/>
          </p:nvPr>
        </p:nvSpPr>
        <p:spPr>
          <a:xfrm>
            <a:off x="8556810" y="6333133"/>
            <a:ext cx="548699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371600"/>
            <a:ext cx="3810000" cy="46878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3810000" cy="46878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9539C2-0D92-4D67-8C75-97EC644DEF75}" type="slidenum">
              <a:rPr lang="en-US"/>
              <a:pPr>
                <a:defRPr/>
              </a:pPr>
              <a:t>‹#›</a:t>
            </a:fld>
            <a:endParaRPr lang="en-US">
              <a:latin typeface="+mn-lt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4518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2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cxnSp>
        <p:nvCxnSpPr>
          <p:cNvPr id="88" name="Shape 88"/>
          <p:cNvCxnSpPr/>
          <p:nvPr/>
        </p:nvCxnSpPr>
        <p:spPr>
          <a:xfrm>
            <a:off x="457200" y="1524000"/>
            <a:ext cx="8229600" cy="0"/>
          </a:xfrm>
          <a:prstGeom prst="straightConnector1">
            <a:avLst/>
          </a:prstGeom>
          <a:noFill/>
          <a:ln w="508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9" name="Shape 89"/>
          <p:cNvSpPr txBox="1">
            <a:spLocks noGrp="1"/>
          </p:cNvSpPr>
          <p:nvPr>
            <p:ph type="sldNum" idx="12"/>
          </p:nvPr>
        </p:nvSpPr>
        <p:spPr>
          <a:xfrm>
            <a:off x="8556810" y="6333133"/>
            <a:ext cx="548699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457200" y="5875097"/>
            <a:ext cx="8229600" cy="69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 rtl="0">
              <a:spcBef>
                <a:spcPts val="0"/>
              </a:spcBef>
              <a:buSzPct val="100000"/>
              <a:buNone/>
              <a:defRPr sz="1800"/>
            </a:lvl1pPr>
          </a:lstStyle>
          <a:p>
            <a:endParaRPr/>
          </a:p>
        </p:txBody>
      </p:sp>
      <p:cxnSp>
        <p:nvCxnSpPr>
          <p:cNvPr id="92" name="Shape 92"/>
          <p:cNvCxnSpPr/>
          <p:nvPr/>
        </p:nvCxnSpPr>
        <p:spPr>
          <a:xfrm>
            <a:off x="457200" y="5757013"/>
            <a:ext cx="8229600" cy="0"/>
          </a:xfrm>
          <a:prstGeom prst="straightConnector1">
            <a:avLst/>
          </a:prstGeom>
          <a:noFill/>
          <a:ln w="5080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3" name="Shape 93"/>
          <p:cNvSpPr txBox="1">
            <a:spLocks noGrp="1"/>
          </p:cNvSpPr>
          <p:nvPr>
            <p:ph type="sldNum" idx="12"/>
          </p:nvPr>
        </p:nvSpPr>
        <p:spPr>
          <a:xfrm>
            <a:off x="8556810" y="6333133"/>
            <a:ext cx="548699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5" name="Shape 95"/>
          <p:cNvCxnSpPr/>
          <p:nvPr/>
        </p:nvCxnSpPr>
        <p:spPr>
          <a:xfrm>
            <a:off x="457200" y="150852"/>
            <a:ext cx="8229600" cy="0"/>
          </a:xfrm>
          <a:prstGeom prst="straightConnector1">
            <a:avLst/>
          </a:prstGeom>
          <a:noFill/>
          <a:ln w="5080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6" name="Shape 96"/>
          <p:cNvSpPr txBox="1">
            <a:spLocks noGrp="1"/>
          </p:cNvSpPr>
          <p:nvPr>
            <p:ph type="sldNum" idx="12"/>
          </p:nvPr>
        </p:nvSpPr>
        <p:spPr>
          <a:xfrm>
            <a:off x="8556810" y="6333133"/>
            <a:ext cx="548699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title"/>
          </p:nvPr>
        </p:nvSpPr>
        <p:spPr>
          <a:xfrm>
            <a:off x="685827" y="2130480"/>
            <a:ext cx="7772099" cy="147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buNone/>
              <a:defRPr/>
            </a:lvl1pPr>
          </a:lstStyle>
          <a:p>
            <a:endParaRPr/>
          </a:p>
        </p:txBody>
      </p:sp>
      <p:sp>
        <p:nvSpPr>
          <p:cNvPr id="99" name="Shape 99"/>
          <p:cNvSpPr txBox="1">
            <a:spLocks noGrp="1"/>
          </p:cNvSpPr>
          <p:nvPr>
            <p:ph type="subTitle" idx="1"/>
          </p:nvPr>
        </p:nvSpPr>
        <p:spPr>
          <a:xfrm>
            <a:off x="457200" y="1604520"/>
            <a:ext cx="8046300" cy="3977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sldNum" idx="12"/>
          </p:nvPr>
        </p:nvSpPr>
        <p:spPr>
          <a:xfrm>
            <a:off x="8556810" y="6333133"/>
            <a:ext cx="548699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457200" y="751679"/>
            <a:ext cx="8229600" cy="4012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buSzPct val="100000"/>
              <a:defRPr sz="7200"/>
            </a:lvl1pPr>
            <a:lvl2pPr rtl="0">
              <a:spcBef>
                <a:spcPts val="0"/>
              </a:spcBef>
              <a:buSzPct val="100000"/>
              <a:defRPr sz="7200"/>
            </a:lvl2pPr>
            <a:lvl3pPr rtl="0">
              <a:spcBef>
                <a:spcPts val="0"/>
              </a:spcBef>
              <a:buSzPct val="100000"/>
              <a:defRPr sz="7200"/>
            </a:lvl3pPr>
            <a:lvl4pPr rtl="0">
              <a:spcBef>
                <a:spcPts val="0"/>
              </a:spcBef>
              <a:buSzPct val="100000"/>
              <a:defRPr sz="7200"/>
            </a:lvl4pPr>
            <a:lvl5pPr rtl="0">
              <a:spcBef>
                <a:spcPts val="0"/>
              </a:spcBef>
              <a:buSzPct val="100000"/>
              <a:defRPr sz="7200"/>
            </a:lvl5pPr>
            <a:lvl6pPr rtl="0">
              <a:spcBef>
                <a:spcPts val="0"/>
              </a:spcBef>
              <a:buSzPct val="100000"/>
              <a:defRPr sz="7200"/>
            </a:lvl6pPr>
            <a:lvl7pPr rtl="0">
              <a:spcBef>
                <a:spcPts val="0"/>
              </a:spcBef>
              <a:buSzPct val="100000"/>
              <a:defRPr sz="7200"/>
            </a:lvl7pPr>
            <a:lvl8pPr rtl="0">
              <a:spcBef>
                <a:spcPts val="0"/>
              </a:spcBef>
              <a:buSzPct val="100000"/>
              <a:defRPr sz="7200"/>
            </a:lvl8pPr>
            <a:lvl9pPr rtl="0">
              <a:spcBef>
                <a:spcPts val="0"/>
              </a:spcBef>
              <a:buSzPct val="100000"/>
              <a:defRPr sz="7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457200" y="4955207"/>
            <a:ext cx="8229600" cy="16435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4800">
                <a:solidFill>
                  <a:schemeClr val="dk2"/>
                </a:solidFill>
              </a:defRPr>
            </a:lvl1pPr>
            <a:lvl2pPr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4800">
                <a:solidFill>
                  <a:schemeClr val="dk2"/>
                </a:solidFill>
              </a:defRPr>
            </a:lvl2pPr>
            <a:lvl3pPr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4800">
                <a:solidFill>
                  <a:schemeClr val="dk2"/>
                </a:solidFill>
              </a:defRPr>
            </a:lvl3pPr>
            <a:lvl4pPr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4800">
                <a:solidFill>
                  <a:schemeClr val="dk2"/>
                </a:solidFill>
              </a:defRPr>
            </a:lvl4pPr>
            <a:lvl5pPr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4800">
                <a:solidFill>
                  <a:schemeClr val="dk2"/>
                </a:solidFill>
              </a:defRPr>
            </a:lvl5pPr>
            <a:lvl6pPr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4800">
                <a:solidFill>
                  <a:schemeClr val="dk2"/>
                </a:solidFill>
              </a:defRPr>
            </a:lvl6pPr>
            <a:lvl7pPr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4800">
                <a:solidFill>
                  <a:schemeClr val="dk2"/>
                </a:solidFill>
              </a:defRPr>
            </a:lvl7pPr>
            <a:lvl8pPr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4800">
                <a:solidFill>
                  <a:schemeClr val="dk2"/>
                </a:solidFill>
              </a:defRPr>
            </a:lvl8pPr>
            <a:lvl9pPr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4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cxnSp>
        <p:nvCxnSpPr>
          <p:cNvPr id="12" name="Shape 12"/>
          <p:cNvCxnSpPr/>
          <p:nvPr/>
        </p:nvCxnSpPr>
        <p:spPr>
          <a:xfrm>
            <a:off x="457200" y="548639"/>
            <a:ext cx="8229600" cy="0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" name="Shape 13"/>
          <p:cNvCxnSpPr/>
          <p:nvPr/>
        </p:nvCxnSpPr>
        <p:spPr>
          <a:xfrm>
            <a:off x="457200" y="4844509"/>
            <a:ext cx="8229600" cy="0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8556818" y="6333133"/>
            <a:ext cx="548699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2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defRPr>
                <a:solidFill>
                  <a:srgbClr val="DA0002"/>
                </a:solidFill>
              </a:defRPr>
            </a:lvl1pPr>
            <a:lvl2pPr rtl="0">
              <a:spcBef>
                <a:spcPts val="0"/>
              </a:spcBef>
              <a:defRPr>
                <a:solidFill>
                  <a:srgbClr val="DA0002"/>
                </a:solidFill>
              </a:defRPr>
            </a:lvl2pPr>
            <a:lvl3pPr rtl="0">
              <a:spcBef>
                <a:spcPts val="0"/>
              </a:spcBef>
              <a:defRPr>
                <a:solidFill>
                  <a:srgbClr val="DA0002"/>
                </a:solidFill>
              </a:defRPr>
            </a:lvl3pPr>
            <a:lvl4pPr rtl="0">
              <a:spcBef>
                <a:spcPts val="0"/>
              </a:spcBef>
              <a:defRPr>
                <a:solidFill>
                  <a:srgbClr val="DA0002"/>
                </a:solidFill>
              </a:defRPr>
            </a:lvl4pPr>
            <a:lvl5pPr rtl="0">
              <a:spcBef>
                <a:spcPts val="0"/>
              </a:spcBef>
              <a:defRPr>
                <a:solidFill>
                  <a:srgbClr val="DA0002"/>
                </a:solidFill>
              </a:defRPr>
            </a:lvl5pPr>
            <a:lvl6pPr rtl="0">
              <a:spcBef>
                <a:spcPts val="0"/>
              </a:spcBef>
              <a:defRPr>
                <a:solidFill>
                  <a:srgbClr val="DA0002"/>
                </a:solidFill>
              </a:defRPr>
            </a:lvl6pPr>
            <a:lvl7pPr rtl="0">
              <a:spcBef>
                <a:spcPts val="0"/>
              </a:spcBef>
              <a:defRPr>
                <a:solidFill>
                  <a:srgbClr val="DA0002"/>
                </a:solidFill>
              </a:defRPr>
            </a:lvl7pPr>
            <a:lvl8pPr rtl="0">
              <a:spcBef>
                <a:spcPts val="0"/>
              </a:spcBef>
              <a:defRPr>
                <a:solidFill>
                  <a:srgbClr val="DA0002"/>
                </a:solidFill>
              </a:defRPr>
            </a:lvl8pPr>
            <a:lvl9pPr rtl="0">
              <a:spcBef>
                <a:spcPts val="0"/>
              </a:spcBef>
              <a:defRPr>
                <a:solidFill>
                  <a:srgbClr val="DA0002"/>
                </a:solidFill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457200" y="1600218"/>
            <a:ext cx="3994500" cy="49675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692273" y="1600218"/>
            <a:ext cx="3994500" cy="49675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cxnSp>
        <p:nvCxnSpPr>
          <p:cNvPr id="24" name="Shape 24"/>
          <p:cNvCxnSpPr/>
          <p:nvPr/>
        </p:nvCxnSpPr>
        <p:spPr>
          <a:xfrm>
            <a:off x="457200" y="1524000"/>
            <a:ext cx="8229600" cy="0"/>
          </a:xfrm>
          <a:prstGeom prst="straightConnector1">
            <a:avLst/>
          </a:prstGeom>
          <a:noFill/>
          <a:ln w="50800" cap="flat" cmpd="sng">
            <a:solidFill>
              <a:srgbClr val="DA000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" name="Shape 25"/>
          <p:cNvSpPr txBox="1">
            <a:spLocks noGrp="1"/>
          </p:cNvSpPr>
          <p:nvPr>
            <p:ph type="sldNum" idx="12"/>
          </p:nvPr>
        </p:nvSpPr>
        <p:spPr>
          <a:xfrm>
            <a:off x="8556818" y="6333133"/>
            <a:ext cx="548699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2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cxnSp>
        <p:nvCxnSpPr>
          <p:cNvPr id="28" name="Shape 28"/>
          <p:cNvCxnSpPr/>
          <p:nvPr/>
        </p:nvCxnSpPr>
        <p:spPr>
          <a:xfrm>
            <a:off x="457200" y="1524000"/>
            <a:ext cx="8229600" cy="0"/>
          </a:xfrm>
          <a:prstGeom prst="straightConnector1">
            <a:avLst/>
          </a:prstGeom>
          <a:noFill/>
          <a:ln w="508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8556818" y="6333133"/>
            <a:ext cx="548699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Shape 35"/>
          <p:cNvCxnSpPr/>
          <p:nvPr/>
        </p:nvCxnSpPr>
        <p:spPr>
          <a:xfrm>
            <a:off x="457200" y="150852"/>
            <a:ext cx="8229600" cy="0"/>
          </a:xfrm>
          <a:prstGeom prst="straightConnector1">
            <a:avLst/>
          </a:prstGeom>
          <a:noFill/>
          <a:ln w="5080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6" name="Shape 36"/>
          <p:cNvSpPr txBox="1">
            <a:spLocks noGrp="1"/>
          </p:cNvSpPr>
          <p:nvPr>
            <p:ph type="sldNum" idx="12"/>
          </p:nvPr>
        </p:nvSpPr>
        <p:spPr>
          <a:xfrm>
            <a:off x="8556818" y="6333133"/>
            <a:ext cx="548699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 txBox="1">
            <a:spLocks noGrp="1"/>
          </p:cNvSpPr>
          <p:nvPr>
            <p:ph type="title"/>
          </p:nvPr>
        </p:nvSpPr>
        <p:spPr>
          <a:xfrm>
            <a:off x="457200" y="274654"/>
            <a:ext cx="8229600" cy="1142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1"/>
          </p:nvPr>
        </p:nvSpPr>
        <p:spPr>
          <a:xfrm>
            <a:off x="457200" y="1600203"/>
            <a:ext cx="8229600" cy="4526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92100" indent="-114300" algn="l" rtl="0">
              <a:spcBef>
                <a:spcPts val="60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635000" indent="-88900" algn="l" rtl="0">
              <a:spcBef>
                <a:spcPts val="500"/>
              </a:spcBef>
              <a:buClr>
                <a:schemeClr val="dk1"/>
              </a:buClr>
              <a:buFont typeface="Arial"/>
              <a:buChar char="–"/>
              <a:defRPr/>
            </a:lvl2pPr>
            <a:lvl3pPr marL="990600" indent="-762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384300" indent="-101600" algn="l" rtl="0">
              <a:spcBef>
                <a:spcPts val="300"/>
              </a:spcBef>
              <a:buClr>
                <a:schemeClr val="dk1"/>
              </a:buClr>
              <a:buFont typeface="Arial"/>
              <a:buChar char="–"/>
              <a:defRPr/>
            </a:lvl4pPr>
            <a:lvl5pPr marL="1778000" indent="-101600" algn="l" rtl="0">
              <a:spcBef>
                <a:spcPts val="300"/>
              </a:spcBef>
              <a:buClr>
                <a:schemeClr val="dk1"/>
              </a:buClr>
              <a:buFont typeface="Arial"/>
              <a:buChar char="»"/>
              <a:defRPr/>
            </a:lvl5pPr>
            <a:lvl6pPr marL="2171700" indent="-101600" algn="l" rtl="0">
              <a:spcBef>
                <a:spcPts val="3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565400" indent="-101600" algn="l" rtl="0">
              <a:spcBef>
                <a:spcPts val="3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2959100" indent="-101600" algn="l" rtl="0">
              <a:spcBef>
                <a:spcPts val="3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352800" indent="-101600" algn="l" rtl="0">
              <a:spcBef>
                <a:spcPts val="3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dt" idx="10"/>
          </p:nvPr>
        </p:nvSpPr>
        <p:spPr>
          <a:xfrm>
            <a:off x="457207" y="6356352"/>
            <a:ext cx="2133599" cy="36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393700" marR="0" indent="0" algn="l" rtl="0">
              <a:spcBef>
                <a:spcPts val="0"/>
              </a:spcBef>
              <a:defRPr/>
            </a:lvl2pPr>
            <a:lvl3pPr marL="787400" marR="0" indent="0" algn="l" rtl="0">
              <a:spcBef>
                <a:spcPts val="0"/>
              </a:spcBef>
              <a:defRPr/>
            </a:lvl3pPr>
            <a:lvl4pPr marL="1181100" marR="0" indent="0" algn="l" rtl="0">
              <a:spcBef>
                <a:spcPts val="0"/>
              </a:spcBef>
              <a:defRPr/>
            </a:lvl4pPr>
            <a:lvl5pPr marL="1574800" marR="0" indent="0" algn="l" rtl="0">
              <a:spcBef>
                <a:spcPts val="0"/>
              </a:spcBef>
              <a:defRPr/>
            </a:lvl5pPr>
            <a:lvl6pPr marL="1968500" marR="0" indent="0" algn="l" rtl="0">
              <a:spcBef>
                <a:spcPts val="0"/>
              </a:spcBef>
              <a:defRPr/>
            </a:lvl6pPr>
            <a:lvl7pPr marL="2362200" marR="0" indent="0" algn="l" rtl="0">
              <a:spcBef>
                <a:spcPts val="0"/>
              </a:spcBef>
              <a:defRPr/>
            </a:lvl7pPr>
            <a:lvl8pPr marL="2755900" marR="0" indent="0" algn="l" rtl="0">
              <a:spcBef>
                <a:spcPts val="0"/>
              </a:spcBef>
              <a:defRPr/>
            </a:lvl8pPr>
            <a:lvl9pPr marL="3149600" marR="0" indent="-12700" algn="l" rtl="0">
              <a:spcBef>
                <a:spcPts val="0"/>
              </a:spcBef>
              <a:defRPr/>
            </a:lvl9pPr>
          </a:lstStyle>
          <a:p>
            <a:pPr fontAlgn="auto"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1" name="Shape 41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393700" marR="0" indent="0" algn="l" rtl="0">
              <a:spcBef>
                <a:spcPts val="0"/>
              </a:spcBef>
              <a:defRPr/>
            </a:lvl2pPr>
            <a:lvl3pPr marL="787400" marR="0" indent="0" algn="l" rtl="0">
              <a:spcBef>
                <a:spcPts val="0"/>
              </a:spcBef>
              <a:defRPr/>
            </a:lvl3pPr>
            <a:lvl4pPr marL="1181100" marR="0" indent="0" algn="l" rtl="0">
              <a:spcBef>
                <a:spcPts val="0"/>
              </a:spcBef>
              <a:defRPr/>
            </a:lvl4pPr>
            <a:lvl5pPr marL="1574800" marR="0" indent="0" algn="l" rtl="0">
              <a:spcBef>
                <a:spcPts val="0"/>
              </a:spcBef>
              <a:defRPr/>
            </a:lvl5pPr>
            <a:lvl6pPr marL="1968500" marR="0" indent="0" algn="l" rtl="0">
              <a:spcBef>
                <a:spcPts val="0"/>
              </a:spcBef>
              <a:defRPr/>
            </a:lvl6pPr>
            <a:lvl7pPr marL="2362200" marR="0" indent="0" algn="l" rtl="0">
              <a:spcBef>
                <a:spcPts val="0"/>
              </a:spcBef>
              <a:defRPr/>
            </a:lvl7pPr>
            <a:lvl8pPr marL="2755900" marR="0" indent="0" algn="l" rtl="0">
              <a:spcBef>
                <a:spcPts val="0"/>
              </a:spcBef>
              <a:defRPr/>
            </a:lvl8pPr>
            <a:lvl9pPr marL="3149600" marR="0" indent="-12700" algn="l" rtl="0">
              <a:spcBef>
                <a:spcPts val="0"/>
              </a:spcBef>
              <a:defRPr/>
            </a:lvl9pPr>
          </a:lstStyle>
          <a:p>
            <a:pPr fontAlgn="auto"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2" name="Shape 42"/>
          <p:cNvSpPr txBox="1">
            <a:spLocks noGrp="1"/>
          </p:cNvSpPr>
          <p:nvPr>
            <p:ph type="sldNum" idx="12"/>
          </p:nvPr>
        </p:nvSpPr>
        <p:spPr>
          <a:xfrm>
            <a:off x="6553217" y="6356352"/>
            <a:ext cx="2133599" cy="36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title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/>
          <p:nvPr/>
        </p:nvSpPr>
        <p:spPr>
          <a:xfrm>
            <a:off x="0" y="2089800"/>
            <a:ext cx="9144000" cy="2678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430813" y="2519600"/>
            <a:ext cx="8282399" cy="20220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1pPr>
            <a:lvl2pPr algn="ctr" rtl="0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2pPr>
            <a:lvl3pPr algn="ctr" rtl="0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3pPr>
            <a:lvl4pPr algn="ctr" rtl="0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4pPr>
            <a:lvl5pPr algn="ctr" rtl="0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5pPr>
            <a:lvl6pPr algn="ctr" rtl="0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6pPr>
            <a:lvl7pPr algn="ctr" rtl="0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7pPr>
            <a:lvl8pPr algn="ctr" rtl="0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8pPr>
            <a:lvl9pPr algn="ctr" rtl="0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sldNum" idx="12"/>
          </p:nvPr>
        </p:nvSpPr>
        <p:spPr>
          <a:xfrm>
            <a:off x="8472484" y="6217621"/>
            <a:ext cx="548699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D2E97-04AA-4FF9-A338-7DD425B076A6}" type="slidenum">
              <a:rPr lang="en-US"/>
              <a:pPr>
                <a:defRPr/>
              </a:pPr>
              <a:t>‹#›</a:t>
            </a:fld>
            <a:endParaRPr lang="en-US">
              <a:latin typeface="+mn-lt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05930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  <a:defRPr sz="3600" b="1" i="0" u="none" strike="noStrike" cap="none">
                <a:solidFill>
                  <a:srgbClr val="DA000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3600" b="1">
                <a:solidFill>
                  <a:srgbClr val="DA0002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3600" b="1">
                <a:solidFill>
                  <a:srgbClr val="DA0002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3600" b="1">
                <a:solidFill>
                  <a:srgbClr val="DA0002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3600" b="1">
                <a:solidFill>
                  <a:srgbClr val="DA0002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3600" b="1">
                <a:solidFill>
                  <a:srgbClr val="DA0002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3600" b="1">
                <a:solidFill>
                  <a:srgbClr val="DA0002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3600" b="1">
                <a:solidFill>
                  <a:srgbClr val="DA0002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3600" b="1">
                <a:solidFill>
                  <a:srgbClr val="DA0002"/>
                </a:solidFill>
              </a:defRPr>
            </a:lvl9pPr>
          </a:lstStyle>
          <a:p>
            <a:endParaRPr/>
          </a:p>
        </p:txBody>
      </p:sp>
      <p:sp>
        <p:nvSpPr>
          <p:cNvPr id="277" name="Shape 277"/>
          <p:cNvSpPr txBox="1">
            <a:spLocks noGrp="1"/>
          </p:cNvSpPr>
          <p:nvPr>
            <p:ph type="body" idx="1"/>
          </p:nvPr>
        </p:nvSpPr>
        <p:spPr>
          <a:xfrm>
            <a:off x="457200" y="1600217"/>
            <a:ext cx="8229600" cy="4967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278" name="Shape 278"/>
          <p:cNvCxnSpPr/>
          <p:nvPr/>
        </p:nvCxnSpPr>
        <p:spPr>
          <a:xfrm>
            <a:off x="457200" y="1524000"/>
            <a:ext cx="8229600" cy="0"/>
          </a:xfrm>
          <a:prstGeom prst="straightConnector1">
            <a:avLst/>
          </a:prstGeom>
          <a:noFill/>
          <a:ln w="50800" cap="flat" cmpd="sng">
            <a:solidFill>
              <a:srgbClr val="DA000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9" name="Shape 279"/>
          <p:cNvSpPr txBox="1">
            <a:spLocks noGrp="1"/>
          </p:cNvSpPr>
          <p:nvPr>
            <p:ph type="sldNum" idx="12"/>
          </p:nvPr>
        </p:nvSpPr>
        <p:spPr>
          <a:xfrm>
            <a:off x="8556810" y="6333132"/>
            <a:ext cx="548699" cy="52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‹#›</a:t>
            </a:fld>
            <a:endParaRPr lang="en-US"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9793073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3600" b="1">
                <a:solidFill>
                  <a:schemeClr val="accent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3600" b="1">
                <a:solidFill>
                  <a:schemeClr val="accent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3600" b="1">
                <a:solidFill>
                  <a:schemeClr val="accent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3600" b="1">
                <a:solidFill>
                  <a:schemeClr val="accent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3600" b="1">
                <a:solidFill>
                  <a:schemeClr val="accent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3600" b="1">
                <a:solidFill>
                  <a:schemeClr val="accent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3600" b="1">
                <a:solidFill>
                  <a:schemeClr val="accent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3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82" name="Shape 28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50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•"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444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127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127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127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127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127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127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3" name="Shape 283"/>
          <p:cNvSpPr txBox="1">
            <a:spLocks noGrp="1"/>
          </p:cNvSpPr>
          <p:nvPr>
            <p:ph type="dt" idx="10"/>
          </p:nvPr>
        </p:nvSpPr>
        <p:spPr>
          <a:xfrm>
            <a:off x="457206" y="6356348"/>
            <a:ext cx="2133598" cy="365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284" name="Shape 284"/>
          <p:cNvSpPr txBox="1">
            <a:spLocks noGrp="1"/>
          </p:cNvSpPr>
          <p:nvPr>
            <p:ph type="ftr" idx="11"/>
          </p:nvPr>
        </p:nvSpPr>
        <p:spPr>
          <a:xfrm>
            <a:off x="3124200" y="6356348"/>
            <a:ext cx="2895600" cy="365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285" name="Shape 285"/>
          <p:cNvSpPr txBox="1">
            <a:spLocks noGrp="1"/>
          </p:cNvSpPr>
          <p:nvPr>
            <p:ph type="sldNum" idx="12"/>
          </p:nvPr>
        </p:nvSpPr>
        <p:spPr>
          <a:xfrm>
            <a:off x="6553217" y="6356348"/>
            <a:ext cx="2133598" cy="365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‹#›</a:t>
            </a:fld>
            <a:endParaRPr lang="en-US" sz="1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360444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, Content over Content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 txBox="1">
            <a:spLocks noGrp="1"/>
          </p:cNvSpPr>
          <p:nvPr>
            <p:ph type="title"/>
          </p:nvPr>
        </p:nvSpPr>
        <p:spPr>
          <a:xfrm>
            <a:off x="685827" y="2130480"/>
            <a:ext cx="7772099" cy="147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3600" b="1">
                <a:solidFill>
                  <a:schemeClr val="accent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3600" b="1">
                <a:solidFill>
                  <a:schemeClr val="accent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3600" b="1">
                <a:solidFill>
                  <a:schemeClr val="accent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3600" b="1">
                <a:solidFill>
                  <a:schemeClr val="accent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3600" b="1">
                <a:solidFill>
                  <a:schemeClr val="accent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3600" b="1">
                <a:solidFill>
                  <a:schemeClr val="accent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3600" b="1">
                <a:solidFill>
                  <a:schemeClr val="accent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3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88" name="Shape 288"/>
          <p:cNvSpPr txBox="1">
            <a:spLocks noGrp="1"/>
          </p:cNvSpPr>
          <p:nvPr>
            <p:ph type="body" idx="1"/>
          </p:nvPr>
        </p:nvSpPr>
        <p:spPr>
          <a:xfrm>
            <a:off x="457200" y="1604520"/>
            <a:ext cx="8046300" cy="1896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9" name="Shape 289"/>
          <p:cNvSpPr txBox="1">
            <a:spLocks noGrp="1"/>
          </p:cNvSpPr>
          <p:nvPr>
            <p:ph type="body" idx="2"/>
          </p:nvPr>
        </p:nvSpPr>
        <p:spPr>
          <a:xfrm>
            <a:off x="457200" y="3681719"/>
            <a:ext cx="8046300" cy="1896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0" name="Shape 290"/>
          <p:cNvSpPr txBox="1">
            <a:spLocks noGrp="1"/>
          </p:cNvSpPr>
          <p:nvPr>
            <p:ph type="sldNum" idx="12"/>
          </p:nvPr>
        </p:nvSpPr>
        <p:spPr>
          <a:xfrm>
            <a:off x="8556810" y="6333132"/>
            <a:ext cx="548699" cy="52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‹#›</a:t>
            </a:fld>
            <a:endParaRPr lang="en-US"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744659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 txBox="1">
            <a:spLocks noGrp="1"/>
          </p:cNvSpPr>
          <p:nvPr>
            <p:ph type="ctrTitle"/>
          </p:nvPr>
        </p:nvSpPr>
        <p:spPr>
          <a:xfrm>
            <a:off x="457200" y="751679"/>
            <a:ext cx="8229600" cy="4012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  <a:defRPr sz="72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7200" b="1">
                <a:solidFill>
                  <a:schemeClr val="accent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7200" b="1">
                <a:solidFill>
                  <a:schemeClr val="accent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7200" b="1">
                <a:solidFill>
                  <a:schemeClr val="accent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7200" b="1">
                <a:solidFill>
                  <a:schemeClr val="accent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7200" b="1">
                <a:solidFill>
                  <a:schemeClr val="accent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7200" b="1">
                <a:solidFill>
                  <a:schemeClr val="accent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7200" b="1">
                <a:solidFill>
                  <a:schemeClr val="accent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72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93" name="Shape 293"/>
          <p:cNvSpPr txBox="1">
            <a:spLocks noGrp="1"/>
          </p:cNvSpPr>
          <p:nvPr>
            <p:ph type="subTitle" idx="1"/>
          </p:nvPr>
        </p:nvSpPr>
        <p:spPr>
          <a:xfrm>
            <a:off x="457200" y="4955189"/>
            <a:ext cx="8229600" cy="1643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4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4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4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4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4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4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4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4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4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4" name="Shape 294"/>
          <p:cNvSpPr txBox="1">
            <a:spLocks noGrp="1"/>
          </p:cNvSpPr>
          <p:nvPr>
            <p:ph type="sldNum" idx="12"/>
          </p:nvPr>
        </p:nvSpPr>
        <p:spPr>
          <a:xfrm>
            <a:off x="8556810" y="6333132"/>
            <a:ext cx="548699" cy="52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‹#›</a:t>
            </a:fld>
            <a:endParaRPr lang="en-US"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9916614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  <a:defRPr sz="3600" b="1" i="0" u="none" strike="noStrike" cap="none">
                <a:solidFill>
                  <a:srgbClr val="DA000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3600" b="1">
                <a:solidFill>
                  <a:srgbClr val="DA0002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3600" b="1">
                <a:solidFill>
                  <a:srgbClr val="DA0002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3600" b="1">
                <a:solidFill>
                  <a:srgbClr val="DA0002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3600" b="1">
                <a:solidFill>
                  <a:srgbClr val="DA0002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3600" b="1">
                <a:solidFill>
                  <a:srgbClr val="DA0002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3600" b="1">
                <a:solidFill>
                  <a:srgbClr val="DA0002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3600" b="1">
                <a:solidFill>
                  <a:srgbClr val="DA0002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3600" b="1">
                <a:solidFill>
                  <a:srgbClr val="DA0002"/>
                </a:solidFill>
              </a:defRPr>
            </a:lvl9pPr>
          </a:lstStyle>
          <a:p>
            <a:endParaRPr/>
          </a:p>
        </p:txBody>
      </p:sp>
      <p:sp>
        <p:nvSpPr>
          <p:cNvPr id="297" name="Shape 297"/>
          <p:cNvSpPr txBox="1">
            <a:spLocks noGrp="1"/>
          </p:cNvSpPr>
          <p:nvPr>
            <p:ph type="body" idx="1"/>
          </p:nvPr>
        </p:nvSpPr>
        <p:spPr>
          <a:xfrm>
            <a:off x="457200" y="1600217"/>
            <a:ext cx="3994500" cy="4967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8" name="Shape 298"/>
          <p:cNvSpPr txBox="1">
            <a:spLocks noGrp="1"/>
          </p:cNvSpPr>
          <p:nvPr>
            <p:ph type="body" idx="2"/>
          </p:nvPr>
        </p:nvSpPr>
        <p:spPr>
          <a:xfrm>
            <a:off x="4692273" y="1600217"/>
            <a:ext cx="3994500" cy="4967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299" name="Shape 299"/>
          <p:cNvCxnSpPr/>
          <p:nvPr/>
        </p:nvCxnSpPr>
        <p:spPr>
          <a:xfrm>
            <a:off x="457200" y="1524000"/>
            <a:ext cx="8229600" cy="0"/>
          </a:xfrm>
          <a:prstGeom prst="straightConnector1">
            <a:avLst/>
          </a:prstGeom>
          <a:noFill/>
          <a:ln w="50800" cap="flat" cmpd="sng">
            <a:solidFill>
              <a:srgbClr val="DA000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0" name="Shape 300"/>
          <p:cNvSpPr txBox="1">
            <a:spLocks noGrp="1"/>
          </p:cNvSpPr>
          <p:nvPr>
            <p:ph type="sldNum" idx="12"/>
          </p:nvPr>
        </p:nvSpPr>
        <p:spPr>
          <a:xfrm>
            <a:off x="8556810" y="6333132"/>
            <a:ext cx="548699" cy="52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‹#›</a:t>
            </a:fld>
            <a:endParaRPr lang="en-US"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7719522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3600" b="1">
                <a:solidFill>
                  <a:schemeClr val="accent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3600" b="1">
                <a:solidFill>
                  <a:schemeClr val="accent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3600" b="1">
                <a:solidFill>
                  <a:schemeClr val="accent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3600" b="1">
                <a:solidFill>
                  <a:schemeClr val="accent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3600" b="1">
                <a:solidFill>
                  <a:schemeClr val="accent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3600" b="1">
                <a:solidFill>
                  <a:schemeClr val="accent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3600" b="1">
                <a:solidFill>
                  <a:schemeClr val="accent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3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cxnSp>
        <p:nvCxnSpPr>
          <p:cNvPr id="303" name="Shape 303"/>
          <p:cNvCxnSpPr/>
          <p:nvPr/>
        </p:nvCxnSpPr>
        <p:spPr>
          <a:xfrm>
            <a:off x="457200" y="1524000"/>
            <a:ext cx="8229600" cy="0"/>
          </a:xfrm>
          <a:prstGeom prst="straightConnector1">
            <a:avLst/>
          </a:prstGeom>
          <a:noFill/>
          <a:ln w="508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4" name="Shape 304"/>
          <p:cNvSpPr txBox="1">
            <a:spLocks noGrp="1"/>
          </p:cNvSpPr>
          <p:nvPr>
            <p:ph type="sldNum" idx="12"/>
          </p:nvPr>
        </p:nvSpPr>
        <p:spPr>
          <a:xfrm>
            <a:off x="8556810" y="6333132"/>
            <a:ext cx="548699" cy="52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‹#›</a:t>
            </a:fld>
            <a:endParaRPr lang="en-US"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8131680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 txBox="1">
            <a:spLocks noGrp="1"/>
          </p:cNvSpPr>
          <p:nvPr>
            <p:ph type="body" idx="1"/>
          </p:nvPr>
        </p:nvSpPr>
        <p:spPr>
          <a:xfrm>
            <a:off x="457200" y="5875096"/>
            <a:ext cx="8229600" cy="6927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307" name="Shape 307"/>
          <p:cNvCxnSpPr/>
          <p:nvPr/>
        </p:nvCxnSpPr>
        <p:spPr>
          <a:xfrm>
            <a:off x="457200" y="5757012"/>
            <a:ext cx="8229600" cy="0"/>
          </a:xfrm>
          <a:prstGeom prst="straightConnector1">
            <a:avLst/>
          </a:prstGeom>
          <a:noFill/>
          <a:ln w="5080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8" name="Shape 308"/>
          <p:cNvSpPr txBox="1">
            <a:spLocks noGrp="1"/>
          </p:cNvSpPr>
          <p:nvPr>
            <p:ph type="sldNum" idx="12"/>
          </p:nvPr>
        </p:nvSpPr>
        <p:spPr>
          <a:xfrm>
            <a:off x="8556810" y="6333132"/>
            <a:ext cx="548699" cy="52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‹#›</a:t>
            </a:fld>
            <a:endParaRPr lang="en-US"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8916923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0" name="Shape 310"/>
          <p:cNvCxnSpPr/>
          <p:nvPr/>
        </p:nvCxnSpPr>
        <p:spPr>
          <a:xfrm>
            <a:off x="457200" y="150852"/>
            <a:ext cx="8229600" cy="0"/>
          </a:xfrm>
          <a:prstGeom prst="straightConnector1">
            <a:avLst/>
          </a:prstGeom>
          <a:noFill/>
          <a:ln w="5080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1" name="Shape 311"/>
          <p:cNvSpPr txBox="1">
            <a:spLocks noGrp="1"/>
          </p:cNvSpPr>
          <p:nvPr>
            <p:ph type="sldNum" idx="12"/>
          </p:nvPr>
        </p:nvSpPr>
        <p:spPr>
          <a:xfrm>
            <a:off x="8556810" y="6333132"/>
            <a:ext cx="548699" cy="52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‹#›</a:t>
            </a:fld>
            <a:endParaRPr lang="en-US"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0196536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 txBox="1">
            <a:spLocks noGrp="1"/>
          </p:cNvSpPr>
          <p:nvPr>
            <p:ph type="title"/>
          </p:nvPr>
        </p:nvSpPr>
        <p:spPr>
          <a:xfrm>
            <a:off x="685827" y="2130480"/>
            <a:ext cx="7772099" cy="147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3600" b="1">
                <a:solidFill>
                  <a:schemeClr val="accent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3600" b="1">
                <a:solidFill>
                  <a:schemeClr val="accent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3600" b="1">
                <a:solidFill>
                  <a:schemeClr val="accent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3600" b="1">
                <a:solidFill>
                  <a:schemeClr val="accent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3600" b="1">
                <a:solidFill>
                  <a:schemeClr val="accent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3600" b="1">
                <a:solidFill>
                  <a:schemeClr val="accent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3600" b="1">
                <a:solidFill>
                  <a:schemeClr val="accent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3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14" name="Shape 314"/>
          <p:cNvSpPr txBox="1">
            <a:spLocks noGrp="1"/>
          </p:cNvSpPr>
          <p:nvPr>
            <p:ph type="subTitle" idx="1"/>
          </p:nvPr>
        </p:nvSpPr>
        <p:spPr>
          <a:xfrm>
            <a:off x="457200" y="1604520"/>
            <a:ext cx="8046300" cy="3977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5" name="Shape 315"/>
          <p:cNvSpPr txBox="1">
            <a:spLocks noGrp="1"/>
          </p:cNvSpPr>
          <p:nvPr>
            <p:ph type="sldNum" idx="12"/>
          </p:nvPr>
        </p:nvSpPr>
        <p:spPr>
          <a:xfrm>
            <a:off x="8556810" y="6333132"/>
            <a:ext cx="548699" cy="52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‹#›</a:t>
            </a:fld>
            <a:endParaRPr lang="en-US"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8302970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 txBox="1">
            <a:spLocks noGrp="1"/>
          </p:cNvSpPr>
          <p:nvPr>
            <p:ph type="title"/>
          </p:nvPr>
        </p:nvSpPr>
        <p:spPr>
          <a:xfrm>
            <a:off x="457200" y="274654"/>
            <a:ext cx="8229600" cy="11427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3600" b="1">
                <a:solidFill>
                  <a:schemeClr val="accent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3600" b="1">
                <a:solidFill>
                  <a:schemeClr val="accent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3600" b="1">
                <a:solidFill>
                  <a:schemeClr val="accent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3600" b="1">
                <a:solidFill>
                  <a:schemeClr val="accent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3600" b="1">
                <a:solidFill>
                  <a:schemeClr val="accent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3600" b="1">
                <a:solidFill>
                  <a:schemeClr val="accent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3600" b="1">
                <a:solidFill>
                  <a:schemeClr val="accent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3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23" name="Shape 323"/>
          <p:cNvSpPr txBox="1"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92100" marR="0" lvl="0" indent="76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35000" marR="0" lvl="1" indent="63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90600" marR="0" lvl="2" indent="76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84300" marR="0" lvl="3" indent="127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78000" marR="0" lvl="4" indent="127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171700" marR="0" lvl="5" indent="127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565400" marR="0" lvl="6" indent="127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959100" marR="0" lvl="7" indent="127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352800" marR="0" lvl="8" indent="127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4" name="Shape 324"/>
          <p:cNvSpPr txBox="1">
            <a:spLocks noGrp="1"/>
          </p:cNvSpPr>
          <p:nvPr>
            <p:ph type="dt" idx="10"/>
          </p:nvPr>
        </p:nvSpPr>
        <p:spPr>
          <a:xfrm>
            <a:off x="457206" y="6356351"/>
            <a:ext cx="2133598" cy="365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393700" marR="0" lvl="1" indent="0" algn="l" rtl="0">
              <a:spcBef>
                <a:spcPts val="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787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181100" marR="0" lvl="3" indent="0" algn="l" rtl="0">
              <a:spcBef>
                <a:spcPts val="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574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1968500" marR="0" lvl="5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362200" marR="0" lvl="6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2755900" marR="0" lvl="7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149600" marR="0" lvl="8" indent="-12700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325" name="Shape 325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393700" marR="0" lvl="1" indent="0" algn="l" rtl="0">
              <a:spcBef>
                <a:spcPts val="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787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181100" marR="0" lvl="3" indent="0" algn="l" rtl="0">
              <a:spcBef>
                <a:spcPts val="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574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1968500" marR="0" lvl="5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362200" marR="0" lvl="6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2755900" marR="0" lvl="7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149600" marR="0" lvl="8" indent="-12700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326" name="Shape 326"/>
          <p:cNvSpPr txBox="1">
            <a:spLocks noGrp="1"/>
          </p:cNvSpPr>
          <p:nvPr>
            <p:ph type="sldNum" idx="12"/>
          </p:nvPr>
        </p:nvSpPr>
        <p:spPr>
          <a:xfrm>
            <a:off x="6553217" y="6356351"/>
            <a:ext cx="2133598" cy="365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‹#›</a:t>
            </a:fld>
            <a:endParaRPr lang="en-US"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10884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36482D-BFE6-49D9-9FE0-B1CE4F731524}" type="slidenum">
              <a:rPr lang="en-US"/>
              <a:pPr>
                <a:defRPr/>
              </a:pPr>
              <a:t>‹#›</a:t>
            </a:fld>
            <a:endParaRPr lang="en-US">
              <a:latin typeface="+mn-l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17925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  <a:defRPr sz="3600" b="1" i="0" u="none" strike="noStrike" cap="none">
                <a:solidFill>
                  <a:srgbClr val="DA000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3600" b="1">
                <a:solidFill>
                  <a:srgbClr val="DA0002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3600" b="1">
                <a:solidFill>
                  <a:srgbClr val="DA0002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3600" b="1">
                <a:solidFill>
                  <a:srgbClr val="DA0002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3600" b="1">
                <a:solidFill>
                  <a:srgbClr val="DA0002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3600" b="1">
                <a:solidFill>
                  <a:srgbClr val="DA0002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3600" b="1">
                <a:solidFill>
                  <a:srgbClr val="DA0002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3600" b="1">
                <a:solidFill>
                  <a:srgbClr val="DA0002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3600" b="1">
                <a:solidFill>
                  <a:srgbClr val="DA0002"/>
                </a:solidFill>
              </a:defRPr>
            </a:lvl9pPr>
          </a:lstStyle>
          <a:p>
            <a:endParaRPr/>
          </a:p>
        </p:txBody>
      </p:sp>
      <p:sp>
        <p:nvSpPr>
          <p:cNvPr id="329" name="Shape 329"/>
          <p:cNvSpPr txBox="1">
            <a:spLocks noGrp="1"/>
          </p:cNvSpPr>
          <p:nvPr>
            <p:ph type="body" idx="1"/>
          </p:nvPr>
        </p:nvSpPr>
        <p:spPr>
          <a:xfrm>
            <a:off x="457200" y="1600217"/>
            <a:ext cx="8229600" cy="4967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330" name="Shape 330"/>
          <p:cNvCxnSpPr/>
          <p:nvPr/>
        </p:nvCxnSpPr>
        <p:spPr>
          <a:xfrm>
            <a:off x="457200" y="1524000"/>
            <a:ext cx="8229600" cy="0"/>
          </a:xfrm>
          <a:prstGeom prst="straightConnector1">
            <a:avLst/>
          </a:prstGeom>
          <a:noFill/>
          <a:ln w="50800" cap="flat" cmpd="sng">
            <a:solidFill>
              <a:srgbClr val="DA000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31" name="Shape 331"/>
          <p:cNvSpPr txBox="1">
            <a:spLocks noGrp="1"/>
          </p:cNvSpPr>
          <p:nvPr>
            <p:ph type="sldNum" idx="12"/>
          </p:nvPr>
        </p:nvSpPr>
        <p:spPr>
          <a:xfrm>
            <a:off x="8556817" y="6333132"/>
            <a:ext cx="548699" cy="52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‹#›</a:t>
            </a:fld>
            <a:endParaRPr lang="en-US"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6291898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33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  <a:defRPr sz="3600" b="1" i="0" u="none" strike="noStrike" cap="none">
                <a:solidFill>
                  <a:srgbClr val="DA000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3600" b="1">
                <a:solidFill>
                  <a:srgbClr val="DA0002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3600" b="1">
                <a:solidFill>
                  <a:srgbClr val="DA0002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3600" b="1">
                <a:solidFill>
                  <a:srgbClr val="DA0002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3600" b="1">
                <a:solidFill>
                  <a:srgbClr val="DA0002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3600" b="1">
                <a:solidFill>
                  <a:srgbClr val="DA0002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3600" b="1">
                <a:solidFill>
                  <a:srgbClr val="DA0002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3600" b="1">
                <a:solidFill>
                  <a:srgbClr val="DA0002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3600" b="1">
                <a:solidFill>
                  <a:srgbClr val="DA0002"/>
                </a:solidFill>
              </a:defRPr>
            </a:lvl9pPr>
          </a:lstStyle>
          <a:p>
            <a:endParaRPr/>
          </a:p>
        </p:txBody>
      </p:sp>
      <p:sp>
        <p:nvSpPr>
          <p:cNvPr id="334" name="Shape 334"/>
          <p:cNvSpPr txBox="1">
            <a:spLocks noGrp="1"/>
          </p:cNvSpPr>
          <p:nvPr>
            <p:ph type="body" idx="1"/>
          </p:nvPr>
        </p:nvSpPr>
        <p:spPr>
          <a:xfrm>
            <a:off x="457200" y="1600217"/>
            <a:ext cx="3994500" cy="4967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5" name="Shape 335"/>
          <p:cNvSpPr txBox="1">
            <a:spLocks noGrp="1"/>
          </p:cNvSpPr>
          <p:nvPr>
            <p:ph type="body" idx="2"/>
          </p:nvPr>
        </p:nvSpPr>
        <p:spPr>
          <a:xfrm>
            <a:off x="4692273" y="1600217"/>
            <a:ext cx="3994500" cy="4967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336" name="Shape 336"/>
          <p:cNvCxnSpPr/>
          <p:nvPr/>
        </p:nvCxnSpPr>
        <p:spPr>
          <a:xfrm>
            <a:off x="457200" y="1524000"/>
            <a:ext cx="8229600" cy="0"/>
          </a:xfrm>
          <a:prstGeom prst="straightConnector1">
            <a:avLst/>
          </a:prstGeom>
          <a:noFill/>
          <a:ln w="50800" cap="flat" cmpd="sng">
            <a:solidFill>
              <a:srgbClr val="DA000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37" name="Shape 337"/>
          <p:cNvSpPr txBox="1">
            <a:spLocks noGrp="1"/>
          </p:cNvSpPr>
          <p:nvPr>
            <p:ph type="sldNum" idx="12"/>
          </p:nvPr>
        </p:nvSpPr>
        <p:spPr>
          <a:xfrm>
            <a:off x="8556817" y="6333132"/>
            <a:ext cx="548699" cy="52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‹#›</a:t>
            </a:fld>
            <a:endParaRPr lang="en-US"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8449988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hape 33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3600" b="1">
                <a:solidFill>
                  <a:schemeClr val="accent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3600" b="1">
                <a:solidFill>
                  <a:schemeClr val="accent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3600" b="1">
                <a:solidFill>
                  <a:schemeClr val="accent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3600" b="1">
                <a:solidFill>
                  <a:schemeClr val="accent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3600" b="1">
                <a:solidFill>
                  <a:schemeClr val="accent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3600" b="1">
                <a:solidFill>
                  <a:schemeClr val="accent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3600" b="1">
                <a:solidFill>
                  <a:schemeClr val="accent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3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cxnSp>
        <p:nvCxnSpPr>
          <p:cNvPr id="340" name="Shape 340"/>
          <p:cNvCxnSpPr/>
          <p:nvPr/>
        </p:nvCxnSpPr>
        <p:spPr>
          <a:xfrm>
            <a:off x="457200" y="1524000"/>
            <a:ext cx="8229600" cy="0"/>
          </a:xfrm>
          <a:prstGeom prst="straightConnector1">
            <a:avLst/>
          </a:prstGeom>
          <a:noFill/>
          <a:ln w="508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41" name="Shape 341"/>
          <p:cNvSpPr txBox="1">
            <a:spLocks noGrp="1"/>
          </p:cNvSpPr>
          <p:nvPr>
            <p:ph type="sldNum" idx="12"/>
          </p:nvPr>
        </p:nvSpPr>
        <p:spPr>
          <a:xfrm>
            <a:off x="8556817" y="6333132"/>
            <a:ext cx="548699" cy="52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‹#›</a:t>
            </a:fld>
            <a:endParaRPr lang="en-US"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3745871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Shape 343"/>
          <p:cNvSpPr txBox="1">
            <a:spLocks noGrp="1"/>
          </p:cNvSpPr>
          <p:nvPr>
            <p:ph type="ctrTitle"/>
          </p:nvPr>
        </p:nvSpPr>
        <p:spPr>
          <a:xfrm>
            <a:off x="457200" y="751679"/>
            <a:ext cx="8229600" cy="4012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  <a:defRPr sz="72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7200" b="1">
                <a:solidFill>
                  <a:schemeClr val="accent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7200" b="1">
                <a:solidFill>
                  <a:schemeClr val="accent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7200" b="1">
                <a:solidFill>
                  <a:schemeClr val="accent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7200" b="1">
                <a:solidFill>
                  <a:schemeClr val="accent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7200" b="1">
                <a:solidFill>
                  <a:schemeClr val="accent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7200" b="1">
                <a:solidFill>
                  <a:schemeClr val="accent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7200" b="1">
                <a:solidFill>
                  <a:schemeClr val="accent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72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44" name="Shape 344"/>
          <p:cNvSpPr txBox="1">
            <a:spLocks noGrp="1"/>
          </p:cNvSpPr>
          <p:nvPr>
            <p:ph type="subTitle" idx="1"/>
          </p:nvPr>
        </p:nvSpPr>
        <p:spPr>
          <a:xfrm>
            <a:off x="457200" y="4955207"/>
            <a:ext cx="8229600" cy="1643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4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4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4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4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4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4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4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4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4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345" name="Shape 345"/>
          <p:cNvCxnSpPr/>
          <p:nvPr/>
        </p:nvCxnSpPr>
        <p:spPr>
          <a:xfrm>
            <a:off x="457200" y="548639"/>
            <a:ext cx="8229600" cy="0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6" name="Shape 346"/>
          <p:cNvCxnSpPr/>
          <p:nvPr/>
        </p:nvCxnSpPr>
        <p:spPr>
          <a:xfrm>
            <a:off x="457200" y="4844508"/>
            <a:ext cx="8229600" cy="0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47" name="Shape 347"/>
          <p:cNvSpPr txBox="1">
            <a:spLocks noGrp="1"/>
          </p:cNvSpPr>
          <p:nvPr>
            <p:ph type="sldNum" idx="12"/>
          </p:nvPr>
        </p:nvSpPr>
        <p:spPr>
          <a:xfrm>
            <a:off x="8556817" y="6333132"/>
            <a:ext cx="548699" cy="52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‹#›</a:t>
            </a:fld>
            <a:endParaRPr lang="en-US"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5882939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9" name="Shape 349"/>
          <p:cNvCxnSpPr/>
          <p:nvPr/>
        </p:nvCxnSpPr>
        <p:spPr>
          <a:xfrm>
            <a:off x="457200" y="150852"/>
            <a:ext cx="8229600" cy="0"/>
          </a:xfrm>
          <a:prstGeom prst="straightConnector1">
            <a:avLst/>
          </a:prstGeom>
          <a:noFill/>
          <a:ln w="5080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0" name="Shape 350"/>
          <p:cNvSpPr txBox="1">
            <a:spLocks noGrp="1"/>
          </p:cNvSpPr>
          <p:nvPr>
            <p:ph type="sldNum" idx="12"/>
          </p:nvPr>
        </p:nvSpPr>
        <p:spPr>
          <a:xfrm>
            <a:off x="8556817" y="6333132"/>
            <a:ext cx="548699" cy="52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‹#›</a:t>
            </a:fld>
            <a:endParaRPr lang="en-US"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852443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title"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/>
          <p:nvPr/>
        </p:nvSpPr>
        <p:spPr>
          <a:xfrm>
            <a:off x="0" y="2089800"/>
            <a:ext cx="9144000" cy="267839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title"/>
          </p:nvPr>
        </p:nvSpPr>
        <p:spPr>
          <a:xfrm>
            <a:off x="430812" y="2519600"/>
            <a:ext cx="8282398" cy="202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algn="ctr" rtl="0">
              <a:spcBef>
                <a:spcPts val="0"/>
              </a:spcBef>
              <a:buClr>
                <a:schemeClr val="lt1"/>
              </a:buClr>
              <a:buFont typeface="Arial"/>
              <a:buNone/>
              <a:defRPr sz="3600" b="1">
                <a:solidFill>
                  <a:schemeClr val="lt1"/>
                </a:solidFill>
              </a:defRPr>
            </a:lvl2pPr>
            <a:lvl3pPr lvl="2" indent="0" algn="ctr" rtl="0">
              <a:spcBef>
                <a:spcPts val="0"/>
              </a:spcBef>
              <a:buClr>
                <a:schemeClr val="lt1"/>
              </a:buClr>
              <a:buFont typeface="Arial"/>
              <a:buNone/>
              <a:defRPr sz="3600" b="1">
                <a:solidFill>
                  <a:schemeClr val="lt1"/>
                </a:solidFill>
              </a:defRPr>
            </a:lvl3pPr>
            <a:lvl4pPr lvl="3" indent="0" algn="ctr" rtl="0">
              <a:spcBef>
                <a:spcPts val="0"/>
              </a:spcBef>
              <a:buClr>
                <a:schemeClr val="lt1"/>
              </a:buClr>
              <a:buFont typeface="Arial"/>
              <a:buNone/>
              <a:defRPr sz="3600" b="1">
                <a:solidFill>
                  <a:schemeClr val="lt1"/>
                </a:solidFill>
              </a:defRPr>
            </a:lvl4pPr>
            <a:lvl5pPr lvl="4" indent="0" algn="ctr" rtl="0">
              <a:spcBef>
                <a:spcPts val="0"/>
              </a:spcBef>
              <a:buClr>
                <a:schemeClr val="lt1"/>
              </a:buClr>
              <a:buFont typeface="Arial"/>
              <a:buNone/>
              <a:defRPr sz="3600" b="1">
                <a:solidFill>
                  <a:schemeClr val="lt1"/>
                </a:solidFill>
              </a:defRPr>
            </a:lvl5pPr>
            <a:lvl6pPr lvl="5" indent="0" algn="ctr" rtl="0">
              <a:spcBef>
                <a:spcPts val="0"/>
              </a:spcBef>
              <a:buClr>
                <a:schemeClr val="lt1"/>
              </a:buClr>
              <a:buFont typeface="Arial"/>
              <a:buNone/>
              <a:defRPr sz="3600" b="1">
                <a:solidFill>
                  <a:schemeClr val="lt1"/>
                </a:solidFill>
              </a:defRPr>
            </a:lvl6pPr>
            <a:lvl7pPr lvl="6" indent="0" algn="ctr" rtl="0">
              <a:spcBef>
                <a:spcPts val="0"/>
              </a:spcBef>
              <a:buClr>
                <a:schemeClr val="lt1"/>
              </a:buClr>
              <a:buFont typeface="Arial"/>
              <a:buNone/>
              <a:defRPr sz="3600" b="1">
                <a:solidFill>
                  <a:schemeClr val="lt1"/>
                </a:solidFill>
              </a:defRPr>
            </a:lvl7pPr>
            <a:lvl8pPr lvl="7" indent="0" algn="ctr" rtl="0">
              <a:spcBef>
                <a:spcPts val="0"/>
              </a:spcBef>
              <a:buClr>
                <a:schemeClr val="lt1"/>
              </a:buClr>
              <a:buFont typeface="Arial"/>
              <a:buNone/>
              <a:defRPr sz="3600" b="1">
                <a:solidFill>
                  <a:schemeClr val="lt1"/>
                </a:solidFill>
              </a:defRPr>
            </a:lvl8pPr>
            <a:lvl9pPr lvl="8" indent="0" algn="ctr" rtl="0">
              <a:spcBef>
                <a:spcPts val="0"/>
              </a:spcBef>
              <a:buClr>
                <a:schemeClr val="lt1"/>
              </a:buClr>
              <a:buFont typeface="Arial"/>
              <a:buNone/>
              <a:defRPr sz="36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4" name="Shape 354"/>
          <p:cNvSpPr txBox="1">
            <a:spLocks noGrp="1"/>
          </p:cNvSpPr>
          <p:nvPr>
            <p:ph type="sldNum" idx="12"/>
          </p:nvPr>
        </p:nvSpPr>
        <p:spPr>
          <a:xfrm>
            <a:off x="8472484" y="6217621"/>
            <a:ext cx="548699" cy="52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‹#›</a:t>
            </a:fld>
            <a:endParaRPr lang="en-US"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90368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DB0F05-BF48-4E94-892E-09CC1C68E9FF}" type="slidenum">
              <a:rPr lang="en-US"/>
              <a:pPr>
                <a:defRPr/>
              </a:pPr>
              <a:t>‹#›</a:t>
            </a:fld>
            <a:endParaRPr lang="en-US">
              <a:latin typeface="+mn-l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240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5E9E0-72B7-4A22-A546-76EC5885A66A}" type="slidenum">
              <a:rPr lang="en-US"/>
              <a:pPr>
                <a:defRPr/>
              </a:pPr>
              <a:t>‹#›</a:t>
            </a:fld>
            <a:endParaRPr lang="en-US">
              <a:latin typeface="+mn-lt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363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54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DB8140-AB5C-49BE-B6BA-08616D96AF63}" type="slidenum">
              <a:rPr lang="en-US"/>
              <a:pPr>
                <a:defRPr/>
              </a:pPr>
              <a:t>‹#›</a:t>
            </a:fld>
            <a:endParaRPr lang="en-US">
              <a:latin typeface="+mn-lt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571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5" Type="http://schemas.openxmlformats.org/officeDocument/2006/relationships/slideLayout" Target="../slideLayouts/slideLayout54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heme" Target="../theme/theme8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5" Type="http://schemas.openxmlformats.org/officeDocument/2006/relationships/slideLayout" Target="../slideLayouts/slideLayout63.xml"/><Relationship Id="rId4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1600"/>
            <a:ext cx="7772400" cy="468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level Second 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55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286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9933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5541" name="Line 5"/>
          <p:cNvSpPr>
            <a:spLocks noChangeShapeType="1"/>
          </p:cNvSpPr>
          <p:nvPr/>
        </p:nvSpPr>
        <p:spPr bwMode="auto">
          <a:xfrm>
            <a:off x="533400" y="1295400"/>
            <a:ext cx="8077200" cy="0"/>
          </a:xfrm>
          <a:prstGeom prst="line">
            <a:avLst/>
          </a:prstGeom>
          <a:noFill/>
          <a:ln w="76200">
            <a:solidFill>
              <a:srgbClr val="FF505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55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34" charset="0"/>
              </a:defRPr>
            </a:lvl1pPr>
          </a:lstStyle>
          <a:p>
            <a:pPr>
              <a:defRPr/>
            </a:pPr>
            <a:fld id="{2A363C02-735E-4499-9605-CEC3D9DDC3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5543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Clr>
                <a:srgbClr val="FF0000"/>
              </a:buClr>
              <a:buFontTx/>
              <a:buChar char="•"/>
              <a:defRPr sz="1400">
                <a:solidFill>
                  <a:srgbClr val="CC66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67" r:id="rId1"/>
    <p:sldLayoutId id="2147485268" r:id="rId2"/>
    <p:sldLayoutId id="2147485269" r:id="rId3"/>
    <p:sldLayoutId id="2147485270" r:id="rId4"/>
    <p:sldLayoutId id="2147485271" r:id="rId5"/>
    <p:sldLayoutId id="2147485272" r:id="rId6"/>
    <p:sldLayoutId id="2147485273" r:id="rId7"/>
    <p:sldLayoutId id="2147485274" r:id="rId8"/>
    <p:sldLayoutId id="2147485275" r:id="rId9"/>
    <p:sldLayoutId id="2147485276" r:id="rId10"/>
    <p:sldLayoutId id="2147485277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CC00"/>
        </a:buClr>
        <a:buChar char="–"/>
        <a:defRPr sz="2800">
          <a:solidFill>
            <a:srgbClr val="333399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3333CC"/>
        </a:buClr>
        <a:buChar char="•"/>
        <a:defRPr sz="2400">
          <a:solidFill>
            <a:srgbClr val="0066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3333CC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3333CC"/>
        </a:buClr>
        <a:buChar char="»"/>
        <a:defRPr sz="2000">
          <a:solidFill>
            <a:srgbClr val="0000CC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3333CC"/>
        </a:buClr>
        <a:buChar char="»"/>
        <a:defRPr sz="2000">
          <a:solidFill>
            <a:srgbClr val="0000CC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3333CC"/>
        </a:buClr>
        <a:buChar char="»"/>
        <a:defRPr sz="2000">
          <a:solidFill>
            <a:srgbClr val="0000CC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3333CC"/>
        </a:buClr>
        <a:buChar char="»"/>
        <a:defRPr sz="2000">
          <a:solidFill>
            <a:srgbClr val="0000CC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3333CC"/>
        </a:buClr>
        <a:buChar char="»"/>
        <a:defRPr sz="2000">
          <a:solidFill>
            <a:srgbClr val="0000CC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1600"/>
            <a:ext cx="7772400" cy="468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level Second 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55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286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9933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5541" name="Line 5"/>
          <p:cNvSpPr>
            <a:spLocks noChangeShapeType="1"/>
          </p:cNvSpPr>
          <p:nvPr/>
        </p:nvSpPr>
        <p:spPr bwMode="auto">
          <a:xfrm>
            <a:off x="533400" y="1295400"/>
            <a:ext cx="8077200" cy="0"/>
          </a:xfrm>
          <a:prstGeom prst="line">
            <a:avLst/>
          </a:prstGeom>
          <a:noFill/>
          <a:ln w="76200">
            <a:solidFill>
              <a:srgbClr val="FF505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55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34" charset="0"/>
              </a:defRPr>
            </a:lvl1pPr>
          </a:lstStyle>
          <a:p>
            <a:pPr>
              <a:defRPr/>
            </a:pPr>
            <a:fld id="{2A363C02-735E-4499-9605-CEC3D9DDC30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5543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Clr>
                <a:srgbClr val="FF0000"/>
              </a:buClr>
              <a:buFontTx/>
              <a:buChar char="•"/>
              <a:defRPr sz="1400">
                <a:solidFill>
                  <a:srgbClr val="CC66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608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60" r:id="rId1"/>
    <p:sldLayoutId id="2147485361" r:id="rId2"/>
    <p:sldLayoutId id="2147485362" r:id="rId3"/>
    <p:sldLayoutId id="2147485363" r:id="rId4"/>
    <p:sldLayoutId id="2147485364" r:id="rId5"/>
    <p:sldLayoutId id="2147485365" r:id="rId6"/>
    <p:sldLayoutId id="2147485366" r:id="rId7"/>
    <p:sldLayoutId id="2147485367" r:id="rId8"/>
    <p:sldLayoutId id="2147485368" r:id="rId9"/>
    <p:sldLayoutId id="2147485369" r:id="rId10"/>
    <p:sldLayoutId id="2147485370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CC00"/>
        </a:buClr>
        <a:buChar char="–"/>
        <a:defRPr sz="2800">
          <a:solidFill>
            <a:srgbClr val="333399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3333CC"/>
        </a:buClr>
        <a:buChar char="•"/>
        <a:defRPr sz="2400">
          <a:solidFill>
            <a:srgbClr val="0066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3333CC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3333CC"/>
        </a:buClr>
        <a:buChar char="»"/>
        <a:defRPr sz="2000">
          <a:solidFill>
            <a:srgbClr val="0000CC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3333CC"/>
        </a:buClr>
        <a:buChar char="»"/>
        <a:defRPr sz="2000">
          <a:solidFill>
            <a:srgbClr val="0000CC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3333CC"/>
        </a:buClr>
        <a:buChar char="»"/>
        <a:defRPr sz="2000">
          <a:solidFill>
            <a:srgbClr val="0000CC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3333CC"/>
        </a:buClr>
        <a:buChar char="»"/>
        <a:defRPr sz="2000">
          <a:solidFill>
            <a:srgbClr val="0000CC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3333CC"/>
        </a:buClr>
        <a:buChar char="»"/>
        <a:defRPr sz="2000">
          <a:solidFill>
            <a:srgbClr val="0000CC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E98604EA-05B5-A74D-8159-F62AA0BB69C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2/18/2017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9924AF36-2EF1-294D-8258-4E322F2B90C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6485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72" r:id="rId1"/>
    <p:sldLayoutId id="2147485373" r:id="rId2"/>
    <p:sldLayoutId id="2147485374" r:id="rId3"/>
    <p:sldLayoutId id="2147485375" r:id="rId4"/>
    <p:sldLayoutId id="2147485376" r:id="rId5"/>
    <p:sldLayoutId id="2147485377" r:id="rId6"/>
    <p:sldLayoutId id="2147485378" r:id="rId7"/>
    <p:sldLayoutId id="2147485379" r:id="rId8"/>
    <p:sldLayoutId id="2147485380" r:id="rId9"/>
    <p:sldLayoutId id="2147485381" r:id="rId10"/>
    <p:sldLayoutId id="2147485382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buClr>
                <a:schemeClr val="accent1"/>
              </a:buClr>
              <a:buSzPct val="100000"/>
              <a:buNone/>
              <a:defRPr sz="3600" b="1">
                <a:solidFill>
                  <a:schemeClr val="accent1"/>
                </a:solidFill>
              </a:defRPr>
            </a:lvl1pPr>
            <a:lvl2pPr>
              <a:spcBef>
                <a:spcPts val="0"/>
              </a:spcBef>
              <a:buClr>
                <a:schemeClr val="accent1"/>
              </a:buClr>
              <a:buSzPct val="100000"/>
              <a:buNone/>
              <a:defRPr sz="3600" b="1">
                <a:solidFill>
                  <a:schemeClr val="accent1"/>
                </a:solidFill>
              </a:defRPr>
            </a:lvl2pPr>
            <a:lvl3pPr>
              <a:spcBef>
                <a:spcPts val="0"/>
              </a:spcBef>
              <a:buClr>
                <a:schemeClr val="accent1"/>
              </a:buClr>
              <a:buSzPct val="100000"/>
              <a:buNone/>
              <a:defRPr sz="3600" b="1">
                <a:solidFill>
                  <a:schemeClr val="accent1"/>
                </a:solidFill>
              </a:defRPr>
            </a:lvl3pPr>
            <a:lvl4pPr>
              <a:spcBef>
                <a:spcPts val="0"/>
              </a:spcBef>
              <a:buClr>
                <a:schemeClr val="accent1"/>
              </a:buClr>
              <a:buSzPct val="100000"/>
              <a:buNone/>
              <a:defRPr sz="3600" b="1">
                <a:solidFill>
                  <a:schemeClr val="accent1"/>
                </a:solidFill>
              </a:defRPr>
            </a:lvl4pPr>
            <a:lvl5pPr>
              <a:spcBef>
                <a:spcPts val="0"/>
              </a:spcBef>
              <a:buClr>
                <a:schemeClr val="accent1"/>
              </a:buClr>
              <a:buSzPct val="100000"/>
              <a:buNone/>
              <a:defRPr sz="3600" b="1">
                <a:solidFill>
                  <a:schemeClr val="accent1"/>
                </a:solidFill>
              </a:defRPr>
            </a:lvl5pPr>
            <a:lvl6pPr>
              <a:spcBef>
                <a:spcPts val="0"/>
              </a:spcBef>
              <a:buClr>
                <a:schemeClr val="accent1"/>
              </a:buClr>
              <a:buSzPct val="100000"/>
              <a:buNone/>
              <a:defRPr sz="3600" b="1">
                <a:solidFill>
                  <a:schemeClr val="accent1"/>
                </a:solidFill>
              </a:defRPr>
            </a:lvl6pPr>
            <a:lvl7pPr>
              <a:spcBef>
                <a:spcPts val="0"/>
              </a:spcBef>
              <a:buClr>
                <a:schemeClr val="accent1"/>
              </a:buClr>
              <a:buSzPct val="100000"/>
              <a:buNone/>
              <a:defRPr sz="3600" b="1">
                <a:solidFill>
                  <a:schemeClr val="accent1"/>
                </a:solidFill>
              </a:defRPr>
            </a:lvl7pPr>
            <a:lvl8pPr>
              <a:spcBef>
                <a:spcPts val="0"/>
              </a:spcBef>
              <a:buClr>
                <a:schemeClr val="accent1"/>
              </a:buClr>
              <a:buSzPct val="100000"/>
              <a:buNone/>
              <a:defRPr sz="3600" b="1">
                <a:solidFill>
                  <a:schemeClr val="accent1"/>
                </a:solidFill>
              </a:defRPr>
            </a:lvl8pPr>
            <a:lvl9pPr>
              <a:spcBef>
                <a:spcPts val="0"/>
              </a:spcBef>
              <a:buClr>
                <a:schemeClr val="accent1"/>
              </a:buClr>
              <a:buSzPct val="100000"/>
              <a:buNone/>
              <a:defRPr sz="3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457200" y="1600218"/>
            <a:ext cx="8229600" cy="4967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600"/>
              </a:spcBef>
              <a:buClr>
                <a:schemeClr val="dk1"/>
              </a:buClr>
              <a:buSzPct val="100000"/>
              <a:defRPr sz="3000">
                <a:solidFill>
                  <a:schemeClr val="dk1"/>
                </a:solidFill>
              </a:defRPr>
            </a:lvl1pPr>
            <a:lvl2pPr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2pPr>
            <a:lvl3pPr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3pPr>
            <a:lvl4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4pPr>
            <a:lvl5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5pPr>
            <a:lvl6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6pPr>
            <a:lvl7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7pPr>
            <a:lvl8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8pPr>
            <a:lvl9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cxnSp>
        <p:nvCxnSpPr>
          <p:cNvPr id="7" name="Shape 7"/>
          <p:cNvCxnSpPr/>
          <p:nvPr/>
        </p:nvCxnSpPr>
        <p:spPr>
          <a:xfrm>
            <a:off x="457200" y="6697679"/>
            <a:ext cx="8229600" cy="0"/>
          </a:xfrm>
          <a:prstGeom prst="straightConnector1">
            <a:avLst/>
          </a:prstGeom>
          <a:noFill/>
          <a:ln w="50800" cap="flat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556818" y="6333133"/>
            <a:ext cx="548699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lvl1pPr algn="r">
              <a:spcBef>
                <a:spcPts val="0"/>
              </a:spcBef>
              <a:buNone/>
              <a:defRPr sz="1300">
                <a:solidFill>
                  <a:schemeClr val="dk1"/>
                </a:solidFill>
              </a:defRPr>
            </a:lvl1pPr>
          </a:lstStyle>
          <a:p>
            <a:pPr fontAlgn="auto">
              <a:spcAft>
                <a:spcPts val="0"/>
              </a:spcAft>
            </a:pPr>
            <a:fld id="{00000000-1234-1234-1234-123412341234}" type="slidenum">
              <a:rPr lang="en" kern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fontAlgn="auto">
                <a:spcAft>
                  <a:spcPts val="0"/>
                </a:spcAft>
              </a:pPr>
              <a:t>‹#›</a:t>
            </a:fld>
            <a:endParaRPr lang="en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33812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5478" r:id="rId1"/>
    <p:sldLayoutId id="2147485479" r:id="rId2"/>
    <p:sldLayoutId id="2147485480" r:id="rId3"/>
    <p:sldLayoutId id="2147485481" r:id="rId4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buClr>
                <a:schemeClr val="accent1"/>
              </a:buClr>
              <a:buSzPct val="100000"/>
              <a:buNone/>
              <a:defRPr sz="3600" b="1">
                <a:solidFill>
                  <a:schemeClr val="accent1"/>
                </a:solidFill>
              </a:defRPr>
            </a:lvl1pPr>
            <a:lvl2pPr rtl="0">
              <a:spcBef>
                <a:spcPts val="0"/>
              </a:spcBef>
              <a:buClr>
                <a:schemeClr val="accent1"/>
              </a:buClr>
              <a:buSzPct val="100000"/>
              <a:buNone/>
              <a:defRPr sz="3600" b="1">
                <a:solidFill>
                  <a:schemeClr val="accent1"/>
                </a:solidFill>
              </a:defRPr>
            </a:lvl2pPr>
            <a:lvl3pPr rtl="0">
              <a:spcBef>
                <a:spcPts val="0"/>
              </a:spcBef>
              <a:buClr>
                <a:schemeClr val="accent1"/>
              </a:buClr>
              <a:buSzPct val="100000"/>
              <a:buNone/>
              <a:defRPr sz="3600" b="1">
                <a:solidFill>
                  <a:schemeClr val="accent1"/>
                </a:solidFill>
              </a:defRPr>
            </a:lvl3pPr>
            <a:lvl4pPr rtl="0">
              <a:spcBef>
                <a:spcPts val="0"/>
              </a:spcBef>
              <a:buClr>
                <a:schemeClr val="accent1"/>
              </a:buClr>
              <a:buSzPct val="100000"/>
              <a:buNone/>
              <a:defRPr sz="3600" b="1">
                <a:solidFill>
                  <a:schemeClr val="accent1"/>
                </a:solidFill>
              </a:defRPr>
            </a:lvl4pPr>
            <a:lvl5pPr rtl="0">
              <a:spcBef>
                <a:spcPts val="0"/>
              </a:spcBef>
              <a:buClr>
                <a:schemeClr val="accent1"/>
              </a:buClr>
              <a:buSzPct val="100000"/>
              <a:buNone/>
              <a:defRPr sz="3600" b="1">
                <a:solidFill>
                  <a:schemeClr val="accent1"/>
                </a:solidFill>
              </a:defRPr>
            </a:lvl5pPr>
            <a:lvl6pPr rtl="0">
              <a:spcBef>
                <a:spcPts val="0"/>
              </a:spcBef>
              <a:buClr>
                <a:schemeClr val="accent1"/>
              </a:buClr>
              <a:buSzPct val="100000"/>
              <a:buNone/>
              <a:defRPr sz="3600" b="1">
                <a:solidFill>
                  <a:schemeClr val="accent1"/>
                </a:solidFill>
              </a:defRPr>
            </a:lvl6pPr>
            <a:lvl7pPr rtl="0">
              <a:spcBef>
                <a:spcPts val="0"/>
              </a:spcBef>
              <a:buClr>
                <a:schemeClr val="accent1"/>
              </a:buClr>
              <a:buSzPct val="100000"/>
              <a:buNone/>
              <a:defRPr sz="3600" b="1">
                <a:solidFill>
                  <a:schemeClr val="accent1"/>
                </a:solidFill>
              </a:defRPr>
            </a:lvl7pPr>
            <a:lvl8pPr rtl="0">
              <a:spcBef>
                <a:spcPts val="0"/>
              </a:spcBef>
              <a:buClr>
                <a:schemeClr val="accent1"/>
              </a:buClr>
              <a:buSzPct val="100000"/>
              <a:buNone/>
              <a:defRPr sz="3600" b="1">
                <a:solidFill>
                  <a:schemeClr val="accent1"/>
                </a:solidFill>
              </a:defRPr>
            </a:lvl8pPr>
            <a:lvl9pPr rtl="0">
              <a:spcBef>
                <a:spcPts val="0"/>
              </a:spcBef>
              <a:buClr>
                <a:schemeClr val="accent1"/>
              </a:buClr>
              <a:buSzPct val="100000"/>
              <a:buNone/>
              <a:defRPr sz="3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457200" y="1600218"/>
            <a:ext cx="8229600" cy="4967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600"/>
              </a:spcBef>
              <a:buClr>
                <a:schemeClr val="dk1"/>
              </a:buClr>
              <a:buSzPct val="100000"/>
              <a:defRPr sz="3000">
                <a:solidFill>
                  <a:schemeClr val="dk1"/>
                </a:solidFill>
              </a:defRPr>
            </a:lvl1pPr>
            <a:lvl2pPr rtl="0"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2pPr>
            <a:lvl3pPr rtl="0"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3pPr>
            <a:lvl4pPr rtl="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4pPr>
            <a:lvl5pPr rtl="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5pPr>
            <a:lvl6pPr rtl="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6pPr>
            <a:lvl7pPr rtl="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7pPr>
            <a:lvl8pPr rtl="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8pPr>
            <a:lvl9pPr rtl="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cxnSp>
        <p:nvCxnSpPr>
          <p:cNvPr id="67" name="Shape 67"/>
          <p:cNvCxnSpPr/>
          <p:nvPr/>
        </p:nvCxnSpPr>
        <p:spPr>
          <a:xfrm>
            <a:off x="457200" y="6697679"/>
            <a:ext cx="8229600" cy="0"/>
          </a:xfrm>
          <a:prstGeom prst="straightConnector1">
            <a:avLst/>
          </a:prstGeom>
          <a:noFill/>
          <a:ln w="5080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8" name="Shape 68"/>
          <p:cNvSpPr txBox="1">
            <a:spLocks noGrp="1"/>
          </p:cNvSpPr>
          <p:nvPr>
            <p:ph type="sldNum" idx="12"/>
          </p:nvPr>
        </p:nvSpPr>
        <p:spPr>
          <a:xfrm>
            <a:off x="8556810" y="6333133"/>
            <a:ext cx="548699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z="13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algn="r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" sz="13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5513" r:id="rId1"/>
    <p:sldLayoutId id="2147485515" r:id="rId2"/>
    <p:sldLayoutId id="2147485516" r:id="rId3"/>
    <p:sldLayoutId id="2147485517" r:id="rId4"/>
    <p:sldLayoutId id="2147485518" r:id="rId5"/>
    <p:sldLayoutId id="2147485519" r:id="rId6"/>
  </p:sldLayoutIdLst>
  <p:hf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buClr>
                <a:schemeClr val="accent1"/>
              </a:buClr>
              <a:buSzPct val="100000"/>
              <a:buNone/>
              <a:defRPr sz="3600" b="1">
                <a:solidFill>
                  <a:schemeClr val="accent1"/>
                </a:solidFill>
              </a:defRPr>
            </a:lvl1pPr>
            <a:lvl2pPr rtl="0">
              <a:spcBef>
                <a:spcPts val="0"/>
              </a:spcBef>
              <a:buClr>
                <a:schemeClr val="accent1"/>
              </a:buClr>
              <a:buSzPct val="100000"/>
              <a:buNone/>
              <a:defRPr sz="3600" b="1">
                <a:solidFill>
                  <a:schemeClr val="accent1"/>
                </a:solidFill>
              </a:defRPr>
            </a:lvl2pPr>
            <a:lvl3pPr rtl="0">
              <a:spcBef>
                <a:spcPts val="0"/>
              </a:spcBef>
              <a:buClr>
                <a:schemeClr val="accent1"/>
              </a:buClr>
              <a:buSzPct val="100000"/>
              <a:buNone/>
              <a:defRPr sz="3600" b="1">
                <a:solidFill>
                  <a:schemeClr val="accent1"/>
                </a:solidFill>
              </a:defRPr>
            </a:lvl3pPr>
            <a:lvl4pPr rtl="0">
              <a:spcBef>
                <a:spcPts val="0"/>
              </a:spcBef>
              <a:buClr>
                <a:schemeClr val="accent1"/>
              </a:buClr>
              <a:buSzPct val="100000"/>
              <a:buNone/>
              <a:defRPr sz="3600" b="1">
                <a:solidFill>
                  <a:schemeClr val="accent1"/>
                </a:solidFill>
              </a:defRPr>
            </a:lvl4pPr>
            <a:lvl5pPr rtl="0">
              <a:spcBef>
                <a:spcPts val="0"/>
              </a:spcBef>
              <a:buClr>
                <a:schemeClr val="accent1"/>
              </a:buClr>
              <a:buSzPct val="100000"/>
              <a:buNone/>
              <a:defRPr sz="3600" b="1">
                <a:solidFill>
                  <a:schemeClr val="accent1"/>
                </a:solidFill>
              </a:defRPr>
            </a:lvl5pPr>
            <a:lvl6pPr rtl="0">
              <a:spcBef>
                <a:spcPts val="0"/>
              </a:spcBef>
              <a:buClr>
                <a:schemeClr val="accent1"/>
              </a:buClr>
              <a:buSzPct val="100000"/>
              <a:buNone/>
              <a:defRPr sz="3600" b="1">
                <a:solidFill>
                  <a:schemeClr val="accent1"/>
                </a:solidFill>
              </a:defRPr>
            </a:lvl6pPr>
            <a:lvl7pPr rtl="0">
              <a:spcBef>
                <a:spcPts val="0"/>
              </a:spcBef>
              <a:buClr>
                <a:schemeClr val="accent1"/>
              </a:buClr>
              <a:buSzPct val="100000"/>
              <a:buNone/>
              <a:defRPr sz="3600" b="1">
                <a:solidFill>
                  <a:schemeClr val="accent1"/>
                </a:solidFill>
              </a:defRPr>
            </a:lvl7pPr>
            <a:lvl8pPr rtl="0">
              <a:spcBef>
                <a:spcPts val="0"/>
              </a:spcBef>
              <a:buClr>
                <a:schemeClr val="accent1"/>
              </a:buClr>
              <a:buSzPct val="100000"/>
              <a:buNone/>
              <a:defRPr sz="3600" b="1">
                <a:solidFill>
                  <a:schemeClr val="accent1"/>
                </a:solidFill>
              </a:defRPr>
            </a:lvl8pPr>
            <a:lvl9pPr rtl="0">
              <a:spcBef>
                <a:spcPts val="0"/>
              </a:spcBef>
              <a:buClr>
                <a:schemeClr val="accent1"/>
              </a:buClr>
              <a:buSzPct val="100000"/>
              <a:buNone/>
              <a:defRPr sz="3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457200" y="1600218"/>
            <a:ext cx="8229600" cy="4967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600"/>
              </a:spcBef>
              <a:buClr>
                <a:schemeClr val="dk1"/>
              </a:buClr>
              <a:buSzPct val="100000"/>
              <a:defRPr sz="3000">
                <a:solidFill>
                  <a:schemeClr val="dk1"/>
                </a:solidFill>
              </a:defRPr>
            </a:lvl1pPr>
            <a:lvl2pPr rtl="0"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2pPr>
            <a:lvl3pPr rtl="0"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3pPr>
            <a:lvl4pPr rtl="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4pPr>
            <a:lvl5pPr rtl="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5pPr>
            <a:lvl6pPr rtl="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6pPr>
            <a:lvl7pPr rtl="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7pPr>
            <a:lvl8pPr rtl="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8pPr>
            <a:lvl9pPr rtl="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cxnSp>
        <p:nvCxnSpPr>
          <p:cNvPr id="7" name="Shape 7"/>
          <p:cNvCxnSpPr/>
          <p:nvPr/>
        </p:nvCxnSpPr>
        <p:spPr>
          <a:xfrm>
            <a:off x="457200" y="6697679"/>
            <a:ext cx="8229600" cy="0"/>
          </a:xfrm>
          <a:prstGeom prst="straightConnector1">
            <a:avLst/>
          </a:prstGeom>
          <a:noFill/>
          <a:ln w="5080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556818" y="6333133"/>
            <a:ext cx="548699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z="13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algn="r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" sz="13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5523" r:id="rId1"/>
    <p:sldLayoutId id="2147485525" r:id="rId2"/>
    <p:sldLayoutId id="2147485526" r:id="rId3"/>
    <p:sldLayoutId id="2147485528" r:id="rId4"/>
    <p:sldLayoutId id="2147485529" r:id="rId5"/>
    <p:sldLayoutId id="2147485530" r:id="rId6"/>
  </p:sldLayoutIdLst>
  <p:hf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3600" b="1">
                <a:solidFill>
                  <a:schemeClr val="accent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3600" b="1">
                <a:solidFill>
                  <a:schemeClr val="accent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3600" b="1">
                <a:solidFill>
                  <a:schemeClr val="accent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3600" b="1">
                <a:solidFill>
                  <a:schemeClr val="accent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3600" b="1">
                <a:solidFill>
                  <a:schemeClr val="accent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3600" b="1">
                <a:solidFill>
                  <a:schemeClr val="accent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3600" b="1">
                <a:solidFill>
                  <a:schemeClr val="accent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3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72" name="Shape 272"/>
          <p:cNvSpPr txBox="1">
            <a:spLocks noGrp="1"/>
          </p:cNvSpPr>
          <p:nvPr>
            <p:ph type="body" idx="1"/>
          </p:nvPr>
        </p:nvSpPr>
        <p:spPr>
          <a:xfrm>
            <a:off x="457200" y="1600217"/>
            <a:ext cx="8229600" cy="4967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273" name="Shape 273"/>
          <p:cNvCxnSpPr/>
          <p:nvPr/>
        </p:nvCxnSpPr>
        <p:spPr>
          <a:xfrm>
            <a:off x="457200" y="6697678"/>
            <a:ext cx="8229600" cy="0"/>
          </a:xfrm>
          <a:prstGeom prst="straightConnector1">
            <a:avLst/>
          </a:prstGeom>
          <a:noFill/>
          <a:ln w="5080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4" name="Shape 274"/>
          <p:cNvSpPr txBox="1">
            <a:spLocks noGrp="1"/>
          </p:cNvSpPr>
          <p:nvPr>
            <p:ph type="sldNum" idx="12"/>
          </p:nvPr>
        </p:nvSpPr>
        <p:spPr>
          <a:xfrm>
            <a:off x="8556810" y="6333132"/>
            <a:ext cx="548699" cy="52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‹#›</a:t>
            </a:fld>
            <a:endParaRPr lang="en-US" sz="13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914626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5532" r:id="rId1"/>
    <p:sldLayoutId id="2147485533" r:id="rId2"/>
    <p:sldLayoutId id="2147485534" r:id="rId3"/>
    <p:sldLayoutId id="2147485535" r:id="rId4"/>
    <p:sldLayoutId id="2147485536" r:id="rId5"/>
    <p:sldLayoutId id="2147485537" r:id="rId6"/>
    <p:sldLayoutId id="2147485538" r:id="rId7"/>
    <p:sldLayoutId id="2147485539" r:id="rId8"/>
    <p:sldLayoutId id="2147485540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3600" b="1">
                <a:solidFill>
                  <a:schemeClr val="accent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3600" b="1">
                <a:solidFill>
                  <a:schemeClr val="accent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3600" b="1">
                <a:solidFill>
                  <a:schemeClr val="accent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3600" b="1">
                <a:solidFill>
                  <a:schemeClr val="accent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3600" b="1">
                <a:solidFill>
                  <a:schemeClr val="accent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3600" b="1">
                <a:solidFill>
                  <a:schemeClr val="accent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3600" b="1">
                <a:solidFill>
                  <a:schemeClr val="accent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3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18" name="Shape 318"/>
          <p:cNvSpPr txBox="1">
            <a:spLocks noGrp="1"/>
          </p:cNvSpPr>
          <p:nvPr>
            <p:ph type="body" idx="1"/>
          </p:nvPr>
        </p:nvSpPr>
        <p:spPr>
          <a:xfrm>
            <a:off x="457200" y="1600217"/>
            <a:ext cx="8229600" cy="4967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319" name="Shape 319"/>
          <p:cNvCxnSpPr/>
          <p:nvPr/>
        </p:nvCxnSpPr>
        <p:spPr>
          <a:xfrm>
            <a:off x="457200" y="6697678"/>
            <a:ext cx="8229600" cy="0"/>
          </a:xfrm>
          <a:prstGeom prst="straightConnector1">
            <a:avLst/>
          </a:prstGeom>
          <a:noFill/>
          <a:ln w="5080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0" name="Shape 320"/>
          <p:cNvSpPr txBox="1">
            <a:spLocks noGrp="1"/>
          </p:cNvSpPr>
          <p:nvPr>
            <p:ph type="sldNum" idx="12"/>
          </p:nvPr>
        </p:nvSpPr>
        <p:spPr>
          <a:xfrm>
            <a:off x="8556817" y="6333132"/>
            <a:ext cx="548699" cy="52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‹#›</a:t>
            </a:fld>
            <a:endParaRPr lang="en-US" sz="13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030266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5542" r:id="rId1"/>
    <p:sldLayoutId id="2147485543" r:id="rId2"/>
    <p:sldLayoutId id="2147485544" r:id="rId3"/>
    <p:sldLayoutId id="2147485545" r:id="rId4"/>
    <p:sldLayoutId id="2147485546" r:id="rId5"/>
    <p:sldLayoutId id="2147485547" r:id="rId6"/>
    <p:sldLayoutId id="2147485548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9.gif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10" Type="http://schemas.openxmlformats.org/officeDocument/2006/relationships/image" Target="../media/image27.jpeg"/><Relationship Id="rId4" Type="http://schemas.openxmlformats.org/officeDocument/2006/relationships/image" Target="../media/image12.jpeg"/><Relationship Id="rId9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4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openxmlformats.org/officeDocument/2006/relationships/video" Target="../media/media5.avi"/><Relationship Id="rId1" Type="http://schemas.microsoft.com/office/2007/relationships/media" Target="../media/media5.avi"/><Relationship Id="rId4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video" Target="../media/media6.avi"/><Relationship Id="rId1" Type="http://schemas.microsoft.com/office/2007/relationships/media" Target="../media/media6.avi"/><Relationship Id="rId4" Type="http://schemas.openxmlformats.org/officeDocument/2006/relationships/image" Target="../media/image4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video" Target="../media/media7.avi"/><Relationship Id="rId1" Type="http://schemas.microsoft.com/office/2007/relationships/media" Target="../media/media7.avi"/><Relationship Id="rId4" Type="http://schemas.openxmlformats.org/officeDocument/2006/relationships/image" Target="../media/image47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utexas.edu/users/ml/clamp/videoDescription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571EE4A-87AA-4170-8941-75D6CE3E01B6}" type="slidenum">
              <a:rPr lang="en-US" sz="1200" smtClean="0">
                <a:latin typeface="Helvetica" pitchFamily="34" charset="0"/>
              </a:rPr>
              <a:pPr eaLnBrk="1" hangingPunct="1"/>
              <a:t>1</a:t>
            </a:fld>
            <a:endParaRPr lang="en-US" sz="1200"/>
          </a:p>
        </p:txBody>
      </p:sp>
      <p:sp>
        <p:nvSpPr>
          <p:cNvPr id="66563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52400" y="76200"/>
            <a:ext cx="8991600" cy="1143000"/>
          </a:xfrm>
        </p:spPr>
        <p:txBody>
          <a:bodyPr/>
          <a:lstStyle/>
          <a:p>
            <a:pPr eaLnBrk="1" hangingPunct="1"/>
            <a:r>
              <a:rPr lang="en-US" sz="3200" b="1" dirty="0"/>
              <a:t>Generating Natural-Language Video Descriptions Using LSTM Recurrent Neural Networks</a:t>
            </a:r>
          </a:p>
        </p:txBody>
      </p:sp>
      <p:sp>
        <p:nvSpPr>
          <p:cNvPr id="66564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409700" y="2362200"/>
            <a:ext cx="6400800" cy="1752600"/>
          </a:xfrm>
        </p:spPr>
        <p:txBody>
          <a:bodyPr/>
          <a:lstStyle/>
          <a:p>
            <a:pPr eaLnBrk="1" hangingPunct="1"/>
            <a:r>
              <a:rPr lang="en-US" dirty="0"/>
              <a:t>Ray Mooney</a:t>
            </a:r>
          </a:p>
          <a:p>
            <a:pPr eaLnBrk="1" hangingPunct="1"/>
            <a:r>
              <a:rPr lang="en-US" sz="2800" dirty="0">
                <a:solidFill>
                  <a:srgbClr val="006600"/>
                </a:solidFill>
              </a:rPr>
              <a:t>Department of Computer Science</a:t>
            </a:r>
          </a:p>
          <a:p>
            <a:pPr eaLnBrk="1" hangingPunct="1"/>
            <a:r>
              <a:rPr lang="en-US" sz="2800" dirty="0">
                <a:solidFill>
                  <a:srgbClr val="006600"/>
                </a:solidFill>
              </a:rPr>
              <a:t>University of Texas at Austin</a:t>
            </a:r>
          </a:p>
          <a:p>
            <a:pPr eaLnBrk="1" hangingPunct="1"/>
            <a:endParaRPr lang="en-US" sz="2800" dirty="0">
              <a:solidFill>
                <a:srgbClr val="006600"/>
              </a:solidFill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1028700" y="4191000"/>
            <a:ext cx="72771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Clr>
                <a:srgbClr val="FF0000"/>
              </a:buClr>
              <a:defRPr/>
            </a:pPr>
            <a:r>
              <a:rPr lang="en-US" sz="2800" kern="0" dirty="0">
                <a:solidFill>
                  <a:srgbClr val="C00000"/>
                </a:solidFill>
                <a:latin typeface="+mn-lt"/>
              </a:rPr>
              <a:t>Joint work with</a:t>
            </a:r>
          </a:p>
          <a:p>
            <a:pPr algn="l">
              <a:spcBef>
                <a:spcPct val="20000"/>
              </a:spcBef>
              <a:buClr>
                <a:srgbClr val="FF0000"/>
              </a:buClr>
              <a:defRPr/>
            </a:pPr>
            <a:r>
              <a:rPr lang="en-US" sz="2800" kern="0" dirty="0"/>
              <a:t>                     </a:t>
            </a:r>
            <a:r>
              <a:rPr lang="en-US" sz="2800" kern="0" dirty="0" err="1"/>
              <a:t>Subhashini</a:t>
            </a:r>
            <a:r>
              <a:rPr lang="en-US" sz="2800" kern="0" dirty="0"/>
              <a:t> </a:t>
            </a:r>
            <a:r>
              <a:rPr lang="en-US" sz="2800" kern="0" dirty="0" err="1"/>
              <a:t>Venugopolan</a:t>
            </a:r>
            <a:r>
              <a:rPr lang="en-US" sz="2800" kern="0" dirty="0"/>
              <a:t>    </a:t>
            </a:r>
          </a:p>
          <a:p>
            <a:pPr algn="l">
              <a:spcBef>
                <a:spcPct val="20000"/>
              </a:spcBef>
              <a:buClr>
                <a:srgbClr val="FF0000"/>
              </a:buClr>
              <a:defRPr/>
            </a:pPr>
            <a:r>
              <a:rPr lang="en-US" sz="2800" kern="0" dirty="0">
                <a:latin typeface="+mn-lt"/>
              </a:rPr>
              <a:t>Kate </a:t>
            </a:r>
            <a:r>
              <a:rPr lang="en-US" sz="2800" kern="0" dirty="0" err="1">
                <a:latin typeface="+mn-lt"/>
              </a:rPr>
              <a:t>Saenko</a:t>
            </a:r>
            <a:r>
              <a:rPr lang="en-US" sz="2800" kern="0" dirty="0">
                <a:latin typeface="+mn-lt"/>
              </a:rPr>
              <a:t>    Trevor Darrell   </a:t>
            </a:r>
            <a:r>
              <a:rPr lang="en-US" sz="2800" kern="0" dirty="0"/>
              <a:t>Marcus </a:t>
            </a:r>
            <a:r>
              <a:rPr lang="en-US" sz="2800" kern="0" dirty="0" err="1"/>
              <a:t>Rohrbach</a:t>
            </a:r>
            <a:r>
              <a:rPr lang="en-US" sz="2800" kern="0" dirty="0"/>
              <a:t>     </a:t>
            </a:r>
            <a:r>
              <a:rPr lang="en-US" sz="2800" kern="0" dirty="0" err="1"/>
              <a:t>Huijuan</a:t>
            </a:r>
            <a:r>
              <a:rPr lang="en-US" sz="2800" kern="0" dirty="0"/>
              <a:t> </a:t>
            </a:r>
            <a:r>
              <a:rPr lang="en-US" sz="2800" kern="0" dirty="0" err="1"/>
              <a:t>Xu</a:t>
            </a:r>
            <a:r>
              <a:rPr lang="en-US" sz="2800" kern="0" dirty="0"/>
              <a:t>      Jeff Donahue    Lisa A. Hendricks</a:t>
            </a:r>
            <a:endParaRPr lang="en-US" sz="2800" kern="0" dirty="0">
              <a:latin typeface="+mn-lt"/>
            </a:endParaRPr>
          </a:p>
          <a:p>
            <a:pPr>
              <a:spcBef>
                <a:spcPct val="20000"/>
              </a:spcBef>
              <a:buClr>
                <a:srgbClr val="FF0000"/>
              </a:buClr>
              <a:defRPr/>
            </a:pPr>
            <a:endParaRPr lang="en-US" sz="2400" kern="0" dirty="0">
              <a:solidFill>
                <a:srgbClr val="006600"/>
              </a:solidFill>
              <a:latin typeface="+mn-lt"/>
            </a:endParaRP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0" y="10668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Or: How I Learned to Stop Worrying and Love Deep Learning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458200" cy="990600"/>
          </a:xfrm>
        </p:spPr>
        <p:txBody>
          <a:bodyPr/>
          <a:lstStyle/>
          <a:p>
            <a:r>
              <a:rPr lang="en-US" dirty="0"/>
              <a:t>Deep Neural Nets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71600"/>
            <a:ext cx="8001000" cy="5029200"/>
          </a:xfrm>
        </p:spPr>
        <p:txBody>
          <a:bodyPr/>
          <a:lstStyle/>
          <a:p>
            <a:r>
              <a:rPr lang="en-US" dirty="0"/>
              <a:t>Recent success on Deep Convolutional Neural Nets (CNNs) for vision  </a:t>
            </a:r>
            <a:r>
              <a:rPr lang="en-US" sz="2800" dirty="0">
                <a:solidFill>
                  <a:srgbClr val="006600"/>
                </a:solidFill>
              </a:rPr>
              <a:t>(</a:t>
            </a:r>
            <a:r>
              <a:rPr lang="en-US" sz="2800" dirty="0" err="1">
                <a:solidFill>
                  <a:srgbClr val="006600"/>
                </a:solidFill>
              </a:rPr>
              <a:t>Krishevsky</a:t>
            </a:r>
            <a:r>
              <a:rPr lang="en-US" sz="2800" dirty="0">
                <a:solidFill>
                  <a:srgbClr val="006600"/>
                </a:solidFill>
              </a:rPr>
              <a:t>, et al., 2012).</a:t>
            </a:r>
          </a:p>
          <a:p>
            <a:r>
              <a:rPr lang="en-US" dirty="0"/>
              <a:t>Even more recent results on Long Short Term Memory (LSTM) deep recurrent neural nets (RNNs) for machine translation  </a:t>
            </a:r>
            <a:r>
              <a:rPr lang="en-US" sz="2800" dirty="0">
                <a:solidFill>
                  <a:srgbClr val="006600"/>
                </a:solidFill>
              </a:rPr>
              <a:t>(</a:t>
            </a:r>
            <a:r>
              <a:rPr lang="en-US" sz="2800" dirty="0" err="1">
                <a:solidFill>
                  <a:srgbClr val="006600"/>
                </a:solidFill>
              </a:rPr>
              <a:t>Sutskever</a:t>
            </a:r>
            <a:r>
              <a:rPr lang="en-US" sz="2800" dirty="0">
                <a:solidFill>
                  <a:srgbClr val="006600"/>
                </a:solidFill>
              </a:rPr>
              <a:t> et al., 2014).</a:t>
            </a:r>
          </a:p>
          <a:p>
            <a:r>
              <a:rPr lang="en-US" dirty="0"/>
              <a:t>Very recent results on combining CNNs and LSTMs for image description  </a:t>
            </a:r>
            <a:r>
              <a:rPr lang="en-US" sz="2800" dirty="0">
                <a:solidFill>
                  <a:srgbClr val="006600"/>
                </a:solidFill>
              </a:rPr>
              <a:t>(Donahue et al., 2015; </a:t>
            </a:r>
            <a:r>
              <a:rPr lang="en-US" sz="2800" dirty="0" err="1">
                <a:solidFill>
                  <a:srgbClr val="006600"/>
                </a:solidFill>
              </a:rPr>
              <a:t>Vinyals</a:t>
            </a:r>
            <a:r>
              <a:rPr lang="en-US" sz="2800" dirty="0">
                <a:solidFill>
                  <a:srgbClr val="006600"/>
                </a:solidFill>
              </a:rPr>
              <a:t> et al., 2015).</a:t>
            </a:r>
            <a:endParaRPr lang="en-US" dirty="0">
              <a:solidFill>
                <a:srgbClr val="0066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B9E5FFA-2973-43B1-99F6-C66376BCE23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10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864603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" dirty="0"/>
              <a:t>Background - RNN</a:t>
            </a:r>
          </a:p>
        </p:txBody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304800" y="1905018"/>
            <a:ext cx="5181600" cy="231631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indent="-381000">
              <a:buFont typeface="Arial"/>
              <a:buChar char="●"/>
            </a:pPr>
            <a:r>
              <a:rPr lang="en" sz="2800" dirty="0"/>
              <a:t>Recurrent neural nets can be used to map an input sequence </a:t>
            </a:r>
            <a:r>
              <a:rPr lang="en" sz="2800" i="1" dirty="0"/>
              <a:t>x</a:t>
            </a:r>
            <a:r>
              <a:rPr lang="en" sz="2800" dirty="0"/>
              <a:t> to an output sequence </a:t>
            </a:r>
            <a:r>
              <a:rPr lang="en" sz="2800" i="1" dirty="0"/>
              <a:t>y</a:t>
            </a:r>
            <a:r>
              <a:rPr lang="en" sz="2800" dirty="0"/>
              <a:t>.</a:t>
            </a:r>
          </a:p>
        </p:txBody>
      </p:sp>
      <p:pic>
        <p:nvPicPr>
          <p:cNvPr id="1026" name="Picture 2" descr="http://www.willamette.edu/%7Egorr/classes/cs449/Temporal/elman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613475"/>
            <a:ext cx="3200400" cy="2468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hape 115"/>
          <p:cNvSpPr txBox="1">
            <a:spLocks/>
          </p:cNvSpPr>
          <p:nvPr/>
        </p:nvSpPr>
        <p:spPr>
          <a:xfrm>
            <a:off x="365502" y="4038617"/>
            <a:ext cx="8473698" cy="231631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3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381000" fontAlgn="auto">
              <a:buClr>
                <a:srgbClr val="000000"/>
              </a:buClr>
              <a:buFont typeface="Arial"/>
              <a:buChar char="●"/>
            </a:pPr>
            <a:r>
              <a:rPr lang="en" sz="2800" kern="0" dirty="0">
                <a:solidFill>
                  <a:srgbClr val="000000"/>
                </a:solidFill>
              </a:rPr>
              <a:t>Due to vanishing/exploding gradient problem, it is diffcult to train a network to maintain memory for many cycles.</a:t>
            </a:r>
          </a:p>
          <a:p>
            <a:pPr marL="457200" indent="-381000" fontAlgn="auto">
              <a:buClr>
                <a:srgbClr val="000000"/>
              </a:buClr>
              <a:buFont typeface="Arial"/>
              <a:buChar char="●"/>
            </a:pPr>
            <a:r>
              <a:rPr lang="en" sz="2800" kern="0" dirty="0">
                <a:solidFill>
                  <a:srgbClr val="000000"/>
                </a:solidFill>
              </a:rPr>
              <a:t>Long Short-Term Memory (LSTM) explicitly controls memory  </a:t>
            </a:r>
            <a:r>
              <a:rPr lang="en" sz="2400" kern="0" dirty="0">
                <a:solidFill>
                  <a:srgbClr val="008000"/>
                </a:solidFill>
              </a:rPr>
              <a:t>(</a:t>
            </a:r>
            <a:r>
              <a:rPr lang="en-US" sz="2400" kern="0" dirty="0" err="1">
                <a:solidFill>
                  <a:srgbClr val="008000"/>
                </a:solidFill>
              </a:rPr>
              <a:t>Hochreiter</a:t>
            </a:r>
            <a:r>
              <a:rPr lang="en-US" sz="2400" kern="0" dirty="0">
                <a:solidFill>
                  <a:srgbClr val="008000"/>
                </a:solidFill>
              </a:rPr>
              <a:t> &amp; </a:t>
            </a:r>
            <a:r>
              <a:rPr lang="en-US" sz="2400" kern="0" dirty="0" err="1">
                <a:solidFill>
                  <a:srgbClr val="008000"/>
                </a:solidFill>
              </a:rPr>
              <a:t>Schmidhuber</a:t>
            </a:r>
            <a:r>
              <a:rPr lang="en-US" sz="2400" kern="0" dirty="0">
                <a:solidFill>
                  <a:srgbClr val="008000"/>
                </a:solidFill>
              </a:rPr>
              <a:t>, 1997).</a:t>
            </a:r>
            <a:endParaRPr lang="en" sz="2800" kern="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739478"/>
      </p:ext>
    </p:extLst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"/>
              <a:t>Background - LSTM Unit</a:t>
            </a:r>
          </a:p>
        </p:txBody>
      </p:sp>
      <p:pic>
        <p:nvPicPr>
          <p:cNvPr id="127" name="Shape 127"/>
          <p:cNvPicPr preferRelativeResize="0"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2590800" y="3581400"/>
            <a:ext cx="3657600" cy="2895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>
            <a:off x="0" y="1295400"/>
            <a:ext cx="8686800" cy="1905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914400" indent="-342900"/>
            <a:endParaRPr lang="en" sz="2600" dirty="0"/>
          </a:p>
          <a:p>
            <a:pPr marL="914400" indent="-342900">
              <a:buFont typeface="Arial" pitchFamily="34" charset="0"/>
              <a:buChar char="•"/>
            </a:pPr>
            <a:r>
              <a:rPr lang="en" sz="2600" dirty="0"/>
              <a:t>Recurrent unit controlled by 3 sigmoidal [0,1] gates</a:t>
            </a:r>
          </a:p>
          <a:p>
            <a:pPr marL="1371600" lvl="1" indent="-342900">
              <a:buFont typeface="Wingdings"/>
              <a:buChar char="§"/>
            </a:pPr>
            <a:r>
              <a:rPr lang="en-US" sz="2000" dirty="0"/>
              <a:t>I</a:t>
            </a:r>
            <a:r>
              <a:rPr lang="en" sz="2000" dirty="0"/>
              <a:t>nput: input is significant to remember</a:t>
            </a:r>
          </a:p>
          <a:p>
            <a:pPr marL="1371600" lvl="2" indent="-342900">
              <a:buFont typeface="Wingdings"/>
              <a:buChar char="§"/>
            </a:pPr>
            <a:r>
              <a:rPr lang="en" sz="2000" dirty="0"/>
              <a:t>Forget: whether or not to forget previous hidden state</a:t>
            </a:r>
          </a:p>
          <a:p>
            <a:pPr marL="1371600" lvl="2" indent="-342900">
              <a:buFont typeface="Wingdings"/>
              <a:buChar char="§"/>
            </a:pPr>
            <a:r>
              <a:rPr lang="en" sz="2000" dirty="0"/>
              <a:t>Output: whether or not to output a value</a:t>
            </a:r>
          </a:p>
        </p:txBody>
      </p:sp>
      <p:sp>
        <p:nvSpPr>
          <p:cNvPr id="5" name="Shape 128"/>
          <p:cNvSpPr txBox="1">
            <a:spLocks/>
          </p:cNvSpPr>
          <p:nvPr/>
        </p:nvSpPr>
        <p:spPr>
          <a:xfrm>
            <a:off x="0" y="2667000"/>
            <a:ext cx="8991600" cy="91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9144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Tx/>
              <a:buNone/>
              <a:tabLst/>
              <a:defRPr/>
            </a:pPr>
            <a:endParaRPr kumimoji="0" lang="en" sz="26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914400" indent="-342900" algn="l" fontAlgn="auto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itchFamily="34" charset="0"/>
              <a:buChar char="•"/>
            </a:pPr>
            <a:r>
              <a:rPr lang="en" sz="2600" dirty="0">
                <a:latin typeface="+mn-lt"/>
              </a:rPr>
              <a:t>Can potentially “remember” value for many time steps</a:t>
            </a:r>
          </a:p>
        </p:txBody>
      </p:sp>
    </p:spTree>
    <p:extLst>
      <p:ext uri="{BB962C8B-B14F-4D97-AF65-F5344CB8AC3E}">
        <p14:creationId xmlns:p14="http://schemas.microsoft.com/office/powerpoint/2010/main" val="4104490279"/>
      </p:ext>
    </p:extLst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4" name="Shape 384"/>
          <p:cNvCxnSpPr>
            <a:stCxn id="385" idx="3"/>
            <a:endCxn id="386" idx="1"/>
          </p:cNvCxnSpPr>
          <p:nvPr/>
        </p:nvCxnSpPr>
        <p:spPr>
          <a:xfrm rot="10800000" flipH="1">
            <a:off x="5123481" y="6024733"/>
            <a:ext cx="1840200" cy="84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387" name="Shape 387"/>
          <p:cNvCxnSpPr>
            <a:stCxn id="388" idx="3"/>
            <a:endCxn id="389" idx="1"/>
          </p:cNvCxnSpPr>
          <p:nvPr/>
        </p:nvCxnSpPr>
        <p:spPr>
          <a:xfrm rot="10800000" flipH="1">
            <a:off x="5123481" y="5055600"/>
            <a:ext cx="1840200" cy="84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390" name="Shape 39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LSTM Sequence decoders</a:t>
            </a:r>
          </a:p>
        </p:txBody>
      </p:sp>
      <p:sp>
        <p:nvSpPr>
          <p:cNvPr id="391" name="Shape 391"/>
          <p:cNvSpPr/>
          <p:nvPr/>
        </p:nvSpPr>
        <p:spPr>
          <a:xfrm>
            <a:off x="4329991" y="2825733"/>
            <a:ext cx="793499" cy="600000"/>
          </a:xfrm>
          <a:prstGeom prst="rect">
            <a:avLst/>
          </a:prstGeom>
          <a:solidFill>
            <a:srgbClr val="F4CCCC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LSTM</a:t>
            </a:r>
          </a:p>
        </p:txBody>
      </p:sp>
      <p:sp>
        <p:nvSpPr>
          <p:cNvPr id="392" name="Shape 392"/>
          <p:cNvSpPr/>
          <p:nvPr/>
        </p:nvSpPr>
        <p:spPr>
          <a:xfrm>
            <a:off x="1525750" y="2953567"/>
            <a:ext cx="1149300" cy="310000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input</a:t>
            </a:r>
          </a:p>
        </p:txBody>
      </p:sp>
      <p:sp>
        <p:nvSpPr>
          <p:cNvPr id="393" name="Shape 393"/>
          <p:cNvSpPr/>
          <p:nvPr/>
        </p:nvSpPr>
        <p:spPr>
          <a:xfrm>
            <a:off x="6963759" y="2887349"/>
            <a:ext cx="769799" cy="459600"/>
          </a:xfrm>
          <a:prstGeom prst="rect">
            <a:avLst/>
          </a:prstGeom>
          <a:solidFill>
            <a:srgbClr val="9FC5E8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out </a:t>
            </a:r>
            <a:r>
              <a:rPr lang="en" sz="11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t0</a:t>
            </a:r>
          </a:p>
        </p:txBody>
      </p:sp>
      <p:cxnSp>
        <p:nvCxnSpPr>
          <p:cNvPr id="394" name="Shape 394"/>
          <p:cNvCxnSpPr>
            <a:stCxn id="391" idx="3"/>
            <a:endCxn id="393" idx="1"/>
          </p:cNvCxnSpPr>
          <p:nvPr/>
        </p:nvCxnSpPr>
        <p:spPr>
          <a:xfrm rot="10800000" flipH="1">
            <a:off x="5123481" y="3117333"/>
            <a:ext cx="1840200" cy="84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395" name="Shape 395"/>
          <p:cNvCxnSpPr>
            <a:stCxn id="391" idx="2"/>
            <a:endCxn id="396" idx="0"/>
          </p:cNvCxnSpPr>
          <p:nvPr/>
        </p:nvCxnSpPr>
        <p:spPr>
          <a:xfrm>
            <a:off x="4726731" y="3425733"/>
            <a:ext cx="0" cy="3348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397" name="Shape 397"/>
          <p:cNvSpPr/>
          <p:nvPr/>
        </p:nvSpPr>
        <p:spPr>
          <a:xfrm>
            <a:off x="4329991" y="3794867"/>
            <a:ext cx="793499" cy="600000"/>
          </a:xfrm>
          <a:prstGeom prst="rect">
            <a:avLst/>
          </a:prstGeom>
          <a:solidFill>
            <a:srgbClr val="F4CCCC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LSTM</a:t>
            </a:r>
          </a:p>
        </p:txBody>
      </p:sp>
      <p:sp>
        <p:nvSpPr>
          <p:cNvPr id="398" name="Shape 398"/>
          <p:cNvSpPr/>
          <p:nvPr/>
        </p:nvSpPr>
        <p:spPr>
          <a:xfrm>
            <a:off x="1525737" y="3922700"/>
            <a:ext cx="1149300" cy="310000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input</a:t>
            </a:r>
          </a:p>
        </p:txBody>
      </p:sp>
      <p:sp>
        <p:nvSpPr>
          <p:cNvPr id="399" name="Shape 399"/>
          <p:cNvSpPr/>
          <p:nvPr/>
        </p:nvSpPr>
        <p:spPr>
          <a:xfrm>
            <a:off x="6963759" y="3865067"/>
            <a:ext cx="769799" cy="459600"/>
          </a:xfrm>
          <a:prstGeom prst="rect">
            <a:avLst/>
          </a:prstGeom>
          <a:solidFill>
            <a:srgbClr val="9FC5E8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out </a:t>
            </a:r>
            <a:r>
              <a:rPr lang="en" sz="11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t1</a:t>
            </a:r>
          </a:p>
        </p:txBody>
      </p:sp>
      <p:cxnSp>
        <p:nvCxnSpPr>
          <p:cNvPr id="400" name="Shape 400"/>
          <p:cNvCxnSpPr>
            <a:stCxn id="397" idx="3"/>
            <a:endCxn id="399" idx="1"/>
          </p:cNvCxnSpPr>
          <p:nvPr/>
        </p:nvCxnSpPr>
        <p:spPr>
          <a:xfrm>
            <a:off x="5123470" y="4094867"/>
            <a:ext cx="1840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01" name="Shape 401"/>
          <p:cNvCxnSpPr>
            <a:stCxn id="397" idx="2"/>
            <a:endCxn id="402" idx="0"/>
          </p:cNvCxnSpPr>
          <p:nvPr/>
        </p:nvCxnSpPr>
        <p:spPr>
          <a:xfrm>
            <a:off x="4726720" y="4394867"/>
            <a:ext cx="0" cy="3348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388" name="Shape 388"/>
          <p:cNvSpPr/>
          <p:nvPr/>
        </p:nvSpPr>
        <p:spPr>
          <a:xfrm>
            <a:off x="4329991" y="4764000"/>
            <a:ext cx="793499" cy="600000"/>
          </a:xfrm>
          <a:prstGeom prst="rect">
            <a:avLst/>
          </a:prstGeom>
          <a:solidFill>
            <a:srgbClr val="F4CCCC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LSTM</a:t>
            </a:r>
          </a:p>
        </p:txBody>
      </p:sp>
      <p:sp>
        <p:nvSpPr>
          <p:cNvPr id="403" name="Shape 403"/>
          <p:cNvSpPr/>
          <p:nvPr/>
        </p:nvSpPr>
        <p:spPr>
          <a:xfrm>
            <a:off x="1525750" y="4891833"/>
            <a:ext cx="1149300" cy="310000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input</a:t>
            </a:r>
          </a:p>
        </p:txBody>
      </p:sp>
      <p:sp>
        <p:nvSpPr>
          <p:cNvPr id="389" name="Shape 389"/>
          <p:cNvSpPr/>
          <p:nvPr/>
        </p:nvSpPr>
        <p:spPr>
          <a:xfrm>
            <a:off x="6963759" y="4825616"/>
            <a:ext cx="769799" cy="459600"/>
          </a:xfrm>
          <a:prstGeom prst="rect">
            <a:avLst/>
          </a:prstGeom>
          <a:solidFill>
            <a:srgbClr val="9FC5E8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out </a:t>
            </a:r>
            <a:r>
              <a:rPr lang="en" sz="11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t2</a:t>
            </a:r>
          </a:p>
        </p:txBody>
      </p:sp>
      <p:cxnSp>
        <p:nvCxnSpPr>
          <p:cNvPr id="404" name="Shape 404"/>
          <p:cNvCxnSpPr>
            <a:stCxn id="388" idx="2"/>
            <a:endCxn id="405" idx="0"/>
          </p:cNvCxnSpPr>
          <p:nvPr/>
        </p:nvCxnSpPr>
        <p:spPr>
          <a:xfrm>
            <a:off x="4726731" y="5364000"/>
            <a:ext cx="0" cy="3348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385" name="Shape 385"/>
          <p:cNvSpPr/>
          <p:nvPr/>
        </p:nvSpPr>
        <p:spPr>
          <a:xfrm>
            <a:off x="4329991" y="5733133"/>
            <a:ext cx="793499" cy="600000"/>
          </a:xfrm>
          <a:prstGeom prst="rect">
            <a:avLst/>
          </a:prstGeom>
          <a:solidFill>
            <a:srgbClr val="F4CCCC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LSTM</a:t>
            </a:r>
          </a:p>
        </p:txBody>
      </p:sp>
      <p:sp>
        <p:nvSpPr>
          <p:cNvPr id="406" name="Shape 406"/>
          <p:cNvSpPr/>
          <p:nvPr/>
        </p:nvSpPr>
        <p:spPr>
          <a:xfrm>
            <a:off x="1525750" y="5860967"/>
            <a:ext cx="1149300" cy="310000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input</a:t>
            </a:r>
          </a:p>
        </p:txBody>
      </p:sp>
      <p:sp>
        <p:nvSpPr>
          <p:cNvPr id="386" name="Shape 386"/>
          <p:cNvSpPr/>
          <p:nvPr/>
        </p:nvSpPr>
        <p:spPr>
          <a:xfrm>
            <a:off x="6963759" y="5794749"/>
            <a:ext cx="769799" cy="459600"/>
          </a:xfrm>
          <a:prstGeom prst="rect">
            <a:avLst/>
          </a:prstGeom>
          <a:solidFill>
            <a:srgbClr val="9FC5E8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out </a:t>
            </a:r>
            <a:r>
              <a:rPr lang="en" sz="11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t3</a:t>
            </a:r>
          </a:p>
        </p:txBody>
      </p:sp>
      <p:cxnSp>
        <p:nvCxnSpPr>
          <p:cNvPr id="407" name="Shape 407"/>
          <p:cNvCxnSpPr/>
          <p:nvPr/>
        </p:nvCxnSpPr>
        <p:spPr>
          <a:xfrm>
            <a:off x="1058375" y="3234319"/>
            <a:ext cx="0" cy="2924799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408" name="Shape 408"/>
          <p:cNvSpPr txBox="1"/>
          <p:nvPr/>
        </p:nvSpPr>
        <p:spPr>
          <a:xfrm>
            <a:off x="457212" y="5369000"/>
            <a:ext cx="548699" cy="45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time</a:t>
            </a:r>
          </a:p>
        </p:txBody>
      </p:sp>
      <p:sp>
        <p:nvSpPr>
          <p:cNvPr id="409" name="Shape 409"/>
          <p:cNvSpPr txBox="1"/>
          <p:nvPr/>
        </p:nvSpPr>
        <p:spPr>
          <a:xfrm>
            <a:off x="7860104" y="2887369"/>
            <a:ext cx="579899" cy="309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t=0</a:t>
            </a:r>
          </a:p>
        </p:txBody>
      </p:sp>
      <p:sp>
        <p:nvSpPr>
          <p:cNvPr id="410" name="Shape 410"/>
          <p:cNvSpPr txBox="1"/>
          <p:nvPr/>
        </p:nvSpPr>
        <p:spPr>
          <a:xfrm>
            <a:off x="7860104" y="3865086"/>
            <a:ext cx="579899" cy="309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t=1</a:t>
            </a:r>
          </a:p>
        </p:txBody>
      </p:sp>
      <p:sp>
        <p:nvSpPr>
          <p:cNvPr id="411" name="Shape 411"/>
          <p:cNvSpPr txBox="1"/>
          <p:nvPr/>
        </p:nvSpPr>
        <p:spPr>
          <a:xfrm>
            <a:off x="7860104" y="4825635"/>
            <a:ext cx="579899" cy="309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t=2</a:t>
            </a:r>
          </a:p>
        </p:txBody>
      </p:sp>
      <p:sp>
        <p:nvSpPr>
          <p:cNvPr id="412" name="Shape 412"/>
          <p:cNvSpPr txBox="1"/>
          <p:nvPr/>
        </p:nvSpPr>
        <p:spPr>
          <a:xfrm>
            <a:off x="7860104" y="5821869"/>
            <a:ext cx="579899" cy="309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t=3</a:t>
            </a:r>
          </a:p>
        </p:txBody>
      </p:sp>
      <p:sp>
        <p:nvSpPr>
          <p:cNvPr id="413" name="Shape 413"/>
          <p:cNvSpPr/>
          <p:nvPr/>
        </p:nvSpPr>
        <p:spPr>
          <a:xfrm>
            <a:off x="3069092" y="2808567"/>
            <a:ext cx="793499" cy="600000"/>
          </a:xfrm>
          <a:prstGeom prst="rect">
            <a:avLst/>
          </a:prstGeom>
          <a:solidFill>
            <a:srgbClr val="F4CCCC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LSTM</a:t>
            </a:r>
          </a:p>
        </p:txBody>
      </p:sp>
      <p:cxnSp>
        <p:nvCxnSpPr>
          <p:cNvPr id="414" name="Shape 414"/>
          <p:cNvCxnSpPr>
            <a:stCxn id="413" idx="3"/>
            <a:endCxn id="391" idx="1"/>
          </p:cNvCxnSpPr>
          <p:nvPr/>
        </p:nvCxnSpPr>
        <p:spPr>
          <a:xfrm>
            <a:off x="3862588" y="3108567"/>
            <a:ext cx="467400" cy="172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15" name="Shape 415"/>
          <p:cNvCxnSpPr>
            <a:stCxn id="413" idx="2"/>
            <a:endCxn id="416" idx="0"/>
          </p:cNvCxnSpPr>
          <p:nvPr/>
        </p:nvCxnSpPr>
        <p:spPr>
          <a:xfrm>
            <a:off x="3465838" y="3408567"/>
            <a:ext cx="0" cy="3348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417" name="Shape 417"/>
          <p:cNvSpPr/>
          <p:nvPr/>
        </p:nvSpPr>
        <p:spPr>
          <a:xfrm>
            <a:off x="3069092" y="3777700"/>
            <a:ext cx="793499" cy="600000"/>
          </a:xfrm>
          <a:prstGeom prst="rect">
            <a:avLst/>
          </a:prstGeom>
          <a:solidFill>
            <a:srgbClr val="F4CCCC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LSTM</a:t>
            </a:r>
          </a:p>
        </p:txBody>
      </p:sp>
      <p:cxnSp>
        <p:nvCxnSpPr>
          <p:cNvPr id="418" name="Shape 418"/>
          <p:cNvCxnSpPr>
            <a:stCxn id="417" idx="3"/>
            <a:endCxn id="397" idx="1"/>
          </p:cNvCxnSpPr>
          <p:nvPr/>
        </p:nvCxnSpPr>
        <p:spPr>
          <a:xfrm>
            <a:off x="3862576" y="4077700"/>
            <a:ext cx="467400" cy="172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19" name="Shape 419"/>
          <p:cNvCxnSpPr>
            <a:stCxn id="417" idx="2"/>
            <a:endCxn id="420" idx="0"/>
          </p:cNvCxnSpPr>
          <p:nvPr/>
        </p:nvCxnSpPr>
        <p:spPr>
          <a:xfrm>
            <a:off x="3465826" y="4377700"/>
            <a:ext cx="0" cy="3348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421" name="Shape 421"/>
          <p:cNvSpPr/>
          <p:nvPr/>
        </p:nvSpPr>
        <p:spPr>
          <a:xfrm>
            <a:off x="3069092" y="4746833"/>
            <a:ext cx="793499" cy="600000"/>
          </a:xfrm>
          <a:prstGeom prst="rect">
            <a:avLst/>
          </a:prstGeom>
          <a:solidFill>
            <a:srgbClr val="F4CCCC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LSTM</a:t>
            </a:r>
          </a:p>
        </p:txBody>
      </p:sp>
      <p:cxnSp>
        <p:nvCxnSpPr>
          <p:cNvPr id="422" name="Shape 422"/>
          <p:cNvCxnSpPr>
            <a:stCxn id="421" idx="3"/>
            <a:endCxn id="388" idx="1"/>
          </p:cNvCxnSpPr>
          <p:nvPr/>
        </p:nvCxnSpPr>
        <p:spPr>
          <a:xfrm>
            <a:off x="3862588" y="5046833"/>
            <a:ext cx="467400" cy="172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23" name="Shape 423"/>
          <p:cNvCxnSpPr>
            <a:stCxn id="421" idx="2"/>
            <a:endCxn id="424" idx="0"/>
          </p:cNvCxnSpPr>
          <p:nvPr/>
        </p:nvCxnSpPr>
        <p:spPr>
          <a:xfrm>
            <a:off x="3465838" y="5346833"/>
            <a:ext cx="0" cy="3348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425" name="Shape 425"/>
          <p:cNvSpPr/>
          <p:nvPr/>
        </p:nvSpPr>
        <p:spPr>
          <a:xfrm>
            <a:off x="3069092" y="5715967"/>
            <a:ext cx="793499" cy="600000"/>
          </a:xfrm>
          <a:prstGeom prst="rect">
            <a:avLst/>
          </a:prstGeom>
          <a:solidFill>
            <a:srgbClr val="F4CCCC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LSTM</a:t>
            </a:r>
          </a:p>
        </p:txBody>
      </p:sp>
      <p:cxnSp>
        <p:nvCxnSpPr>
          <p:cNvPr id="426" name="Shape 426"/>
          <p:cNvCxnSpPr>
            <a:stCxn id="425" idx="3"/>
            <a:endCxn id="385" idx="1"/>
          </p:cNvCxnSpPr>
          <p:nvPr/>
        </p:nvCxnSpPr>
        <p:spPr>
          <a:xfrm>
            <a:off x="3862588" y="6015967"/>
            <a:ext cx="467400" cy="172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27" name="Shape 427"/>
          <p:cNvCxnSpPr>
            <a:stCxn id="392" idx="3"/>
            <a:endCxn id="413" idx="1"/>
          </p:cNvCxnSpPr>
          <p:nvPr/>
        </p:nvCxnSpPr>
        <p:spPr>
          <a:xfrm>
            <a:off x="2675050" y="3108567"/>
            <a:ext cx="3939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28" name="Shape 428"/>
          <p:cNvCxnSpPr>
            <a:stCxn id="398" idx="3"/>
            <a:endCxn id="417" idx="1"/>
          </p:cNvCxnSpPr>
          <p:nvPr/>
        </p:nvCxnSpPr>
        <p:spPr>
          <a:xfrm>
            <a:off x="2675037" y="4077700"/>
            <a:ext cx="3939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29" name="Shape 429"/>
          <p:cNvCxnSpPr>
            <a:stCxn id="406" idx="3"/>
            <a:endCxn id="425" idx="1"/>
          </p:cNvCxnSpPr>
          <p:nvPr/>
        </p:nvCxnSpPr>
        <p:spPr>
          <a:xfrm>
            <a:off x="2675050" y="6015967"/>
            <a:ext cx="3939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30" name="Shape 430"/>
          <p:cNvCxnSpPr>
            <a:stCxn id="403" idx="3"/>
            <a:endCxn id="421" idx="1"/>
          </p:cNvCxnSpPr>
          <p:nvPr/>
        </p:nvCxnSpPr>
        <p:spPr>
          <a:xfrm>
            <a:off x="2675050" y="5046833"/>
            <a:ext cx="3939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431" name="Shape 431"/>
          <p:cNvSpPr txBox="1">
            <a:spLocks noGrp="1"/>
          </p:cNvSpPr>
          <p:nvPr>
            <p:ph type="sldNum" idx="12"/>
          </p:nvPr>
        </p:nvSpPr>
        <p:spPr>
          <a:xfrm>
            <a:off x="8556812" y="6333133"/>
            <a:ext cx="548699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13</a:t>
            </a:fld>
            <a:endParaRPr lang="en"/>
          </a:p>
        </p:txBody>
      </p:sp>
      <p:sp>
        <p:nvSpPr>
          <p:cNvPr id="432" name="Shape 432"/>
          <p:cNvSpPr/>
          <p:nvPr/>
        </p:nvSpPr>
        <p:spPr>
          <a:xfrm>
            <a:off x="5640362" y="2870183"/>
            <a:ext cx="929100" cy="459600"/>
          </a:xfrm>
          <a:prstGeom prst="rect">
            <a:avLst/>
          </a:prstGeom>
          <a:solidFill>
            <a:srgbClr val="FFE599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SoftMax</a:t>
            </a:r>
          </a:p>
        </p:txBody>
      </p:sp>
      <p:sp>
        <p:nvSpPr>
          <p:cNvPr id="433" name="Shape 433"/>
          <p:cNvSpPr/>
          <p:nvPr/>
        </p:nvSpPr>
        <p:spPr>
          <a:xfrm>
            <a:off x="5664062" y="3847900"/>
            <a:ext cx="929100" cy="459600"/>
          </a:xfrm>
          <a:prstGeom prst="rect">
            <a:avLst/>
          </a:prstGeom>
          <a:solidFill>
            <a:srgbClr val="FFE599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SoftMax</a:t>
            </a:r>
          </a:p>
        </p:txBody>
      </p:sp>
      <p:cxnSp>
        <p:nvCxnSpPr>
          <p:cNvPr id="434" name="Shape 434"/>
          <p:cNvCxnSpPr/>
          <p:nvPr/>
        </p:nvCxnSpPr>
        <p:spPr>
          <a:xfrm>
            <a:off x="5123691" y="4084283"/>
            <a:ext cx="540299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435" name="Shape 435"/>
          <p:cNvSpPr/>
          <p:nvPr/>
        </p:nvSpPr>
        <p:spPr>
          <a:xfrm>
            <a:off x="5664065" y="4808449"/>
            <a:ext cx="929100" cy="459600"/>
          </a:xfrm>
          <a:prstGeom prst="rect">
            <a:avLst/>
          </a:prstGeom>
          <a:solidFill>
            <a:srgbClr val="FFE599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SoftMax</a:t>
            </a:r>
          </a:p>
        </p:txBody>
      </p:sp>
      <p:sp>
        <p:nvSpPr>
          <p:cNvPr id="436" name="Shape 436"/>
          <p:cNvSpPr/>
          <p:nvPr/>
        </p:nvSpPr>
        <p:spPr>
          <a:xfrm>
            <a:off x="5664064" y="5777583"/>
            <a:ext cx="929100" cy="459600"/>
          </a:xfrm>
          <a:prstGeom prst="rect">
            <a:avLst/>
          </a:prstGeom>
          <a:solidFill>
            <a:srgbClr val="FFE599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SoftMax</a:t>
            </a:r>
          </a:p>
        </p:txBody>
      </p:sp>
      <p:cxnSp>
        <p:nvCxnSpPr>
          <p:cNvPr id="437" name="Shape 437"/>
          <p:cNvCxnSpPr/>
          <p:nvPr/>
        </p:nvCxnSpPr>
        <p:spPr>
          <a:xfrm>
            <a:off x="5123691" y="6024549"/>
            <a:ext cx="540299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38" name="Shape 438"/>
          <p:cNvCxnSpPr/>
          <p:nvPr/>
        </p:nvCxnSpPr>
        <p:spPr>
          <a:xfrm>
            <a:off x="5123776" y="3099983"/>
            <a:ext cx="540299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39" name="Shape 439"/>
          <p:cNvCxnSpPr/>
          <p:nvPr/>
        </p:nvCxnSpPr>
        <p:spPr>
          <a:xfrm>
            <a:off x="5123691" y="5063083"/>
            <a:ext cx="540299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440" name="Shape 440"/>
          <p:cNvSpPr txBox="1"/>
          <p:nvPr/>
        </p:nvSpPr>
        <p:spPr>
          <a:xfrm>
            <a:off x="501013" y="1628200"/>
            <a:ext cx="8141999" cy="97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Two LSTM layers - 2nd layer of depth in temporal processing.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Softmax over the vocabulary to predict the output at each time step.</a:t>
            </a:r>
          </a:p>
        </p:txBody>
      </p:sp>
    </p:spTree>
    <p:extLst>
      <p:ext uri="{BB962C8B-B14F-4D97-AF65-F5344CB8AC3E}">
        <p14:creationId xmlns:p14="http://schemas.microsoft.com/office/powerpoint/2010/main" val="2032777060"/>
      </p:ext>
    </p:extLst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8" name="Shape 1518"/>
          <p:cNvPicPr preferRelativeResize="0"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1123387" y="5582757"/>
            <a:ext cx="688550" cy="62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9" name="Shape 1519"/>
          <p:cNvPicPr preferRelativeResize="0"/>
          <p:nvPr/>
        </p:nvPicPr>
        <p:blipFill rotWithShape="1">
          <a:blip r:embed="rId4" cstate="print">
            <a:alphaModFix/>
          </a:blip>
          <a:srcRect b="15247"/>
          <a:stretch/>
        </p:blipFill>
        <p:spPr>
          <a:xfrm>
            <a:off x="1064532" y="5422118"/>
            <a:ext cx="688549" cy="624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0" name="Shape 1520"/>
          <p:cNvPicPr preferRelativeResize="0"/>
          <p:nvPr/>
        </p:nvPicPr>
        <p:blipFill rotWithShape="1">
          <a:blip r:embed="rId4" cstate="print">
            <a:alphaModFix/>
          </a:blip>
          <a:srcRect b="15247"/>
          <a:stretch/>
        </p:blipFill>
        <p:spPr>
          <a:xfrm>
            <a:off x="1170319" y="5659085"/>
            <a:ext cx="688549" cy="624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1" name="Shape 1521"/>
          <p:cNvPicPr preferRelativeResize="0"/>
          <p:nvPr/>
        </p:nvPicPr>
        <p:blipFill rotWithShape="1">
          <a:blip r:embed="rId4" cstate="print">
            <a:alphaModFix/>
          </a:blip>
          <a:srcRect b="15247"/>
          <a:stretch/>
        </p:blipFill>
        <p:spPr>
          <a:xfrm>
            <a:off x="1123421" y="5526318"/>
            <a:ext cx="688549" cy="624265"/>
          </a:xfrm>
          <a:prstGeom prst="rect">
            <a:avLst/>
          </a:prstGeom>
          <a:noFill/>
          <a:ln>
            <a:noFill/>
          </a:ln>
        </p:spPr>
      </p:pic>
      <p:sp>
        <p:nvSpPr>
          <p:cNvPr id="1522" name="Shape 1522"/>
          <p:cNvSpPr/>
          <p:nvPr/>
        </p:nvSpPr>
        <p:spPr>
          <a:xfrm>
            <a:off x="2316412" y="5526283"/>
            <a:ext cx="855599" cy="737200"/>
          </a:xfrm>
          <a:prstGeom prst="rect">
            <a:avLst/>
          </a:prstGeom>
          <a:solidFill>
            <a:srgbClr val="CFE2F3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Encode</a:t>
            </a:r>
          </a:p>
        </p:txBody>
      </p:sp>
      <p:sp>
        <p:nvSpPr>
          <p:cNvPr id="1523" name="Shape 1523"/>
          <p:cNvSpPr txBox="1"/>
          <p:nvPr/>
        </p:nvSpPr>
        <p:spPr>
          <a:xfrm>
            <a:off x="469050" y="85519"/>
            <a:ext cx="8229600" cy="1446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36666"/>
              <a:buFont typeface="Arial"/>
              <a:buNone/>
            </a:pPr>
            <a:r>
              <a:rPr lang="en" sz="3000" b="1" kern="0" dirty="0">
                <a:solidFill>
                  <a:srgbClr val="CC0202"/>
                </a:solidFill>
                <a:latin typeface="Arial"/>
                <a:cs typeface="Arial"/>
                <a:sym typeface="Arial"/>
              </a:rPr>
              <a:t>Recurrent Neural Networks (RNNs)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36666"/>
              <a:buFont typeface="Arial"/>
              <a:buNone/>
            </a:pPr>
            <a:r>
              <a:rPr lang="en" sz="3000" b="1" kern="0" dirty="0">
                <a:solidFill>
                  <a:srgbClr val="CC0202"/>
                </a:solidFill>
                <a:latin typeface="Arial"/>
                <a:cs typeface="Arial"/>
                <a:sym typeface="Arial"/>
              </a:rPr>
              <a:t>Encoder/Decoder Sequence to Sequence</a:t>
            </a:r>
          </a:p>
        </p:txBody>
      </p:sp>
      <p:sp>
        <p:nvSpPr>
          <p:cNvPr id="1524" name="Shape 1524"/>
          <p:cNvSpPr txBox="1"/>
          <p:nvPr/>
        </p:nvSpPr>
        <p:spPr>
          <a:xfrm>
            <a:off x="6816905" y="2982733"/>
            <a:ext cx="2327099" cy="48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434343"/>
                </a:solidFill>
                <a:latin typeface="Arial"/>
                <a:cs typeface="Arial"/>
                <a:sym typeface="Arial"/>
              </a:rPr>
              <a:t>[Donahue et al. CVPR’15]</a:t>
            </a:r>
          </a:p>
        </p:txBody>
      </p:sp>
      <p:sp>
        <p:nvSpPr>
          <p:cNvPr id="1525" name="Shape 1525"/>
          <p:cNvSpPr txBox="1"/>
          <p:nvPr/>
        </p:nvSpPr>
        <p:spPr>
          <a:xfrm>
            <a:off x="6816918" y="1945167"/>
            <a:ext cx="2288699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434343"/>
                </a:solidFill>
                <a:latin typeface="Arial"/>
                <a:cs typeface="Arial"/>
                <a:sym typeface="Arial"/>
              </a:rPr>
              <a:t>[Sutskever et al. NIPS’14]</a:t>
            </a:r>
          </a:p>
        </p:txBody>
      </p:sp>
      <p:sp>
        <p:nvSpPr>
          <p:cNvPr id="1526" name="Shape 1526"/>
          <p:cNvSpPr txBox="1"/>
          <p:nvPr/>
        </p:nvSpPr>
        <p:spPr>
          <a:xfrm>
            <a:off x="6816905" y="3301716"/>
            <a:ext cx="2327099" cy="48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434343"/>
                </a:solidFill>
                <a:latin typeface="Arial"/>
                <a:cs typeface="Arial"/>
                <a:sym typeface="Arial"/>
              </a:rPr>
              <a:t>[Vinyals et al. CVPR’15]</a:t>
            </a:r>
          </a:p>
        </p:txBody>
      </p:sp>
      <p:sp>
        <p:nvSpPr>
          <p:cNvPr id="1527" name="Shape 1527"/>
          <p:cNvSpPr txBox="1"/>
          <p:nvPr/>
        </p:nvSpPr>
        <p:spPr>
          <a:xfrm>
            <a:off x="871500" y="1836367"/>
            <a:ext cx="1074600" cy="73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English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Sentence</a:t>
            </a:r>
          </a:p>
        </p:txBody>
      </p:sp>
      <p:cxnSp>
        <p:nvCxnSpPr>
          <p:cNvPr id="1528" name="Shape 1528"/>
          <p:cNvCxnSpPr>
            <a:stCxn id="1527" idx="3"/>
          </p:cNvCxnSpPr>
          <p:nvPr/>
        </p:nvCxnSpPr>
        <p:spPr>
          <a:xfrm rot="10800000" flipH="1">
            <a:off x="1946100" y="2198167"/>
            <a:ext cx="354600" cy="68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stealth" w="lg" len="lg"/>
          </a:ln>
        </p:spPr>
      </p:cxnSp>
      <p:sp>
        <p:nvSpPr>
          <p:cNvPr id="1529" name="Shape 1529"/>
          <p:cNvSpPr/>
          <p:nvPr/>
        </p:nvSpPr>
        <p:spPr>
          <a:xfrm>
            <a:off x="2332142" y="1836367"/>
            <a:ext cx="855599" cy="737200"/>
          </a:xfrm>
          <a:prstGeom prst="rect">
            <a:avLst/>
          </a:prstGeom>
          <a:solidFill>
            <a:srgbClr val="F4CCCC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RNN encoder</a:t>
            </a:r>
          </a:p>
        </p:txBody>
      </p:sp>
      <p:sp>
        <p:nvSpPr>
          <p:cNvPr id="1530" name="Shape 1530"/>
          <p:cNvSpPr/>
          <p:nvPr/>
        </p:nvSpPr>
        <p:spPr>
          <a:xfrm>
            <a:off x="3479779" y="2065867"/>
            <a:ext cx="688553" cy="278208"/>
          </a:xfrm>
          <a:prstGeom prst="flowChartTerminator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1531" name="Shape 1531"/>
          <p:cNvCxnSpPr>
            <a:stCxn id="1529" idx="3"/>
            <a:endCxn id="1530" idx="1"/>
          </p:cNvCxnSpPr>
          <p:nvPr/>
        </p:nvCxnSpPr>
        <p:spPr>
          <a:xfrm>
            <a:off x="3187725" y="2204967"/>
            <a:ext cx="2922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stealth" w="lg" len="lg"/>
          </a:ln>
        </p:spPr>
      </p:cxnSp>
      <p:sp>
        <p:nvSpPr>
          <p:cNvPr id="1532" name="Shape 1532"/>
          <p:cNvSpPr/>
          <p:nvPr/>
        </p:nvSpPr>
        <p:spPr>
          <a:xfrm>
            <a:off x="4460380" y="1836367"/>
            <a:ext cx="855599" cy="737200"/>
          </a:xfrm>
          <a:prstGeom prst="rect">
            <a:avLst/>
          </a:prstGeom>
          <a:solidFill>
            <a:srgbClr val="F4CCCC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RNN decoder</a:t>
            </a:r>
          </a:p>
        </p:txBody>
      </p:sp>
      <p:cxnSp>
        <p:nvCxnSpPr>
          <p:cNvPr id="1533" name="Shape 1533"/>
          <p:cNvCxnSpPr/>
          <p:nvPr/>
        </p:nvCxnSpPr>
        <p:spPr>
          <a:xfrm>
            <a:off x="4168325" y="2204967"/>
            <a:ext cx="2922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stealth" w="lg" len="lg"/>
          </a:ln>
        </p:spPr>
      </p:cxnSp>
      <p:sp>
        <p:nvSpPr>
          <p:cNvPr id="1534" name="Shape 1534"/>
          <p:cNvSpPr/>
          <p:nvPr/>
        </p:nvSpPr>
        <p:spPr>
          <a:xfrm>
            <a:off x="3756325" y="2107567"/>
            <a:ext cx="135600" cy="194800"/>
          </a:xfrm>
          <a:prstGeom prst="ellipse">
            <a:avLst/>
          </a:prstGeom>
          <a:solidFill>
            <a:srgbClr val="0000FF"/>
          </a:solidFill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35" name="Shape 1535"/>
          <p:cNvSpPr/>
          <p:nvPr/>
        </p:nvSpPr>
        <p:spPr>
          <a:xfrm>
            <a:off x="3550325" y="2107567"/>
            <a:ext cx="135600" cy="194800"/>
          </a:xfrm>
          <a:prstGeom prst="ellipse">
            <a:avLst/>
          </a:prstGeom>
          <a:solidFill>
            <a:srgbClr val="0000FF"/>
          </a:solidFill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36" name="Shape 1536"/>
          <p:cNvSpPr/>
          <p:nvPr/>
        </p:nvSpPr>
        <p:spPr>
          <a:xfrm>
            <a:off x="3962325" y="2107567"/>
            <a:ext cx="135600" cy="194800"/>
          </a:xfrm>
          <a:prstGeom prst="ellipse">
            <a:avLst/>
          </a:prstGeom>
          <a:solidFill>
            <a:srgbClr val="0000FF"/>
          </a:solidFill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37" name="Shape 1537"/>
          <p:cNvSpPr txBox="1"/>
          <p:nvPr/>
        </p:nvSpPr>
        <p:spPr>
          <a:xfrm>
            <a:off x="5678425" y="1836367"/>
            <a:ext cx="1074600" cy="73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French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Sentence</a:t>
            </a:r>
          </a:p>
        </p:txBody>
      </p:sp>
      <p:cxnSp>
        <p:nvCxnSpPr>
          <p:cNvPr id="1538" name="Shape 1538"/>
          <p:cNvCxnSpPr>
            <a:stCxn id="1532" idx="3"/>
            <a:endCxn id="1537" idx="1"/>
          </p:cNvCxnSpPr>
          <p:nvPr/>
        </p:nvCxnSpPr>
        <p:spPr>
          <a:xfrm>
            <a:off x="5315975" y="2204967"/>
            <a:ext cx="3624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1539" name="Shape 1539"/>
          <p:cNvCxnSpPr/>
          <p:nvPr/>
        </p:nvCxnSpPr>
        <p:spPr>
          <a:xfrm rot="10800000" flipH="1">
            <a:off x="1946116" y="3344532"/>
            <a:ext cx="354599" cy="68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stealth" w="lg" len="lg"/>
          </a:ln>
        </p:spPr>
      </p:cxnSp>
      <p:sp>
        <p:nvSpPr>
          <p:cNvPr id="1540" name="Shape 1540"/>
          <p:cNvSpPr/>
          <p:nvPr/>
        </p:nvSpPr>
        <p:spPr>
          <a:xfrm>
            <a:off x="2332141" y="2982733"/>
            <a:ext cx="855599" cy="737200"/>
          </a:xfrm>
          <a:prstGeom prst="rect">
            <a:avLst/>
          </a:prstGeom>
          <a:solidFill>
            <a:srgbClr val="CFE2F3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Encode</a:t>
            </a:r>
          </a:p>
        </p:txBody>
      </p:sp>
      <p:sp>
        <p:nvSpPr>
          <p:cNvPr id="1541" name="Shape 1541"/>
          <p:cNvSpPr/>
          <p:nvPr/>
        </p:nvSpPr>
        <p:spPr>
          <a:xfrm>
            <a:off x="3479766" y="3212233"/>
            <a:ext cx="688553" cy="278208"/>
          </a:xfrm>
          <a:prstGeom prst="flowChartTerminator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1542" name="Shape 1542"/>
          <p:cNvCxnSpPr>
            <a:stCxn id="1540" idx="3"/>
            <a:endCxn id="1541" idx="1"/>
          </p:cNvCxnSpPr>
          <p:nvPr/>
        </p:nvCxnSpPr>
        <p:spPr>
          <a:xfrm>
            <a:off x="3187712" y="3351333"/>
            <a:ext cx="2922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stealth" w="lg" len="lg"/>
          </a:ln>
        </p:spPr>
      </p:cxnSp>
      <p:sp>
        <p:nvSpPr>
          <p:cNvPr id="1543" name="Shape 1543"/>
          <p:cNvSpPr/>
          <p:nvPr/>
        </p:nvSpPr>
        <p:spPr>
          <a:xfrm>
            <a:off x="4460373" y="2982733"/>
            <a:ext cx="855599" cy="737200"/>
          </a:xfrm>
          <a:prstGeom prst="rect">
            <a:avLst/>
          </a:prstGeom>
          <a:solidFill>
            <a:srgbClr val="F4CCCC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RNN decoder</a:t>
            </a:r>
          </a:p>
        </p:txBody>
      </p:sp>
      <p:cxnSp>
        <p:nvCxnSpPr>
          <p:cNvPr id="1544" name="Shape 1544"/>
          <p:cNvCxnSpPr/>
          <p:nvPr/>
        </p:nvCxnSpPr>
        <p:spPr>
          <a:xfrm>
            <a:off x="4168312" y="3351333"/>
            <a:ext cx="2922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stealth" w="lg" len="lg"/>
          </a:ln>
        </p:spPr>
      </p:cxnSp>
      <p:sp>
        <p:nvSpPr>
          <p:cNvPr id="1545" name="Shape 1545"/>
          <p:cNvSpPr/>
          <p:nvPr/>
        </p:nvSpPr>
        <p:spPr>
          <a:xfrm>
            <a:off x="3756312" y="3253933"/>
            <a:ext cx="135600" cy="194800"/>
          </a:xfrm>
          <a:prstGeom prst="ellipse">
            <a:avLst/>
          </a:prstGeom>
          <a:solidFill>
            <a:srgbClr val="0000FF"/>
          </a:solidFill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46" name="Shape 1546"/>
          <p:cNvSpPr/>
          <p:nvPr/>
        </p:nvSpPr>
        <p:spPr>
          <a:xfrm>
            <a:off x="3550312" y="3253933"/>
            <a:ext cx="135600" cy="194800"/>
          </a:xfrm>
          <a:prstGeom prst="ellipse">
            <a:avLst/>
          </a:prstGeom>
          <a:solidFill>
            <a:srgbClr val="0000FF"/>
          </a:solidFill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47" name="Shape 1547"/>
          <p:cNvSpPr/>
          <p:nvPr/>
        </p:nvSpPr>
        <p:spPr>
          <a:xfrm>
            <a:off x="3962312" y="3253933"/>
            <a:ext cx="135600" cy="194800"/>
          </a:xfrm>
          <a:prstGeom prst="ellipse">
            <a:avLst/>
          </a:prstGeom>
          <a:solidFill>
            <a:srgbClr val="0000FF"/>
          </a:solidFill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48" name="Shape 1548"/>
          <p:cNvSpPr txBox="1"/>
          <p:nvPr/>
        </p:nvSpPr>
        <p:spPr>
          <a:xfrm>
            <a:off x="5710325" y="3103149"/>
            <a:ext cx="1074600" cy="48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Sentence</a:t>
            </a:r>
          </a:p>
        </p:txBody>
      </p:sp>
      <p:cxnSp>
        <p:nvCxnSpPr>
          <p:cNvPr id="1549" name="Shape 1549"/>
          <p:cNvCxnSpPr>
            <a:stCxn id="1543" idx="3"/>
            <a:endCxn id="1548" idx="1"/>
          </p:cNvCxnSpPr>
          <p:nvPr/>
        </p:nvCxnSpPr>
        <p:spPr>
          <a:xfrm rot="10800000" flipH="1">
            <a:off x="5315962" y="3348133"/>
            <a:ext cx="394500" cy="32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1550" name="Shape 1550"/>
          <p:cNvCxnSpPr/>
          <p:nvPr/>
        </p:nvCxnSpPr>
        <p:spPr>
          <a:xfrm rot="10800000" flipH="1">
            <a:off x="1946116" y="4562283"/>
            <a:ext cx="354599" cy="68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stealth" w="lg" len="lg"/>
          </a:ln>
        </p:spPr>
      </p:cxnSp>
      <p:sp>
        <p:nvSpPr>
          <p:cNvPr id="1551" name="Shape 1551"/>
          <p:cNvSpPr/>
          <p:nvPr/>
        </p:nvSpPr>
        <p:spPr>
          <a:xfrm>
            <a:off x="2332141" y="4200483"/>
            <a:ext cx="855599" cy="737200"/>
          </a:xfrm>
          <a:prstGeom prst="rect">
            <a:avLst/>
          </a:prstGeom>
          <a:solidFill>
            <a:srgbClr val="CFE2F3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Encode</a:t>
            </a:r>
          </a:p>
        </p:txBody>
      </p:sp>
      <p:sp>
        <p:nvSpPr>
          <p:cNvPr id="1552" name="Shape 1552"/>
          <p:cNvSpPr/>
          <p:nvPr/>
        </p:nvSpPr>
        <p:spPr>
          <a:xfrm>
            <a:off x="3479766" y="4429983"/>
            <a:ext cx="688553" cy="278208"/>
          </a:xfrm>
          <a:prstGeom prst="flowChartTerminator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1553" name="Shape 1553"/>
          <p:cNvCxnSpPr>
            <a:stCxn id="1551" idx="3"/>
            <a:endCxn id="1552" idx="1"/>
          </p:cNvCxnSpPr>
          <p:nvPr/>
        </p:nvCxnSpPr>
        <p:spPr>
          <a:xfrm>
            <a:off x="3187712" y="4569083"/>
            <a:ext cx="2922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stealth" w="lg" len="lg"/>
          </a:ln>
        </p:spPr>
      </p:cxnSp>
      <p:sp>
        <p:nvSpPr>
          <p:cNvPr id="1554" name="Shape 1554"/>
          <p:cNvSpPr/>
          <p:nvPr/>
        </p:nvSpPr>
        <p:spPr>
          <a:xfrm>
            <a:off x="4460373" y="4200483"/>
            <a:ext cx="855599" cy="737200"/>
          </a:xfrm>
          <a:prstGeom prst="rect">
            <a:avLst/>
          </a:prstGeom>
          <a:solidFill>
            <a:srgbClr val="F4CCCC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RNN decoder</a:t>
            </a:r>
          </a:p>
        </p:txBody>
      </p:sp>
      <p:cxnSp>
        <p:nvCxnSpPr>
          <p:cNvPr id="1555" name="Shape 1555"/>
          <p:cNvCxnSpPr/>
          <p:nvPr/>
        </p:nvCxnSpPr>
        <p:spPr>
          <a:xfrm>
            <a:off x="4168312" y="4569083"/>
            <a:ext cx="2922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stealth" w="lg" len="lg"/>
          </a:ln>
        </p:spPr>
      </p:cxnSp>
      <p:sp>
        <p:nvSpPr>
          <p:cNvPr id="1556" name="Shape 1556"/>
          <p:cNvSpPr/>
          <p:nvPr/>
        </p:nvSpPr>
        <p:spPr>
          <a:xfrm>
            <a:off x="3756312" y="4471683"/>
            <a:ext cx="135600" cy="194800"/>
          </a:xfrm>
          <a:prstGeom prst="ellipse">
            <a:avLst/>
          </a:prstGeom>
          <a:solidFill>
            <a:srgbClr val="0000FF"/>
          </a:solidFill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57" name="Shape 1557"/>
          <p:cNvSpPr/>
          <p:nvPr/>
        </p:nvSpPr>
        <p:spPr>
          <a:xfrm>
            <a:off x="3550312" y="4471683"/>
            <a:ext cx="135600" cy="194800"/>
          </a:xfrm>
          <a:prstGeom prst="ellipse">
            <a:avLst/>
          </a:prstGeom>
          <a:solidFill>
            <a:srgbClr val="0000FF"/>
          </a:solidFill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58" name="Shape 1558"/>
          <p:cNvSpPr/>
          <p:nvPr/>
        </p:nvSpPr>
        <p:spPr>
          <a:xfrm>
            <a:off x="3962312" y="4471683"/>
            <a:ext cx="135600" cy="194800"/>
          </a:xfrm>
          <a:prstGeom prst="ellipse">
            <a:avLst/>
          </a:prstGeom>
          <a:solidFill>
            <a:srgbClr val="0000FF"/>
          </a:solidFill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59" name="Shape 1559"/>
          <p:cNvSpPr txBox="1"/>
          <p:nvPr/>
        </p:nvSpPr>
        <p:spPr>
          <a:xfrm>
            <a:off x="5710325" y="4320899"/>
            <a:ext cx="1074600" cy="48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Sentence</a:t>
            </a:r>
          </a:p>
        </p:txBody>
      </p:sp>
      <p:cxnSp>
        <p:nvCxnSpPr>
          <p:cNvPr id="1560" name="Shape 1560"/>
          <p:cNvCxnSpPr>
            <a:stCxn id="1554" idx="3"/>
            <a:endCxn id="1559" idx="1"/>
          </p:cNvCxnSpPr>
          <p:nvPr/>
        </p:nvCxnSpPr>
        <p:spPr>
          <a:xfrm rot="10800000" flipH="1">
            <a:off x="5315962" y="4565883"/>
            <a:ext cx="394500" cy="32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stealth" w="lg" len="lg"/>
          </a:ln>
        </p:spPr>
      </p:cxnSp>
      <p:pic>
        <p:nvPicPr>
          <p:cNvPr id="1561" name="Shape 1561"/>
          <p:cNvPicPr preferRelativeResize="0"/>
          <p:nvPr/>
        </p:nvPicPr>
        <p:blipFill>
          <a:blip r:embed="rId5" cstate="print">
            <a:alphaModFix/>
          </a:blip>
          <a:stretch>
            <a:fillRect/>
          </a:stretch>
        </p:blipFill>
        <p:spPr>
          <a:xfrm>
            <a:off x="1107869" y="2950083"/>
            <a:ext cx="601875" cy="80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2" name="Shape 1562"/>
          <p:cNvPicPr preferRelativeResize="0"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1107862" y="4244592"/>
            <a:ext cx="688550" cy="624275"/>
          </a:xfrm>
          <a:prstGeom prst="rect">
            <a:avLst/>
          </a:prstGeom>
          <a:noFill/>
          <a:ln>
            <a:noFill/>
          </a:ln>
        </p:spPr>
      </p:pic>
      <p:sp>
        <p:nvSpPr>
          <p:cNvPr id="1563" name="Shape 1563"/>
          <p:cNvSpPr txBox="1"/>
          <p:nvPr/>
        </p:nvSpPr>
        <p:spPr>
          <a:xfrm>
            <a:off x="6816918" y="4311933"/>
            <a:ext cx="2288699" cy="48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 dirty="0">
                <a:solidFill>
                  <a:srgbClr val="434343"/>
                </a:solidFill>
                <a:latin typeface="Arial"/>
                <a:cs typeface="Arial"/>
                <a:sym typeface="Arial"/>
              </a:rPr>
              <a:t>[Venugopolan et al. NAACL’15] </a:t>
            </a:r>
          </a:p>
        </p:txBody>
      </p:sp>
      <p:cxnSp>
        <p:nvCxnSpPr>
          <p:cNvPr id="1564" name="Shape 1564"/>
          <p:cNvCxnSpPr/>
          <p:nvPr/>
        </p:nvCxnSpPr>
        <p:spPr>
          <a:xfrm rot="10800000" flipH="1">
            <a:off x="1946116" y="5900449"/>
            <a:ext cx="354599" cy="68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stealth" w="lg" len="lg"/>
          </a:ln>
        </p:spPr>
      </p:cxnSp>
      <p:sp>
        <p:nvSpPr>
          <p:cNvPr id="1565" name="Shape 1565"/>
          <p:cNvSpPr/>
          <p:nvPr/>
        </p:nvSpPr>
        <p:spPr>
          <a:xfrm>
            <a:off x="3479766" y="5768149"/>
            <a:ext cx="688553" cy="278208"/>
          </a:xfrm>
          <a:prstGeom prst="flowChartTerminator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1566" name="Shape 1566"/>
          <p:cNvCxnSpPr>
            <a:stCxn id="1567" idx="3"/>
            <a:endCxn id="1565" idx="1"/>
          </p:cNvCxnSpPr>
          <p:nvPr/>
        </p:nvCxnSpPr>
        <p:spPr>
          <a:xfrm>
            <a:off x="3187562" y="5907253"/>
            <a:ext cx="2922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stealth" w="lg" len="lg"/>
          </a:ln>
        </p:spPr>
      </p:cxnSp>
      <p:sp>
        <p:nvSpPr>
          <p:cNvPr id="1568" name="Shape 1568"/>
          <p:cNvSpPr/>
          <p:nvPr/>
        </p:nvSpPr>
        <p:spPr>
          <a:xfrm>
            <a:off x="4460373" y="5538649"/>
            <a:ext cx="855599" cy="737200"/>
          </a:xfrm>
          <a:prstGeom prst="rect">
            <a:avLst/>
          </a:prstGeom>
          <a:solidFill>
            <a:srgbClr val="F4CCCC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RNN decoder</a:t>
            </a:r>
          </a:p>
        </p:txBody>
      </p:sp>
      <p:cxnSp>
        <p:nvCxnSpPr>
          <p:cNvPr id="1569" name="Shape 1569"/>
          <p:cNvCxnSpPr/>
          <p:nvPr/>
        </p:nvCxnSpPr>
        <p:spPr>
          <a:xfrm>
            <a:off x="4168312" y="5907249"/>
            <a:ext cx="2922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stealth" w="lg" len="lg"/>
          </a:ln>
        </p:spPr>
      </p:cxnSp>
      <p:sp>
        <p:nvSpPr>
          <p:cNvPr id="1570" name="Shape 1570"/>
          <p:cNvSpPr/>
          <p:nvPr/>
        </p:nvSpPr>
        <p:spPr>
          <a:xfrm>
            <a:off x="3756312" y="5809849"/>
            <a:ext cx="135600" cy="194800"/>
          </a:xfrm>
          <a:prstGeom prst="ellipse">
            <a:avLst/>
          </a:prstGeom>
          <a:solidFill>
            <a:srgbClr val="0000FF"/>
          </a:solidFill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71" name="Shape 1571"/>
          <p:cNvSpPr/>
          <p:nvPr/>
        </p:nvSpPr>
        <p:spPr>
          <a:xfrm>
            <a:off x="3550312" y="5809849"/>
            <a:ext cx="135600" cy="194800"/>
          </a:xfrm>
          <a:prstGeom prst="ellipse">
            <a:avLst/>
          </a:prstGeom>
          <a:solidFill>
            <a:srgbClr val="0000FF"/>
          </a:solidFill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72" name="Shape 1572"/>
          <p:cNvSpPr/>
          <p:nvPr/>
        </p:nvSpPr>
        <p:spPr>
          <a:xfrm>
            <a:off x="3962312" y="5809849"/>
            <a:ext cx="135600" cy="194800"/>
          </a:xfrm>
          <a:prstGeom prst="ellipse">
            <a:avLst/>
          </a:prstGeom>
          <a:solidFill>
            <a:srgbClr val="0000FF"/>
          </a:solidFill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73" name="Shape 1573"/>
          <p:cNvSpPr txBox="1"/>
          <p:nvPr/>
        </p:nvSpPr>
        <p:spPr>
          <a:xfrm>
            <a:off x="5710325" y="5659065"/>
            <a:ext cx="1074600" cy="48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Sentence</a:t>
            </a:r>
          </a:p>
        </p:txBody>
      </p:sp>
      <p:cxnSp>
        <p:nvCxnSpPr>
          <p:cNvPr id="1574" name="Shape 1574"/>
          <p:cNvCxnSpPr>
            <a:stCxn id="1568" idx="3"/>
            <a:endCxn id="1573" idx="1"/>
          </p:cNvCxnSpPr>
          <p:nvPr/>
        </p:nvCxnSpPr>
        <p:spPr>
          <a:xfrm rot="10800000" flipH="1">
            <a:off x="5315962" y="5904049"/>
            <a:ext cx="394500" cy="32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stealth" w="lg" len="lg"/>
          </a:ln>
        </p:spPr>
      </p:cxnSp>
      <p:pic>
        <p:nvPicPr>
          <p:cNvPr id="1575" name="Shape 1575"/>
          <p:cNvPicPr preferRelativeResize="0"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182937" y="5526293"/>
            <a:ext cx="688550" cy="624275"/>
          </a:xfrm>
          <a:prstGeom prst="rect">
            <a:avLst/>
          </a:prstGeom>
          <a:noFill/>
          <a:ln>
            <a:noFill/>
          </a:ln>
        </p:spPr>
      </p:pic>
      <p:sp>
        <p:nvSpPr>
          <p:cNvPr id="1576" name="Shape 1576"/>
          <p:cNvSpPr txBox="1"/>
          <p:nvPr/>
        </p:nvSpPr>
        <p:spPr>
          <a:xfrm>
            <a:off x="6816918" y="5650100"/>
            <a:ext cx="2288699" cy="48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 dirty="0">
                <a:solidFill>
                  <a:srgbClr val="1155CC"/>
                </a:solidFill>
                <a:latin typeface="Arial"/>
                <a:cs typeface="Arial"/>
                <a:sym typeface="Arial"/>
              </a:rPr>
              <a:t>[</a:t>
            </a:r>
            <a:r>
              <a:rPr lang="en" sz="1400" kern="0">
                <a:solidFill>
                  <a:srgbClr val="1155CC"/>
                </a:solidFill>
                <a:latin typeface="Arial"/>
                <a:cs typeface="Arial"/>
                <a:sym typeface="Arial"/>
              </a:rPr>
              <a:t>Venugopalan et </a:t>
            </a:r>
            <a:r>
              <a:rPr lang="en" sz="1400" kern="0" dirty="0">
                <a:solidFill>
                  <a:srgbClr val="1155CC"/>
                </a:solidFill>
                <a:latin typeface="Arial"/>
                <a:cs typeface="Arial"/>
                <a:sym typeface="Arial"/>
              </a:rPr>
              <a:t>al. ICCV’15]</a:t>
            </a:r>
            <a:r>
              <a:rPr lang="en" sz="1400" kern="0" dirty="0">
                <a:solidFill>
                  <a:srgbClr val="434343"/>
                </a:solidFill>
                <a:latin typeface="Arial"/>
                <a:cs typeface="Arial"/>
                <a:sym typeface="Arial"/>
              </a:rPr>
              <a:t> (this work) </a:t>
            </a:r>
          </a:p>
        </p:txBody>
      </p:sp>
      <p:sp>
        <p:nvSpPr>
          <p:cNvPr id="1577" name="Shape 1577"/>
          <p:cNvSpPr/>
          <p:nvPr/>
        </p:nvSpPr>
        <p:spPr>
          <a:xfrm>
            <a:off x="2316412" y="5526300"/>
            <a:ext cx="855599" cy="737200"/>
          </a:xfrm>
          <a:prstGeom prst="rect">
            <a:avLst/>
          </a:prstGeom>
          <a:solidFill>
            <a:srgbClr val="F4CCCC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RNN encoder</a:t>
            </a:r>
          </a:p>
        </p:txBody>
      </p:sp>
      <p:sp>
        <p:nvSpPr>
          <p:cNvPr id="1578" name="Shape 1578"/>
          <p:cNvSpPr txBox="1">
            <a:spLocks noGrp="1"/>
          </p:cNvSpPr>
          <p:nvPr>
            <p:ph type="sldNum" idx="12"/>
          </p:nvPr>
        </p:nvSpPr>
        <p:spPr>
          <a:xfrm>
            <a:off x="8556812" y="6333133"/>
            <a:ext cx="548699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14</a:t>
            </a:fld>
            <a:endParaRPr lang="en"/>
          </a:p>
        </p:txBody>
      </p:sp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3" name="Shape 1583"/>
          <p:cNvSpPr/>
          <p:nvPr/>
        </p:nvSpPr>
        <p:spPr>
          <a:xfrm>
            <a:off x="298279" y="2939019"/>
            <a:ext cx="685499" cy="435999"/>
          </a:xfrm>
          <a:prstGeom prst="rect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LSTM</a:t>
            </a:r>
          </a:p>
        </p:txBody>
      </p:sp>
      <p:sp>
        <p:nvSpPr>
          <p:cNvPr id="1584" name="Shape 1584"/>
          <p:cNvSpPr/>
          <p:nvPr/>
        </p:nvSpPr>
        <p:spPr>
          <a:xfrm>
            <a:off x="3504960" y="2939019"/>
            <a:ext cx="685499" cy="435999"/>
          </a:xfrm>
          <a:prstGeom prst="rect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LSTM</a:t>
            </a:r>
          </a:p>
        </p:txBody>
      </p:sp>
      <p:sp>
        <p:nvSpPr>
          <p:cNvPr id="1585" name="Shape 1585"/>
          <p:cNvSpPr/>
          <p:nvPr/>
        </p:nvSpPr>
        <p:spPr>
          <a:xfrm>
            <a:off x="2436051" y="2939019"/>
            <a:ext cx="685499" cy="435999"/>
          </a:xfrm>
          <a:prstGeom prst="rect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LSTM</a:t>
            </a:r>
          </a:p>
        </p:txBody>
      </p:sp>
      <p:sp>
        <p:nvSpPr>
          <p:cNvPr id="1586" name="Shape 1586"/>
          <p:cNvSpPr/>
          <p:nvPr/>
        </p:nvSpPr>
        <p:spPr>
          <a:xfrm>
            <a:off x="1367150" y="2939019"/>
            <a:ext cx="685499" cy="435999"/>
          </a:xfrm>
          <a:prstGeom prst="rect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LSTM</a:t>
            </a:r>
          </a:p>
        </p:txBody>
      </p:sp>
      <p:sp>
        <p:nvSpPr>
          <p:cNvPr id="1587" name="Shape 1587"/>
          <p:cNvSpPr/>
          <p:nvPr/>
        </p:nvSpPr>
        <p:spPr>
          <a:xfrm>
            <a:off x="4573879" y="2939019"/>
            <a:ext cx="685499" cy="435999"/>
          </a:xfrm>
          <a:prstGeom prst="rect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LSTM</a:t>
            </a:r>
          </a:p>
        </p:txBody>
      </p:sp>
      <p:sp>
        <p:nvSpPr>
          <p:cNvPr id="1588" name="Shape 1588"/>
          <p:cNvSpPr/>
          <p:nvPr/>
        </p:nvSpPr>
        <p:spPr>
          <a:xfrm>
            <a:off x="7780554" y="2939019"/>
            <a:ext cx="685499" cy="435999"/>
          </a:xfrm>
          <a:prstGeom prst="rect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LSTM</a:t>
            </a:r>
          </a:p>
        </p:txBody>
      </p:sp>
      <p:sp>
        <p:nvSpPr>
          <p:cNvPr id="1589" name="Shape 1589"/>
          <p:cNvSpPr/>
          <p:nvPr/>
        </p:nvSpPr>
        <p:spPr>
          <a:xfrm>
            <a:off x="6711671" y="2939019"/>
            <a:ext cx="685499" cy="435999"/>
          </a:xfrm>
          <a:prstGeom prst="rect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LSTM</a:t>
            </a:r>
          </a:p>
        </p:txBody>
      </p:sp>
      <p:sp>
        <p:nvSpPr>
          <p:cNvPr id="1590" name="Shape 1590"/>
          <p:cNvSpPr/>
          <p:nvPr/>
        </p:nvSpPr>
        <p:spPr>
          <a:xfrm>
            <a:off x="5642755" y="2939019"/>
            <a:ext cx="685499" cy="435999"/>
          </a:xfrm>
          <a:prstGeom prst="rect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LSTM</a:t>
            </a:r>
          </a:p>
        </p:txBody>
      </p:sp>
      <p:sp>
        <p:nvSpPr>
          <p:cNvPr id="1591" name="Shape 1591"/>
          <p:cNvSpPr/>
          <p:nvPr/>
        </p:nvSpPr>
        <p:spPr>
          <a:xfrm>
            <a:off x="298279" y="4034469"/>
            <a:ext cx="685499" cy="435999"/>
          </a:xfrm>
          <a:prstGeom prst="rect">
            <a:avLst/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LSTM</a:t>
            </a:r>
          </a:p>
        </p:txBody>
      </p:sp>
      <p:sp>
        <p:nvSpPr>
          <p:cNvPr id="1592" name="Shape 1592"/>
          <p:cNvSpPr/>
          <p:nvPr/>
        </p:nvSpPr>
        <p:spPr>
          <a:xfrm>
            <a:off x="3504960" y="4034469"/>
            <a:ext cx="685499" cy="435999"/>
          </a:xfrm>
          <a:prstGeom prst="rect">
            <a:avLst/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LSTM</a:t>
            </a:r>
          </a:p>
        </p:txBody>
      </p:sp>
      <p:sp>
        <p:nvSpPr>
          <p:cNvPr id="1593" name="Shape 1593"/>
          <p:cNvSpPr/>
          <p:nvPr/>
        </p:nvSpPr>
        <p:spPr>
          <a:xfrm>
            <a:off x="2436051" y="4034469"/>
            <a:ext cx="685499" cy="435999"/>
          </a:xfrm>
          <a:prstGeom prst="rect">
            <a:avLst/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LSTM</a:t>
            </a:r>
          </a:p>
        </p:txBody>
      </p:sp>
      <p:sp>
        <p:nvSpPr>
          <p:cNvPr id="1594" name="Shape 1594"/>
          <p:cNvSpPr/>
          <p:nvPr/>
        </p:nvSpPr>
        <p:spPr>
          <a:xfrm>
            <a:off x="1367150" y="4034469"/>
            <a:ext cx="685499" cy="435999"/>
          </a:xfrm>
          <a:prstGeom prst="rect">
            <a:avLst/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LSTM</a:t>
            </a:r>
          </a:p>
        </p:txBody>
      </p:sp>
      <p:sp>
        <p:nvSpPr>
          <p:cNvPr id="1595" name="Shape 1595"/>
          <p:cNvSpPr/>
          <p:nvPr/>
        </p:nvSpPr>
        <p:spPr>
          <a:xfrm>
            <a:off x="4573879" y="4034469"/>
            <a:ext cx="685499" cy="435999"/>
          </a:xfrm>
          <a:prstGeom prst="rect">
            <a:avLst/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LSTM</a:t>
            </a:r>
          </a:p>
        </p:txBody>
      </p:sp>
      <p:sp>
        <p:nvSpPr>
          <p:cNvPr id="1596" name="Shape 1596"/>
          <p:cNvSpPr/>
          <p:nvPr/>
        </p:nvSpPr>
        <p:spPr>
          <a:xfrm>
            <a:off x="7780554" y="4034469"/>
            <a:ext cx="685499" cy="435999"/>
          </a:xfrm>
          <a:prstGeom prst="rect">
            <a:avLst/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LSTM</a:t>
            </a:r>
          </a:p>
        </p:txBody>
      </p:sp>
      <p:sp>
        <p:nvSpPr>
          <p:cNvPr id="1597" name="Shape 1597"/>
          <p:cNvSpPr/>
          <p:nvPr/>
        </p:nvSpPr>
        <p:spPr>
          <a:xfrm>
            <a:off x="6711671" y="4034469"/>
            <a:ext cx="685499" cy="435999"/>
          </a:xfrm>
          <a:prstGeom prst="rect">
            <a:avLst/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LSTM</a:t>
            </a:r>
          </a:p>
        </p:txBody>
      </p:sp>
      <p:sp>
        <p:nvSpPr>
          <p:cNvPr id="1598" name="Shape 1598"/>
          <p:cNvSpPr/>
          <p:nvPr/>
        </p:nvSpPr>
        <p:spPr>
          <a:xfrm>
            <a:off x="5642755" y="4034469"/>
            <a:ext cx="685499" cy="435999"/>
          </a:xfrm>
          <a:prstGeom prst="rect">
            <a:avLst/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LSTM</a:t>
            </a:r>
          </a:p>
        </p:txBody>
      </p:sp>
      <p:sp>
        <p:nvSpPr>
          <p:cNvPr id="1599" name="Shape 1599"/>
          <p:cNvSpPr/>
          <p:nvPr/>
        </p:nvSpPr>
        <p:spPr>
          <a:xfrm>
            <a:off x="298250" y="1546853"/>
            <a:ext cx="685500" cy="998433"/>
          </a:xfrm>
          <a:prstGeom prst="flowChartManualOperation">
            <a:avLst/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00" name="Shape 1600"/>
          <p:cNvSpPr txBox="1"/>
          <p:nvPr/>
        </p:nvSpPr>
        <p:spPr>
          <a:xfrm>
            <a:off x="298279" y="1546900"/>
            <a:ext cx="685499" cy="34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CNN</a:t>
            </a:r>
          </a:p>
        </p:txBody>
      </p:sp>
      <p:sp>
        <p:nvSpPr>
          <p:cNvPr id="1601" name="Shape 1601"/>
          <p:cNvSpPr/>
          <p:nvPr/>
        </p:nvSpPr>
        <p:spPr>
          <a:xfrm>
            <a:off x="1367150" y="1546853"/>
            <a:ext cx="685500" cy="998433"/>
          </a:xfrm>
          <a:prstGeom prst="flowChartManualOperation">
            <a:avLst/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02" name="Shape 1602"/>
          <p:cNvSpPr txBox="1"/>
          <p:nvPr/>
        </p:nvSpPr>
        <p:spPr>
          <a:xfrm>
            <a:off x="1367150" y="1546900"/>
            <a:ext cx="685499" cy="34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CNN</a:t>
            </a:r>
          </a:p>
        </p:txBody>
      </p:sp>
      <p:sp>
        <p:nvSpPr>
          <p:cNvPr id="1603" name="Shape 1603"/>
          <p:cNvSpPr/>
          <p:nvPr/>
        </p:nvSpPr>
        <p:spPr>
          <a:xfrm>
            <a:off x="2436050" y="1546853"/>
            <a:ext cx="685500" cy="998433"/>
          </a:xfrm>
          <a:prstGeom prst="flowChartManualOperation">
            <a:avLst/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04" name="Shape 1604"/>
          <p:cNvSpPr txBox="1"/>
          <p:nvPr/>
        </p:nvSpPr>
        <p:spPr>
          <a:xfrm>
            <a:off x="2436051" y="1546900"/>
            <a:ext cx="685499" cy="34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CNN</a:t>
            </a:r>
          </a:p>
        </p:txBody>
      </p:sp>
      <p:sp>
        <p:nvSpPr>
          <p:cNvPr id="1605" name="Shape 1605"/>
          <p:cNvSpPr/>
          <p:nvPr/>
        </p:nvSpPr>
        <p:spPr>
          <a:xfrm>
            <a:off x="3504950" y="1546853"/>
            <a:ext cx="685500" cy="998433"/>
          </a:xfrm>
          <a:prstGeom prst="flowChartManualOperation">
            <a:avLst/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06" name="Shape 1606"/>
          <p:cNvSpPr txBox="1"/>
          <p:nvPr/>
        </p:nvSpPr>
        <p:spPr>
          <a:xfrm>
            <a:off x="3504960" y="1546900"/>
            <a:ext cx="685499" cy="34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CNN</a:t>
            </a:r>
          </a:p>
        </p:txBody>
      </p:sp>
      <p:pic>
        <p:nvPicPr>
          <p:cNvPr id="1607" name="Shape 1607"/>
          <p:cNvPicPr preferRelativeResize="0"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226657" y="462635"/>
            <a:ext cx="828675" cy="82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8" name="Shape 1608"/>
          <p:cNvPicPr preferRelativeResize="0"/>
          <p:nvPr/>
        </p:nvPicPr>
        <p:blipFill>
          <a:blip r:embed="rId4" cstate="print">
            <a:alphaModFix/>
          </a:blip>
          <a:stretch>
            <a:fillRect/>
          </a:stretch>
        </p:blipFill>
        <p:spPr>
          <a:xfrm>
            <a:off x="2364463" y="462635"/>
            <a:ext cx="828675" cy="82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9" name="Shape 1609"/>
          <p:cNvPicPr preferRelativeResize="0"/>
          <p:nvPr/>
        </p:nvPicPr>
        <p:blipFill>
          <a:blip r:embed="rId5" cstate="print">
            <a:alphaModFix/>
          </a:blip>
          <a:stretch>
            <a:fillRect/>
          </a:stretch>
        </p:blipFill>
        <p:spPr>
          <a:xfrm>
            <a:off x="3433359" y="462635"/>
            <a:ext cx="828675" cy="82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0" name="Shape 1610"/>
          <p:cNvPicPr preferRelativeResize="0"/>
          <p:nvPr/>
        </p:nvPicPr>
        <p:blipFill>
          <a:blip r:embed="rId6" cstate="print">
            <a:alphaModFix/>
          </a:blip>
          <a:stretch>
            <a:fillRect/>
          </a:stretch>
        </p:blipFill>
        <p:spPr>
          <a:xfrm>
            <a:off x="1295562" y="462635"/>
            <a:ext cx="828675" cy="825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11" name="Shape 1611"/>
          <p:cNvSpPr txBox="1"/>
          <p:nvPr/>
        </p:nvSpPr>
        <p:spPr>
          <a:xfrm>
            <a:off x="4744429" y="4951219"/>
            <a:ext cx="344399" cy="435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</a:t>
            </a:r>
          </a:p>
        </p:txBody>
      </p:sp>
      <p:sp>
        <p:nvSpPr>
          <p:cNvPr id="1612" name="Shape 1612"/>
          <p:cNvSpPr txBox="1"/>
          <p:nvPr/>
        </p:nvSpPr>
        <p:spPr>
          <a:xfrm>
            <a:off x="5661055" y="4951219"/>
            <a:ext cx="648899" cy="435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man</a:t>
            </a:r>
          </a:p>
        </p:txBody>
      </p:sp>
      <p:sp>
        <p:nvSpPr>
          <p:cNvPr id="1613" name="Shape 1613"/>
          <p:cNvSpPr txBox="1"/>
          <p:nvPr/>
        </p:nvSpPr>
        <p:spPr>
          <a:xfrm>
            <a:off x="6882221" y="4951219"/>
            <a:ext cx="344399" cy="435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is</a:t>
            </a:r>
          </a:p>
        </p:txBody>
      </p:sp>
      <p:sp>
        <p:nvSpPr>
          <p:cNvPr id="1614" name="Shape 1614"/>
          <p:cNvSpPr txBox="1"/>
          <p:nvPr/>
        </p:nvSpPr>
        <p:spPr>
          <a:xfrm>
            <a:off x="7709004" y="4951219"/>
            <a:ext cx="828599" cy="435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talking</a:t>
            </a:r>
          </a:p>
        </p:txBody>
      </p:sp>
      <p:sp>
        <p:nvSpPr>
          <p:cNvPr id="1615" name="Shape 1615"/>
          <p:cNvSpPr txBox="1"/>
          <p:nvPr/>
        </p:nvSpPr>
        <p:spPr>
          <a:xfrm>
            <a:off x="8466066" y="3450086"/>
            <a:ext cx="648899" cy="435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...</a:t>
            </a:r>
          </a:p>
        </p:txBody>
      </p:sp>
      <p:cxnSp>
        <p:nvCxnSpPr>
          <p:cNvPr id="1616" name="Shape 1616"/>
          <p:cNvCxnSpPr>
            <a:stCxn id="1607" idx="2"/>
            <a:endCxn id="1600" idx="0"/>
          </p:cNvCxnSpPr>
          <p:nvPr/>
        </p:nvCxnSpPr>
        <p:spPr>
          <a:xfrm>
            <a:off x="640987" y="1288133"/>
            <a:ext cx="0" cy="258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17" name="Shape 1617"/>
          <p:cNvCxnSpPr>
            <a:stCxn id="1599" idx="2"/>
            <a:endCxn id="1583" idx="0"/>
          </p:cNvCxnSpPr>
          <p:nvPr/>
        </p:nvCxnSpPr>
        <p:spPr>
          <a:xfrm>
            <a:off x="641000" y="2545267"/>
            <a:ext cx="0" cy="393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18" name="Shape 1618"/>
          <p:cNvCxnSpPr>
            <a:stCxn id="1583" idx="2"/>
            <a:endCxn id="1591" idx="0"/>
          </p:cNvCxnSpPr>
          <p:nvPr/>
        </p:nvCxnSpPr>
        <p:spPr>
          <a:xfrm>
            <a:off x="640999" y="3374999"/>
            <a:ext cx="0" cy="659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19" name="Shape 1619"/>
          <p:cNvCxnSpPr>
            <a:stCxn id="1601" idx="2"/>
            <a:endCxn id="1586" idx="0"/>
          </p:cNvCxnSpPr>
          <p:nvPr/>
        </p:nvCxnSpPr>
        <p:spPr>
          <a:xfrm>
            <a:off x="1709900" y="2545267"/>
            <a:ext cx="0" cy="393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20" name="Shape 1620"/>
          <p:cNvCxnSpPr/>
          <p:nvPr/>
        </p:nvCxnSpPr>
        <p:spPr>
          <a:xfrm>
            <a:off x="1709862" y="1288153"/>
            <a:ext cx="0" cy="258799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21" name="Shape 1621"/>
          <p:cNvCxnSpPr>
            <a:stCxn id="1608" idx="2"/>
            <a:endCxn id="1604" idx="0"/>
          </p:cNvCxnSpPr>
          <p:nvPr/>
        </p:nvCxnSpPr>
        <p:spPr>
          <a:xfrm>
            <a:off x="2778787" y="1288133"/>
            <a:ext cx="0" cy="258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22" name="Shape 1622"/>
          <p:cNvCxnSpPr>
            <a:stCxn id="1603" idx="2"/>
            <a:endCxn id="1585" idx="0"/>
          </p:cNvCxnSpPr>
          <p:nvPr/>
        </p:nvCxnSpPr>
        <p:spPr>
          <a:xfrm>
            <a:off x="2778800" y="2545267"/>
            <a:ext cx="0" cy="393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23" name="Shape 1623"/>
          <p:cNvCxnSpPr>
            <a:stCxn id="1609" idx="2"/>
            <a:endCxn id="1606" idx="0"/>
          </p:cNvCxnSpPr>
          <p:nvPr/>
        </p:nvCxnSpPr>
        <p:spPr>
          <a:xfrm>
            <a:off x="3847687" y="1288133"/>
            <a:ext cx="0" cy="258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24" name="Shape 1624"/>
          <p:cNvCxnSpPr>
            <a:stCxn id="1605" idx="2"/>
            <a:endCxn id="1584" idx="0"/>
          </p:cNvCxnSpPr>
          <p:nvPr/>
        </p:nvCxnSpPr>
        <p:spPr>
          <a:xfrm>
            <a:off x="3847700" y="2545267"/>
            <a:ext cx="0" cy="393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25" name="Shape 1625"/>
          <p:cNvCxnSpPr>
            <a:stCxn id="1586" idx="2"/>
            <a:endCxn id="1594" idx="0"/>
          </p:cNvCxnSpPr>
          <p:nvPr/>
        </p:nvCxnSpPr>
        <p:spPr>
          <a:xfrm>
            <a:off x="1709899" y="3374999"/>
            <a:ext cx="0" cy="659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26" name="Shape 1626"/>
          <p:cNvCxnSpPr>
            <a:stCxn id="1585" idx="2"/>
            <a:endCxn id="1593" idx="0"/>
          </p:cNvCxnSpPr>
          <p:nvPr/>
        </p:nvCxnSpPr>
        <p:spPr>
          <a:xfrm>
            <a:off x="2778799" y="3374999"/>
            <a:ext cx="0" cy="659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27" name="Shape 1627"/>
          <p:cNvCxnSpPr>
            <a:stCxn id="1584" idx="2"/>
            <a:endCxn id="1592" idx="0"/>
          </p:cNvCxnSpPr>
          <p:nvPr/>
        </p:nvCxnSpPr>
        <p:spPr>
          <a:xfrm>
            <a:off x="3847699" y="3374999"/>
            <a:ext cx="0" cy="659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28" name="Shape 1628"/>
          <p:cNvCxnSpPr>
            <a:stCxn id="1583" idx="3"/>
            <a:endCxn id="1586" idx="1"/>
          </p:cNvCxnSpPr>
          <p:nvPr/>
        </p:nvCxnSpPr>
        <p:spPr>
          <a:xfrm>
            <a:off x="983749" y="3156999"/>
            <a:ext cx="383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29" name="Shape 1629"/>
          <p:cNvCxnSpPr>
            <a:stCxn id="1586" idx="3"/>
            <a:endCxn id="1585" idx="1"/>
          </p:cNvCxnSpPr>
          <p:nvPr/>
        </p:nvCxnSpPr>
        <p:spPr>
          <a:xfrm>
            <a:off x="2052649" y="3156999"/>
            <a:ext cx="383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30" name="Shape 1630"/>
          <p:cNvCxnSpPr>
            <a:stCxn id="1585" idx="3"/>
            <a:endCxn id="1584" idx="1"/>
          </p:cNvCxnSpPr>
          <p:nvPr/>
        </p:nvCxnSpPr>
        <p:spPr>
          <a:xfrm>
            <a:off x="3121549" y="3156999"/>
            <a:ext cx="383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31" name="Shape 1631"/>
          <p:cNvCxnSpPr>
            <a:stCxn id="1591" idx="3"/>
            <a:endCxn id="1594" idx="1"/>
          </p:cNvCxnSpPr>
          <p:nvPr/>
        </p:nvCxnSpPr>
        <p:spPr>
          <a:xfrm>
            <a:off x="983749" y="4252449"/>
            <a:ext cx="383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32" name="Shape 1632"/>
          <p:cNvCxnSpPr>
            <a:stCxn id="1594" idx="3"/>
            <a:endCxn id="1593" idx="1"/>
          </p:cNvCxnSpPr>
          <p:nvPr/>
        </p:nvCxnSpPr>
        <p:spPr>
          <a:xfrm>
            <a:off x="2052649" y="4252449"/>
            <a:ext cx="383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33" name="Shape 1633"/>
          <p:cNvCxnSpPr>
            <a:stCxn id="1593" idx="3"/>
            <a:endCxn id="1592" idx="1"/>
          </p:cNvCxnSpPr>
          <p:nvPr/>
        </p:nvCxnSpPr>
        <p:spPr>
          <a:xfrm>
            <a:off x="3121549" y="4252449"/>
            <a:ext cx="383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34" name="Shape 1634"/>
          <p:cNvCxnSpPr>
            <a:stCxn id="1592" idx="3"/>
            <a:endCxn id="1595" idx="1"/>
          </p:cNvCxnSpPr>
          <p:nvPr/>
        </p:nvCxnSpPr>
        <p:spPr>
          <a:xfrm>
            <a:off x="4190449" y="4252449"/>
            <a:ext cx="383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35" name="Shape 1635"/>
          <p:cNvCxnSpPr>
            <a:stCxn id="1584" idx="3"/>
            <a:endCxn id="1587" idx="1"/>
          </p:cNvCxnSpPr>
          <p:nvPr/>
        </p:nvCxnSpPr>
        <p:spPr>
          <a:xfrm>
            <a:off x="4190449" y="3156999"/>
            <a:ext cx="383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36" name="Shape 1636"/>
          <p:cNvCxnSpPr>
            <a:stCxn id="1587" idx="2"/>
            <a:endCxn id="1595" idx="0"/>
          </p:cNvCxnSpPr>
          <p:nvPr/>
        </p:nvCxnSpPr>
        <p:spPr>
          <a:xfrm>
            <a:off x="4916599" y="3374999"/>
            <a:ext cx="0" cy="659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37" name="Shape 1637"/>
          <p:cNvCxnSpPr>
            <a:stCxn id="1590" idx="2"/>
            <a:endCxn id="1598" idx="0"/>
          </p:cNvCxnSpPr>
          <p:nvPr/>
        </p:nvCxnSpPr>
        <p:spPr>
          <a:xfrm>
            <a:off x="5985499" y="3374999"/>
            <a:ext cx="0" cy="659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38" name="Shape 1638"/>
          <p:cNvCxnSpPr>
            <a:stCxn id="1587" idx="3"/>
            <a:endCxn id="1590" idx="1"/>
          </p:cNvCxnSpPr>
          <p:nvPr/>
        </p:nvCxnSpPr>
        <p:spPr>
          <a:xfrm>
            <a:off x="5259349" y="3156999"/>
            <a:ext cx="383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39" name="Shape 1639"/>
          <p:cNvCxnSpPr>
            <a:stCxn id="1595" idx="3"/>
            <a:endCxn id="1598" idx="1"/>
          </p:cNvCxnSpPr>
          <p:nvPr/>
        </p:nvCxnSpPr>
        <p:spPr>
          <a:xfrm>
            <a:off x="5259349" y="4252449"/>
            <a:ext cx="383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40" name="Shape 1640"/>
          <p:cNvCxnSpPr>
            <a:stCxn id="1590" idx="3"/>
            <a:endCxn id="1589" idx="1"/>
          </p:cNvCxnSpPr>
          <p:nvPr/>
        </p:nvCxnSpPr>
        <p:spPr>
          <a:xfrm>
            <a:off x="6328250" y="3156999"/>
            <a:ext cx="383399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41" name="Shape 1641"/>
          <p:cNvCxnSpPr>
            <a:stCxn id="1598" idx="3"/>
            <a:endCxn id="1597" idx="1"/>
          </p:cNvCxnSpPr>
          <p:nvPr/>
        </p:nvCxnSpPr>
        <p:spPr>
          <a:xfrm>
            <a:off x="6328250" y="4252449"/>
            <a:ext cx="383399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42" name="Shape 1642"/>
          <p:cNvCxnSpPr>
            <a:stCxn id="1589" idx="3"/>
            <a:endCxn id="1588" idx="1"/>
          </p:cNvCxnSpPr>
          <p:nvPr/>
        </p:nvCxnSpPr>
        <p:spPr>
          <a:xfrm>
            <a:off x="7397149" y="3156999"/>
            <a:ext cx="383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43" name="Shape 1643"/>
          <p:cNvCxnSpPr>
            <a:stCxn id="1597" idx="3"/>
            <a:endCxn id="1596" idx="1"/>
          </p:cNvCxnSpPr>
          <p:nvPr/>
        </p:nvCxnSpPr>
        <p:spPr>
          <a:xfrm>
            <a:off x="7397149" y="4252449"/>
            <a:ext cx="383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44" name="Shape 1644"/>
          <p:cNvCxnSpPr>
            <a:stCxn id="1588" idx="2"/>
            <a:endCxn id="1596" idx="0"/>
          </p:cNvCxnSpPr>
          <p:nvPr/>
        </p:nvCxnSpPr>
        <p:spPr>
          <a:xfrm>
            <a:off x="8123299" y="3374999"/>
            <a:ext cx="0" cy="659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45" name="Shape 1645"/>
          <p:cNvCxnSpPr>
            <a:stCxn id="1589" idx="2"/>
            <a:endCxn id="1597" idx="0"/>
          </p:cNvCxnSpPr>
          <p:nvPr/>
        </p:nvCxnSpPr>
        <p:spPr>
          <a:xfrm>
            <a:off x="7054399" y="3374999"/>
            <a:ext cx="0" cy="659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46" name="Shape 1646"/>
          <p:cNvCxnSpPr>
            <a:stCxn id="1595" idx="2"/>
            <a:endCxn id="1611" idx="0"/>
          </p:cNvCxnSpPr>
          <p:nvPr/>
        </p:nvCxnSpPr>
        <p:spPr>
          <a:xfrm>
            <a:off x="4916599" y="4470449"/>
            <a:ext cx="0" cy="480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47" name="Shape 1647"/>
          <p:cNvCxnSpPr>
            <a:stCxn id="1598" idx="2"/>
            <a:endCxn id="1612" idx="0"/>
          </p:cNvCxnSpPr>
          <p:nvPr/>
        </p:nvCxnSpPr>
        <p:spPr>
          <a:xfrm>
            <a:off x="5985499" y="4470449"/>
            <a:ext cx="0" cy="480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48" name="Shape 1648"/>
          <p:cNvCxnSpPr>
            <a:stCxn id="1597" idx="2"/>
            <a:endCxn id="1613" idx="0"/>
          </p:cNvCxnSpPr>
          <p:nvPr/>
        </p:nvCxnSpPr>
        <p:spPr>
          <a:xfrm>
            <a:off x="7054399" y="4470449"/>
            <a:ext cx="0" cy="480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49" name="Shape 1649"/>
          <p:cNvCxnSpPr>
            <a:stCxn id="1596" idx="2"/>
            <a:endCxn id="1614" idx="0"/>
          </p:cNvCxnSpPr>
          <p:nvPr/>
        </p:nvCxnSpPr>
        <p:spPr>
          <a:xfrm>
            <a:off x="8123299" y="4470449"/>
            <a:ext cx="0" cy="480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650" name="Shape 1650"/>
          <p:cNvSpPr txBox="1"/>
          <p:nvPr/>
        </p:nvSpPr>
        <p:spPr>
          <a:xfrm>
            <a:off x="8466066" y="4951219"/>
            <a:ext cx="648899" cy="435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...</a:t>
            </a:r>
          </a:p>
        </p:txBody>
      </p:sp>
      <p:sp>
        <p:nvSpPr>
          <p:cNvPr id="1651" name="Shape 1651"/>
          <p:cNvSpPr/>
          <p:nvPr/>
        </p:nvSpPr>
        <p:spPr>
          <a:xfrm rot="5400000">
            <a:off x="2068150" y="3050119"/>
            <a:ext cx="352400" cy="3941399"/>
          </a:xfrm>
          <a:prstGeom prst="rightBrace">
            <a:avLst>
              <a:gd name="adj1" fmla="val 8333"/>
              <a:gd name="adj2" fmla="val 49771"/>
            </a:avLst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52" name="Shape 1652"/>
          <p:cNvSpPr txBox="1"/>
          <p:nvPr/>
        </p:nvSpPr>
        <p:spPr>
          <a:xfrm>
            <a:off x="1575725" y="5085333"/>
            <a:ext cx="1428000" cy="496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Encoding stage</a:t>
            </a:r>
          </a:p>
        </p:txBody>
      </p:sp>
      <p:sp>
        <p:nvSpPr>
          <p:cNvPr id="1653" name="Shape 1653"/>
          <p:cNvSpPr/>
          <p:nvPr/>
        </p:nvSpPr>
        <p:spPr>
          <a:xfrm rot="5400000">
            <a:off x="6538900" y="3592653"/>
            <a:ext cx="352400" cy="3941399"/>
          </a:xfrm>
          <a:prstGeom prst="rightBrace">
            <a:avLst>
              <a:gd name="adj1" fmla="val 8333"/>
              <a:gd name="adj2" fmla="val 49771"/>
            </a:avLst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54" name="Shape 1654"/>
          <p:cNvSpPr txBox="1"/>
          <p:nvPr/>
        </p:nvSpPr>
        <p:spPr>
          <a:xfrm>
            <a:off x="6001100" y="5739533"/>
            <a:ext cx="1428000" cy="496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Decoding stage</a:t>
            </a:r>
          </a:p>
        </p:txBody>
      </p:sp>
      <p:sp>
        <p:nvSpPr>
          <p:cNvPr id="1655" name="Shape 1655"/>
          <p:cNvSpPr txBox="1"/>
          <p:nvPr/>
        </p:nvSpPr>
        <p:spPr>
          <a:xfrm>
            <a:off x="4682751" y="2010953"/>
            <a:ext cx="3512099" cy="689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Now decode it to a sentence!</a:t>
            </a:r>
          </a:p>
        </p:txBody>
      </p:sp>
      <p:cxnSp>
        <p:nvCxnSpPr>
          <p:cNvPr id="1656" name="Shape 1656"/>
          <p:cNvCxnSpPr/>
          <p:nvPr/>
        </p:nvCxnSpPr>
        <p:spPr>
          <a:xfrm rot="10800000" flipH="1">
            <a:off x="4924717" y="3750883"/>
            <a:ext cx="1052699" cy="1296000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657" name="Shape 1657"/>
          <p:cNvCxnSpPr/>
          <p:nvPr/>
        </p:nvCxnSpPr>
        <p:spPr>
          <a:xfrm rot="10800000" flipH="1">
            <a:off x="5993600" y="3750883"/>
            <a:ext cx="1052699" cy="1296000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658" name="Shape 1658"/>
          <p:cNvCxnSpPr/>
          <p:nvPr/>
        </p:nvCxnSpPr>
        <p:spPr>
          <a:xfrm rot="10800000" flipH="1">
            <a:off x="7062509" y="3750899"/>
            <a:ext cx="1052699" cy="1296000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659" name="Shape 1659"/>
          <p:cNvCxnSpPr/>
          <p:nvPr/>
        </p:nvCxnSpPr>
        <p:spPr>
          <a:xfrm>
            <a:off x="5874525" y="3750900"/>
            <a:ext cx="423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60" name="Shape 1660"/>
          <p:cNvCxnSpPr/>
          <p:nvPr/>
        </p:nvCxnSpPr>
        <p:spPr>
          <a:xfrm>
            <a:off x="6941950" y="3750900"/>
            <a:ext cx="423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61" name="Shape 1661"/>
          <p:cNvCxnSpPr/>
          <p:nvPr/>
        </p:nvCxnSpPr>
        <p:spPr>
          <a:xfrm>
            <a:off x="8003900" y="3750900"/>
            <a:ext cx="423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663" name="Shape 1663"/>
          <p:cNvSpPr txBox="1">
            <a:spLocks noGrp="1"/>
          </p:cNvSpPr>
          <p:nvPr>
            <p:ph type="sldNum" idx="12"/>
          </p:nvPr>
        </p:nvSpPr>
        <p:spPr>
          <a:xfrm>
            <a:off x="6553217" y="6356352"/>
            <a:ext cx="2133599" cy="3652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15</a:t>
            </a:fld>
            <a:endParaRPr lang="en"/>
          </a:p>
        </p:txBody>
      </p:sp>
      <p:sp>
        <p:nvSpPr>
          <p:cNvPr id="1664" name="Shape 1664"/>
          <p:cNvSpPr txBox="1"/>
          <p:nvPr/>
        </p:nvSpPr>
        <p:spPr>
          <a:xfrm>
            <a:off x="4916624" y="627000"/>
            <a:ext cx="4068899" cy="496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" sz="2800" kern="0" dirty="0">
                <a:solidFill>
                  <a:srgbClr val="0000FF"/>
                </a:solidFill>
                <a:latin typeface="Oswald"/>
                <a:ea typeface="Oswald"/>
                <a:cs typeface="Oswald"/>
                <a:sym typeface="Oswald"/>
              </a:rPr>
              <a:t>S2VT: Sequence to Sequence Video to Text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0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10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1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1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1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1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1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1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1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1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1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1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1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000"/>
                            </p:stCondLst>
                            <p:childTnLst>
                              <p:par>
                                <p:cTn id="1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1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1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000"/>
                            </p:stCondLst>
                            <p:childTnLst>
                              <p:par>
                                <p:cTn id="1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1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1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1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1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1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1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1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4000"/>
                            </p:stCondLst>
                            <p:childTnLst>
                              <p:par>
                                <p:cTn id="1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1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5000"/>
                            </p:stCondLst>
                            <p:childTnLst>
                              <p:par>
                                <p:cTn id="1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1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1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1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6000"/>
                            </p:stCondLst>
                            <p:childTnLst>
                              <p:par>
                                <p:cTn id="1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1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1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1000"/>
                                        <p:tgtEl>
                                          <p:spTgt spid="1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7000"/>
                            </p:stCondLst>
                            <p:childTnLst>
                              <p:par>
                                <p:cTn id="2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1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1000"/>
                                        <p:tgtEl>
                                          <p:spTgt spid="1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1000"/>
                                        <p:tgtEl>
                                          <p:spTgt spid="1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8000"/>
                            </p:stCondLst>
                            <p:childTnLst>
                              <p:par>
                                <p:cTn id="2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1000"/>
                                        <p:tgtEl>
                                          <p:spTgt spid="1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1000"/>
                                        <p:tgtEl>
                                          <p:spTgt spid="1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1000"/>
                                        <p:tgtEl>
                                          <p:spTgt spid="1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1000"/>
                                        <p:tgtEl>
                                          <p:spTgt spid="1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1000"/>
                                        <p:tgtEl>
                                          <p:spTgt spid="1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1000"/>
                                        <p:tgtEl>
                                          <p:spTgt spid="1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2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1000"/>
                                        <p:tgtEl>
                                          <p:spTgt spid="1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1000"/>
                                        <p:tgtEl>
                                          <p:spTgt spid="1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1000"/>
                                        <p:tgtEl>
                                          <p:spTgt spid="1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1000"/>
                            </p:stCondLst>
                            <p:childTnLst>
                              <p:par>
                                <p:cTn id="2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1000"/>
                                        <p:tgtEl>
                                          <p:spTgt spid="1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1000"/>
                                        <p:tgtEl>
                                          <p:spTgt spid="1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1000"/>
                                        <p:tgtEl>
                                          <p:spTgt spid="1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1000"/>
                                        <p:tgtEl>
                                          <p:spTgt spid="1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1000"/>
                                        <p:tgtEl>
                                          <p:spTgt spid="1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1000"/>
                                        <p:tgtEl>
                                          <p:spTgt spid="1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3000"/>
                            </p:stCondLst>
                            <p:childTnLst>
                              <p:par>
                                <p:cTn id="2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1000"/>
                                        <p:tgtEl>
                                          <p:spTgt spid="1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1000"/>
                                        <p:tgtEl>
                                          <p:spTgt spid="1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1000"/>
                                        <p:tgtEl>
                                          <p:spTgt spid="1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1000"/>
                                        <p:tgtEl>
                                          <p:spTgt spid="1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Shape 661"/>
          <p:cNvSpPr txBox="1">
            <a:spLocks noGrp="1"/>
          </p:cNvSpPr>
          <p:nvPr>
            <p:ph type="title"/>
          </p:nvPr>
        </p:nvSpPr>
        <p:spPr>
          <a:xfrm>
            <a:off x="242575" y="19"/>
            <a:ext cx="8690400" cy="7987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2800" dirty="0"/>
              <a:t>Convolutional Neural Networks (CNNs)</a:t>
            </a:r>
          </a:p>
        </p:txBody>
      </p:sp>
      <p:pic>
        <p:nvPicPr>
          <p:cNvPr id="662" name="Shape 662"/>
          <p:cNvPicPr preferRelativeResize="0"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450689" y="4958867"/>
            <a:ext cx="3618477" cy="1508800"/>
          </a:xfrm>
          <a:prstGeom prst="rect">
            <a:avLst/>
          </a:prstGeom>
          <a:noFill/>
          <a:ln>
            <a:noFill/>
          </a:ln>
        </p:spPr>
      </p:pic>
      <p:sp>
        <p:nvSpPr>
          <p:cNvPr id="664" name="Shape 664"/>
          <p:cNvSpPr txBox="1">
            <a:spLocks noGrp="1"/>
          </p:cNvSpPr>
          <p:nvPr>
            <p:ph type="sldNum" idx="12"/>
          </p:nvPr>
        </p:nvSpPr>
        <p:spPr>
          <a:xfrm>
            <a:off x="6553217" y="6356349"/>
            <a:ext cx="2133599" cy="3652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16</a:t>
            </a:fld>
            <a:endParaRPr lang="en"/>
          </a:p>
        </p:txBody>
      </p:sp>
      <p:sp>
        <p:nvSpPr>
          <p:cNvPr id="665" name="Shape 665"/>
          <p:cNvSpPr txBox="1"/>
          <p:nvPr/>
        </p:nvSpPr>
        <p:spPr>
          <a:xfrm>
            <a:off x="4295900" y="5147433"/>
            <a:ext cx="4095900" cy="1002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Krizhevsky, Sutskever, Hinton 2012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CC0202"/>
                </a:solidFill>
                <a:latin typeface="Arial"/>
                <a:cs typeface="Arial"/>
                <a:sym typeface="Arial"/>
              </a:rPr>
              <a:t>ImageNet classification breakthrough</a:t>
            </a:r>
          </a:p>
        </p:txBody>
      </p:sp>
      <p:pic>
        <p:nvPicPr>
          <p:cNvPr id="666" name="Shape 666"/>
          <p:cNvPicPr preferRelativeResize="0"/>
          <p:nvPr/>
        </p:nvPicPr>
        <p:blipFill>
          <a:blip r:embed="rId4" cstate="print">
            <a:alphaModFix/>
          </a:blip>
          <a:stretch>
            <a:fillRect/>
          </a:stretch>
        </p:blipFill>
        <p:spPr>
          <a:xfrm>
            <a:off x="97575" y="1047267"/>
            <a:ext cx="5334000" cy="3213100"/>
          </a:xfrm>
          <a:prstGeom prst="rect">
            <a:avLst/>
          </a:prstGeom>
          <a:noFill/>
          <a:ln>
            <a:noFill/>
          </a:ln>
        </p:spPr>
      </p:pic>
      <p:sp>
        <p:nvSpPr>
          <p:cNvPr id="667" name="Shape 667"/>
          <p:cNvSpPr txBox="1"/>
          <p:nvPr/>
        </p:nvSpPr>
        <p:spPr>
          <a:xfrm>
            <a:off x="97575" y="3990767"/>
            <a:ext cx="2770500" cy="461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Image Credit: Maurice Peeman</a:t>
            </a:r>
          </a:p>
        </p:txBody>
      </p:sp>
      <p:sp>
        <p:nvSpPr>
          <p:cNvPr id="668" name="Shape 668"/>
          <p:cNvSpPr txBox="1"/>
          <p:nvPr/>
        </p:nvSpPr>
        <p:spPr>
          <a:xfrm>
            <a:off x="5029200" y="1191968"/>
            <a:ext cx="3545400" cy="2798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Successful in semantic visual recognition tasks.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" sz="1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6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Layers of linear filters followed by a multi-layer non-linear classifier.  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Learns a hierarchy of features of increasing semantic richness.</a:t>
            </a:r>
          </a:p>
        </p:txBody>
      </p:sp>
    </p:spTree>
    <p:extLst>
      <p:ext uri="{BB962C8B-B14F-4D97-AF65-F5344CB8AC3E}">
        <p14:creationId xmlns:p14="http://schemas.microsoft.com/office/powerpoint/2010/main" val="2965595967"/>
      </p:ext>
    </p:extLst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" name="Shape 1669"/>
          <p:cNvPicPr preferRelativeResize="0"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2695494" y="3491219"/>
            <a:ext cx="828675" cy="825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70" name="Shape 1670"/>
          <p:cNvSpPr txBox="1">
            <a:spLocks noGrp="1"/>
          </p:cNvSpPr>
          <p:nvPr>
            <p:ph type="body" idx="1"/>
          </p:nvPr>
        </p:nvSpPr>
        <p:spPr>
          <a:xfrm>
            <a:off x="457225" y="5758467"/>
            <a:ext cx="2811900" cy="828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Frames: RGB</a:t>
            </a:r>
          </a:p>
        </p:txBody>
      </p:sp>
      <p:pic>
        <p:nvPicPr>
          <p:cNvPr id="1671" name="Shape 1671"/>
          <p:cNvPicPr preferRelativeResize="0"/>
          <p:nvPr/>
        </p:nvPicPr>
        <p:blipFill>
          <a:blip r:embed="rId4" cstate="print">
            <a:alphaModFix/>
          </a:blip>
          <a:stretch>
            <a:fillRect/>
          </a:stretch>
        </p:blipFill>
        <p:spPr>
          <a:xfrm>
            <a:off x="2878881" y="1160385"/>
            <a:ext cx="828675" cy="828683"/>
          </a:xfrm>
          <a:prstGeom prst="rect">
            <a:avLst/>
          </a:prstGeom>
          <a:noFill/>
          <a:ln>
            <a:noFill/>
          </a:ln>
        </p:spPr>
      </p:pic>
      <p:sp>
        <p:nvSpPr>
          <p:cNvPr id="1672" name="Shape 1672"/>
          <p:cNvSpPr/>
          <p:nvPr/>
        </p:nvSpPr>
        <p:spPr>
          <a:xfrm rot="5400000">
            <a:off x="4171899" y="424533"/>
            <a:ext cx="1725600" cy="2389500"/>
          </a:xfrm>
          <a:prstGeom prst="trapezoid">
            <a:avLst>
              <a:gd name="adj" fmla="val 25000"/>
            </a:avLst>
          </a:prstGeom>
          <a:noFill/>
          <a:ln w="9525" cap="flat" cmpd="sng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73" name="Shape 1673"/>
          <p:cNvSpPr/>
          <p:nvPr/>
        </p:nvSpPr>
        <p:spPr>
          <a:xfrm>
            <a:off x="3923175" y="1073647"/>
            <a:ext cx="590100" cy="749199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74" name="Shape 1674"/>
          <p:cNvSpPr/>
          <p:nvPr/>
        </p:nvSpPr>
        <p:spPr>
          <a:xfrm>
            <a:off x="4822850" y="1121390"/>
            <a:ext cx="397200" cy="453999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75" name="Shape 1675"/>
          <p:cNvSpPr/>
          <p:nvPr/>
        </p:nvSpPr>
        <p:spPr>
          <a:xfrm>
            <a:off x="4003825" y="1181374"/>
            <a:ext cx="590100" cy="749199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76" name="Shape 1676"/>
          <p:cNvSpPr/>
          <p:nvPr/>
        </p:nvSpPr>
        <p:spPr>
          <a:xfrm>
            <a:off x="4075575" y="1276459"/>
            <a:ext cx="590100" cy="749199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77" name="Shape 1677"/>
          <p:cNvSpPr/>
          <p:nvPr/>
        </p:nvSpPr>
        <p:spPr>
          <a:xfrm>
            <a:off x="4890200" y="1210186"/>
            <a:ext cx="397200" cy="453999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78" name="Shape 1678"/>
          <p:cNvSpPr/>
          <p:nvPr/>
        </p:nvSpPr>
        <p:spPr>
          <a:xfrm>
            <a:off x="4975250" y="1324201"/>
            <a:ext cx="397200" cy="453999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79" name="Shape 1679"/>
          <p:cNvSpPr/>
          <p:nvPr/>
        </p:nvSpPr>
        <p:spPr>
          <a:xfrm>
            <a:off x="5038850" y="1491860"/>
            <a:ext cx="99900" cy="1184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1680" name="Shape 1680"/>
          <p:cNvCxnSpPr>
            <a:stCxn id="1681" idx="0"/>
            <a:endCxn id="1679" idx="0"/>
          </p:cNvCxnSpPr>
          <p:nvPr/>
        </p:nvCxnSpPr>
        <p:spPr>
          <a:xfrm rot="10800000" flipH="1">
            <a:off x="4468575" y="1491892"/>
            <a:ext cx="620100" cy="157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lg" len="lg"/>
            <a:tailEnd type="none" w="lg" len="lg"/>
          </a:ln>
        </p:spPr>
      </p:cxnSp>
      <p:cxnSp>
        <p:nvCxnSpPr>
          <p:cNvPr id="1682" name="Shape 1682"/>
          <p:cNvCxnSpPr>
            <a:stCxn id="1681" idx="2"/>
            <a:endCxn id="1679" idx="2"/>
          </p:cNvCxnSpPr>
          <p:nvPr/>
        </p:nvCxnSpPr>
        <p:spPr>
          <a:xfrm rot="10800000" flipH="1">
            <a:off x="4468575" y="1610292"/>
            <a:ext cx="620100" cy="252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lg" len="lg"/>
            <a:tailEnd type="none" w="lg" len="lg"/>
          </a:ln>
        </p:spPr>
      </p:cxnSp>
      <p:sp>
        <p:nvSpPr>
          <p:cNvPr id="1681" name="Shape 1681"/>
          <p:cNvSpPr/>
          <p:nvPr/>
        </p:nvSpPr>
        <p:spPr>
          <a:xfrm>
            <a:off x="4380375" y="1649092"/>
            <a:ext cx="176400" cy="214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1683" name="Shape 1683"/>
          <p:cNvCxnSpPr/>
          <p:nvPr/>
        </p:nvCxnSpPr>
        <p:spPr>
          <a:xfrm>
            <a:off x="5415050" y="1143514"/>
            <a:ext cx="510900" cy="661199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684" name="Shape 1684"/>
          <p:cNvCxnSpPr/>
          <p:nvPr/>
        </p:nvCxnSpPr>
        <p:spPr>
          <a:xfrm>
            <a:off x="5419249" y="1279719"/>
            <a:ext cx="511499" cy="679199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685" name="Shape 1685"/>
          <p:cNvCxnSpPr/>
          <p:nvPr/>
        </p:nvCxnSpPr>
        <p:spPr>
          <a:xfrm flipH="1">
            <a:off x="5928490" y="1799036"/>
            <a:ext cx="299" cy="1580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686" name="Shape 1686"/>
          <p:cNvCxnSpPr/>
          <p:nvPr/>
        </p:nvCxnSpPr>
        <p:spPr>
          <a:xfrm>
            <a:off x="5415069" y="1144317"/>
            <a:ext cx="2699" cy="137999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687" name="Shape 1687"/>
          <p:cNvCxnSpPr/>
          <p:nvPr/>
        </p:nvCxnSpPr>
        <p:spPr>
          <a:xfrm>
            <a:off x="5612750" y="1143514"/>
            <a:ext cx="510900" cy="661199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688" name="Shape 1688"/>
          <p:cNvCxnSpPr/>
          <p:nvPr/>
        </p:nvCxnSpPr>
        <p:spPr>
          <a:xfrm>
            <a:off x="5616943" y="1279719"/>
            <a:ext cx="511499" cy="679199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689" name="Shape 1689"/>
          <p:cNvCxnSpPr/>
          <p:nvPr/>
        </p:nvCxnSpPr>
        <p:spPr>
          <a:xfrm flipH="1">
            <a:off x="6126203" y="1799036"/>
            <a:ext cx="299" cy="1580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690" name="Shape 1690"/>
          <p:cNvCxnSpPr/>
          <p:nvPr/>
        </p:nvCxnSpPr>
        <p:spPr>
          <a:xfrm>
            <a:off x="5612763" y="1144317"/>
            <a:ext cx="2699" cy="137999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691" name="Shape 1691"/>
          <p:cNvSpPr/>
          <p:nvPr/>
        </p:nvSpPr>
        <p:spPr>
          <a:xfrm>
            <a:off x="3343575" y="1430559"/>
            <a:ext cx="176400" cy="214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1692" name="Shape 1692"/>
          <p:cNvCxnSpPr>
            <a:stCxn id="1691" idx="0"/>
            <a:endCxn id="1681" idx="0"/>
          </p:cNvCxnSpPr>
          <p:nvPr/>
        </p:nvCxnSpPr>
        <p:spPr>
          <a:xfrm>
            <a:off x="3431775" y="1430559"/>
            <a:ext cx="1036800" cy="21840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dash"/>
            <a:round/>
            <a:headEnd type="none" w="lg" len="lg"/>
            <a:tailEnd type="none" w="lg" len="lg"/>
          </a:ln>
        </p:spPr>
      </p:cxnSp>
      <p:cxnSp>
        <p:nvCxnSpPr>
          <p:cNvPr id="1693" name="Shape 1693"/>
          <p:cNvCxnSpPr>
            <a:stCxn id="1691" idx="2"/>
            <a:endCxn id="1681" idx="1"/>
          </p:cNvCxnSpPr>
          <p:nvPr/>
        </p:nvCxnSpPr>
        <p:spPr>
          <a:xfrm>
            <a:off x="3431775" y="1644559"/>
            <a:ext cx="948600" cy="11160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dash"/>
            <a:round/>
            <a:headEnd type="none" w="lg" len="lg"/>
            <a:tailEnd type="none" w="lg" len="lg"/>
          </a:ln>
        </p:spPr>
      </p:cxnSp>
      <p:sp>
        <p:nvSpPr>
          <p:cNvPr id="1694" name="Shape 1694"/>
          <p:cNvSpPr txBox="1"/>
          <p:nvPr/>
        </p:nvSpPr>
        <p:spPr>
          <a:xfrm>
            <a:off x="5518050" y="2112369"/>
            <a:ext cx="721200" cy="252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CNN</a:t>
            </a:r>
          </a:p>
        </p:txBody>
      </p:sp>
      <p:cxnSp>
        <p:nvCxnSpPr>
          <p:cNvPr id="1695" name="Shape 1695"/>
          <p:cNvCxnSpPr/>
          <p:nvPr/>
        </p:nvCxnSpPr>
        <p:spPr>
          <a:xfrm>
            <a:off x="5879937" y="1203800"/>
            <a:ext cx="203400" cy="285600"/>
          </a:xfrm>
          <a:prstGeom prst="straightConnector1">
            <a:avLst/>
          </a:prstGeom>
          <a:noFill/>
          <a:ln w="9525" cap="flat" cmpd="sng">
            <a:solidFill>
              <a:srgbClr val="99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696" name="Shape 1696"/>
          <p:cNvCxnSpPr/>
          <p:nvPr/>
        </p:nvCxnSpPr>
        <p:spPr>
          <a:xfrm>
            <a:off x="5879953" y="1358519"/>
            <a:ext cx="207299" cy="285199"/>
          </a:xfrm>
          <a:prstGeom prst="straightConnector1">
            <a:avLst/>
          </a:prstGeom>
          <a:noFill/>
          <a:ln w="9525" cap="flat" cmpd="sng">
            <a:solidFill>
              <a:srgbClr val="99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697" name="Shape 1697"/>
          <p:cNvCxnSpPr/>
          <p:nvPr/>
        </p:nvCxnSpPr>
        <p:spPr>
          <a:xfrm flipH="1">
            <a:off x="6085337" y="1483736"/>
            <a:ext cx="299" cy="158000"/>
          </a:xfrm>
          <a:prstGeom prst="straightConnector1">
            <a:avLst/>
          </a:prstGeom>
          <a:noFill/>
          <a:ln w="9525" cap="flat" cmpd="sng">
            <a:solidFill>
              <a:srgbClr val="99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698" name="Shape 1698"/>
          <p:cNvCxnSpPr/>
          <p:nvPr/>
        </p:nvCxnSpPr>
        <p:spPr>
          <a:xfrm>
            <a:off x="5879955" y="1217633"/>
            <a:ext cx="2399" cy="137999"/>
          </a:xfrm>
          <a:prstGeom prst="straightConnector1">
            <a:avLst/>
          </a:prstGeom>
          <a:noFill/>
          <a:ln w="9525" cap="flat" cmpd="sng">
            <a:solidFill>
              <a:srgbClr val="990000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1699" name="Shape 1699"/>
          <p:cNvPicPr preferRelativeResize="0"/>
          <p:nvPr/>
        </p:nvPicPr>
        <p:blipFill>
          <a:blip r:embed="rId5" cstate="print">
            <a:alphaModFix/>
          </a:blip>
          <a:stretch>
            <a:fillRect/>
          </a:stretch>
        </p:blipFill>
        <p:spPr>
          <a:xfrm>
            <a:off x="5220073" y="442119"/>
            <a:ext cx="2143125" cy="393700"/>
          </a:xfrm>
          <a:prstGeom prst="rect">
            <a:avLst/>
          </a:prstGeom>
          <a:noFill/>
          <a:ln>
            <a:noFill/>
          </a:ln>
        </p:spPr>
      </p:pic>
      <p:sp>
        <p:nvSpPr>
          <p:cNvPr id="1700" name="Shape 1700"/>
          <p:cNvSpPr/>
          <p:nvPr/>
        </p:nvSpPr>
        <p:spPr>
          <a:xfrm rot="-5400000">
            <a:off x="5753448" y="1431366"/>
            <a:ext cx="1185999" cy="212399"/>
          </a:xfrm>
          <a:prstGeom prst="triangle">
            <a:avLst>
              <a:gd name="adj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01" name="Shape 1701"/>
          <p:cNvSpPr txBox="1"/>
          <p:nvPr/>
        </p:nvSpPr>
        <p:spPr>
          <a:xfrm>
            <a:off x="6361861" y="1117653"/>
            <a:ext cx="1088099" cy="661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1000 categories</a:t>
            </a:r>
          </a:p>
        </p:txBody>
      </p:sp>
      <p:sp>
        <p:nvSpPr>
          <p:cNvPr id="1702" name="Shape 1702"/>
          <p:cNvSpPr/>
          <p:nvPr/>
        </p:nvSpPr>
        <p:spPr>
          <a:xfrm rot="5400000">
            <a:off x="4009249" y="2827399"/>
            <a:ext cx="1725600" cy="2389500"/>
          </a:xfrm>
          <a:prstGeom prst="trapezoid">
            <a:avLst>
              <a:gd name="adj" fmla="val 25000"/>
            </a:avLst>
          </a:prstGeom>
          <a:noFill/>
          <a:ln w="9525" cap="flat" cmpd="sng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03" name="Shape 1703"/>
          <p:cNvSpPr/>
          <p:nvPr/>
        </p:nvSpPr>
        <p:spPr>
          <a:xfrm>
            <a:off x="3760525" y="3476496"/>
            <a:ext cx="590100" cy="749199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04" name="Shape 1704"/>
          <p:cNvSpPr/>
          <p:nvPr/>
        </p:nvSpPr>
        <p:spPr>
          <a:xfrm>
            <a:off x="4660200" y="3524257"/>
            <a:ext cx="397200" cy="453999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05" name="Shape 1705"/>
          <p:cNvSpPr/>
          <p:nvPr/>
        </p:nvSpPr>
        <p:spPr>
          <a:xfrm>
            <a:off x="3841175" y="3584228"/>
            <a:ext cx="590100" cy="749199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06" name="Shape 1706"/>
          <p:cNvSpPr/>
          <p:nvPr/>
        </p:nvSpPr>
        <p:spPr>
          <a:xfrm>
            <a:off x="3912925" y="3679316"/>
            <a:ext cx="590100" cy="749199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07" name="Shape 1707"/>
          <p:cNvSpPr/>
          <p:nvPr/>
        </p:nvSpPr>
        <p:spPr>
          <a:xfrm>
            <a:off x="4727550" y="3613053"/>
            <a:ext cx="397200" cy="453999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08" name="Shape 1708"/>
          <p:cNvSpPr/>
          <p:nvPr/>
        </p:nvSpPr>
        <p:spPr>
          <a:xfrm>
            <a:off x="4812600" y="3727056"/>
            <a:ext cx="397200" cy="453999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09" name="Shape 1709"/>
          <p:cNvSpPr/>
          <p:nvPr/>
        </p:nvSpPr>
        <p:spPr>
          <a:xfrm>
            <a:off x="4876200" y="3894727"/>
            <a:ext cx="99900" cy="1184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1710" name="Shape 1710"/>
          <p:cNvCxnSpPr>
            <a:stCxn id="1711" idx="0"/>
            <a:endCxn id="1709" idx="0"/>
          </p:cNvCxnSpPr>
          <p:nvPr/>
        </p:nvCxnSpPr>
        <p:spPr>
          <a:xfrm rot="10800000" flipH="1">
            <a:off x="4305925" y="3894759"/>
            <a:ext cx="620100" cy="157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lg" len="lg"/>
            <a:tailEnd type="none" w="lg" len="lg"/>
          </a:ln>
        </p:spPr>
      </p:cxnSp>
      <p:cxnSp>
        <p:nvCxnSpPr>
          <p:cNvPr id="1712" name="Shape 1712"/>
          <p:cNvCxnSpPr>
            <a:stCxn id="1711" idx="2"/>
            <a:endCxn id="1709" idx="2"/>
          </p:cNvCxnSpPr>
          <p:nvPr/>
        </p:nvCxnSpPr>
        <p:spPr>
          <a:xfrm rot="10800000" flipH="1">
            <a:off x="4305925" y="4013159"/>
            <a:ext cx="620100" cy="252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lg" len="lg"/>
            <a:tailEnd type="none" w="lg" len="lg"/>
          </a:ln>
        </p:spPr>
      </p:cxnSp>
      <p:sp>
        <p:nvSpPr>
          <p:cNvPr id="1711" name="Shape 1711"/>
          <p:cNvSpPr/>
          <p:nvPr/>
        </p:nvSpPr>
        <p:spPr>
          <a:xfrm>
            <a:off x="4217725" y="4051959"/>
            <a:ext cx="176400" cy="214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1713" name="Shape 1713"/>
          <p:cNvCxnSpPr/>
          <p:nvPr/>
        </p:nvCxnSpPr>
        <p:spPr>
          <a:xfrm>
            <a:off x="5252400" y="3546364"/>
            <a:ext cx="510900" cy="661199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714" name="Shape 1714"/>
          <p:cNvCxnSpPr/>
          <p:nvPr/>
        </p:nvCxnSpPr>
        <p:spPr>
          <a:xfrm>
            <a:off x="5256597" y="3682584"/>
            <a:ext cx="511499" cy="679199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715" name="Shape 1715"/>
          <p:cNvCxnSpPr/>
          <p:nvPr/>
        </p:nvCxnSpPr>
        <p:spPr>
          <a:xfrm flipH="1">
            <a:off x="5765831" y="4201903"/>
            <a:ext cx="299" cy="1580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716" name="Shape 1716"/>
          <p:cNvCxnSpPr/>
          <p:nvPr/>
        </p:nvCxnSpPr>
        <p:spPr>
          <a:xfrm>
            <a:off x="5252417" y="3547180"/>
            <a:ext cx="2699" cy="137999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717" name="Shape 1717"/>
          <p:cNvCxnSpPr/>
          <p:nvPr/>
        </p:nvCxnSpPr>
        <p:spPr>
          <a:xfrm>
            <a:off x="5450100" y="3546364"/>
            <a:ext cx="510900" cy="661199"/>
          </a:xfrm>
          <a:prstGeom prst="straightConnector1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718" name="Shape 1718"/>
          <p:cNvCxnSpPr/>
          <p:nvPr/>
        </p:nvCxnSpPr>
        <p:spPr>
          <a:xfrm>
            <a:off x="5454284" y="3682584"/>
            <a:ext cx="511499" cy="679199"/>
          </a:xfrm>
          <a:prstGeom prst="straightConnector1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719" name="Shape 1719"/>
          <p:cNvCxnSpPr/>
          <p:nvPr/>
        </p:nvCxnSpPr>
        <p:spPr>
          <a:xfrm flipH="1">
            <a:off x="5963551" y="4201903"/>
            <a:ext cx="299" cy="158000"/>
          </a:xfrm>
          <a:prstGeom prst="straightConnector1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720" name="Shape 1720"/>
          <p:cNvCxnSpPr/>
          <p:nvPr/>
        </p:nvCxnSpPr>
        <p:spPr>
          <a:xfrm>
            <a:off x="5450104" y="3547180"/>
            <a:ext cx="2699" cy="137999"/>
          </a:xfrm>
          <a:prstGeom prst="straightConnector1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721" name="Shape 1721"/>
          <p:cNvSpPr/>
          <p:nvPr/>
        </p:nvSpPr>
        <p:spPr>
          <a:xfrm>
            <a:off x="3180925" y="3833425"/>
            <a:ext cx="176400" cy="214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1722" name="Shape 1722"/>
          <p:cNvCxnSpPr>
            <a:stCxn id="1721" idx="0"/>
            <a:endCxn id="1711" idx="0"/>
          </p:cNvCxnSpPr>
          <p:nvPr/>
        </p:nvCxnSpPr>
        <p:spPr>
          <a:xfrm>
            <a:off x="3269125" y="3833425"/>
            <a:ext cx="1036800" cy="21840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dash"/>
            <a:round/>
            <a:headEnd type="none" w="lg" len="lg"/>
            <a:tailEnd type="none" w="lg" len="lg"/>
          </a:ln>
        </p:spPr>
      </p:cxnSp>
      <p:cxnSp>
        <p:nvCxnSpPr>
          <p:cNvPr id="1723" name="Shape 1723"/>
          <p:cNvCxnSpPr>
            <a:stCxn id="1721" idx="2"/>
            <a:endCxn id="1711" idx="1"/>
          </p:cNvCxnSpPr>
          <p:nvPr/>
        </p:nvCxnSpPr>
        <p:spPr>
          <a:xfrm>
            <a:off x="3269125" y="4047425"/>
            <a:ext cx="948600" cy="11160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dash"/>
            <a:round/>
            <a:headEnd type="none" w="lg" len="lg"/>
            <a:tailEnd type="none" w="lg" len="lg"/>
          </a:ln>
        </p:spPr>
      </p:cxnSp>
      <p:sp>
        <p:nvSpPr>
          <p:cNvPr id="1724" name="Shape 1724"/>
          <p:cNvSpPr txBox="1"/>
          <p:nvPr/>
        </p:nvSpPr>
        <p:spPr>
          <a:xfrm>
            <a:off x="5355400" y="4515235"/>
            <a:ext cx="721200" cy="252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CNN</a:t>
            </a:r>
          </a:p>
        </p:txBody>
      </p:sp>
      <p:sp>
        <p:nvSpPr>
          <p:cNvPr id="1725" name="Shape 1725"/>
          <p:cNvSpPr txBox="1"/>
          <p:nvPr/>
        </p:nvSpPr>
        <p:spPr>
          <a:xfrm>
            <a:off x="3171575" y="4921519"/>
            <a:ext cx="3270300" cy="590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Forward propagate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Output: “fc7” features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200" kern="0">
                <a:solidFill>
                  <a:srgbClr val="434343"/>
                </a:solidFill>
                <a:latin typeface="Arial"/>
                <a:cs typeface="Arial"/>
                <a:sym typeface="Arial"/>
              </a:rPr>
              <a:t>(activations before classification layer)</a:t>
            </a:r>
          </a:p>
        </p:txBody>
      </p:sp>
      <p:sp>
        <p:nvSpPr>
          <p:cNvPr id="1726" name="Shape 1726"/>
          <p:cNvSpPr/>
          <p:nvPr/>
        </p:nvSpPr>
        <p:spPr>
          <a:xfrm>
            <a:off x="6386793" y="3949767"/>
            <a:ext cx="1370099" cy="14480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27" name="Shape 1727"/>
          <p:cNvSpPr txBox="1"/>
          <p:nvPr/>
        </p:nvSpPr>
        <p:spPr>
          <a:xfrm>
            <a:off x="6219955" y="4276033"/>
            <a:ext cx="1835099" cy="391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fc7: 4096 dimension “feature vector”</a:t>
            </a:r>
          </a:p>
        </p:txBody>
      </p:sp>
      <p:cxnSp>
        <p:nvCxnSpPr>
          <p:cNvPr id="1728" name="Shape 1728"/>
          <p:cNvCxnSpPr/>
          <p:nvPr/>
        </p:nvCxnSpPr>
        <p:spPr>
          <a:xfrm>
            <a:off x="5717287" y="3606667"/>
            <a:ext cx="203400" cy="2856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729" name="Shape 1729"/>
          <p:cNvCxnSpPr/>
          <p:nvPr/>
        </p:nvCxnSpPr>
        <p:spPr>
          <a:xfrm>
            <a:off x="5717294" y="3761386"/>
            <a:ext cx="207299" cy="285199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730" name="Shape 1730"/>
          <p:cNvCxnSpPr/>
          <p:nvPr/>
        </p:nvCxnSpPr>
        <p:spPr>
          <a:xfrm flipH="1">
            <a:off x="5922678" y="3886603"/>
            <a:ext cx="299" cy="1580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731" name="Shape 1731"/>
          <p:cNvCxnSpPr/>
          <p:nvPr/>
        </p:nvCxnSpPr>
        <p:spPr>
          <a:xfrm>
            <a:off x="5717322" y="3620499"/>
            <a:ext cx="2399" cy="137999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732" name="Shape 1732"/>
          <p:cNvSpPr/>
          <p:nvPr/>
        </p:nvSpPr>
        <p:spPr>
          <a:xfrm>
            <a:off x="5814850" y="4097291"/>
            <a:ext cx="763548" cy="365236"/>
          </a:xfrm>
          <a:custGeom>
            <a:avLst/>
            <a:gdLst/>
            <a:ahLst/>
            <a:cxnLst/>
            <a:rect l="0" t="0" r="0" b="0"/>
            <a:pathLst>
              <a:path w="45585" h="22709" extrusionOk="0">
                <a:moveTo>
                  <a:pt x="0" y="0"/>
                </a:moveTo>
                <a:cubicBezTo>
                  <a:pt x="1628" y="3165"/>
                  <a:pt x="5291" y="15421"/>
                  <a:pt x="9769" y="18994"/>
                </a:cubicBezTo>
                <a:cubicBezTo>
                  <a:pt x="14246" y="22566"/>
                  <a:pt x="20893" y="23787"/>
                  <a:pt x="26863" y="21436"/>
                </a:cubicBezTo>
                <a:cubicBezTo>
                  <a:pt x="32832" y="19084"/>
                  <a:pt x="42464" y="7642"/>
                  <a:pt x="45585" y="4884"/>
                </a:cubicBezTo>
              </a:path>
            </a:pathLst>
          </a:custGeom>
          <a:noFill/>
          <a:ln w="9525" cap="flat" cmpd="sng">
            <a:solidFill>
              <a:srgbClr val="999999"/>
            </a:solidFill>
            <a:prstDash val="dash"/>
            <a:round/>
            <a:headEnd type="none" w="lg" len="lg"/>
            <a:tailEnd type="stealth" w="lg" len="lg"/>
          </a:ln>
        </p:spPr>
      </p:sp>
      <p:sp>
        <p:nvSpPr>
          <p:cNvPr id="1733" name="Shape 1733"/>
          <p:cNvSpPr txBox="1"/>
          <p:nvPr/>
        </p:nvSpPr>
        <p:spPr>
          <a:xfrm>
            <a:off x="1471800" y="423519"/>
            <a:ext cx="2389500" cy="453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1. Train on Imagenet</a:t>
            </a:r>
          </a:p>
        </p:txBody>
      </p:sp>
      <p:sp>
        <p:nvSpPr>
          <p:cNvPr id="1734" name="Shape 1734"/>
          <p:cNvSpPr txBox="1"/>
          <p:nvPr/>
        </p:nvSpPr>
        <p:spPr>
          <a:xfrm>
            <a:off x="1405601" y="2593735"/>
            <a:ext cx="4369799" cy="453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2. Take activations from layer before classification </a:t>
            </a:r>
          </a:p>
        </p:txBody>
      </p:sp>
      <p:pic>
        <p:nvPicPr>
          <p:cNvPr id="1735" name="Shape 1735"/>
          <p:cNvPicPr preferRelativeResize="0"/>
          <p:nvPr/>
        </p:nvPicPr>
        <p:blipFill>
          <a:blip r:embed="rId6" cstate="print">
            <a:alphaModFix/>
          </a:blip>
          <a:stretch>
            <a:fillRect/>
          </a:stretch>
        </p:blipFill>
        <p:spPr>
          <a:xfrm>
            <a:off x="1476950" y="3362584"/>
            <a:ext cx="829750" cy="108281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36" name="Shape 1736"/>
          <p:cNvCxnSpPr>
            <a:stCxn id="1735" idx="3"/>
            <a:endCxn id="1669" idx="1"/>
          </p:cNvCxnSpPr>
          <p:nvPr/>
        </p:nvCxnSpPr>
        <p:spPr>
          <a:xfrm>
            <a:off x="2306700" y="3903992"/>
            <a:ext cx="3888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737" name="Shape 1737"/>
          <p:cNvSpPr txBox="1"/>
          <p:nvPr/>
        </p:nvSpPr>
        <p:spPr>
          <a:xfrm>
            <a:off x="6629400" y="1930549"/>
            <a:ext cx="2459851" cy="48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" sz="1200" kern="0" dirty="0">
                <a:solidFill>
                  <a:srgbClr val="434343"/>
                </a:solidFill>
                <a:latin typeface="Arial"/>
                <a:cs typeface="Arial"/>
                <a:sym typeface="Arial"/>
              </a:rPr>
              <a:t>[Simonyan &amp; Zisserman ICLR’15]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" sz="1200" kern="0" dirty="0">
                <a:solidFill>
                  <a:srgbClr val="434343"/>
                </a:solidFill>
                <a:latin typeface="Arial"/>
                <a:cs typeface="Arial"/>
                <a:sym typeface="Arial"/>
              </a:rPr>
              <a:t>(VGG-16)</a:t>
            </a:r>
          </a:p>
        </p:txBody>
      </p:sp>
      <p:sp>
        <p:nvSpPr>
          <p:cNvPr id="1738" name="Shape 1738"/>
          <p:cNvSpPr txBox="1">
            <a:spLocks noGrp="1"/>
          </p:cNvSpPr>
          <p:nvPr>
            <p:ph type="sldNum" idx="12"/>
          </p:nvPr>
        </p:nvSpPr>
        <p:spPr>
          <a:xfrm>
            <a:off x="6553217" y="6356352"/>
            <a:ext cx="2133599" cy="3652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17</a:t>
            </a:fld>
            <a:endParaRPr lang="en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1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1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1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1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1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1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1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1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1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1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1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1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1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1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1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1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1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1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1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1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1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1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1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1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1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1000"/>
                                        <p:tgtEl>
                                          <p:spTgt spid="1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1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1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1000"/>
                                        <p:tgtEl>
                                          <p:spTgt spid="1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1000"/>
                                        <p:tgtEl>
                                          <p:spTgt spid="1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1000"/>
                                        <p:tgtEl>
                                          <p:spTgt spid="1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1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1000"/>
                                        <p:tgtEl>
                                          <p:spTgt spid="1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3" name="Shape 1743"/>
          <p:cNvPicPr preferRelativeResize="0"/>
          <p:nvPr/>
        </p:nvPicPr>
        <p:blipFill rotWithShape="1">
          <a:blip r:embed="rId3" cstate="print">
            <a:alphaModFix/>
          </a:blip>
          <a:srcRect l="26068"/>
          <a:stretch/>
        </p:blipFill>
        <p:spPr>
          <a:xfrm>
            <a:off x="2782035" y="783099"/>
            <a:ext cx="828675" cy="8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4" name="Shape 1744"/>
          <p:cNvPicPr preferRelativeResize="0"/>
          <p:nvPr/>
        </p:nvPicPr>
        <p:blipFill>
          <a:blip r:embed="rId4" cstate="print">
            <a:alphaModFix/>
          </a:blip>
          <a:stretch>
            <a:fillRect/>
          </a:stretch>
        </p:blipFill>
        <p:spPr>
          <a:xfrm>
            <a:off x="2854932" y="4271873"/>
            <a:ext cx="828675" cy="828675"/>
          </a:xfrm>
          <a:prstGeom prst="rect">
            <a:avLst/>
          </a:prstGeom>
          <a:noFill/>
          <a:ln>
            <a:noFill/>
          </a:ln>
        </p:spPr>
      </p:pic>
      <p:sp>
        <p:nvSpPr>
          <p:cNvPr id="1745" name="Shape 1745"/>
          <p:cNvSpPr/>
          <p:nvPr/>
        </p:nvSpPr>
        <p:spPr>
          <a:xfrm rot="5400000">
            <a:off x="4093087" y="-12266"/>
            <a:ext cx="1725600" cy="2389500"/>
          </a:xfrm>
          <a:prstGeom prst="trapezoid">
            <a:avLst>
              <a:gd name="adj" fmla="val 25000"/>
            </a:avLst>
          </a:prstGeom>
          <a:noFill/>
          <a:ln w="9525" cap="flat" cmpd="sng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46" name="Shape 1746"/>
          <p:cNvSpPr/>
          <p:nvPr/>
        </p:nvSpPr>
        <p:spPr>
          <a:xfrm>
            <a:off x="3844362" y="636847"/>
            <a:ext cx="590100" cy="749199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47" name="Shape 1747"/>
          <p:cNvSpPr/>
          <p:nvPr/>
        </p:nvSpPr>
        <p:spPr>
          <a:xfrm>
            <a:off x="4744037" y="684590"/>
            <a:ext cx="397200" cy="453999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48" name="Shape 1748"/>
          <p:cNvSpPr/>
          <p:nvPr/>
        </p:nvSpPr>
        <p:spPr>
          <a:xfrm>
            <a:off x="3925012" y="744574"/>
            <a:ext cx="590100" cy="749199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49" name="Shape 1749"/>
          <p:cNvSpPr/>
          <p:nvPr/>
        </p:nvSpPr>
        <p:spPr>
          <a:xfrm>
            <a:off x="3996762" y="839659"/>
            <a:ext cx="590100" cy="749199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50" name="Shape 1750"/>
          <p:cNvSpPr/>
          <p:nvPr/>
        </p:nvSpPr>
        <p:spPr>
          <a:xfrm>
            <a:off x="4811387" y="773368"/>
            <a:ext cx="397200" cy="453999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51" name="Shape 1751"/>
          <p:cNvSpPr/>
          <p:nvPr/>
        </p:nvSpPr>
        <p:spPr>
          <a:xfrm>
            <a:off x="4896437" y="887401"/>
            <a:ext cx="397200" cy="453999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52" name="Shape 1752"/>
          <p:cNvSpPr/>
          <p:nvPr/>
        </p:nvSpPr>
        <p:spPr>
          <a:xfrm>
            <a:off x="4960037" y="1055060"/>
            <a:ext cx="99900" cy="1184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1753" name="Shape 1753"/>
          <p:cNvCxnSpPr>
            <a:stCxn id="1754" idx="0"/>
            <a:endCxn id="1752" idx="0"/>
          </p:cNvCxnSpPr>
          <p:nvPr/>
        </p:nvCxnSpPr>
        <p:spPr>
          <a:xfrm rot="10800000" flipH="1">
            <a:off x="4389762" y="1055092"/>
            <a:ext cx="620100" cy="157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lg" len="lg"/>
            <a:tailEnd type="none" w="lg" len="lg"/>
          </a:ln>
        </p:spPr>
      </p:cxnSp>
      <p:cxnSp>
        <p:nvCxnSpPr>
          <p:cNvPr id="1755" name="Shape 1755"/>
          <p:cNvCxnSpPr>
            <a:stCxn id="1754" idx="2"/>
            <a:endCxn id="1752" idx="2"/>
          </p:cNvCxnSpPr>
          <p:nvPr/>
        </p:nvCxnSpPr>
        <p:spPr>
          <a:xfrm rot="10800000" flipH="1">
            <a:off x="4389762" y="1173492"/>
            <a:ext cx="620100" cy="252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lg" len="lg"/>
            <a:tailEnd type="none" w="lg" len="lg"/>
          </a:ln>
        </p:spPr>
      </p:cxnSp>
      <p:sp>
        <p:nvSpPr>
          <p:cNvPr id="1754" name="Shape 1754"/>
          <p:cNvSpPr/>
          <p:nvPr/>
        </p:nvSpPr>
        <p:spPr>
          <a:xfrm>
            <a:off x="4301562" y="1212292"/>
            <a:ext cx="176400" cy="214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1756" name="Shape 1756"/>
          <p:cNvCxnSpPr/>
          <p:nvPr/>
        </p:nvCxnSpPr>
        <p:spPr>
          <a:xfrm>
            <a:off x="5336237" y="706714"/>
            <a:ext cx="510900" cy="661199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757" name="Shape 1757"/>
          <p:cNvCxnSpPr/>
          <p:nvPr/>
        </p:nvCxnSpPr>
        <p:spPr>
          <a:xfrm>
            <a:off x="5340429" y="842919"/>
            <a:ext cx="511499" cy="679199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758" name="Shape 1758"/>
          <p:cNvCxnSpPr/>
          <p:nvPr/>
        </p:nvCxnSpPr>
        <p:spPr>
          <a:xfrm flipH="1">
            <a:off x="5849689" y="1362236"/>
            <a:ext cx="299" cy="1580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759" name="Shape 1759"/>
          <p:cNvCxnSpPr/>
          <p:nvPr/>
        </p:nvCxnSpPr>
        <p:spPr>
          <a:xfrm>
            <a:off x="5336242" y="707517"/>
            <a:ext cx="2699" cy="137999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760" name="Shape 1760"/>
          <p:cNvCxnSpPr/>
          <p:nvPr/>
        </p:nvCxnSpPr>
        <p:spPr>
          <a:xfrm>
            <a:off x="5533937" y="706714"/>
            <a:ext cx="510900" cy="661199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761" name="Shape 1761"/>
          <p:cNvCxnSpPr/>
          <p:nvPr/>
        </p:nvCxnSpPr>
        <p:spPr>
          <a:xfrm>
            <a:off x="5538116" y="842919"/>
            <a:ext cx="511499" cy="679199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762" name="Shape 1762"/>
          <p:cNvCxnSpPr/>
          <p:nvPr/>
        </p:nvCxnSpPr>
        <p:spPr>
          <a:xfrm flipH="1">
            <a:off x="6047383" y="1362236"/>
            <a:ext cx="299" cy="1580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763" name="Shape 1763"/>
          <p:cNvCxnSpPr/>
          <p:nvPr/>
        </p:nvCxnSpPr>
        <p:spPr>
          <a:xfrm>
            <a:off x="5533962" y="707517"/>
            <a:ext cx="2699" cy="137999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764" name="Shape 1764"/>
          <p:cNvSpPr/>
          <p:nvPr/>
        </p:nvSpPr>
        <p:spPr>
          <a:xfrm>
            <a:off x="3264762" y="993759"/>
            <a:ext cx="176400" cy="214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1765" name="Shape 1765"/>
          <p:cNvCxnSpPr>
            <a:stCxn id="1764" idx="0"/>
            <a:endCxn id="1754" idx="0"/>
          </p:cNvCxnSpPr>
          <p:nvPr/>
        </p:nvCxnSpPr>
        <p:spPr>
          <a:xfrm>
            <a:off x="3352962" y="993759"/>
            <a:ext cx="1036800" cy="21840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dash"/>
            <a:round/>
            <a:headEnd type="none" w="lg" len="lg"/>
            <a:tailEnd type="none" w="lg" len="lg"/>
          </a:ln>
        </p:spPr>
      </p:cxnSp>
      <p:cxnSp>
        <p:nvCxnSpPr>
          <p:cNvPr id="1766" name="Shape 1766"/>
          <p:cNvCxnSpPr>
            <a:stCxn id="1764" idx="2"/>
            <a:endCxn id="1754" idx="1"/>
          </p:cNvCxnSpPr>
          <p:nvPr/>
        </p:nvCxnSpPr>
        <p:spPr>
          <a:xfrm>
            <a:off x="3352962" y="1207759"/>
            <a:ext cx="948600" cy="11160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dash"/>
            <a:round/>
            <a:headEnd type="none" w="lg" len="lg"/>
            <a:tailEnd type="none" w="lg" len="lg"/>
          </a:ln>
        </p:spPr>
      </p:cxnSp>
      <p:sp>
        <p:nvSpPr>
          <p:cNvPr id="1767" name="Shape 1767"/>
          <p:cNvSpPr txBox="1"/>
          <p:nvPr/>
        </p:nvSpPr>
        <p:spPr>
          <a:xfrm>
            <a:off x="5439262" y="1675600"/>
            <a:ext cx="1835099" cy="679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CNN 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" sz="1200" kern="0">
                <a:solidFill>
                  <a:srgbClr val="666666"/>
                </a:solidFill>
                <a:latin typeface="Arial"/>
                <a:cs typeface="Arial"/>
                <a:sym typeface="Arial"/>
              </a:rPr>
              <a:t>(modified AlexNet)</a:t>
            </a:r>
          </a:p>
        </p:txBody>
      </p:sp>
      <p:cxnSp>
        <p:nvCxnSpPr>
          <p:cNvPr id="1768" name="Shape 1768"/>
          <p:cNvCxnSpPr/>
          <p:nvPr/>
        </p:nvCxnSpPr>
        <p:spPr>
          <a:xfrm>
            <a:off x="5801125" y="767000"/>
            <a:ext cx="203400" cy="285600"/>
          </a:xfrm>
          <a:prstGeom prst="straightConnector1">
            <a:avLst/>
          </a:prstGeom>
          <a:noFill/>
          <a:ln w="9525" cap="flat" cmpd="sng">
            <a:solidFill>
              <a:srgbClr val="99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769" name="Shape 1769"/>
          <p:cNvCxnSpPr/>
          <p:nvPr/>
        </p:nvCxnSpPr>
        <p:spPr>
          <a:xfrm>
            <a:off x="5801126" y="921719"/>
            <a:ext cx="207299" cy="285199"/>
          </a:xfrm>
          <a:prstGeom prst="straightConnector1">
            <a:avLst/>
          </a:prstGeom>
          <a:noFill/>
          <a:ln w="9525" cap="flat" cmpd="sng">
            <a:solidFill>
              <a:srgbClr val="99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770" name="Shape 1770"/>
          <p:cNvCxnSpPr/>
          <p:nvPr/>
        </p:nvCxnSpPr>
        <p:spPr>
          <a:xfrm flipH="1">
            <a:off x="6006510" y="1046936"/>
            <a:ext cx="299" cy="158000"/>
          </a:xfrm>
          <a:prstGeom prst="straightConnector1">
            <a:avLst/>
          </a:prstGeom>
          <a:noFill/>
          <a:ln w="9525" cap="flat" cmpd="sng">
            <a:solidFill>
              <a:srgbClr val="99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771" name="Shape 1771"/>
          <p:cNvCxnSpPr/>
          <p:nvPr/>
        </p:nvCxnSpPr>
        <p:spPr>
          <a:xfrm>
            <a:off x="5801154" y="780833"/>
            <a:ext cx="2399" cy="137999"/>
          </a:xfrm>
          <a:prstGeom prst="straightConnector1">
            <a:avLst/>
          </a:prstGeom>
          <a:noFill/>
          <a:ln w="9525" cap="flat" cmpd="sng">
            <a:solidFill>
              <a:srgbClr val="990000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772" name="Shape 1772"/>
          <p:cNvSpPr/>
          <p:nvPr/>
        </p:nvSpPr>
        <p:spPr>
          <a:xfrm rot="-5400000">
            <a:off x="5674621" y="994566"/>
            <a:ext cx="1185999" cy="212399"/>
          </a:xfrm>
          <a:prstGeom prst="triangle">
            <a:avLst>
              <a:gd name="adj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73" name="Shape 1773"/>
          <p:cNvSpPr txBox="1"/>
          <p:nvPr/>
        </p:nvSpPr>
        <p:spPr>
          <a:xfrm>
            <a:off x="6283041" y="680852"/>
            <a:ext cx="1088099" cy="661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101 Action Classes</a:t>
            </a:r>
          </a:p>
        </p:txBody>
      </p:sp>
      <p:sp>
        <p:nvSpPr>
          <p:cNvPr id="1774" name="Shape 1774"/>
          <p:cNvSpPr/>
          <p:nvPr/>
        </p:nvSpPr>
        <p:spPr>
          <a:xfrm rot="5400000">
            <a:off x="4168687" y="3581199"/>
            <a:ext cx="1725600" cy="2389500"/>
          </a:xfrm>
          <a:prstGeom prst="trapezoid">
            <a:avLst>
              <a:gd name="adj" fmla="val 25000"/>
            </a:avLst>
          </a:prstGeom>
          <a:noFill/>
          <a:ln w="9525" cap="flat" cmpd="sng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75" name="Shape 1775"/>
          <p:cNvSpPr/>
          <p:nvPr/>
        </p:nvSpPr>
        <p:spPr>
          <a:xfrm>
            <a:off x="3919962" y="4230314"/>
            <a:ext cx="590100" cy="749199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76" name="Shape 1776"/>
          <p:cNvSpPr/>
          <p:nvPr/>
        </p:nvSpPr>
        <p:spPr>
          <a:xfrm>
            <a:off x="4819637" y="4278057"/>
            <a:ext cx="397200" cy="453999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77" name="Shape 1777"/>
          <p:cNvSpPr/>
          <p:nvPr/>
        </p:nvSpPr>
        <p:spPr>
          <a:xfrm>
            <a:off x="4000612" y="4338041"/>
            <a:ext cx="590100" cy="749199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78" name="Shape 1778"/>
          <p:cNvSpPr/>
          <p:nvPr/>
        </p:nvSpPr>
        <p:spPr>
          <a:xfrm>
            <a:off x="4072362" y="4433126"/>
            <a:ext cx="590100" cy="749199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79" name="Shape 1779"/>
          <p:cNvSpPr/>
          <p:nvPr/>
        </p:nvSpPr>
        <p:spPr>
          <a:xfrm>
            <a:off x="4886987" y="4366853"/>
            <a:ext cx="397200" cy="453999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80" name="Shape 1780"/>
          <p:cNvSpPr/>
          <p:nvPr/>
        </p:nvSpPr>
        <p:spPr>
          <a:xfrm>
            <a:off x="4972037" y="4480867"/>
            <a:ext cx="397200" cy="453999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81" name="Shape 1781"/>
          <p:cNvSpPr/>
          <p:nvPr/>
        </p:nvSpPr>
        <p:spPr>
          <a:xfrm>
            <a:off x="5035637" y="4648527"/>
            <a:ext cx="99900" cy="1184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1782" name="Shape 1782"/>
          <p:cNvCxnSpPr>
            <a:stCxn id="1783" idx="0"/>
            <a:endCxn id="1781" idx="0"/>
          </p:cNvCxnSpPr>
          <p:nvPr/>
        </p:nvCxnSpPr>
        <p:spPr>
          <a:xfrm rot="10800000" flipH="1">
            <a:off x="4465362" y="4648559"/>
            <a:ext cx="620100" cy="157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lg" len="lg"/>
            <a:tailEnd type="none" w="lg" len="lg"/>
          </a:ln>
        </p:spPr>
      </p:cxnSp>
      <p:cxnSp>
        <p:nvCxnSpPr>
          <p:cNvPr id="1784" name="Shape 1784"/>
          <p:cNvCxnSpPr>
            <a:stCxn id="1783" idx="2"/>
            <a:endCxn id="1781" idx="2"/>
          </p:cNvCxnSpPr>
          <p:nvPr/>
        </p:nvCxnSpPr>
        <p:spPr>
          <a:xfrm rot="10800000" flipH="1">
            <a:off x="4465362" y="4766959"/>
            <a:ext cx="620100" cy="252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lg" len="lg"/>
            <a:tailEnd type="none" w="lg" len="lg"/>
          </a:ln>
        </p:spPr>
      </p:cxnSp>
      <p:sp>
        <p:nvSpPr>
          <p:cNvPr id="1783" name="Shape 1783"/>
          <p:cNvSpPr/>
          <p:nvPr/>
        </p:nvSpPr>
        <p:spPr>
          <a:xfrm>
            <a:off x="4377162" y="4805759"/>
            <a:ext cx="176400" cy="214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1785" name="Shape 1785"/>
          <p:cNvCxnSpPr/>
          <p:nvPr/>
        </p:nvCxnSpPr>
        <p:spPr>
          <a:xfrm>
            <a:off x="5411837" y="4300181"/>
            <a:ext cx="510900" cy="661199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786" name="Shape 1786"/>
          <p:cNvCxnSpPr/>
          <p:nvPr/>
        </p:nvCxnSpPr>
        <p:spPr>
          <a:xfrm>
            <a:off x="5416035" y="4436386"/>
            <a:ext cx="511499" cy="679199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787" name="Shape 1787"/>
          <p:cNvCxnSpPr/>
          <p:nvPr/>
        </p:nvCxnSpPr>
        <p:spPr>
          <a:xfrm flipH="1">
            <a:off x="5925269" y="4955703"/>
            <a:ext cx="299" cy="1580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788" name="Shape 1788"/>
          <p:cNvCxnSpPr/>
          <p:nvPr/>
        </p:nvCxnSpPr>
        <p:spPr>
          <a:xfrm>
            <a:off x="5411855" y="4300983"/>
            <a:ext cx="2699" cy="137999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789" name="Shape 1789"/>
          <p:cNvCxnSpPr/>
          <p:nvPr/>
        </p:nvCxnSpPr>
        <p:spPr>
          <a:xfrm>
            <a:off x="5609537" y="4300181"/>
            <a:ext cx="510900" cy="661199"/>
          </a:xfrm>
          <a:prstGeom prst="straightConnector1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790" name="Shape 1790"/>
          <p:cNvCxnSpPr/>
          <p:nvPr/>
        </p:nvCxnSpPr>
        <p:spPr>
          <a:xfrm>
            <a:off x="5613722" y="4436386"/>
            <a:ext cx="511499" cy="679199"/>
          </a:xfrm>
          <a:prstGeom prst="straightConnector1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791" name="Shape 1791"/>
          <p:cNvCxnSpPr/>
          <p:nvPr/>
        </p:nvCxnSpPr>
        <p:spPr>
          <a:xfrm flipH="1">
            <a:off x="6122989" y="4955703"/>
            <a:ext cx="299" cy="158000"/>
          </a:xfrm>
          <a:prstGeom prst="straightConnector1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792" name="Shape 1792"/>
          <p:cNvCxnSpPr/>
          <p:nvPr/>
        </p:nvCxnSpPr>
        <p:spPr>
          <a:xfrm>
            <a:off x="5609542" y="4300983"/>
            <a:ext cx="2699" cy="137999"/>
          </a:xfrm>
          <a:prstGeom prst="straightConnector1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793" name="Shape 1793"/>
          <p:cNvSpPr/>
          <p:nvPr/>
        </p:nvSpPr>
        <p:spPr>
          <a:xfrm>
            <a:off x="3217987" y="4579192"/>
            <a:ext cx="176400" cy="214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1794" name="Shape 1794"/>
          <p:cNvCxnSpPr>
            <a:stCxn id="1793" idx="0"/>
            <a:endCxn id="1783" idx="0"/>
          </p:cNvCxnSpPr>
          <p:nvPr/>
        </p:nvCxnSpPr>
        <p:spPr>
          <a:xfrm>
            <a:off x="3306187" y="4579192"/>
            <a:ext cx="1159200" cy="22640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dash"/>
            <a:round/>
            <a:headEnd type="none" w="lg" len="lg"/>
            <a:tailEnd type="none" w="lg" len="lg"/>
          </a:ln>
        </p:spPr>
      </p:cxnSp>
      <p:cxnSp>
        <p:nvCxnSpPr>
          <p:cNvPr id="1795" name="Shape 1795"/>
          <p:cNvCxnSpPr>
            <a:stCxn id="1793" idx="2"/>
            <a:endCxn id="1783" idx="1"/>
          </p:cNvCxnSpPr>
          <p:nvPr/>
        </p:nvCxnSpPr>
        <p:spPr>
          <a:xfrm>
            <a:off x="3306187" y="4793192"/>
            <a:ext cx="1071000" cy="11960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dash"/>
            <a:round/>
            <a:headEnd type="none" w="lg" len="lg"/>
            <a:tailEnd type="none" w="lg" len="lg"/>
          </a:ln>
        </p:spPr>
      </p:cxnSp>
      <p:sp>
        <p:nvSpPr>
          <p:cNvPr id="1796" name="Shape 1796"/>
          <p:cNvSpPr txBox="1"/>
          <p:nvPr/>
        </p:nvSpPr>
        <p:spPr>
          <a:xfrm>
            <a:off x="5514837" y="5463802"/>
            <a:ext cx="721200" cy="252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CNN</a:t>
            </a:r>
          </a:p>
        </p:txBody>
      </p:sp>
      <p:sp>
        <p:nvSpPr>
          <p:cNvPr id="1797" name="Shape 1797"/>
          <p:cNvSpPr txBox="1"/>
          <p:nvPr/>
        </p:nvSpPr>
        <p:spPr>
          <a:xfrm>
            <a:off x="3331012" y="5675319"/>
            <a:ext cx="3270300" cy="590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Forward propagate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Output: “fc7” features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200" kern="0">
                <a:solidFill>
                  <a:srgbClr val="434343"/>
                </a:solidFill>
                <a:latin typeface="Arial"/>
                <a:cs typeface="Arial"/>
                <a:sym typeface="Arial"/>
              </a:rPr>
              <a:t>(activations before classification layer)</a:t>
            </a:r>
          </a:p>
        </p:txBody>
      </p:sp>
      <p:sp>
        <p:nvSpPr>
          <p:cNvPr id="1798" name="Shape 1798"/>
          <p:cNvSpPr/>
          <p:nvPr/>
        </p:nvSpPr>
        <p:spPr>
          <a:xfrm>
            <a:off x="6546231" y="4703567"/>
            <a:ext cx="1370099" cy="14480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99" name="Shape 1799"/>
          <p:cNvSpPr txBox="1"/>
          <p:nvPr/>
        </p:nvSpPr>
        <p:spPr>
          <a:xfrm>
            <a:off x="6379393" y="5029833"/>
            <a:ext cx="1835099" cy="391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fc7: 4096 dimension “feature vector”</a:t>
            </a:r>
          </a:p>
        </p:txBody>
      </p:sp>
      <p:cxnSp>
        <p:nvCxnSpPr>
          <p:cNvPr id="1800" name="Shape 1800"/>
          <p:cNvCxnSpPr/>
          <p:nvPr/>
        </p:nvCxnSpPr>
        <p:spPr>
          <a:xfrm>
            <a:off x="5876725" y="4360467"/>
            <a:ext cx="203400" cy="2856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801" name="Shape 1801"/>
          <p:cNvCxnSpPr/>
          <p:nvPr/>
        </p:nvCxnSpPr>
        <p:spPr>
          <a:xfrm>
            <a:off x="5876732" y="4515186"/>
            <a:ext cx="207299" cy="285199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802" name="Shape 1802"/>
          <p:cNvCxnSpPr/>
          <p:nvPr/>
        </p:nvCxnSpPr>
        <p:spPr>
          <a:xfrm flipH="1">
            <a:off x="6082116" y="4640403"/>
            <a:ext cx="299" cy="1580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803" name="Shape 1803"/>
          <p:cNvCxnSpPr/>
          <p:nvPr/>
        </p:nvCxnSpPr>
        <p:spPr>
          <a:xfrm>
            <a:off x="5876765" y="4374299"/>
            <a:ext cx="2399" cy="137999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804" name="Shape 1804"/>
          <p:cNvSpPr/>
          <p:nvPr/>
        </p:nvSpPr>
        <p:spPr>
          <a:xfrm>
            <a:off x="5974287" y="4851091"/>
            <a:ext cx="763548" cy="365236"/>
          </a:xfrm>
          <a:custGeom>
            <a:avLst/>
            <a:gdLst/>
            <a:ahLst/>
            <a:cxnLst/>
            <a:rect l="0" t="0" r="0" b="0"/>
            <a:pathLst>
              <a:path w="45585" h="22709" extrusionOk="0">
                <a:moveTo>
                  <a:pt x="0" y="0"/>
                </a:moveTo>
                <a:cubicBezTo>
                  <a:pt x="1628" y="3165"/>
                  <a:pt x="5291" y="15421"/>
                  <a:pt x="9769" y="18994"/>
                </a:cubicBezTo>
                <a:cubicBezTo>
                  <a:pt x="14246" y="22566"/>
                  <a:pt x="20893" y="23787"/>
                  <a:pt x="26863" y="21436"/>
                </a:cubicBezTo>
                <a:cubicBezTo>
                  <a:pt x="32832" y="19084"/>
                  <a:pt x="42464" y="7642"/>
                  <a:pt x="45585" y="4884"/>
                </a:cubicBezTo>
              </a:path>
            </a:pathLst>
          </a:custGeom>
          <a:noFill/>
          <a:ln w="9525" cap="flat" cmpd="sng">
            <a:solidFill>
              <a:srgbClr val="999999"/>
            </a:solidFill>
            <a:prstDash val="dash"/>
            <a:round/>
            <a:headEnd type="none" w="lg" len="lg"/>
            <a:tailEnd type="stealth" w="lg" len="lg"/>
          </a:ln>
        </p:spPr>
      </p:sp>
      <p:sp>
        <p:nvSpPr>
          <p:cNvPr id="1805" name="Shape 1805"/>
          <p:cNvSpPr txBox="1"/>
          <p:nvPr/>
        </p:nvSpPr>
        <p:spPr>
          <a:xfrm>
            <a:off x="389550" y="733967"/>
            <a:ext cx="1701600" cy="828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1. Train CNN on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Activity classes</a:t>
            </a:r>
          </a:p>
        </p:txBody>
      </p:sp>
      <p:sp>
        <p:nvSpPr>
          <p:cNvPr id="1806" name="Shape 1806"/>
          <p:cNvSpPr txBox="1"/>
          <p:nvPr/>
        </p:nvSpPr>
        <p:spPr>
          <a:xfrm>
            <a:off x="389556" y="4132500"/>
            <a:ext cx="2228999" cy="94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3. Take activations from layer before classification </a:t>
            </a:r>
          </a:p>
        </p:txBody>
      </p:sp>
      <p:sp>
        <p:nvSpPr>
          <p:cNvPr id="1807" name="Shape 1807"/>
          <p:cNvSpPr txBox="1"/>
          <p:nvPr/>
        </p:nvSpPr>
        <p:spPr>
          <a:xfrm>
            <a:off x="398268" y="2721416"/>
            <a:ext cx="1835099" cy="828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2. Use optical flow to extract flow images.</a:t>
            </a:r>
          </a:p>
        </p:txBody>
      </p:sp>
      <p:pic>
        <p:nvPicPr>
          <p:cNvPr id="1808" name="Shape 1808"/>
          <p:cNvPicPr preferRelativeResize="0"/>
          <p:nvPr/>
        </p:nvPicPr>
        <p:blipFill>
          <a:blip r:embed="rId5" cstate="print">
            <a:alphaModFix/>
          </a:blip>
          <a:stretch>
            <a:fillRect/>
          </a:stretch>
        </p:blipFill>
        <p:spPr>
          <a:xfrm>
            <a:off x="2854932" y="2670217"/>
            <a:ext cx="828675" cy="828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9" name="Shape 1809"/>
          <p:cNvPicPr preferRelativeResize="0"/>
          <p:nvPr/>
        </p:nvPicPr>
        <p:blipFill>
          <a:blip r:embed="rId6" cstate="print">
            <a:alphaModFix/>
          </a:blip>
          <a:stretch>
            <a:fillRect/>
          </a:stretch>
        </p:blipFill>
        <p:spPr>
          <a:xfrm>
            <a:off x="4166642" y="2670222"/>
            <a:ext cx="828675" cy="828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0" name="Shape 1810"/>
          <p:cNvPicPr preferRelativeResize="0"/>
          <p:nvPr/>
        </p:nvPicPr>
        <p:blipFill>
          <a:blip r:embed="rId7" cstate="print">
            <a:alphaModFix/>
          </a:blip>
          <a:stretch>
            <a:fillRect/>
          </a:stretch>
        </p:blipFill>
        <p:spPr>
          <a:xfrm>
            <a:off x="5729864" y="2670201"/>
            <a:ext cx="828675" cy="828667"/>
          </a:xfrm>
          <a:prstGeom prst="rect">
            <a:avLst/>
          </a:prstGeom>
          <a:noFill/>
          <a:ln>
            <a:noFill/>
          </a:ln>
        </p:spPr>
      </p:pic>
      <p:sp>
        <p:nvSpPr>
          <p:cNvPr id="1811" name="Shape 1811"/>
          <p:cNvSpPr/>
          <p:nvPr/>
        </p:nvSpPr>
        <p:spPr>
          <a:xfrm>
            <a:off x="3690382" y="2936333"/>
            <a:ext cx="469475" cy="85800"/>
          </a:xfrm>
          <a:custGeom>
            <a:avLst/>
            <a:gdLst/>
            <a:ahLst/>
            <a:cxnLst/>
            <a:rect l="0" t="0" r="0" b="0"/>
            <a:pathLst>
              <a:path w="18779" h="2574" extrusionOk="0">
                <a:moveTo>
                  <a:pt x="0" y="1740"/>
                </a:moveTo>
                <a:cubicBezTo>
                  <a:pt x="1321" y="1461"/>
                  <a:pt x="4799" y="-69"/>
                  <a:pt x="7929" y="70"/>
                </a:cubicBezTo>
                <a:cubicBezTo>
                  <a:pt x="11058" y="209"/>
                  <a:pt x="16970" y="2156"/>
                  <a:pt x="18779" y="2574"/>
                </a:cubicBezTo>
              </a:path>
            </a:pathLst>
          </a:custGeom>
          <a:noFill/>
          <a:ln w="9525" cap="flat" cmpd="sng">
            <a:solidFill>
              <a:schemeClr val="dk2"/>
            </a:solidFill>
            <a:prstDash val="dash"/>
            <a:round/>
            <a:headEnd type="none" w="lg" len="lg"/>
            <a:tailEnd type="none" w="lg" len="lg"/>
          </a:ln>
        </p:spPr>
      </p:sp>
      <p:cxnSp>
        <p:nvCxnSpPr>
          <p:cNvPr id="1812" name="Shape 1812"/>
          <p:cNvCxnSpPr>
            <a:stCxn id="1809" idx="3"/>
            <a:endCxn id="1810" idx="1"/>
          </p:cNvCxnSpPr>
          <p:nvPr/>
        </p:nvCxnSpPr>
        <p:spPr>
          <a:xfrm>
            <a:off x="4995300" y="3084543"/>
            <a:ext cx="734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813" name="Shape 1813"/>
          <p:cNvSpPr txBox="1"/>
          <p:nvPr/>
        </p:nvSpPr>
        <p:spPr>
          <a:xfrm>
            <a:off x="5425252" y="184700"/>
            <a:ext cx="1437899" cy="391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UCF 101</a:t>
            </a:r>
          </a:p>
        </p:txBody>
      </p:sp>
      <p:sp>
        <p:nvSpPr>
          <p:cNvPr id="1814" name="Shape 1814"/>
          <p:cNvSpPr txBox="1"/>
          <p:nvPr/>
        </p:nvSpPr>
        <p:spPr>
          <a:xfrm>
            <a:off x="6863128" y="3092886"/>
            <a:ext cx="2228999" cy="453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" sz="1200" kern="0">
                <a:solidFill>
                  <a:srgbClr val="434343"/>
                </a:solidFill>
                <a:latin typeface="Arial"/>
                <a:cs typeface="Arial"/>
                <a:sym typeface="Arial"/>
              </a:rPr>
              <a:t>[T. Brox et. al. ECCV ‘04]</a:t>
            </a:r>
          </a:p>
        </p:txBody>
      </p:sp>
      <p:pic>
        <p:nvPicPr>
          <p:cNvPr id="1815" name="Shape 1815"/>
          <p:cNvPicPr preferRelativeResize="0"/>
          <p:nvPr/>
        </p:nvPicPr>
        <p:blipFill>
          <a:blip r:embed="rId8" cstate="print">
            <a:alphaModFix/>
          </a:blip>
          <a:stretch>
            <a:fillRect/>
          </a:stretch>
        </p:blipFill>
        <p:spPr>
          <a:xfrm>
            <a:off x="2309429" y="2778205"/>
            <a:ext cx="469475" cy="612651"/>
          </a:xfrm>
          <a:prstGeom prst="rect">
            <a:avLst/>
          </a:prstGeom>
          <a:noFill/>
          <a:ln>
            <a:noFill/>
          </a:ln>
        </p:spPr>
      </p:pic>
      <p:sp>
        <p:nvSpPr>
          <p:cNvPr id="1816" name="Shape 1816"/>
          <p:cNvSpPr txBox="1">
            <a:spLocks noGrp="1"/>
          </p:cNvSpPr>
          <p:nvPr>
            <p:ph type="body" idx="1"/>
          </p:nvPr>
        </p:nvSpPr>
        <p:spPr>
          <a:xfrm>
            <a:off x="457225" y="5758467"/>
            <a:ext cx="2811900" cy="828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Frames: Flow</a:t>
            </a:r>
          </a:p>
        </p:txBody>
      </p:sp>
      <p:sp>
        <p:nvSpPr>
          <p:cNvPr id="1817" name="Shape 1817"/>
          <p:cNvSpPr txBox="1"/>
          <p:nvPr/>
        </p:nvSpPr>
        <p:spPr>
          <a:xfrm>
            <a:off x="6863137" y="1446567"/>
            <a:ext cx="2327099" cy="48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" sz="1200" kern="0">
                <a:solidFill>
                  <a:srgbClr val="434343"/>
                </a:solidFill>
                <a:latin typeface="Arial"/>
                <a:cs typeface="Arial"/>
                <a:sym typeface="Arial"/>
              </a:rPr>
              <a:t>[Donahue et al. CVPR’15]</a:t>
            </a:r>
          </a:p>
        </p:txBody>
      </p:sp>
      <p:sp>
        <p:nvSpPr>
          <p:cNvPr id="1818" name="Shape 1818"/>
          <p:cNvSpPr txBox="1">
            <a:spLocks noGrp="1"/>
          </p:cNvSpPr>
          <p:nvPr>
            <p:ph type="sldNum" idx="12"/>
          </p:nvPr>
        </p:nvSpPr>
        <p:spPr>
          <a:xfrm>
            <a:off x="6553217" y="6356352"/>
            <a:ext cx="2133599" cy="3652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18</a:t>
            </a:fld>
            <a:endParaRPr lang="en"/>
          </a:p>
        </p:txBody>
      </p:sp>
      <p:sp>
        <p:nvSpPr>
          <p:cNvPr id="1819" name="Shape 1819"/>
          <p:cNvSpPr txBox="1"/>
          <p:nvPr/>
        </p:nvSpPr>
        <p:spPr>
          <a:xfrm>
            <a:off x="29" y="5463800"/>
            <a:ext cx="4389899" cy="61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Explicit Activity Recognition Features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1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1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1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1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1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1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1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1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1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1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1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1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1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1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1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1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1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1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1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1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1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1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1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1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1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1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1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1000"/>
                                        <p:tgtEl>
                                          <p:spTgt spid="1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1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1000"/>
                                        <p:tgtEl>
                                          <p:spTgt spid="1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1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1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1000"/>
                                        <p:tgtEl>
                                          <p:spTgt spid="1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1000"/>
                                        <p:tgtEl>
                                          <p:spTgt spid="1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1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1000"/>
                                        <p:tgtEl>
                                          <p:spTgt spid="1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1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1000"/>
                                        <p:tgtEl>
                                          <p:spTgt spid="1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1000"/>
                                        <p:tgtEl>
                                          <p:spTgt spid="1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1000"/>
                                        <p:tgtEl>
                                          <p:spTgt spid="1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1000"/>
                                        <p:tgtEl>
                                          <p:spTgt spid="1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1000"/>
                                        <p:tgtEl>
                                          <p:spTgt spid="1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4" name="Shape 1824"/>
          <p:cNvSpPr/>
          <p:nvPr/>
        </p:nvSpPr>
        <p:spPr>
          <a:xfrm>
            <a:off x="298279" y="2939019"/>
            <a:ext cx="685499" cy="435999"/>
          </a:xfrm>
          <a:prstGeom prst="rect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LSTM</a:t>
            </a:r>
          </a:p>
        </p:txBody>
      </p:sp>
      <p:sp>
        <p:nvSpPr>
          <p:cNvPr id="1825" name="Shape 1825"/>
          <p:cNvSpPr/>
          <p:nvPr/>
        </p:nvSpPr>
        <p:spPr>
          <a:xfrm>
            <a:off x="3504960" y="2939019"/>
            <a:ext cx="685499" cy="435999"/>
          </a:xfrm>
          <a:prstGeom prst="rect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LSTM</a:t>
            </a:r>
          </a:p>
        </p:txBody>
      </p:sp>
      <p:sp>
        <p:nvSpPr>
          <p:cNvPr id="1826" name="Shape 1826"/>
          <p:cNvSpPr/>
          <p:nvPr/>
        </p:nvSpPr>
        <p:spPr>
          <a:xfrm>
            <a:off x="2436051" y="2939019"/>
            <a:ext cx="685499" cy="435999"/>
          </a:xfrm>
          <a:prstGeom prst="rect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LSTM</a:t>
            </a:r>
          </a:p>
        </p:txBody>
      </p:sp>
      <p:sp>
        <p:nvSpPr>
          <p:cNvPr id="1827" name="Shape 1827"/>
          <p:cNvSpPr/>
          <p:nvPr/>
        </p:nvSpPr>
        <p:spPr>
          <a:xfrm>
            <a:off x="1367150" y="2939019"/>
            <a:ext cx="685499" cy="435999"/>
          </a:xfrm>
          <a:prstGeom prst="rect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LSTM</a:t>
            </a:r>
          </a:p>
        </p:txBody>
      </p:sp>
      <p:sp>
        <p:nvSpPr>
          <p:cNvPr id="1828" name="Shape 1828"/>
          <p:cNvSpPr/>
          <p:nvPr/>
        </p:nvSpPr>
        <p:spPr>
          <a:xfrm>
            <a:off x="4573879" y="2939019"/>
            <a:ext cx="685499" cy="435999"/>
          </a:xfrm>
          <a:prstGeom prst="rect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LSTM</a:t>
            </a:r>
          </a:p>
        </p:txBody>
      </p:sp>
      <p:sp>
        <p:nvSpPr>
          <p:cNvPr id="1829" name="Shape 1829"/>
          <p:cNvSpPr/>
          <p:nvPr/>
        </p:nvSpPr>
        <p:spPr>
          <a:xfrm>
            <a:off x="7780554" y="2939019"/>
            <a:ext cx="685499" cy="435999"/>
          </a:xfrm>
          <a:prstGeom prst="rect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LSTM</a:t>
            </a:r>
          </a:p>
        </p:txBody>
      </p:sp>
      <p:sp>
        <p:nvSpPr>
          <p:cNvPr id="1830" name="Shape 1830"/>
          <p:cNvSpPr/>
          <p:nvPr/>
        </p:nvSpPr>
        <p:spPr>
          <a:xfrm>
            <a:off x="6711671" y="2939019"/>
            <a:ext cx="685499" cy="435999"/>
          </a:xfrm>
          <a:prstGeom prst="rect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LSTM</a:t>
            </a:r>
          </a:p>
        </p:txBody>
      </p:sp>
      <p:sp>
        <p:nvSpPr>
          <p:cNvPr id="1831" name="Shape 1831"/>
          <p:cNvSpPr/>
          <p:nvPr/>
        </p:nvSpPr>
        <p:spPr>
          <a:xfrm>
            <a:off x="5642755" y="2939019"/>
            <a:ext cx="685499" cy="435999"/>
          </a:xfrm>
          <a:prstGeom prst="rect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LSTM</a:t>
            </a:r>
          </a:p>
        </p:txBody>
      </p:sp>
      <p:sp>
        <p:nvSpPr>
          <p:cNvPr id="1832" name="Shape 1832"/>
          <p:cNvSpPr/>
          <p:nvPr/>
        </p:nvSpPr>
        <p:spPr>
          <a:xfrm>
            <a:off x="298279" y="4034469"/>
            <a:ext cx="685499" cy="435999"/>
          </a:xfrm>
          <a:prstGeom prst="rect">
            <a:avLst/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LSTM</a:t>
            </a:r>
          </a:p>
        </p:txBody>
      </p:sp>
      <p:sp>
        <p:nvSpPr>
          <p:cNvPr id="1833" name="Shape 1833"/>
          <p:cNvSpPr/>
          <p:nvPr/>
        </p:nvSpPr>
        <p:spPr>
          <a:xfrm>
            <a:off x="3504960" y="4034469"/>
            <a:ext cx="685499" cy="435999"/>
          </a:xfrm>
          <a:prstGeom prst="rect">
            <a:avLst/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LSTM</a:t>
            </a:r>
          </a:p>
        </p:txBody>
      </p:sp>
      <p:sp>
        <p:nvSpPr>
          <p:cNvPr id="1834" name="Shape 1834"/>
          <p:cNvSpPr/>
          <p:nvPr/>
        </p:nvSpPr>
        <p:spPr>
          <a:xfrm>
            <a:off x="2436051" y="4034469"/>
            <a:ext cx="685499" cy="435999"/>
          </a:xfrm>
          <a:prstGeom prst="rect">
            <a:avLst/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LSTM</a:t>
            </a:r>
          </a:p>
        </p:txBody>
      </p:sp>
      <p:sp>
        <p:nvSpPr>
          <p:cNvPr id="1835" name="Shape 1835"/>
          <p:cNvSpPr/>
          <p:nvPr/>
        </p:nvSpPr>
        <p:spPr>
          <a:xfrm>
            <a:off x="1367150" y="4034469"/>
            <a:ext cx="685499" cy="435999"/>
          </a:xfrm>
          <a:prstGeom prst="rect">
            <a:avLst/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LSTM</a:t>
            </a:r>
          </a:p>
        </p:txBody>
      </p:sp>
      <p:sp>
        <p:nvSpPr>
          <p:cNvPr id="1836" name="Shape 1836"/>
          <p:cNvSpPr/>
          <p:nvPr/>
        </p:nvSpPr>
        <p:spPr>
          <a:xfrm>
            <a:off x="4573879" y="4034469"/>
            <a:ext cx="685499" cy="435999"/>
          </a:xfrm>
          <a:prstGeom prst="rect">
            <a:avLst/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LSTM</a:t>
            </a:r>
          </a:p>
        </p:txBody>
      </p:sp>
      <p:sp>
        <p:nvSpPr>
          <p:cNvPr id="1837" name="Shape 1837"/>
          <p:cNvSpPr/>
          <p:nvPr/>
        </p:nvSpPr>
        <p:spPr>
          <a:xfrm>
            <a:off x="7780554" y="4034469"/>
            <a:ext cx="685499" cy="435999"/>
          </a:xfrm>
          <a:prstGeom prst="rect">
            <a:avLst/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LSTM</a:t>
            </a:r>
          </a:p>
        </p:txBody>
      </p:sp>
      <p:sp>
        <p:nvSpPr>
          <p:cNvPr id="1838" name="Shape 1838"/>
          <p:cNvSpPr/>
          <p:nvPr/>
        </p:nvSpPr>
        <p:spPr>
          <a:xfrm>
            <a:off x="6711671" y="4034469"/>
            <a:ext cx="685499" cy="435999"/>
          </a:xfrm>
          <a:prstGeom prst="rect">
            <a:avLst/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LSTM</a:t>
            </a:r>
          </a:p>
        </p:txBody>
      </p:sp>
      <p:sp>
        <p:nvSpPr>
          <p:cNvPr id="1839" name="Shape 1839"/>
          <p:cNvSpPr/>
          <p:nvPr/>
        </p:nvSpPr>
        <p:spPr>
          <a:xfrm>
            <a:off x="5642755" y="4034469"/>
            <a:ext cx="685499" cy="435999"/>
          </a:xfrm>
          <a:prstGeom prst="rect">
            <a:avLst/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LSTM</a:t>
            </a:r>
          </a:p>
        </p:txBody>
      </p:sp>
      <p:sp>
        <p:nvSpPr>
          <p:cNvPr id="1840" name="Shape 1840"/>
          <p:cNvSpPr/>
          <p:nvPr/>
        </p:nvSpPr>
        <p:spPr>
          <a:xfrm>
            <a:off x="298250" y="1546853"/>
            <a:ext cx="685500" cy="998433"/>
          </a:xfrm>
          <a:prstGeom prst="flowChartManualOperation">
            <a:avLst/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41" name="Shape 1841"/>
          <p:cNvSpPr txBox="1"/>
          <p:nvPr/>
        </p:nvSpPr>
        <p:spPr>
          <a:xfrm>
            <a:off x="298279" y="1546900"/>
            <a:ext cx="685499" cy="34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CNN</a:t>
            </a:r>
          </a:p>
        </p:txBody>
      </p:sp>
      <p:sp>
        <p:nvSpPr>
          <p:cNvPr id="1842" name="Shape 1842"/>
          <p:cNvSpPr/>
          <p:nvPr/>
        </p:nvSpPr>
        <p:spPr>
          <a:xfrm>
            <a:off x="1367150" y="1546853"/>
            <a:ext cx="685500" cy="998433"/>
          </a:xfrm>
          <a:prstGeom prst="flowChartManualOperation">
            <a:avLst/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43" name="Shape 1843"/>
          <p:cNvSpPr txBox="1"/>
          <p:nvPr/>
        </p:nvSpPr>
        <p:spPr>
          <a:xfrm>
            <a:off x="1367150" y="1546900"/>
            <a:ext cx="685499" cy="34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CNN</a:t>
            </a:r>
          </a:p>
        </p:txBody>
      </p:sp>
      <p:sp>
        <p:nvSpPr>
          <p:cNvPr id="1844" name="Shape 1844"/>
          <p:cNvSpPr/>
          <p:nvPr/>
        </p:nvSpPr>
        <p:spPr>
          <a:xfrm>
            <a:off x="2436050" y="1546853"/>
            <a:ext cx="685500" cy="998433"/>
          </a:xfrm>
          <a:prstGeom prst="flowChartManualOperation">
            <a:avLst/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45" name="Shape 1845"/>
          <p:cNvSpPr txBox="1"/>
          <p:nvPr/>
        </p:nvSpPr>
        <p:spPr>
          <a:xfrm>
            <a:off x="2436051" y="1546900"/>
            <a:ext cx="685499" cy="34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CNN</a:t>
            </a:r>
          </a:p>
        </p:txBody>
      </p:sp>
      <p:sp>
        <p:nvSpPr>
          <p:cNvPr id="1846" name="Shape 1846"/>
          <p:cNvSpPr/>
          <p:nvPr/>
        </p:nvSpPr>
        <p:spPr>
          <a:xfrm>
            <a:off x="3504950" y="1546853"/>
            <a:ext cx="685500" cy="998433"/>
          </a:xfrm>
          <a:prstGeom prst="flowChartManualOperation">
            <a:avLst/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47" name="Shape 1847"/>
          <p:cNvSpPr txBox="1"/>
          <p:nvPr/>
        </p:nvSpPr>
        <p:spPr>
          <a:xfrm>
            <a:off x="3504960" y="1546900"/>
            <a:ext cx="685499" cy="34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CNN</a:t>
            </a:r>
          </a:p>
        </p:txBody>
      </p:sp>
      <p:pic>
        <p:nvPicPr>
          <p:cNvPr id="1848" name="Shape 1848"/>
          <p:cNvPicPr preferRelativeResize="0"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226657" y="462635"/>
            <a:ext cx="828675" cy="82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9" name="Shape 1849"/>
          <p:cNvPicPr preferRelativeResize="0"/>
          <p:nvPr/>
        </p:nvPicPr>
        <p:blipFill>
          <a:blip r:embed="rId4" cstate="print">
            <a:alphaModFix/>
          </a:blip>
          <a:stretch>
            <a:fillRect/>
          </a:stretch>
        </p:blipFill>
        <p:spPr>
          <a:xfrm>
            <a:off x="2364463" y="462635"/>
            <a:ext cx="828675" cy="82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0" name="Shape 1850"/>
          <p:cNvPicPr preferRelativeResize="0"/>
          <p:nvPr/>
        </p:nvPicPr>
        <p:blipFill>
          <a:blip r:embed="rId5" cstate="print">
            <a:alphaModFix/>
          </a:blip>
          <a:stretch>
            <a:fillRect/>
          </a:stretch>
        </p:blipFill>
        <p:spPr>
          <a:xfrm>
            <a:off x="3433359" y="462635"/>
            <a:ext cx="828675" cy="82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1" name="Shape 1851"/>
          <p:cNvPicPr preferRelativeResize="0"/>
          <p:nvPr/>
        </p:nvPicPr>
        <p:blipFill>
          <a:blip r:embed="rId6" cstate="print">
            <a:alphaModFix/>
          </a:blip>
          <a:stretch>
            <a:fillRect/>
          </a:stretch>
        </p:blipFill>
        <p:spPr>
          <a:xfrm>
            <a:off x="1295562" y="462635"/>
            <a:ext cx="828675" cy="825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52" name="Shape 1852"/>
          <p:cNvSpPr txBox="1"/>
          <p:nvPr/>
        </p:nvSpPr>
        <p:spPr>
          <a:xfrm>
            <a:off x="4744429" y="4951219"/>
            <a:ext cx="344399" cy="435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</a:t>
            </a:r>
          </a:p>
        </p:txBody>
      </p:sp>
      <p:sp>
        <p:nvSpPr>
          <p:cNvPr id="1853" name="Shape 1853"/>
          <p:cNvSpPr txBox="1"/>
          <p:nvPr/>
        </p:nvSpPr>
        <p:spPr>
          <a:xfrm>
            <a:off x="5661055" y="4951219"/>
            <a:ext cx="648899" cy="435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man</a:t>
            </a:r>
          </a:p>
        </p:txBody>
      </p:sp>
      <p:sp>
        <p:nvSpPr>
          <p:cNvPr id="1854" name="Shape 1854"/>
          <p:cNvSpPr txBox="1"/>
          <p:nvPr/>
        </p:nvSpPr>
        <p:spPr>
          <a:xfrm>
            <a:off x="6882221" y="4951219"/>
            <a:ext cx="344399" cy="435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is</a:t>
            </a:r>
          </a:p>
        </p:txBody>
      </p:sp>
      <p:sp>
        <p:nvSpPr>
          <p:cNvPr id="1855" name="Shape 1855"/>
          <p:cNvSpPr txBox="1"/>
          <p:nvPr/>
        </p:nvSpPr>
        <p:spPr>
          <a:xfrm>
            <a:off x="7709004" y="4951219"/>
            <a:ext cx="828599" cy="435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talking</a:t>
            </a:r>
          </a:p>
        </p:txBody>
      </p:sp>
      <p:sp>
        <p:nvSpPr>
          <p:cNvPr id="1856" name="Shape 1856"/>
          <p:cNvSpPr txBox="1"/>
          <p:nvPr/>
        </p:nvSpPr>
        <p:spPr>
          <a:xfrm>
            <a:off x="8466066" y="3450086"/>
            <a:ext cx="648899" cy="435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...</a:t>
            </a:r>
          </a:p>
        </p:txBody>
      </p:sp>
      <p:cxnSp>
        <p:nvCxnSpPr>
          <p:cNvPr id="1857" name="Shape 1857"/>
          <p:cNvCxnSpPr>
            <a:stCxn id="1848" idx="2"/>
            <a:endCxn id="1841" idx="0"/>
          </p:cNvCxnSpPr>
          <p:nvPr/>
        </p:nvCxnSpPr>
        <p:spPr>
          <a:xfrm>
            <a:off x="640987" y="1288133"/>
            <a:ext cx="0" cy="258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858" name="Shape 1858"/>
          <p:cNvCxnSpPr>
            <a:stCxn id="1840" idx="2"/>
            <a:endCxn id="1824" idx="0"/>
          </p:cNvCxnSpPr>
          <p:nvPr/>
        </p:nvCxnSpPr>
        <p:spPr>
          <a:xfrm>
            <a:off x="641000" y="2545267"/>
            <a:ext cx="0" cy="393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859" name="Shape 1859"/>
          <p:cNvCxnSpPr>
            <a:stCxn id="1824" idx="2"/>
            <a:endCxn id="1832" idx="0"/>
          </p:cNvCxnSpPr>
          <p:nvPr/>
        </p:nvCxnSpPr>
        <p:spPr>
          <a:xfrm>
            <a:off x="640999" y="3374999"/>
            <a:ext cx="0" cy="659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860" name="Shape 1860"/>
          <p:cNvCxnSpPr>
            <a:stCxn id="1842" idx="2"/>
            <a:endCxn id="1827" idx="0"/>
          </p:cNvCxnSpPr>
          <p:nvPr/>
        </p:nvCxnSpPr>
        <p:spPr>
          <a:xfrm>
            <a:off x="1709900" y="2545267"/>
            <a:ext cx="0" cy="393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861" name="Shape 1861"/>
          <p:cNvCxnSpPr/>
          <p:nvPr/>
        </p:nvCxnSpPr>
        <p:spPr>
          <a:xfrm>
            <a:off x="1709862" y="1288153"/>
            <a:ext cx="0" cy="258799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862" name="Shape 1862"/>
          <p:cNvCxnSpPr>
            <a:stCxn id="1849" idx="2"/>
            <a:endCxn id="1845" idx="0"/>
          </p:cNvCxnSpPr>
          <p:nvPr/>
        </p:nvCxnSpPr>
        <p:spPr>
          <a:xfrm>
            <a:off x="2778787" y="1288133"/>
            <a:ext cx="0" cy="258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863" name="Shape 1863"/>
          <p:cNvCxnSpPr>
            <a:stCxn id="1844" idx="2"/>
            <a:endCxn id="1826" idx="0"/>
          </p:cNvCxnSpPr>
          <p:nvPr/>
        </p:nvCxnSpPr>
        <p:spPr>
          <a:xfrm>
            <a:off x="2778800" y="2545267"/>
            <a:ext cx="0" cy="393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864" name="Shape 1864"/>
          <p:cNvCxnSpPr>
            <a:stCxn id="1850" idx="2"/>
            <a:endCxn id="1847" idx="0"/>
          </p:cNvCxnSpPr>
          <p:nvPr/>
        </p:nvCxnSpPr>
        <p:spPr>
          <a:xfrm>
            <a:off x="3847687" y="1288133"/>
            <a:ext cx="0" cy="258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865" name="Shape 1865"/>
          <p:cNvCxnSpPr>
            <a:stCxn id="1846" idx="2"/>
            <a:endCxn id="1825" idx="0"/>
          </p:cNvCxnSpPr>
          <p:nvPr/>
        </p:nvCxnSpPr>
        <p:spPr>
          <a:xfrm>
            <a:off x="3847700" y="2545267"/>
            <a:ext cx="0" cy="393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866" name="Shape 1866"/>
          <p:cNvCxnSpPr>
            <a:stCxn id="1827" idx="2"/>
            <a:endCxn id="1835" idx="0"/>
          </p:cNvCxnSpPr>
          <p:nvPr/>
        </p:nvCxnSpPr>
        <p:spPr>
          <a:xfrm>
            <a:off x="1709899" y="3374999"/>
            <a:ext cx="0" cy="659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867" name="Shape 1867"/>
          <p:cNvCxnSpPr>
            <a:stCxn id="1826" idx="2"/>
            <a:endCxn id="1834" idx="0"/>
          </p:cNvCxnSpPr>
          <p:nvPr/>
        </p:nvCxnSpPr>
        <p:spPr>
          <a:xfrm>
            <a:off x="2778799" y="3374999"/>
            <a:ext cx="0" cy="659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868" name="Shape 1868"/>
          <p:cNvCxnSpPr>
            <a:stCxn id="1825" idx="2"/>
            <a:endCxn id="1833" idx="0"/>
          </p:cNvCxnSpPr>
          <p:nvPr/>
        </p:nvCxnSpPr>
        <p:spPr>
          <a:xfrm>
            <a:off x="3847699" y="3374999"/>
            <a:ext cx="0" cy="659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869" name="Shape 1869"/>
          <p:cNvCxnSpPr>
            <a:stCxn id="1824" idx="3"/>
            <a:endCxn id="1827" idx="1"/>
          </p:cNvCxnSpPr>
          <p:nvPr/>
        </p:nvCxnSpPr>
        <p:spPr>
          <a:xfrm>
            <a:off x="983749" y="3156999"/>
            <a:ext cx="383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870" name="Shape 1870"/>
          <p:cNvCxnSpPr>
            <a:stCxn id="1827" idx="3"/>
            <a:endCxn id="1826" idx="1"/>
          </p:cNvCxnSpPr>
          <p:nvPr/>
        </p:nvCxnSpPr>
        <p:spPr>
          <a:xfrm>
            <a:off x="2052649" y="3156999"/>
            <a:ext cx="383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871" name="Shape 1871"/>
          <p:cNvCxnSpPr>
            <a:stCxn id="1826" idx="3"/>
            <a:endCxn id="1825" idx="1"/>
          </p:cNvCxnSpPr>
          <p:nvPr/>
        </p:nvCxnSpPr>
        <p:spPr>
          <a:xfrm>
            <a:off x="3121549" y="3156999"/>
            <a:ext cx="383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872" name="Shape 1872"/>
          <p:cNvCxnSpPr>
            <a:stCxn id="1832" idx="3"/>
            <a:endCxn id="1835" idx="1"/>
          </p:cNvCxnSpPr>
          <p:nvPr/>
        </p:nvCxnSpPr>
        <p:spPr>
          <a:xfrm>
            <a:off x="983749" y="4252449"/>
            <a:ext cx="383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873" name="Shape 1873"/>
          <p:cNvCxnSpPr>
            <a:stCxn id="1835" idx="3"/>
            <a:endCxn id="1834" idx="1"/>
          </p:cNvCxnSpPr>
          <p:nvPr/>
        </p:nvCxnSpPr>
        <p:spPr>
          <a:xfrm>
            <a:off x="2052649" y="4252449"/>
            <a:ext cx="383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874" name="Shape 1874"/>
          <p:cNvCxnSpPr>
            <a:stCxn id="1834" idx="3"/>
            <a:endCxn id="1833" idx="1"/>
          </p:cNvCxnSpPr>
          <p:nvPr/>
        </p:nvCxnSpPr>
        <p:spPr>
          <a:xfrm>
            <a:off x="3121549" y="4252449"/>
            <a:ext cx="383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875" name="Shape 1875"/>
          <p:cNvCxnSpPr>
            <a:stCxn id="1833" idx="3"/>
            <a:endCxn id="1836" idx="1"/>
          </p:cNvCxnSpPr>
          <p:nvPr/>
        </p:nvCxnSpPr>
        <p:spPr>
          <a:xfrm>
            <a:off x="4190449" y="4252449"/>
            <a:ext cx="383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876" name="Shape 1876"/>
          <p:cNvCxnSpPr>
            <a:stCxn id="1825" idx="3"/>
            <a:endCxn id="1828" idx="1"/>
          </p:cNvCxnSpPr>
          <p:nvPr/>
        </p:nvCxnSpPr>
        <p:spPr>
          <a:xfrm>
            <a:off x="4190449" y="3156999"/>
            <a:ext cx="383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877" name="Shape 1877"/>
          <p:cNvCxnSpPr>
            <a:stCxn id="1828" idx="2"/>
            <a:endCxn id="1836" idx="0"/>
          </p:cNvCxnSpPr>
          <p:nvPr/>
        </p:nvCxnSpPr>
        <p:spPr>
          <a:xfrm>
            <a:off x="4916599" y="3374999"/>
            <a:ext cx="0" cy="659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878" name="Shape 1878"/>
          <p:cNvCxnSpPr>
            <a:stCxn id="1831" idx="2"/>
            <a:endCxn id="1839" idx="0"/>
          </p:cNvCxnSpPr>
          <p:nvPr/>
        </p:nvCxnSpPr>
        <p:spPr>
          <a:xfrm>
            <a:off x="5985499" y="3374999"/>
            <a:ext cx="0" cy="659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879" name="Shape 1879"/>
          <p:cNvCxnSpPr>
            <a:stCxn id="1828" idx="3"/>
            <a:endCxn id="1831" idx="1"/>
          </p:cNvCxnSpPr>
          <p:nvPr/>
        </p:nvCxnSpPr>
        <p:spPr>
          <a:xfrm>
            <a:off x="5259349" y="3156999"/>
            <a:ext cx="383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880" name="Shape 1880"/>
          <p:cNvCxnSpPr>
            <a:stCxn id="1836" idx="3"/>
            <a:endCxn id="1839" idx="1"/>
          </p:cNvCxnSpPr>
          <p:nvPr/>
        </p:nvCxnSpPr>
        <p:spPr>
          <a:xfrm>
            <a:off x="5259349" y="4252449"/>
            <a:ext cx="383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881" name="Shape 1881"/>
          <p:cNvCxnSpPr>
            <a:stCxn id="1831" idx="3"/>
            <a:endCxn id="1830" idx="1"/>
          </p:cNvCxnSpPr>
          <p:nvPr/>
        </p:nvCxnSpPr>
        <p:spPr>
          <a:xfrm>
            <a:off x="6328250" y="3156999"/>
            <a:ext cx="383399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882" name="Shape 1882"/>
          <p:cNvCxnSpPr>
            <a:stCxn id="1839" idx="3"/>
            <a:endCxn id="1838" idx="1"/>
          </p:cNvCxnSpPr>
          <p:nvPr/>
        </p:nvCxnSpPr>
        <p:spPr>
          <a:xfrm>
            <a:off x="6328250" y="4252449"/>
            <a:ext cx="383399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883" name="Shape 1883"/>
          <p:cNvCxnSpPr>
            <a:stCxn id="1830" idx="3"/>
            <a:endCxn id="1829" idx="1"/>
          </p:cNvCxnSpPr>
          <p:nvPr/>
        </p:nvCxnSpPr>
        <p:spPr>
          <a:xfrm>
            <a:off x="7397149" y="3156999"/>
            <a:ext cx="383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884" name="Shape 1884"/>
          <p:cNvCxnSpPr>
            <a:stCxn id="1838" idx="3"/>
            <a:endCxn id="1837" idx="1"/>
          </p:cNvCxnSpPr>
          <p:nvPr/>
        </p:nvCxnSpPr>
        <p:spPr>
          <a:xfrm>
            <a:off x="7397149" y="4252449"/>
            <a:ext cx="383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885" name="Shape 1885"/>
          <p:cNvCxnSpPr>
            <a:stCxn id="1829" idx="2"/>
            <a:endCxn id="1837" idx="0"/>
          </p:cNvCxnSpPr>
          <p:nvPr/>
        </p:nvCxnSpPr>
        <p:spPr>
          <a:xfrm>
            <a:off x="8123299" y="3374999"/>
            <a:ext cx="0" cy="659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886" name="Shape 1886"/>
          <p:cNvCxnSpPr>
            <a:stCxn id="1830" idx="2"/>
            <a:endCxn id="1838" idx="0"/>
          </p:cNvCxnSpPr>
          <p:nvPr/>
        </p:nvCxnSpPr>
        <p:spPr>
          <a:xfrm>
            <a:off x="7054399" y="3374999"/>
            <a:ext cx="0" cy="659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887" name="Shape 1887"/>
          <p:cNvCxnSpPr>
            <a:stCxn id="1836" idx="2"/>
            <a:endCxn id="1852" idx="0"/>
          </p:cNvCxnSpPr>
          <p:nvPr/>
        </p:nvCxnSpPr>
        <p:spPr>
          <a:xfrm>
            <a:off x="4916599" y="4470449"/>
            <a:ext cx="0" cy="480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888" name="Shape 1888"/>
          <p:cNvCxnSpPr>
            <a:stCxn id="1839" idx="2"/>
            <a:endCxn id="1853" idx="0"/>
          </p:cNvCxnSpPr>
          <p:nvPr/>
        </p:nvCxnSpPr>
        <p:spPr>
          <a:xfrm>
            <a:off x="5985499" y="4470449"/>
            <a:ext cx="0" cy="480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889" name="Shape 1889"/>
          <p:cNvCxnSpPr>
            <a:stCxn id="1838" idx="2"/>
            <a:endCxn id="1854" idx="0"/>
          </p:cNvCxnSpPr>
          <p:nvPr/>
        </p:nvCxnSpPr>
        <p:spPr>
          <a:xfrm>
            <a:off x="7054399" y="4470449"/>
            <a:ext cx="0" cy="480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890" name="Shape 1890"/>
          <p:cNvCxnSpPr>
            <a:stCxn id="1837" idx="2"/>
            <a:endCxn id="1855" idx="0"/>
          </p:cNvCxnSpPr>
          <p:nvPr/>
        </p:nvCxnSpPr>
        <p:spPr>
          <a:xfrm>
            <a:off x="8123299" y="4470449"/>
            <a:ext cx="0" cy="480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891" name="Shape 1891"/>
          <p:cNvSpPr txBox="1"/>
          <p:nvPr/>
        </p:nvSpPr>
        <p:spPr>
          <a:xfrm>
            <a:off x="8466066" y="4951219"/>
            <a:ext cx="648899" cy="435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...</a:t>
            </a:r>
          </a:p>
        </p:txBody>
      </p:sp>
      <p:sp>
        <p:nvSpPr>
          <p:cNvPr id="1892" name="Shape 1892"/>
          <p:cNvSpPr/>
          <p:nvPr/>
        </p:nvSpPr>
        <p:spPr>
          <a:xfrm rot="5400000">
            <a:off x="2068150" y="3050119"/>
            <a:ext cx="352400" cy="3941399"/>
          </a:xfrm>
          <a:prstGeom prst="rightBrace">
            <a:avLst>
              <a:gd name="adj1" fmla="val 8333"/>
              <a:gd name="adj2" fmla="val 49771"/>
            </a:avLst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93" name="Shape 1893"/>
          <p:cNvSpPr txBox="1"/>
          <p:nvPr/>
        </p:nvSpPr>
        <p:spPr>
          <a:xfrm>
            <a:off x="1575725" y="5085333"/>
            <a:ext cx="1428000" cy="496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Encoding stage</a:t>
            </a:r>
          </a:p>
        </p:txBody>
      </p:sp>
      <p:sp>
        <p:nvSpPr>
          <p:cNvPr id="1894" name="Shape 1894"/>
          <p:cNvSpPr/>
          <p:nvPr/>
        </p:nvSpPr>
        <p:spPr>
          <a:xfrm rot="5400000">
            <a:off x="6538900" y="3592653"/>
            <a:ext cx="352400" cy="3941399"/>
          </a:xfrm>
          <a:prstGeom prst="rightBrace">
            <a:avLst>
              <a:gd name="adj1" fmla="val 8333"/>
              <a:gd name="adj2" fmla="val 49771"/>
            </a:avLst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95" name="Shape 1895"/>
          <p:cNvSpPr txBox="1"/>
          <p:nvPr/>
        </p:nvSpPr>
        <p:spPr>
          <a:xfrm>
            <a:off x="6001100" y="5739533"/>
            <a:ext cx="1428000" cy="496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Decoding stage</a:t>
            </a:r>
          </a:p>
        </p:txBody>
      </p:sp>
      <p:sp>
        <p:nvSpPr>
          <p:cNvPr id="1896" name="Shape 1896"/>
          <p:cNvSpPr txBox="1"/>
          <p:nvPr/>
        </p:nvSpPr>
        <p:spPr>
          <a:xfrm>
            <a:off x="4682751" y="2010953"/>
            <a:ext cx="3512099" cy="689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Now decode it to a sentence!</a:t>
            </a:r>
          </a:p>
        </p:txBody>
      </p:sp>
      <p:cxnSp>
        <p:nvCxnSpPr>
          <p:cNvPr id="1897" name="Shape 1897"/>
          <p:cNvCxnSpPr/>
          <p:nvPr/>
        </p:nvCxnSpPr>
        <p:spPr>
          <a:xfrm rot="10800000" flipH="1">
            <a:off x="4924717" y="3750883"/>
            <a:ext cx="1052699" cy="1296000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898" name="Shape 1898"/>
          <p:cNvCxnSpPr/>
          <p:nvPr/>
        </p:nvCxnSpPr>
        <p:spPr>
          <a:xfrm rot="10800000" flipH="1">
            <a:off x="5993600" y="3750883"/>
            <a:ext cx="1052699" cy="1296000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899" name="Shape 1899"/>
          <p:cNvCxnSpPr/>
          <p:nvPr/>
        </p:nvCxnSpPr>
        <p:spPr>
          <a:xfrm rot="10800000" flipH="1">
            <a:off x="7062509" y="3750899"/>
            <a:ext cx="1052699" cy="1296000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900" name="Shape 1900"/>
          <p:cNvCxnSpPr/>
          <p:nvPr/>
        </p:nvCxnSpPr>
        <p:spPr>
          <a:xfrm>
            <a:off x="5874525" y="3750900"/>
            <a:ext cx="423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901" name="Shape 1901"/>
          <p:cNvCxnSpPr/>
          <p:nvPr/>
        </p:nvCxnSpPr>
        <p:spPr>
          <a:xfrm>
            <a:off x="6941950" y="3750900"/>
            <a:ext cx="423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902" name="Shape 1902"/>
          <p:cNvCxnSpPr/>
          <p:nvPr/>
        </p:nvCxnSpPr>
        <p:spPr>
          <a:xfrm>
            <a:off x="8003900" y="3750900"/>
            <a:ext cx="423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903" name="Shape 1903"/>
          <p:cNvSpPr txBox="1"/>
          <p:nvPr/>
        </p:nvSpPr>
        <p:spPr>
          <a:xfrm>
            <a:off x="143956" y="6127700"/>
            <a:ext cx="2859899" cy="48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1155CC"/>
                </a:solidFill>
                <a:latin typeface="Arial"/>
                <a:cs typeface="Arial"/>
                <a:sym typeface="Arial"/>
              </a:rPr>
              <a:t>[Venugopalan et. al. ICCV’15] </a:t>
            </a:r>
          </a:p>
        </p:txBody>
      </p:sp>
      <p:pic>
        <p:nvPicPr>
          <p:cNvPr id="1904" name="Shape 1904"/>
          <p:cNvPicPr preferRelativeResize="0"/>
          <p:nvPr/>
        </p:nvPicPr>
        <p:blipFill>
          <a:blip r:embed="rId7" cstate="print">
            <a:alphaModFix/>
          </a:blip>
          <a:stretch>
            <a:fillRect/>
          </a:stretch>
        </p:blipFill>
        <p:spPr>
          <a:xfrm>
            <a:off x="226654" y="456399"/>
            <a:ext cx="828675" cy="82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5" name="Shape 1905"/>
          <p:cNvPicPr preferRelativeResize="0"/>
          <p:nvPr/>
        </p:nvPicPr>
        <p:blipFill>
          <a:blip r:embed="rId8" cstate="print">
            <a:alphaModFix/>
          </a:blip>
          <a:stretch>
            <a:fillRect/>
          </a:stretch>
        </p:blipFill>
        <p:spPr>
          <a:xfrm>
            <a:off x="1295539" y="448603"/>
            <a:ext cx="828675" cy="82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6" name="Shape 1906"/>
          <p:cNvPicPr preferRelativeResize="0"/>
          <p:nvPr/>
        </p:nvPicPr>
        <p:blipFill>
          <a:blip r:embed="rId9" cstate="print">
            <a:alphaModFix/>
          </a:blip>
          <a:stretch>
            <a:fillRect/>
          </a:stretch>
        </p:blipFill>
        <p:spPr>
          <a:xfrm>
            <a:off x="2364476" y="456402"/>
            <a:ext cx="828675" cy="82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7" name="Shape 1907"/>
          <p:cNvPicPr preferRelativeResize="0"/>
          <p:nvPr/>
        </p:nvPicPr>
        <p:blipFill>
          <a:blip r:embed="rId10" cstate="print">
            <a:alphaModFix/>
          </a:blip>
          <a:stretch>
            <a:fillRect/>
          </a:stretch>
        </p:blipFill>
        <p:spPr>
          <a:xfrm>
            <a:off x="3433418" y="456402"/>
            <a:ext cx="828675" cy="825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8" name="Shape 1908"/>
          <p:cNvSpPr txBox="1">
            <a:spLocks noGrp="1"/>
          </p:cNvSpPr>
          <p:nvPr>
            <p:ph type="sldNum" idx="12"/>
          </p:nvPr>
        </p:nvSpPr>
        <p:spPr>
          <a:xfrm>
            <a:off x="6553217" y="6356352"/>
            <a:ext cx="2133599" cy="3652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19</a:t>
            </a:fld>
            <a:endParaRPr lang="en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Explanation of Subtitle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B9E5FFA-2973-43B1-99F6-C66376BCE238}" type="slidenum">
              <a:rPr lang="en-US" smtClean="0"/>
              <a:pPr>
                <a:defRPr/>
              </a:pPr>
              <a:t>2</a:t>
            </a:fld>
            <a:endParaRPr lang="en-US">
              <a:latin typeface="+mn-lt"/>
            </a:endParaRPr>
          </a:p>
        </p:txBody>
      </p:sp>
      <p:pic>
        <p:nvPicPr>
          <p:cNvPr id="1026" name="Picture 2" descr="http://ia.media-imdb.com/images/M/MV5BMTczMzE5ODAzNF5BMl5BanBnXkFtZTcwNDU3ODYyMQ@@._V1_SX640_SY720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9400" y="1371600"/>
            <a:ext cx="3886200" cy="535289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458200" cy="990600"/>
          </a:xfrm>
        </p:spPr>
        <p:txBody>
          <a:bodyPr/>
          <a:lstStyle/>
          <a:p>
            <a:r>
              <a:rPr lang="en-US" dirty="0"/>
              <a:t>Evaluation Methodology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71600"/>
            <a:ext cx="8001000" cy="502920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Machine Translation Metrics</a:t>
            </a:r>
            <a:r>
              <a:rPr lang="en-US" dirty="0"/>
              <a:t>: Measure similarity of generated sentence to “gold standard” human descriptions.</a:t>
            </a:r>
          </a:p>
          <a:p>
            <a:pPr lvl="1"/>
            <a:r>
              <a:rPr lang="en-US" dirty="0"/>
              <a:t>BLEU</a:t>
            </a:r>
          </a:p>
          <a:p>
            <a:pPr lvl="1"/>
            <a:r>
              <a:rPr lang="en-US" dirty="0"/>
              <a:t>METEOR </a:t>
            </a:r>
          </a:p>
          <a:p>
            <a:r>
              <a:rPr lang="en-US" dirty="0">
                <a:solidFill>
                  <a:srgbClr val="C00000"/>
                </a:solidFill>
              </a:rPr>
              <a:t>Human Evaluation</a:t>
            </a:r>
            <a:r>
              <a:rPr lang="en-US" dirty="0">
                <a:solidFill>
                  <a:srgbClr val="006600"/>
                </a:solidFill>
              </a:rPr>
              <a:t>: </a:t>
            </a:r>
            <a:r>
              <a:rPr lang="en-US" dirty="0"/>
              <a:t>Ask crowd-sourced human judges to evaluate relevance and grammaticality of generated descriptions.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9E5FFA-2973-43B1-99F6-C66376BCE238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617309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3" name="Shape 1913"/>
          <p:cNvPicPr preferRelativeResize="0"/>
          <p:nvPr/>
        </p:nvPicPr>
        <p:blipFill rotWithShape="1">
          <a:blip r:embed="rId3" cstate="print">
            <a:alphaModFix/>
          </a:blip>
          <a:srcRect l="18238" t="14755" r="12283"/>
          <a:stretch/>
        </p:blipFill>
        <p:spPr>
          <a:xfrm>
            <a:off x="3122074" y="1622043"/>
            <a:ext cx="4497926" cy="4558665"/>
          </a:xfrm>
          <a:prstGeom prst="rect">
            <a:avLst/>
          </a:prstGeom>
          <a:noFill/>
          <a:ln>
            <a:noFill/>
          </a:ln>
        </p:spPr>
      </p:pic>
      <p:sp>
        <p:nvSpPr>
          <p:cNvPr id="1914" name="Shape 1914"/>
          <p:cNvSpPr txBox="1">
            <a:spLocks noGrp="1"/>
          </p:cNvSpPr>
          <p:nvPr>
            <p:ph type="title"/>
          </p:nvPr>
        </p:nvSpPr>
        <p:spPr>
          <a:xfrm>
            <a:off x="457200" y="274655"/>
            <a:ext cx="8229600" cy="11427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Results (Youtube)</a:t>
            </a:r>
          </a:p>
        </p:txBody>
      </p:sp>
      <p:pic>
        <p:nvPicPr>
          <p:cNvPr id="1915" name="Shape 1915"/>
          <p:cNvPicPr preferRelativeResize="0"/>
          <p:nvPr/>
        </p:nvPicPr>
        <p:blipFill rotWithShape="1">
          <a:blip r:embed="rId4" cstate="print">
            <a:alphaModFix/>
          </a:blip>
          <a:srcRect l="23053" t="15945" r="44740" b="73411"/>
          <a:stretch/>
        </p:blipFill>
        <p:spPr>
          <a:xfrm>
            <a:off x="3175000" y="1989253"/>
            <a:ext cx="1745300" cy="500799"/>
          </a:xfrm>
          <a:prstGeom prst="rect">
            <a:avLst/>
          </a:prstGeom>
          <a:noFill/>
          <a:ln>
            <a:noFill/>
          </a:ln>
        </p:spPr>
      </p:pic>
      <p:sp>
        <p:nvSpPr>
          <p:cNvPr id="1916" name="Shape 1916"/>
          <p:cNvSpPr txBox="1"/>
          <p:nvPr/>
        </p:nvSpPr>
        <p:spPr>
          <a:xfrm>
            <a:off x="4444475" y="1989233"/>
            <a:ext cx="553200" cy="500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27.7</a:t>
            </a:r>
          </a:p>
        </p:txBody>
      </p:sp>
      <p:sp>
        <p:nvSpPr>
          <p:cNvPr id="1917" name="Shape 1917"/>
          <p:cNvSpPr txBox="1">
            <a:spLocks noGrp="1"/>
          </p:cNvSpPr>
          <p:nvPr>
            <p:ph type="sldNum" idx="12"/>
          </p:nvPr>
        </p:nvSpPr>
        <p:spPr>
          <a:xfrm>
            <a:off x="6553217" y="6356352"/>
            <a:ext cx="2133599" cy="3652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21</a:t>
            </a:fld>
            <a:endParaRPr lang="en"/>
          </a:p>
        </p:txBody>
      </p:sp>
      <p:pic>
        <p:nvPicPr>
          <p:cNvPr id="1918" name="Shape 1918"/>
          <p:cNvPicPr preferRelativeResize="0"/>
          <p:nvPr/>
        </p:nvPicPr>
        <p:blipFill rotWithShape="1">
          <a:blip r:embed="rId4" cstate="print">
            <a:alphaModFix/>
          </a:blip>
          <a:srcRect l="23047" t="33155" r="35744" b="54848"/>
          <a:stretch/>
        </p:blipFill>
        <p:spPr>
          <a:xfrm>
            <a:off x="3175016" y="2758753"/>
            <a:ext cx="2233075" cy="564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9" name="Shape 1919"/>
          <p:cNvPicPr preferRelativeResize="0"/>
          <p:nvPr/>
        </p:nvPicPr>
        <p:blipFill rotWithShape="1">
          <a:blip r:embed="rId4" cstate="print">
            <a:alphaModFix/>
          </a:blip>
          <a:srcRect l="22969" t="51102" r="17075" b="38254"/>
          <a:stretch/>
        </p:blipFill>
        <p:spPr>
          <a:xfrm>
            <a:off x="3175008" y="3633719"/>
            <a:ext cx="3249075" cy="500799"/>
          </a:xfrm>
          <a:prstGeom prst="rect">
            <a:avLst/>
          </a:prstGeom>
          <a:noFill/>
          <a:ln>
            <a:noFill/>
          </a:ln>
        </p:spPr>
      </p:pic>
      <p:sp>
        <p:nvSpPr>
          <p:cNvPr id="1920" name="Shape 1920"/>
          <p:cNvSpPr txBox="1"/>
          <p:nvPr/>
        </p:nvSpPr>
        <p:spPr>
          <a:xfrm>
            <a:off x="4920300" y="2790567"/>
            <a:ext cx="553200" cy="500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28.2</a:t>
            </a:r>
          </a:p>
        </p:txBody>
      </p:sp>
      <p:pic>
        <p:nvPicPr>
          <p:cNvPr id="1921" name="Shape 1921"/>
          <p:cNvPicPr preferRelativeResize="0"/>
          <p:nvPr/>
        </p:nvPicPr>
        <p:blipFill rotWithShape="1">
          <a:blip r:embed="rId4" cstate="print">
            <a:alphaModFix/>
          </a:blip>
          <a:srcRect l="23037" t="68593" r="5681" b="20763"/>
          <a:stretch/>
        </p:blipFill>
        <p:spPr>
          <a:xfrm>
            <a:off x="3175000" y="4476853"/>
            <a:ext cx="3862900" cy="500799"/>
          </a:xfrm>
          <a:prstGeom prst="rect">
            <a:avLst/>
          </a:prstGeom>
          <a:noFill/>
          <a:ln>
            <a:noFill/>
          </a:ln>
        </p:spPr>
      </p:pic>
      <p:sp>
        <p:nvSpPr>
          <p:cNvPr id="1922" name="Shape 1922"/>
          <p:cNvSpPr txBox="1"/>
          <p:nvPr/>
        </p:nvSpPr>
        <p:spPr>
          <a:xfrm>
            <a:off x="5928200" y="3633700"/>
            <a:ext cx="553200" cy="500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29.2</a:t>
            </a:r>
          </a:p>
        </p:txBody>
      </p:sp>
      <p:sp>
        <p:nvSpPr>
          <p:cNvPr id="1923" name="Shape 1923"/>
          <p:cNvSpPr txBox="1"/>
          <p:nvPr/>
        </p:nvSpPr>
        <p:spPr>
          <a:xfrm>
            <a:off x="6539650" y="4462900"/>
            <a:ext cx="553200" cy="500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29.8</a:t>
            </a:r>
          </a:p>
        </p:txBody>
      </p:sp>
      <p:sp>
        <p:nvSpPr>
          <p:cNvPr id="1924" name="Shape 1924"/>
          <p:cNvSpPr/>
          <p:nvPr/>
        </p:nvSpPr>
        <p:spPr>
          <a:xfrm>
            <a:off x="1714504" y="2028453"/>
            <a:ext cx="1407599" cy="422399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200" b="1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Mean-Pool (VGG)</a:t>
            </a:r>
          </a:p>
        </p:txBody>
      </p:sp>
      <p:sp>
        <p:nvSpPr>
          <p:cNvPr id="1925" name="Shape 1925"/>
          <p:cNvSpPr/>
          <p:nvPr/>
        </p:nvSpPr>
        <p:spPr>
          <a:xfrm>
            <a:off x="1842551" y="4550586"/>
            <a:ext cx="1166999" cy="422399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200" b="1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S2VT (RGB+Flow)</a:t>
            </a:r>
          </a:p>
        </p:txBody>
      </p:sp>
      <p:sp>
        <p:nvSpPr>
          <p:cNvPr id="1926" name="Shape 1926"/>
          <p:cNvSpPr/>
          <p:nvPr/>
        </p:nvSpPr>
        <p:spPr>
          <a:xfrm>
            <a:off x="1842551" y="2829769"/>
            <a:ext cx="1166999" cy="422399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200" b="1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S2VT (randomized)</a:t>
            </a:r>
          </a:p>
        </p:txBody>
      </p:sp>
      <p:sp>
        <p:nvSpPr>
          <p:cNvPr id="1927" name="Shape 1927"/>
          <p:cNvSpPr/>
          <p:nvPr/>
        </p:nvSpPr>
        <p:spPr>
          <a:xfrm>
            <a:off x="1834804" y="3690176"/>
            <a:ext cx="1166999" cy="422399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200" b="1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S2VT (RGB)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2" name="Shape 193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Movie Corpus - DVS</a:t>
            </a:r>
          </a:p>
        </p:txBody>
      </p:sp>
      <p:pic>
        <p:nvPicPr>
          <p:cNvPr id="1933" name="Shape 1933"/>
          <p:cNvPicPr preferRelativeResize="0"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284000" y="2229867"/>
            <a:ext cx="8343900" cy="27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1934" name="Shape 1934"/>
          <p:cNvSpPr txBox="1">
            <a:spLocks noGrp="1"/>
          </p:cNvSpPr>
          <p:nvPr>
            <p:ph type="sldNum" idx="12"/>
          </p:nvPr>
        </p:nvSpPr>
        <p:spPr>
          <a:xfrm>
            <a:off x="8556820" y="6333133"/>
            <a:ext cx="548699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22</a:t>
            </a:fld>
            <a:endParaRPr lang="en"/>
          </a:p>
        </p:txBody>
      </p:sp>
    </p:spTree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1" name="Shape 194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Evaluation: Movie Corpora</a:t>
            </a:r>
          </a:p>
        </p:txBody>
      </p:sp>
      <p:sp>
        <p:nvSpPr>
          <p:cNvPr id="1942" name="Shape 1942"/>
          <p:cNvSpPr txBox="1">
            <a:spLocks noGrp="1"/>
          </p:cNvSpPr>
          <p:nvPr>
            <p:ph type="body" idx="1"/>
          </p:nvPr>
        </p:nvSpPr>
        <p:spPr>
          <a:xfrm>
            <a:off x="457200" y="1600219"/>
            <a:ext cx="4487400" cy="49675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2000" dirty="0">
                <a:latin typeface="Oswald"/>
                <a:ea typeface="Oswald"/>
                <a:cs typeface="Oswald"/>
                <a:sym typeface="Oswald"/>
              </a:rPr>
              <a:t>MPII-MD</a:t>
            </a:r>
          </a:p>
          <a:p>
            <a:pPr marL="457200" lvl="0" indent="-228600" rtl="0">
              <a:spcBef>
                <a:spcPts val="0"/>
              </a:spcBef>
              <a:buSzPct val="100000"/>
            </a:pPr>
            <a:r>
              <a:rPr lang="en" sz="2000" dirty="0"/>
              <a:t>MPII, Germany</a:t>
            </a:r>
          </a:p>
          <a:p>
            <a:pPr marL="457200" lvl="0" indent="-228600" rtl="0">
              <a:spcBef>
                <a:spcPts val="0"/>
              </a:spcBef>
              <a:buSzPct val="100000"/>
            </a:pPr>
            <a:r>
              <a:rPr lang="en" sz="2000" dirty="0"/>
              <a:t>94 movies</a:t>
            </a:r>
          </a:p>
          <a:p>
            <a:pPr marL="457200" lvl="0" indent="-228600" rtl="0">
              <a:spcBef>
                <a:spcPts val="0"/>
              </a:spcBef>
              <a:buSzPct val="100000"/>
            </a:pPr>
            <a:r>
              <a:rPr lang="en" sz="2000" dirty="0"/>
              <a:t>68,000 clips</a:t>
            </a:r>
          </a:p>
          <a:p>
            <a:pPr marL="457200" lvl="0" indent="-228600" rtl="0">
              <a:spcBef>
                <a:spcPts val="0"/>
              </a:spcBef>
              <a:buSzPct val="100000"/>
            </a:pPr>
            <a:r>
              <a:rPr lang="en" sz="2000" dirty="0"/>
              <a:t>Avg. length: 3.9s per clip</a:t>
            </a:r>
          </a:p>
          <a:p>
            <a:pPr marL="457200" lvl="0" indent="-228600" rtl="0">
              <a:spcBef>
                <a:spcPts val="0"/>
              </a:spcBef>
              <a:buSzPct val="100000"/>
            </a:pPr>
            <a:r>
              <a:rPr lang="en" sz="2000" b="1" dirty="0"/>
              <a:t>~1 sentence per clip</a:t>
            </a:r>
          </a:p>
          <a:p>
            <a:pPr marL="457200" lvl="0" indent="-228600" rtl="0">
              <a:spcBef>
                <a:spcPts val="0"/>
              </a:spcBef>
              <a:buSzPct val="100000"/>
            </a:pPr>
            <a:r>
              <a:rPr lang="en" sz="2000" dirty="0"/>
              <a:t>68,375 sentences</a:t>
            </a:r>
          </a:p>
        </p:txBody>
      </p:sp>
      <p:sp>
        <p:nvSpPr>
          <p:cNvPr id="1943" name="Shape 1943"/>
          <p:cNvSpPr txBox="1">
            <a:spLocks noGrp="1"/>
          </p:cNvSpPr>
          <p:nvPr>
            <p:ph type="body" idx="2"/>
          </p:nvPr>
        </p:nvSpPr>
        <p:spPr>
          <a:xfrm>
            <a:off x="4692275" y="1600219"/>
            <a:ext cx="4451699" cy="49675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2000" dirty="0">
                <a:latin typeface="Oswald"/>
                <a:ea typeface="Oswald"/>
                <a:cs typeface="Oswald"/>
                <a:sym typeface="Oswald"/>
              </a:rPr>
              <a:t>M-VAD</a:t>
            </a:r>
          </a:p>
          <a:p>
            <a:pPr marL="457200" lvl="0" indent="-228600" rtl="0">
              <a:spcBef>
                <a:spcPts val="0"/>
              </a:spcBef>
              <a:buSzPct val="100000"/>
            </a:pPr>
            <a:r>
              <a:rPr lang="en" sz="2000" dirty="0"/>
              <a:t>Univ. of Montreal</a:t>
            </a:r>
          </a:p>
          <a:p>
            <a:pPr marL="457200" lvl="0" indent="-228600" rtl="0">
              <a:spcBef>
                <a:spcPts val="0"/>
              </a:spcBef>
              <a:buSzPct val="100000"/>
            </a:pPr>
            <a:r>
              <a:rPr lang="en" sz="2000" dirty="0"/>
              <a:t>92 movies</a:t>
            </a:r>
          </a:p>
          <a:p>
            <a:pPr marL="457200" lvl="0" indent="-228600" rtl="0">
              <a:spcBef>
                <a:spcPts val="0"/>
              </a:spcBef>
              <a:buSzPct val="100000"/>
            </a:pPr>
            <a:r>
              <a:rPr lang="en" sz="2000" dirty="0"/>
              <a:t>46,009 clips</a:t>
            </a:r>
          </a:p>
          <a:p>
            <a:pPr marL="457200" lvl="0" indent="-228600" rtl="0">
              <a:spcBef>
                <a:spcPts val="0"/>
              </a:spcBef>
              <a:buSzPct val="100000"/>
            </a:pPr>
            <a:r>
              <a:rPr lang="en" sz="2000" dirty="0"/>
              <a:t>Avg. length: 6.2s per clip</a:t>
            </a:r>
          </a:p>
          <a:p>
            <a:pPr marL="457200" lvl="0" indent="-228600" rtl="0">
              <a:spcBef>
                <a:spcPts val="0"/>
              </a:spcBef>
              <a:buSzPct val="100000"/>
            </a:pPr>
            <a:r>
              <a:rPr lang="en" sz="2000" b="1" dirty="0"/>
              <a:t>1-2 sentences per clip</a:t>
            </a:r>
          </a:p>
          <a:p>
            <a:pPr marL="457200" lvl="0" indent="-228600" rtl="0">
              <a:spcBef>
                <a:spcPts val="0"/>
              </a:spcBef>
              <a:buSzPct val="100000"/>
            </a:pPr>
            <a:r>
              <a:rPr lang="en" sz="2000" dirty="0"/>
              <a:t>56,634 sentences</a:t>
            </a:r>
          </a:p>
        </p:txBody>
      </p:sp>
      <p:sp>
        <p:nvSpPr>
          <p:cNvPr id="1944" name="Shape 1944"/>
          <p:cNvSpPr txBox="1">
            <a:spLocks noGrp="1"/>
          </p:cNvSpPr>
          <p:nvPr>
            <p:ph type="sldNum" idx="12"/>
          </p:nvPr>
        </p:nvSpPr>
        <p:spPr>
          <a:xfrm>
            <a:off x="8556820" y="6333133"/>
            <a:ext cx="548699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23</a:t>
            </a:fld>
            <a:endParaRPr lang="en"/>
          </a:p>
        </p:txBody>
      </p:sp>
    </p:spTree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9" name="Shape 1949"/>
          <p:cNvPicPr preferRelativeResize="0"/>
          <p:nvPr/>
        </p:nvPicPr>
        <p:blipFill rotWithShape="1">
          <a:blip r:embed="rId3" cstate="print">
            <a:alphaModFix/>
          </a:blip>
          <a:srcRect l="17860" t="25255" r="26893"/>
          <a:stretch/>
        </p:blipFill>
        <p:spPr>
          <a:xfrm>
            <a:off x="5928039" y="2564300"/>
            <a:ext cx="3188125" cy="3521632"/>
          </a:xfrm>
          <a:prstGeom prst="rect">
            <a:avLst/>
          </a:prstGeom>
          <a:noFill/>
          <a:ln>
            <a:noFill/>
          </a:ln>
        </p:spPr>
      </p:pic>
      <p:sp>
        <p:nvSpPr>
          <p:cNvPr id="1950" name="Shape 195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Results (M-VAD Movie Corpus)</a:t>
            </a:r>
          </a:p>
        </p:txBody>
      </p:sp>
      <p:sp>
        <p:nvSpPr>
          <p:cNvPr id="1951" name="Shape 1951"/>
          <p:cNvSpPr txBox="1">
            <a:spLocks noGrp="1"/>
          </p:cNvSpPr>
          <p:nvPr>
            <p:ph type="sldNum" idx="12"/>
          </p:nvPr>
        </p:nvSpPr>
        <p:spPr>
          <a:xfrm>
            <a:off x="8556820" y="6333133"/>
            <a:ext cx="548699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24</a:t>
            </a:fld>
            <a:endParaRPr lang="en"/>
          </a:p>
        </p:txBody>
      </p:sp>
      <p:pic>
        <p:nvPicPr>
          <p:cNvPr id="1952" name="Shape 1952"/>
          <p:cNvPicPr preferRelativeResize="0"/>
          <p:nvPr/>
        </p:nvPicPr>
        <p:blipFill rotWithShape="1">
          <a:blip r:embed="rId4" cstate="print">
            <a:alphaModFix/>
          </a:blip>
          <a:srcRect l="19318" t="22033" r="47395" b="68342"/>
          <a:stretch/>
        </p:blipFill>
        <p:spPr>
          <a:xfrm>
            <a:off x="6013050" y="2675636"/>
            <a:ext cx="1902250" cy="453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3" name="Shape 1953"/>
          <p:cNvPicPr preferRelativeResize="0"/>
          <p:nvPr/>
        </p:nvPicPr>
        <p:blipFill rotWithShape="1">
          <a:blip r:embed="rId4" cstate="print">
            <a:alphaModFix/>
          </a:blip>
          <a:srcRect l="19068" t="37268" r="33883" b="53107"/>
          <a:stretch/>
        </p:blipFill>
        <p:spPr>
          <a:xfrm>
            <a:off x="6013065" y="3503386"/>
            <a:ext cx="2688649" cy="453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4" name="Shape 1954"/>
          <p:cNvPicPr preferRelativeResize="0"/>
          <p:nvPr/>
        </p:nvPicPr>
        <p:blipFill rotWithShape="1">
          <a:blip r:embed="rId4" cstate="print">
            <a:alphaModFix/>
          </a:blip>
          <a:srcRect l="19338" t="67977" r="28968" b="22398"/>
          <a:stretch/>
        </p:blipFill>
        <p:spPr>
          <a:xfrm>
            <a:off x="6013059" y="4417436"/>
            <a:ext cx="2954325" cy="453433"/>
          </a:xfrm>
          <a:prstGeom prst="rect">
            <a:avLst/>
          </a:prstGeom>
          <a:noFill/>
          <a:ln>
            <a:noFill/>
          </a:ln>
        </p:spPr>
      </p:pic>
      <p:sp>
        <p:nvSpPr>
          <p:cNvPr id="1955" name="Shape 1955"/>
          <p:cNvSpPr txBox="1"/>
          <p:nvPr/>
        </p:nvSpPr>
        <p:spPr>
          <a:xfrm>
            <a:off x="7541207" y="2705816"/>
            <a:ext cx="448499" cy="500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4.3</a:t>
            </a:r>
          </a:p>
        </p:txBody>
      </p:sp>
      <p:sp>
        <p:nvSpPr>
          <p:cNvPr id="1956" name="Shape 1956"/>
          <p:cNvSpPr txBox="1"/>
          <p:nvPr/>
        </p:nvSpPr>
        <p:spPr>
          <a:xfrm>
            <a:off x="8362954" y="3533533"/>
            <a:ext cx="448499" cy="500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6.1</a:t>
            </a:r>
          </a:p>
        </p:txBody>
      </p:sp>
      <p:sp>
        <p:nvSpPr>
          <p:cNvPr id="1957" name="Shape 1957"/>
          <p:cNvSpPr txBox="1"/>
          <p:nvPr/>
        </p:nvSpPr>
        <p:spPr>
          <a:xfrm>
            <a:off x="8606329" y="4447600"/>
            <a:ext cx="448499" cy="500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6.7</a:t>
            </a:r>
          </a:p>
        </p:txBody>
      </p:sp>
      <p:pic>
        <p:nvPicPr>
          <p:cNvPr id="1958" name="Shape 1958"/>
          <p:cNvPicPr preferRelativeResize="0"/>
          <p:nvPr/>
        </p:nvPicPr>
        <p:blipFill rotWithShape="1">
          <a:blip r:embed="rId3" cstate="print">
            <a:alphaModFix/>
          </a:blip>
          <a:srcRect l="18578" t="27630" r="23217"/>
          <a:stretch/>
        </p:blipFill>
        <p:spPr>
          <a:xfrm>
            <a:off x="1370912" y="2564303"/>
            <a:ext cx="3326325" cy="341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9" name="Shape 1959"/>
          <p:cNvPicPr preferRelativeResize="0"/>
          <p:nvPr/>
        </p:nvPicPr>
        <p:blipFill rotWithShape="1">
          <a:blip r:embed="rId5" cstate="print">
            <a:alphaModFix/>
          </a:blip>
          <a:srcRect l="19131" t="21427" r="37170" b="67943"/>
          <a:stretch/>
        </p:blipFill>
        <p:spPr>
          <a:xfrm>
            <a:off x="1413425" y="2653749"/>
            <a:ext cx="2497350" cy="50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0" name="Shape 1960"/>
          <p:cNvPicPr preferRelativeResize="0"/>
          <p:nvPr/>
        </p:nvPicPr>
        <p:blipFill rotWithShape="1">
          <a:blip r:embed="rId5" cstate="print">
            <a:alphaModFix/>
          </a:blip>
          <a:srcRect l="19397" t="36628" r="29165" b="52742"/>
          <a:stretch/>
        </p:blipFill>
        <p:spPr>
          <a:xfrm>
            <a:off x="1413447" y="3510749"/>
            <a:ext cx="2939775" cy="50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1" name="Shape 1961"/>
          <p:cNvPicPr preferRelativeResize="0"/>
          <p:nvPr/>
        </p:nvPicPr>
        <p:blipFill rotWithShape="1">
          <a:blip r:embed="rId5" cstate="print">
            <a:alphaModFix/>
          </a:blip>
          <a:srcRect l="19143" t="67286" r="25908" b="22084"/>
          <a:stretch/>
        </p:blipFill>
        <p:spPr>
          <a:xfrm>
            <a:off x="1413425" y="4367767"/>
            <a:ext cx="3140250" cy="500800"/>
          </a:xfrm>
          <a:prstGeom prst="rect">
            <a:avLst/>
          </a:prstGeom>
          <a:noFill/>
          <a:ln>
            <a:noFill/>
          </a:ln>
        </p:spPr>
      </p:pic>
      <p:sp>
        <p:nvSpPr>
          <p:cNvPr id="1962" name="Shape 1962"/>
          <p:cNvSpPr txBox="1"/>
          <p:nvPr/>
        </p:nvSpPr>
        <p:spPr>
          <a:xfrm>
            <a:off x="3462277" y="2653749"/>
            <a:ext cx="448499" cy="500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5.6</a:t>
            </a:r>
          </a:p>
        </p:txBody>
      </p:sp>
      <p:sp>
        <p:nvSpPr>
          <p:cNvPr id="1963" name="Shape 1963"/>
          <p:cNvSpPr txBox="1"/>
          <p:nvPr/>
        </p:nvSpPr>
        <p:spPr>
          <a:xfrm>
            <a:off x="3978479" y="3564616"/>
            <a:ext cx="448499" cy="500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6.7</a:t>
            </a:r>
          </a:p>
        </p:txBody>
      </p:sp>
      <p:sp>
        <p:nvSpPr>
          <p:cNvPr id="1964" name="Shape 1964"/>
          <p:cNvSpPr txBox="1"/>
          <p:nvPr/>
        </p:nvSpPr>
        <p:spPr>
          <a:xfrm>
            <a:off x="4192404" y="4421616"/>
            <a:ext cx="448499" cy="500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7.1</a:t>
            </a:r>
          </a:p>
        </p:txBody>
      </p:sp>
      <p:sp>
        <p:nvSpPr>
          <p:cNvPr id="1965" name="Shape 1965"/>
          <p:cNvSpPr/>
          <p:nvPr/>
        </p:nvSpPr>
        <p:spPr>
          <a:xfrm>
            <a:off x="42542" y="2653786"/>
            <a:ext cx="1328399" cy="646799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" sz="1200" b="1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Best Prior Work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10000"/>
              <a:buFont typeface="Arial"/>
              <a:buNone/>
            </a:pPr>
            <a:r>
              <a:rPr lang="en" sz="1000" kern="0">
                <a:solidFill>
                  <a:srgbClr val="434343"/>
                </a:solidFill>
                <a:latin typeface="Arial"/>
                <a:cs typeface="Arial"/>
                <a:sym typeface="Arial"/>
              </a:rPr>
              <a:t>[Rohrbach et al.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10000"/>
              <a:buFont typeface="Arial"/>
              <a:buNone/>
            </a:pPr>
            <a:r>
              <a:rPr lang="en" sz="1000" kern="0">
                <a:solidFill>
                  <a:srgbClr val="434343"/>
                </a:solidFill>
                <a:latin typeface="Arial"/>
                <a:cs typeface="Arial"/>
                <a:sym typeface="Arial"/>
              </a:rPr>
              <a:t>CVPR’15]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2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6" name="Shape 1966"/>
          <p:cNvSpPr/>
          <p:nvPr/>
        </p:nvSpPr>
        <p:spPr>
          <a:xfrm>
            <a:off x="203904" y="3549964"/>
            <a:ext cx="1166999" cy="422399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200" b="1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Mean-Pool</a:t>
            </a:r>
          </a:p>
        </p:txBody>
      </p:sp>
      <p:sp>
        <p:nvSpPr>
          <p:cNvPr id="1967" name="Shape 1967"/>
          <p:cNvSpPr/>
          <p:nvPr/>
        </p:nvSpPr>
        <p:spPr>
          <a:xfrm>
            <a:off x="203904" y="4406969"/>
            <a:ext cx="1166999" cy="422399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200" b="1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S2VT (RGB)</a:t>
            </a:r>
          </a:p>
        </p:txBody>
      </p:sp>
      <p:sp>
        <p:nvSpPr>
          <p:cNvPr id="1968" name="Shape 1968"/>
          <p:cNvSpPr/>
          <p:nvPr/>
        </p:nvSpPr>
        <p:spPr>
          <a:xfrm>
            <a:off x="4395726" y="2651953"/>
            <a:ext cx="1564199" cy="646799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" sz="1200" b="1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Best Prior Work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10000"/>
              <a:buFont typeface="Arial"/>
              <a:buNone/>
            </a:pPr>
            <a:r>
              <a:rPr lang="en" sz="1000" kern="0">
                <a:solidFill>
                  <a:srgbClr val="434343"/>
                </a:solidFill>
                <a:latin typeface="Arial"/>
                <a:cs typeface="Arial"/>
                <a:sym typeface="Arial"/>
              </a:rPr>
              <a:t>[Yao et al. ICCV’15]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2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9" name="Shape 1969"/>
          <p:cNvSpPr/>
          <p:nvPr/>
        </p:nvSpPr>
        <p:spPr>
          <a:xfrm>
            <a:off x="4792912" y="3548152"/>
            <a:ext cx="1166999" cy="422399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200" b="1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Mean-Pool</a:t>
            </a:r>
          </a:p>
        </p:txBody>
      </p:sp>
      <p:sp>
        <p:nvSpPr>
          <p:cNvPr id="1970" name="Shape 1970"/>
          <p:cNvSpPr/>
          <p:nvPr/>
        </p:nvSpPr>
        <p:spPr>
          <a:xfrm>
            <a:off x="4792912" y="4405153"/>
            <a:ext cx="1166999" cy="422399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200" b="1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S2VT (RGB)</a:t>
            </a:r>
          </a:p>
        </p:txBody>
      </p:sp>
      <p:cxnSp>
        <p:nvCxnSpPr>
          <p:cNvPr id="1971" name="Shape 1971"/>
          <p:cNvCxnSpPr/>
          <p:nvPr/>
        </p:nvCxnSpPr>
        <p:spPr>
          <a:xfrm>
            <a:off x="4633375" y="1728667"/>
            <a:ext cx="0" cy="4506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972" name="Shape 1972"/>
          <p:cNvSpPr txBox="1"/>
          <p:nvPr/>
        </p:nvSpPr>
        <p:spPr>
          <a:xfrm>
            <a:off x="1769386" y="1728667"/>
            <a:ext cx="1700399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MPII-MD Corpus</a:t>
            </a:r>
          </a:p>
        </p:txBody>
      </p:sp>
      <p:sp>
        <p:nvSpPr>
          <p:cNvPr id="1973" name="Shape 1973"/>
          <p:cNvSpPr txBox="1"/>
          <p:nvPr/>
        </p:nvSpPr>
        <p:spPr>
          <a:xfrm>
            <a:off x="6071474" y="1673483"/>
            <a:ext cx="1700399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M-VAD Corpus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7" name="Shape 2077"/>
          <p:cNvSpPr txBox="1">
            <a:spLocks noGrp="1"/>
          </p:cNvSpPr>
          <p:nvPr>
            <p:ph type="title"/>
          </p:nvPr>
        </p:nvSpPr>
        <p:spPr>
          <a:xfrm>
            <a:off x="685829" y="2130480"/>
            <a:ext cx="7772100" cy="1469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</a:pPr>
            <a:r>
              <a:rPr lang="en-US"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Can</a:t>
            </a:r>
            <a:r>
              <a:rPr lang="en-US"/>
              <a:t> external linguistic knowledge improve descriptive quality</a:t>
            </a:r>
            <a:r>
              <a:rPr lang="en-US"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</a:p>
        </p:txBody>
      </p:sp>
      <p:sp>
        <p:nvSpPr>
          <p:cNvPr id="2078" name="Shape 2078"/>
          <p:cNvSpPr txBox="1"/>
          <p:nvPr/>
        </p:nvSpPr>
        <p:spPr>
          <a:xfrm>
            <a:off x="1196275" y="4200050"/>
            <a:ext cx="6751200" cy="101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</a:rPr>
              <a:t>Integrating distributional word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</a:rPr>
              <a:t>embeddings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</a:rPr>
              <a:t> and LSTM language models trained on external text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.</a:t>
            </a:r>
          </a:p>
        </p:txBody>
      </p:sp>
      <p:sp>
        <p:nvSpPr>
          <p:cNvPr id="2079" name="Shape 2079"/>
          <p:cNvSpPr txBox="1"/>
          <p:nvPr/>
        </p:nvSpPr>
        <p:spPr>
          <a:xfrm>
            <a:off x="304800" y="5943600"/>
            <a:ext cx="4068600" cy="48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1155CC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[Venugopalan et. al. 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1155CC"/>
                </a:solidFill>
                <a:effectLst/>
                <a:uLnTx/>
                <a:uFillTx/>
              </a:rPr>
              <a:t>EMNLP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1155CC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’1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1155CC"/>
                </a:solidFill>
                <a:effectLst/>
                <a:uLnTx/>
                <a:uFillTx/>
              </a:rPr>
              <a:t>6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1155CC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] </a:t>
            </a:r>
          </a:p>
        </p:txBody>
      </p:sp>
      <p:sp>
        <p:nvSpPr>
          <p:cNvPr id="2080" name="Shape 2080"/>
          <p:cNvSpPr txBox="1">
            <a:spLocks noGrp="1"/>
          </p:cNvSpPr>
          <p:nvPr>
            <p:ph type="sldNum" idx="12"/>
          </p:nvPr>
        </p:nvSpPr>
        <p:spPr>
          <a:xfrm>
            <a:off x="8556811" y="633313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25</a:t>
            </a:fld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01574798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6" name="Shape 208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3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3000"/>
              <a:t>Improving LSTM-based Video Description with Linguistic Knowledge Mined from Text</a:t>
            </a:r>
          </a:p>
        </p:txBody>
      </p:sp>
      <p:sp>
        <p:nvSpPr>
          <p:cNvPr id="2087" name="Shape 2087"/>
          <p:cNvSpPr txBox="1">
            <a:spLocks noGrp="1"/>
          </p:cNvSpPr>
          <p:nvPr>
            <p:ph type="sldNum" idx="12"/>
          </p:nvPr>
        </p:nvSpPr>
        <p:spPr>
          <a:xfrm>
            <a:off x="8556817" y="6333132"/>
            <a:ext cx="548700" cy="52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  <a:tabLst/>
                <a:defRPr/>
              </a:pPr>
              <a:t>26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2088" name="Shape 2088" descr="s2vt_addLM.png"/>
          <p:cNvPicPr preferRelativeResize="0"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512973" y="1983323"/>
            <a:ext cx="8118075" cy="40292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21363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4" name="Shape 209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3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Integrating Linguistic Knowledge</a:t>
            </a:r>
          </a:p>
        </p:txBody>
      </p:sp>
      <p:sp>
        <p:nvSpPr>
          <p:cNvPr id="2095" name="Shape 2095"/>
          <p:cNvSpPr txBox="1">
            <a:spLocks noGrp="1"/>
          </p:cNvSpPr>
          <p:nvPr>
            <p:ph type="sldNum" idx="12"/>
          </p:nvPr>
        </p:nvSpPr>
        <p:spPr>
          <a:xfrm>
            <a:off x="8556817" y="6333132"/>
            <a:ext cx="548700" cy="52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  <a:tabLst/>
                <a:defRPr/>
              </a:pPr>
              <a:t>27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96" name="Shape 2096"/>
          <p:cNvSpPr txBox="1">
            <a:spLocks noGrp="1"/>
          </p:cNvSpPr>
          <p:nvPr>
            <p:ph type="body" idx="1"/>
          </p:nvPr>
        </p:nvSpPr>
        <p:spPr>
          <a:xfrm>
            <a:off x="457200" y="1600217"/>
            <a:ext cx="8229600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Distributional Embeddings</a:t>
            </a:r>
          </a:p>
          <a:p>
            <a:pPr marL="457200" lvl="0" indent="-228600" rtl="0">
              <a:spcBef>
                <a:spcPts val="0"/>
              </a:spcBef>
              <a:buChar char="●"/>
            </a:pPr>
            <a:r>
              <a:rPr lang="en-US"/>
              <a:t>Replace one-hot encoding with GloVe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-US"/>
              <a:t>Fusing LSTM language model trained on text</a:t>
            </a:r>
          </a:p>
          <a:p>
            <a:pPr marL="457200" lvl="0" indent="-228600" rtl="0">
              <a:spcBef>
                <a:spcPts val="0"/>
              </a:spcBef>
              <a:buChar char="●"/>
            </a:pPr>
            <a:r>
              <a:rPr lang="en-US"/>
              <a:t>Deep fusion</a:t>
            </a:r>
          </a:p>
          <a:p>
            <a:pPr marL="914400" lvl="1" indent="-228600" rtl="0">
              <a:spcBef>
                <a:spcPts val="0"/>
              </a:spcBef>
              <a:buChar char="○"/>
            </a:pPr>
            <a:r>
              <a:rPr lang="en-US"/>
              <a:t>Combine hidden states of the Language LSTM and Video LSTM when predicting the output.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-US"/>
              <a:t>Combined</a:t>
            </a:r>
          </a:p>
          <a:p>
            <a:pPr marL="457200" lvl="0" indent="-228600">
              <a:spcBef>
                <a:spcPts val="0"/>
              </a:spcBef>
              <a:buChar char="●"/>
            </a:pPr>
            <a:r>
              <a:rPr lang="en-US"/>
              <a:t>GloVe + Deep Fusion</a:t>
            </a:r>
          </a:p>
        </p:txBody>
      </p:sp>
    </p:spTree>
    <p:extLst>
      <p:ext uri="{BB962C8B-B14F-4D97-AF65-F5344CB8AC3E}">
        <p14:creationId xmlns:p14="http://schemas.microsoft.com/office/powerpoint/2010/main" val="672231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2" name="Shape 2102"/>
          <p:cNvPicPr preferRelativeResize="0"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5238875" y="2165550"/>
            <a:ext cx="3662250" cy="1801099"/>
          </a:xfrm>
          <a:prstGeom prst="rect">
            <a:avLst/>
          </a:prstGeom>
          <a:noFill/>
          <a:ln>
            <a:noFill/>
          </a:ln>
        </p:spPr>
      </p:pic>
      <p:sp>
        <p:nvSpPr>
          <p:cNvPr id="2103" name="Shape 2103"/>
          <p:cNvSpPr txBox="1">
            <a:spLocks noGrp="1"/>
          </p:cNvSpPr>
          <p:nvPr>
            <p:ph type="body" idx="1"/>
          </p:nvPr>
        </p:nvSpPr>
        <p:spPr>
          <a:xfrm>
            <a:off x="457200" y="1600217"/>
            <a:ext cx="8229600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“You shall know a word by the company it keeps” (J. R. Firth, 1957)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Vector representation of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words based on co-occurrence.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●"/>
            </a:pPr>
            <a:r>
              <a:rPr lang="en-US"/>
              <a:t>semantically similar words are closer.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We use GloVe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●"/>
            </a:pPr>
            <a:r>
              <a:rPr lang="en-US"/>
              <a:t>lower dimensional dense representation.</a:t>
            </a:r>
          </a:p>
        </p:txBody>
      </p:sp>
      <p:sp>
        <p:nvSpPr>
          <p:cNvPr id="2104" name="Shape 2104"/>
          <p:cNvSpPr txBox="1">
            <a:spLocks noGrp="1"/>
          </p:cNvSpPr>
          <p:nvPr>
            <p:ph type="title"/>
          </p:nvPr>
        </p:nvSpPr>
        <p:spPr>
          <a:xfrm>
            <a:off x="424206" y="241643"/>
            <a:ext cx="8229600" cy="11433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/>
              <a:t>Distributional Embedding</a:t>
            </a:r>
          </a:p>
        </p:txBody>
      </p:sp>
      <p:sp>
        <p:nvSpPr>
          <p:cNvPr id="2105" name="Shape 2105"/>
          <p:cNvSpPr txBox="1">
            <a:spLocks noGrp="1"/>
          </p:cNvSpPr>
          <p:nvPr>
            <p:ph type="sldNum" idx="12"/>
          </p:nvPr>
        </p:nvSpPr>
        <p:spPr>
          <a:xfrm>
            <a:off x="8556817" y="6333132"/>
            <a:ext cx="548700" cy="52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  <a:tabLst/>
                <a:defRPr/>
              </a:pPr>
              <a:t>28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964960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" name="Shape 211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3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Language Model (LM)</a:t>
            </a:r>
          </a:p>
        </p:txBody>
      </p:sp>
      <p:sp>
        <p:nvSpPr>
          <p:cNvPr id="2120" name="Shape 2120"/>
          <p:cNvSpPr txBox="1">
            <a:spLocks noGrp="1"/>
          </p:cNvSpPr>
          <p:nvPr>
            <p:ph type="body" idx="1"/>
          </p:nvPr>
        </p:nvSpPr>
        <p:spPr>
          <a:xfrm>
            <a:off x="457200" y="1600217"/>
            <a:ext cx="8229600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/>
              <a:t>A language model learns how likely it is for a sequence of </a:t>
            </a:r>
            <a:r>
              <a:rPr lang="en-US" i="1" dirty="0"/>
              <a:t>m </a:t>
            </a:r>
            <a:r>
              <a:rPr lang="en-US" dirty="0"/>
              <a:t>words to occur together in text.</a:t>
            </a:r>
          </a:p>
          <a:p>
            <a:pPr lvl="0">
              <a:spcBef>
                <a:spcPts val="0"/>
              </a:spcBef>
              <a:buNone/>
            </a:pPr>
            <a:endParaRPr dirty="0"/>
          </a:p>
          <a:p>
            <a:pPr lvl="0">
              <a:spcBef>
                <a:spcPts val="0"/>
              </a:spcBef>
              <a:buNone/>
            </a:pPr>
            <a:r>
              <a:rPr lang="en-US" dirty="0"/>
              <a:t>It assigns a probability to every possible sentence.</a:t>
            </a:r>
          </a:p>
          <a:p>
            <a:pPr lvl="0">
              <a:spcBef>
                <a:spcPts val="0"/>
              </a:spcBef>
              <a:buNone/>
            </a:pPr>
            <a:endParaRPr dirty="0"/>
          </a:p>
          <a:p>
            <a:pPr lvl="0">
              <a:spcBef>
                <a:spcPts val="0"/>
              </a:spcBef>
              <a:buNone/>
            </a:pPr>
            <a:endParaRPr dirty="0"/>
          </a:p>
          <a:p>
            <a:pPr lvl="0">
              <a:spcBef>
                <a:spcPts val="0"/>
              </a:spcBef>
              <a:buNone/>
            </a:pPr>
            <a:endParaRPr dirty="0"/>
          </a:p>
          <a:p>
            <a:pPr lvl="0" rtl="0">
              <a:spcBef>
                <a:spcPts val="0"/>
              </a:spcBef>
              <a:buNone/>
            </a:pPr>
            <a:endParaRPr i="1" dirty="0"/>
          </a:p>
        </p:txBody>
      </p:sp>
      <p:sp>
        <p:nvSpPr>
          <p:cNvPr id="2121" name="Shape 2121"/>
          <p:cNvSpPr txBox="1">
            <a:spLocks noGrp="1"/>
          </p:cNvSpPr>
          <p:nvPr>
            <p:ph type="sldNum" idx="12"/>
          </p:nvPr>
        </p:nvSpPr>
        <p:spPr>
          <a:xfrm>
            <a:off x="8556817" y="6333132"/>
            <a:ext cx="548700" cy="52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  <a:tabLst/>
                <a:defRPr/>
              </a:pPr>
              <a:t>29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122" name="Shape 2122"/>
          <p:cNvSpPr/>
          <p:nvPr/>
        </p:nvSpPr>
        <p:spPr>
          <a:xfrm>
            <a:off x="6752525" y="4538106"/>
            <a:ext cx="349200" cy="9951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CC0202"/>
          </a:solidFill>
          <a:ln w="19050" cap="flat" cmpd="sng">
            <a:solidFill>
              <a:srgbClr val="5B595A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123" name="Shape 2123"/>
          <p:cNvSpPr txBox="1"/>
          <p:nvPr/>
        </p:nvSpPr>
        <p:spPr>
          <a:xfrm>
            <a:off x="7239000" y="4312806"/>
            <a:ext cx="1190555" cy="48779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higher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probability</a:t>
            </a:r>
          </a:p>
        </p:txBody>
      </p:sp>
      <p:pic>
        <p:nvPicPr>
          <p:cNvPr id="2125" name="Shape 2125" descr="textcorpora.png"/>
          <p:cNvPicPr preferRelativeResize="0"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952954" y="4474237"/>
            <a:ext cx="2084796" cy="85739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261674" y="4170383"/>
          <a:ext cx="3316251" cy="1676400"/>
        </p:xfrm>
        <a:graphic>
          <a:graphicData uri="http://schemas.openxmlformats.org/drawingml/2006/table">
            <a:tbl>
              <a:tblPr firstRow="1" bandRow="1"/>
              <a:tblGrid>
                <a:gridCol w="3316251">
                  <a:extLst>
                    <a:ext uri="{9D8B030D-6E8A-4147-A177-3AD203B41FA5}">
                      <a16:colId xmlns:a16="http://schemas.microsoft.com/office/drawing/2014/main" val="2965753598"/>
                    </a:ext>
                  </a:extLst>
                </a:gridCol>
              </a:tblGrid>
              <a:tr h="329572">
                <a:tc>
                  <a:txBody>
                    <a:bodyPr/>
                    <a:lstStyle/>
                    <a:p>
                      <a:r>
                        <a:rPr lang="en-US" sz="1600" baseline="0" dirty="0"/>
                        <a:t>A man is talking on a phone.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7794475"/>
                  </a:ext>
                </a:extLst>
              </a:tr>
              <a:tr h="329572">
                <a:tc>
                  <a:txBody>
                    <a:bodyPr/>
                    <a:lstStyle/>
                    <a:p>
                      <a:r>
                        <a:rPr lang="en-US" sz="1600" dirty="0"/>
                        <a:t>A man is conversing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dirty="0"/>
                        <a:t>on a phone.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4410149"/>
                  </a:ext>
                </a:extLst>
              </a:tr>
              <a:tr h="329572">
                <a:tc>
                  <a:txBody>
                    <a:bodyPr/>
                    <a:lstStyle/>
                    <a:p>
                      <a:r>
                        <a:rPr lang="en-US" sz="1600" dirty="0"/>
                        <a:t>A man</a:t>
                      </a:r>
                      <a:r>
                        <a:rPr lang="en-US" sz="1600" baseline="0" dirty="0"/>
                        <a:t> is tapping on a phone.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2243706"/>
                  </a:ext>
                </a:extLst>
              </a:tr>
              <a:tr h="329572">
                <a:tc>
                  <a:txBody>
                    <a:bodyPr/>
                    <a:lstStyle/>
                    <a:p>
                      <a:r>
                        <a:rPr lang="en-US" sz="1600" dirty="0"/>
                        <a:t>A man is sitting on a phone.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4930663"/>
                  </a:ext>
                </a:extLst>
              </a:tr>
              <a:tr h="329572">
                <a:tc>
                  <a:txBody>
                    <a:bodyPr/>
                    <a:lstStyle/>
                    <a:p>
                      <a:r>
                        <a:rPr lang="en-US" sz="1600" dirty="0"/>
                        <a:t>A man is flying on a phone.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15018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18240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Grounding Language in Perception</a:t>
            </a:r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87888"/>
          </a:xfrm>
        </p:spPr>
        <p:txBody>
          <a:bodyPr/>
          <a:lstStyle/>
          <a:p>
            <a:r>
              <a:rPr lang="en-US" dirty="0"/>
              <a:t>Most work in natural language processing deals only with text and represents the meaning of words and sentences in terms of other words or textual symbols.</a:t>
            </a:r>
          </a:p>
          <a:p>
            <a:r>
              <a:rPr lang="en-US" dirty="0"/>
              <a:t>Truly understanding the meaning of language requires grounding semantics in perception and action in the world.</a:t>
            </a:r>
          </a:p>
          <a:p>
            <a:pPr marL="0" indent="0">
              <a:buNone/>
            </a:pPr>
            <a:r>
              <a:rPr lang="en-US" dirty="0"/>
              <a:t>     </a:t>
            </a:r>
            <a:r>
              <a:rPr lang="en-US" dirty="0">
                <a:solidFill>
                  <a:srgbClr val="DA5800"/>
                </a:solidFill>
              </a:rPr>
              <a:t>Search “grounded language learning” on             videolectures.net to find my AAAI-13 keynote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B9E5FFA-2973-43B1-99F6-C66376BCE23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95433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1" name="Shape 213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3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LSTM Language Model</a:t>
            </a:r>
          </a:p>
        </p:txBody>
      </p:sp>
      <p:sp>
        <p:nvSpPr>
          <p:cNvPr id="2132" name="Shape 2132"/>
          <p:cNvSpPr txBox="1">
            <a:spLocks noGrp="1"/>
          </p:cNvSpPr>
          <p:nvPr>
            <p:ph type="body" idx="1"/>
          </p:nvPr>
        </p:nvSpPr>
        <p:spPr>
          <a:xfrm>
            <a:off x="457200" y="1600217"/>
            <a:ext cx="8229600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en-US" dirty="0"/>
              <a:t>We learn a language model using LSTMs.</a:t>
            </a:r>
          </a:p>
          <a:p>
            <a:pPr marL="457200" lvl="0" indent="-228600">
              <a:spcBef>
                <a:spcPts val="0"/>
              </a:spcBef>
              <a:buChar char="●"/>
            </a:pPr>
            <a:r>
              <a:rPr lang="en-US" dirty="0"/>
              <a:t>Learns to predict next word given a previous words in the sequence.</a:t>
            </a:r>
          </a:p>
        </p:txBody>
      </p:sp>
      <p:sp>
        <p:nvSpPr>
          <p:cNvPr id="2133" name="Shape 2133"/>
          <p:cNvSpPr txBox="1">
            <a:spLocks noGrp="1"/>
          </p:cNvSpPr>
          <p:nvPr>
            <p:ph type="sldNum" idx="12"/>
          </p:nvPr>
        </p:nvSpPr>
        <p:spPr>
          <a:xfrm>
            <a:off x="8556817" y="6333132"/>
            <a:ext cx="548700" cy="52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  <a:tabLst/>
                <a:defRPr/>
              </a:pPr>
              <a:t>30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134" name="Shape 2134"/>
          <p:cNvSpPr/>
          <p:nvPr/>
        </p:nvSpPr>
        <p:spPr>
          <a:xfrm>
            <a:off x="2069691" y="4434619"/>
            <a:ext cx="685500" cy="435900"/>
          </a:xfrm>
          <a:prstGeom prst="rect">
            <a:avLst/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LSTM</a:t>
            </a:r>
          </a:p>
        </p:txBody>
      </p:sp>
      <p:sp>
        <p:nvSpPr>
          <p:cNvPr id="2135" name="Shape 2135"/>
          <p:cNvSpPr/>
          <p:nvPr/>
        </p:nvSpPr>
        <p:spPr>
          <a:xfrm>
            <a:off x="5276366" y="4434619"/>
            <a:ext cx="685500" cy="435900"/>
          </a:xfrm>
          <a:prstGeom prst="rect">
            <a:avLst/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LSTM</a:t>
            </a:r>
          </a:p>
        </p:txBody>
      </p:sp>
      <p:sp>
        <p:nvSpPr>
          <p:cNvPr id="2136" name="Shape 2136"/>
          <p:cNvSpPr/>
          <p:nvPr/>
        </p:nvSpPr>
        <p:spPr>
          <a:xfrm>
            <a:off x="4207483" y="4434619"/>
            <a:ext cx="685500" cy="435900"/>
          </a:xfrm>
          <a:prstGeom prst="rect">
            <a:avLst/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LSTM</a:t>
            </a:r>
          </a:p>
        </p:txBody>
      </p:sp>
      <p:sp>
        <p:nvSpPr>
          <p:cNvPr id="2137" name="Shape 2137"/>
          <p:cNvSpPr/>
          <p:nvPr/>
        </p:nvSpPr>
        <p:spPr>
          <a:xfrm>
            <a:off x="3138567" y="4434619"/>
            <a:ext cx="685499" cy="435900"/>
          </a:xfrm>
          <a:prstGeom prst="rect">
            <a:avLst/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LSTM</a:t>
            </a:r>
          </a:p>
        </p:txBody>
      </p:sp>
      <p:sp>
        <p:nvSpPr>
          <p:cNvPr id="2138" name="Shape 2138"/>
          <p:cNvSpPr txBox="1"/>
          <p:nvPr/>
        </p:nvSpPr>
        <p:spPr>
          <a:xfrm>
            <a:off x="2240241" y="5351369"/>
            <a:ext cx="344400" cy="435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</a:t>
            </a:r>
          </a:p>
        </p:txBody>
      </p:sp>
      <p:sp>
        <p:nvSpPr>
          <p:cNvPr id="2139" name="Shape 2139"/>
          <p:cNvSpPr txBox="1"/>
          <p:nvPr/>
        </p:nvSpPr>
        <p:spPr>
          <a:xfrm>
            <a:off x="3156867" y="5351369"/>
            <a:ext cx="648899" cy="435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man</a:t>
            </a:r>
          </a:p>
        </p:txBody>
      </p:sp>
      <p:sp>
        <p:nvSpPr>
          <p:cNvPr id="2140" name="Shape 2140"/>
          <p:cNvSpPr txBox="1"/>
          <p:nvPr/>
        </p:nvSpPr>
        <p:spPr>
          <a:xfrm>
            <a:off x="4378033" y="5351369"/>
            <a:ext cx="344400" cy="435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is</a:t>
            </a:r>
          </a:p>
        </p:txBody>
      </p:sp>
      <p:sp>
        <p:nvSpPr>
          <p:cNvPr id="2141" name="Shape 2141"/>
          <p:cNvSpPr txBox="1"/>
          <p:nvPr/>
        </p:nvSpPr>
        <p:spPr>
          <a:xfrm>
            <a:off x="5204816" y="5351369"/>
            <a:ext cx="828600" cy="435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talking</a:t>
            </a:r>
          </a:p>
        </p:txBody>
      </p:sp>
      <p:cxnSp>
        <p:nvCxnSpPr>
          <p:cNvPr id="2142" name="Shape 2142"/>
          <p:cNvCxnSpPr>
            <a:endCxn id="2134" idx="0"/>
          </p:cNvCxnSpPr>
          <p:nvPr/>
        </p:nvCxnSpPr>
        <p:spPr>
          <a:xfrm>
            <a:off x="2412441" y="3775219"/>
            <a:ext cx="0" cy="659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lg" len="lg"/>
          </a:ln>
        </p:spPr>
      </p:cxnSp>
      <p:cxnSp>
        <p:nvCxnSpPr>
          <p:cNvPr id="2143" name="Shape 2143"/>
          <p:cNvCxnSpPr>
            <a:endCxn id="2137" idx="0"/>
          </p:cNvCxnSpPr>
          <p:nvPr/>
        </p:nvCxnSpPr>
        <p:spPr>
          <a:xfrm>
            <a:off x="3481317" y="3775219"/>
            <a:ext cx="0" cy="659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lg" len="lg"/>
          </a:ln>
        </p:spPr>
      </p:cxnSp>
      <p:cxnSp>
        <p:nvCxnSpPr>
          <p:cNvPr id="2144" name="Shape 2144"/>
          <p:cNvCxnSpPr>
            <a:stCxn id="2134" idx="3"/>
            <a:endCxn id="2137" idx="1"/>
          </p:cNvCxnSpPr>
          <p:nvPr/>
        </p:nvCxnSpPr>
        <p:spPr>
          <a:xfrm>
            <a:off x="2755191" y="4652569"/>
            <a:ext cx="383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lg" len="lg"/>
          </a:ln>
        </p:spPr>
      </p:cxnSp>
      <p:cxnSp>
        <p:nvCxnSpPr>
          <p:cNvPr id="2145" name="Shape 2145"/>
          <p:cNvCxnSpPr>
            <a:stCxn id="2137" idx="3"/>
            <a:endCxn id="2136" idx="1"/>
          </p:cNvCxnSpPr>
          <p:nvPr/>
        </p:nvCxnSpPr>
        <p:spPr>
          <a:xfrm>
            <a:off x="3824067" y="4652569"/>
            <a:ext cx="383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lg" len="lg"/>
          </a:ln>
        </p:spPr>
      </p:cxnSp>
      <p:cxnSp>
        <p:nvCxnSpPr>
          <p:cNvPr id="2146" name="Shape 2146"/>
          <p:cNvCxnSpPr>
            <a:stCxn id="2136" idx="3"/>
            <a:endCxn id="2135" idx="1"/>
          </p:cNvCxnSpPr>
          <p:nvPr/>
        </p:nvCxnSpPr>
        <p:spPr>
          <a:xfrm>
            <a:off x="4892983" y="4652569"/>
            <a:ext cx="383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lg" len="lg"/>
          </a:ln>
        </p:spPr>
      </p:cxnSp>
      <p:cxnSp>
        <p:nvCxnSpPr>
          <p:cNvPr id="2147" name="Shape 2147"/>
          <p:cNvCxnSpPr>
            <a:endCxn id="2135" idx="0"/>
          </p:cNvCxnSpPr>
          <p:nvPr/>
        </p:nvCxnSpPr>
        <p:spPr>
          <a:xfrm>
            <a:off x="5619116" y="3775219"/>
            <a:ext cx="0" cy="659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lg" len="lg"/>
          </a:ln>
        </p:spPr>
      </p:cxnSp>
      <p:cxnSp>
        <p:nvCxnSpPr>
          <p:cNvPr id="2148" name="Shape 2148"/>
          <p:cNvCxnSpPr>
            <a:endCxn id="2136" idx="0"/>
          </p:cNvCxnSpPr>
          <p:nvPr/>
        </p:nvCxnSpPr>
        <p:spPr>
          <a:xfrm>
            <a:off x="4550233" y="3775219"/>
            <a:ext cx="0" cy="659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lg" len="lg"/>
          </a:ln>
        </p:spPr>
      </p:cxnSp>
      <p:cxnSp>
        <p:nvCxnSpPr>
          <p:cNvPr id="2149" name="Shape 2149"/>
          <p:cNvCxnSpPr>
            <a:stCxn id="2134" idx="2"/>
            <a:endCxn id="2138" idx="0"/>
          </p:cNvCxnSpPr>
          <p:nvPr/>
        </p:nvCxnSpPr>
        <p:spPr>
          <a:xfrm>
            <a:off x="2412441" y="4870519"/>
            <a:ext cx="0" cy="480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lg" len="lg"/>
          </a:ln>
        </p:spPr>
      </p:cxnSp>
      <p:cxnSp>
        <p:nvCxnSpPr>
          <p:cNvPr id="2150" name="Shape 2150"/>
          <p:cNvCxnSpPr>
            <a:stCxn id="2137" idx="2"/>
            <a:endCxn id="2139" idx="0"/>
          </p:cNvCxnSpPr>
          <p:nvPr/>
        </p:nvCxnSpPr>
        <p:spPr>
          <a:xfrm>
            <a:off x="3481317" y="4870519"/>
            <a:ext cx="0" cy="480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lg" len="lg"/>
          </a:ln>
        </p:spPr>
      </p:cxnSp>
      <p:cxnSp>
        <p:nvCxnSpPr>
          <p:cNvPr id="2151" name="Shape 2151"/>
          <p:cNvCxnSpPr>
            <a:stCxn id="2136" idx="2"/>
            <a:endCxn id="2140" idx="0"/>
          </p:cNvCxnSpPr>
          <p:nvPr/>
        </p:nvCxnSpPr>
        <p:spPr>
          <a:xfrm>
            <a:off x="4550233" y="4870519"/>
            <a:ext cx="0" cy="480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lg" len="lg"/>
          </a:ln>
        </p:spPr>
      </p:cxnSp>
      <p:cxnSp>
        <p:nvCxnSpPr>
          <p:cNvPr id="2152" name="Shape 2152"/>
          <p:cNvCxnSpPr>
            <a:stCxn id="2135" idx="2"/>
            <a:endCxn id="2141" idx="0"/>
          </p:cNvCxnSpPr>
          <p:nvPr/>
        </p:nvCxnSpPr>
        <p:spPr>
          <a:xfrm>
            <a:off x="5619116" y="4870519"/>
            <a:ext cx="0" cy="480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lg" len="lg"/>
          </a:ln>
        </p:spPr>
      </p:cxnSp>
      <p:sp>
        <p:nvSpPr>
          <p:cNvPr id="2159" name="Shape 2159"/>
          <p:cNvSpPr txBox="1"/>
          <p:nvPr/>
        </p:nvSpPr>
        <p:spPr>
          <a:xfrm>
            <a:off x="3306066" y="3296969"/>
            <a:ext cx="344400" cy="435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</a:t>
            </a:r>
          </a:p>
        </p:txBody>
      </p:sp>
      <p:sp>
        <p:nvSpPr>
          <p:cNvPr id="2160" name="Shape 2160"/>
          <p:cNvSpPr txBox="1"/>
          <p:nvPr/>
        </p:nvSpPr>
        <p:spPr>
          <a:xfrm>
            <a:off x="4222692" y="3296969"/>
            <a:ext cx="648900" cy="435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man</a:t>
            </a:r>
          </a:p>
        </p:txBody>
      </p:sp>
      <p:sp>
        <p:nvSpPr>
          <p:cNvPr id="2161" name="Shape 2161"/>
          <p:cNvSpPr txBox="1"/>
          <p:nvPr/>
        </p:nvSpPr>
        <p:spPr>
          <a:xfrm>
            <a:off x="5443858" y="3296969"/>
            <a:ext cx="344400" cy="435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is</a:t>
            </a:r>
          </a:p>
        </p:txBody>
      </p:sp>
      <p:sp>
        <p:nvSpPr>
          <p:cNvPr id="2162" name="Shape 2162"/>
          <p:cNvSpPr txBox="1"/>
          <p:nvPr/>
        </p:nvSpPr>
        <p:spPr>
          <a:xfrm>
            <a:off x="1998141" y="3296969"/>
            <a:ext cx="828600" cy="435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&lt;BOS&gt;</a:t>
            </a:r>
          </a:p>
        </p:txBody>
      </p:sp>
      <p:sp>
        <p:nvSpPr>
          <p:cNvPr id="2163" name="Shape 2163"/>
          <p:cNvSpPr/>
          <p:nvPr/>
        </p:nvSpPr>
        <p:spPr>
          <a:xfrm>
            <a:off x="6347258" y="4434619"/>
            <a:ext cx="685500" cy="435900"/>
          </a:xfrm>
          <a:prstGeom prst="rect">
            <a:avLst/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LSTM</a:t>
            </a:r>
          </a:p>
        </p:txBody>
      </p:sp>
      <p:sp>
        <p:nvSpPr>
          <p:cNvPr id="2164" name="Shape 2164"/>
          <p:cNvSpPr txBox="1"/>
          <p:nvPr/>
        </p:nvSpPr>
        <p:spPr>
          <a:xfrm>
            <a:off x="6234162" y="5351425"/>
            <a:ext cx="911699" cy="435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&lt;EOS&gt;</a:t>
            </a:r>
          </a:p>
        </p:txBody>
      </p:sp>
      <p:cxnSp>
        <p:nvCxnSpPr>
          <p:cNvPr id="2165" name="Shape 2165"/>
          <p:cNvCxnSpPr>
            <a:endCxn id="2163" idx="1"/>
          </p:cNvCxnSpPr>
          <p:nvPr/>
        </p:nvCxnSpPr>
        <p:spPr>
          <a:xfrm>
            <a:off x="5963858" y="4652569"/>
            <a:ext cx="383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lg" len="lg"/>
          </a:ln>
        </p:spPr>
      </p:cxnSp>
      <p:cxnSp>
        <p:nvCxnSpPr>
          <p:cNvPr id="2166" name="Shape 2166"/>
          <p:cNvCxnSpPr>
            <a:endCxn id="2163" idx="0"/>
          </p:cNvCxnSpPr>
          <p:nvPr/>
        </p:nvCxnSpPr>
        <p:spPr>
          <a:xfrm>
            <a:off x="6690008" y="3775219"/>
            <a:ext cx="0" cy="659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lg" len="lg"/>
          </a:ln>
        </p:spPr>
      </p:cxnSp>
      <p:cxnSp>
        <p:nvCxnSpPr>
          <p:cNvPr id="2167" name="Shape 2167"/>
          <p:cNvCxnSpPr>
            <a:stCxn id="2163" idx="2"/>
            <a:endCxn id="2164" idx="0"/>
          </p:cNvCxnSpPr>
          <p:nvPr/>
        </p:nvCxnSpPr>
        <p:spPr>
          <a:xfrm>
            <a:off x="6690008" y="4870519"/>
            <a:ext cx="0" cy="480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lg" len="lg"/>
          </a:ln>
        </p:spPr>
      </p:cxnSp>
      <p:sp>
        <p:nvSpPr>
          <p:cNvPr id="2169" name="Shape 2169"/>
          <p:cNvSpPr txBox="1"/>
          <p:nvPr/>
        </p:nvSpPr>
        <p:spPr>
          <a:xfrm>
            <a:off x="6362460" y="3296975"/>
            <a:ext cx="876539" cy="435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talking</a:t>
            </a:r>
          </a:p>
        </p:txBody>
      </p:sp>
    </p:spTree>
    <p:extLst>
      <p:ext uri="{BB962C8B-B14F-4D97-AF65-F5344CB8AC3E}">
        <p14:creationId xmlns:p14="http://schemas.microsoft.com/office/powerpoint/2010/main" val="31210381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5" name="Shape 217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3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Fusion of LM with Caption Network</a:t>
            </a:r>
          </a:p>
        </p:txBody>
      </p:sp>
      <p:sp>
        <p:nvSpPr>
          <p:cNvPr id="2176" name="Shape 2176"/>
          <p:cNvSpPr txBox="1">
            <a:spLocks noGrp="1"/>
          </p:cNvSpPr>
          <p:nvPr>
            <p:ph type="sldNum" idx="12"/>
          </p:nvPr>
        </p:nvSpPr>
        <p:spPr>
          <a:xfrm>
            <a:off x="8556817" y="6333132"/>
            <a:ext cx="548700" cy="52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  <a:tabLst/>
                <a:defRPr/>
              </a:pPr>
              <a:t>31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2177" name="Shape 2177" descr="lm_fusion.png"/>
          <p:cNvPicPr preferRelativeResize="0"/>
          <p:nvPr/>
        </p:nvPicPr>
        <p:blipFill rotWithShape="1">
          <a:blip r:embed="rId3" cstate="print">
            <a:alphaModFix/>
          </a:blip>
          <a:srcRect l="50548"/>
          <a:stretch/>
        </p:blipFill>
        <p:spPr>
          <a:xfrm>
            <a:off x="4267200" y="1981200"/>
            <a:ext cx="4521875" cy="4071600"/>
          </a:xfrm>
          <a:prstGeom prst="rect">
            <a:avLst/>
          </a:prstGeom>
          <a:noFill/>
          <a:ln>
            <a:noFill/>
          </a:ln>
        </p:spPr>
      </p:pic>
      <p:sp>
        <p:nvSpPr>
          <p:cNvPr id="2178" name="Shape 2178"/>
          <p:cNvSpPr txBox="1"/>
          <p:nvPr/>
        </p:nvSpPr>
        <p:spPr>
          <a:xfrm>
            <a:off x="5097801" y="2663351"/>
            <a:ext cx="1012800" cy="330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Softmax</a:t>
            </a:r>
          </a:p>
        </p:txBody>
      </p:sp>
      <p:sp>
        <p:nvSpPr>
          <p:cNvPr id="2179" name="Shape 2179"/>
          <p:cNvSpPr txBox="1"/>
          <p:nvPr/>
        </p:nvSpPr>
        <p:spPr>
          <a:xfrm>
            <a:off x="4992650" y="3275100"/>
            <a:ext cx="1331949" cy="382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Concatenate</a:t>
            </a:r>
          </a:p>
        </p:txBody>
      </p:sp>
      <p:sp>
        <p:nvSpPr>
          <p:cNvPr id="2180" name="Shape 2180"/>
          <p:cNvSpPr txBox="1">
            <a:spLocks noGrp="1"/>
          </p:cNvSpPr>
          <p:nvPr>
            <p:ph type="body" idx="1"/>
          </p:nvPr>
        </p:nvSpPr>
        <p:spPr>
          <a:xfrm>
            <a:off x="381000" y="1627782"/>
            <a:ext cx="3994500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800"/>
              <a:t>Concatenate hidden states of LM LSTM and video caption LSTM.</a:t>
            </a:r>
          </a:p>
          <a:p>
            <a:pPr lvl="0" rtl="0">
              <a:spcBef>
                <a:spcPts val="0"/>
              </a:spcBef>
              <a:buNone/>
            </a:pPr>
            <a:endParaRPr sz="2800"/>
          </a:p>
          <a:p>
            <a:pPr lvl="0" rtl="0">
              <a:spcBef>
                <a:spcPts val="0"/>
              </a:spcBef>
              <a:buNone/>
            </a:pPr>
            <a:r>
              <a:rPr lang="en-US" sz="2800"/>
              <a:t>Fix LM, but train video caption model from scratch.</a:t>
            </a:r>
          </a:p>
          <a:p>
            <a:pPr lvl="0" rtl="0">
              <a:spcBef>
                <a:spcPts val="0"/>
              </a:spcBef>
              <a:buNone/>
            </a:pPr>
            <a:endParaRPr sz="2800"/>
          </a:p>
          <a:p>
            <a:pPr lvl="0" rtl="0">
              <a:spcBef>
                <a:spcPts val="0"/>
              </a:spcBef>
              <a:buNone/>
            </a:pPr>
            <a:r>
              <a:rPr lang="en-US" sz="2800"/>
              <a:t>Related MT work by Gulcehre et. al. (arXiv ‘15)</a:t>
            </a:r>
          </a:p>
        </p:txBody>
      </p:sp>
    </p:spTree>
    <p:extLst>
      <p:ext uri="{BB962C8B-B14F-4D97-AF65-F5344CB8AC3E}">
        <p14:creationId xmlns:p14="http://schemas.microsoft.com/office/powerpoint/2010/main" val="7209300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6" name="Shape 218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3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Language Model Data</a:t>
            </a:r>
          </a:p>
        </p:txBody>
      </p:sp>
      <p:sp>
        <p:nvSpPr>
          <p:cNvPr id="2187" name="Shape 2187"/>
          <p:cNvSpPr txBox="1">
            <a:spLocks noGrp="1"/>
          </p:cNvSpPr>
          <p:nvPr>
            <p:ph type="body" idx="1"/>
          </p:nvPr>
        </p:nvSpPr>
        <p:spPr>
          <a:xfrm>
            <a:off x="457200" y="1600217"/>
            <a:ext cx="8229600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Char char="●"/>
            </a:pPr>
            <a:r>
              <a:rPr lang="en-US"/>
              <a:t>Single layer LSTM.</a:t>
            </a:r>
          </a:p>
          <a:p>
            <a:pPr marL="457200" lvl="0" indent="-228600" rtl="0">
              <a:spcBef>
                <a:spcPts val="0"/>
              </a:spcBef>
              <a:buChar char="●"/>
            </a:pPr>
            <a:r>
              <a:rPr lang="en-US"/>
              <a:t>Trained to predict the next word.</a:t>
            </a:r>
          </a:p>
          <a:p>
            <a:pPr marL="457200" lvl="0" indent="-228600" rtl="0">
              <a:spcBef>
                <a:spcPts val="0"/>
              </a:spcBef>
              <a:buChar char="●"/>
            </a:pPr>
            <a:r>
              <a:rPr lang="en-US"/>
              <a:t>Data:</a:t>
            </a:r>
          </a:p>
          <a:p>
            <a:pPr marL="914400" lvl="1" indent="-228600" rtl="0">
              <a:spcBef>
                <a:spcPts val="0"/>
              </a:spcBef>
              <a:buChar char="○"/>
            </a:pPr>
            <a:r>
              <a:rPr lang="en-US"/>
              <a:t>Web Corpus: Wikipedia, UkWac, BNC, Gigaword</a:t>
            </a:r>
          </a:p>
          <a:p>
            <a:pPr marL="914400" lvl="1" indent="-228600" rtl="0">
              <a:spcBef>
                <a:spcPts val="0"/>
              </a:spcBef>
              <a:buChar char="○"/>
            </a:pPr>
            <a:r>
              <a:rPr lang="en-US"/>
              <a:t>In Domain: MSCOCO sentences</a:t>
            </a:r>
          </a:p>
          <a:p>
            <a:pPr marL="914400" lvl="1" indent="-228600" rtl="0">
              <a:spcBef>
                <a:spcPts val="0"/>
              </a:spcBef>
              <a:buChar char="○"/>
            </a:pPr>
            <a:r>
              <a:rPr lang="en-US"/>
              <a:t>Vocabulary: 72,700 (most frequent words)</a:t>
            </a:r>
          </a:p>
          <a:p>
            <a:pPr marL="457200" lvl="0" indent="-228600" rtl="0">
              <a:spcBef>
                <a:spcPts val="0"/>
              </a:spcBef>
              <a:buChar char="●"/>
            </a:pPr>
            <a:r>
              <a:rPr lang="en-US"/>
              <a:t>GloVe </a:t>
            </a:r>
          </a:p>
          <a:p>
            <a:pPr marL="914400" lvl="1" indent="-228600" rtl="0">
              <a:spcBef>
                <a:spcPts val="0"/>
              </a:spcBef>
              <a:buChar char="○"/>
            </a:pPr>
            <a:r>
              <a:rPr lang="en-US"/>
              <a:t>Wikipedia + Gigaword</a:t>
            </a:r>
          </a:p>
        </p:txBody>
      </p:sp>
      <p:sp>
        <p:nvSpPr>
          <p:cNvPr id="2188" name="Shape 2188"/>
          <p:cNvSpPr txBox="1">
            <a:spLocks noGrp="1"/>
          </p:cNvSpPr>
          <p:nvPr>
            <p:ph type="sldNum" idx="12"/>
          </p:nvPr>
        </p:nvSpPr>
        <p:spPr>
          <a:xfrm>
            <a:off x="8556817" y="6333132"/>
            <a:ext cx="548700" cy="52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  <a:tabLst/>
                <a:defRPr/>
              </a:pPr>
              <a:t>32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7229747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4" name="Shape 219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3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Results (Youtube)</a:t>
            </a:r>
          </a:p>
        </p:txBody>
      </p:sp>
      <p:sp>
        <p:nvSpPr>
          <p:cNvPr id="2195" name="Shape 2195"/>
          <p:cNvSpPr txBox="1">
            <a:spLocks noGrp="1"/>
          </p:cNvSpPr>
          <p:nvPr>
            <p:ph type="sldNum" idx="12"/>
          </p:nvPr>
        </p:nvSpPr>
        <p:spPr>
          <a:xfrm>
            <a:off x="8556817" y="6333132"/>
            <a:ext cx="548700" cy="52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  <a:tabLst/>
                <a:defRPr/>
              </a:pPr>
              <a:t>33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2197" name="Shape 2197"/>
          <p:cNvPicPr preferRelativeResize="0"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1130400" y="1639149"/>
            <a:ext cx="6900674" cy="4267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50864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2" name="Shape 220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</a:pPr>
            <a:r>
              <a:rPr lang="en-US" sz="3600" b="1" i="0" u="none" strike="noStrike" cap="none">
                <a:solidFill>
                  <a:srgbClr val="DA0002"/>
                </a:solidFill>
                <a:latin typeface="Arial"/>
                <a:ea typeface="Arial"/>
                <a:cs typeface="Arial"/>
                <a:sym typeface="Arial"/>
              </a:rPr>
              <a:t>Human Evaluation</a:t>
            </a:r>
          </a:p>
        </p:txBody>
      </p:sp>
      <p:pic>
        <p:nvPicPr>
          <p:cNvPr id="2203" name="Shape 2203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1047445" y="2682244"/>
            <a:ext cx="2287500" cy="138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204" name="Shape 2204"/>
          <p:cNvSpPr txBox="1"/>
          <p:nvPr/>
        </p:nvSpPr>
        <p:spPr>
          <a:xfrm>
            <a:off x="1331445" y="1932433"/>
            <a:ext cx="1719600" cy="52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Relevance</a:t>
            </a:r>
          </a:p>
        </p:txBody>
      </p:sp>
      <p:pic>
        <p:nvPicPr>
          <p:cNvPr id="2205" name="Shape 2205"/>
          <p:cNvPicPr preferRelativeResize="0"/>
          <p:nvPr/>
        </p:nvPicPr>
        <p:blipFill rotWithShape="1">
          <a:blip r:embed="rId4" cstate="print">
            <a:alphaModFix/>
          </a:blip>
          <a:srcRect l="46700" t="42360" r="42394" b="40896"/>
          <a:stretch/>
        </p:blipFill>
        <p:spPr>
          <a:xfrm>
            <a:off x="2006748" y="3181243"/>
            <a:ext cx="369000" cy="39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6" name="Shape 2206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5327985" y="2682243"/>
            <a:ext cx="2337300" cy="138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207" name="Shape 2207"/>
          <p:cNvSpPr txBox="1"/>
          <p:nvPr/>
        </p:nvSpPr>
        <p:spPr>
          <a:xfrm>
            <a:off x="5618166" y="1932433"/>
            <a:ext cx="1757100" cy="52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Grammar</a:t>
            </a:r>
          </a:p>
        </p:txBody>
      </p:sp>
      <p:sp>
        <p:nvSpPr>
          <p:cNvPr id="2208" name="Shape 2208"/>
          <p:cNvSpPr txBox="1"/>
          <p:nvPr/>
        </p:nvSpPr>
        <p:spPr>
          <a:xfrm>
            <a:off x="4724925" y="4351967"/>
            <a:ext cx="3961800" cy="779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Rate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the grammatical correctness of the following 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sentences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. </a:t>
            </a:r>
          </a:p>
        </p:txBody>
      </p:sp>
      <p:pic>
        <p:nvPicPr>
          <p:cNvPr id="2209" name="Shape 2209"/>
          <p:cNvPicPr preferRelativeResize="0"/>
          <p:nvPr/>
        </p:nvPicPr>
        <p:blipFill rotWithShape="1">
          <a:blip r:embed="rId4" cstate="print">
            <a:alphaModFix/>
          </a:blip>
          <a:srcRect l="46700" t="42360" r="42394" b="40896"/>
          <a:stretch/>
        </p:blipFill>
        <p:spPr>
          <a:xfrm>
            <a:off x="6308191" y="3181243"/>
            <a:ext cx="377100" cy="391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10" name="Shape 2210"/>
          <p:cNvSpPr/>
          <p:nvPr/>
        </p:nvSpPr>
        <p:spPr>
          <a:xfrm>
            <a:off x="5636850" y="2467833"/>
            <a:ext cx="1719600" cy="1818300"/>
          </a:xfrm>
          <a:prstGeom prst="noSmoking">
            <a:avLst>
              <a:gd name="adj" fmla="val 18750"/>
            </a:avLst>
          </a:prstGeom>
          <a:solidFill>
            <a:schemeClr val="accent1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1" name="Shape 2211"/>
          <p:cNvSpPr txBox="1"/>
          <p:nvPr/>
        </p:nvSpPr>
        <p:spPr>
          <a:xfrm>
            <a:off x="457200" y="4280600"/>
            <a:ext cx="3877500" cy="711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Ra</a:t>
            </a: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te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sentences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based on how accurately they describe the event depicted in the video. </a:t>
            </a:r>
          </a:p>
        </p:txBody>
      </p:sp>
      <p:pic>
        <p:nvPicPr>
          <p:cNvPr id="2213" name="Shape 2213"/>
          <p:cNvPicPr preferRelativeResize="0"/>
          <p:nvPr/>
        </p:nvPicPr>
        <p:blipFill rotWithShape="1">
          <a:blip r:embed="rId5" cstate="print">
            <a:alphaModFix/>
          </a:blip>
          <a:srcRect/>
          <a:stretch/>
        </p:blipFill>
        <p:spPr>
          <a:xfrm>
            <a:off x="471150" y="5096982"/>
            <a:ext cx="3581400" cy="87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4" name="Shape 2214"/>
          <p:cNvPicPr preferRelativeResize="0"/>
          <p:nvPr/>
        </p:nvPicPr>
        <p:blipFill rotWithShape="1">
          <a:blip r:embed="rId6" cstate="print">
            <a:alphaModFix/>
          </a:blip>
          <a:srcRect/>
          <a:stretch/>
        </p:blipFill>
        <p:spPr>
          <a:xfrm>
            <a:off x="4724930" y="5179548"/>
            <a:ext cx="4295700" cy="711300"/>
          </a:xfrm>
          <a:prstGeom prst="rect">
            <a:avLst/>
          </a:prstGeom>
          <a:noFill/>
          <a:ln>
            <a:noFill/>
          </a:ln>
        </p:spPr>
      </p:pic>
      <p:sp>
        <p:nvSpPr>
          <p:cNvPr id="2216" name="Shape 2216"/>
          <p:cNvSpPr txBox="1">
            <a:spLocks noGrp="1"/>
          </p:cNvSpPr>
          <p:nvPr>
            <p:ph type="sldNum" idx="12"/>
          </p:nvPr>
        </p:nvSpPr>
        <p:spPr>
          <a:xfrm>
            <a:off x="8556820" y="633313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34</a:t>
            </a:fld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89532650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1" name="Shape 2221"/>
          <p:cNvSpPr txBox="1">
            <a:spLocks noGrp="1"/>
          </p:cNvSpPr>
          <p:nvPr>
            <p:ph type="title"/>
          </p:nvPr>
        </p:nvSpPr>
        <p:spPr>
          <a:xfrm>
            <a:off x="457200" y="262370"/>
            <a:ext cx="8229600" cy="1143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</a:pPr>
            <a:r>
              <a:rPr lang="en-US" sz="3600" b="1" i="0" u="none" strike="noStrike" cap="none">
                <a:solidFill>
                  <a:srgbClr val="DA0002"/>
                </a:solidFill>
                <a:latin typeface="Arial"/>
                <a:ea typeface="Arial"/>
                <a:cs typeface="Arial"/>
                <a:sym typeface="Arial"/>
              </a:rPr>
              <a:t>Results</a:t>
            </a:r>
            <a:r>
              <a:rPr lang="en-US"/>
              <a:t> </a:t>
            </a:r>
            <a:r>
              <a:rPr lang="en-US" sz="3000"/>
              <a:t>(Youtube)</a:t>
            </a:r>
            <a:r>
              <a:rPr lang="en-US" sz="3000" b="1" i="0" u="none" strike="noStrike" cap="none">
                <a:solidFill>
                  <a:srgbClr val="DA000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i="0" u="none" strike="noStrike" cap="none">
                <a:solidFill>
                  <a:srgbClr val="DA0002"/>
                </a:solidFill>
                <a:latin typeface="Arial"/>
                <a:ea typeface="Arial"/>
                <a:cs typeface="Arial"/>
                <a:sym typeface="Arial"/>
              </a:rPr>
              <a:t>- Human Evaluation</a:t>
            </a:r>
          </a:p>
        </p:txBody>
      </p:sp>
      <p:graphicFrame>
        <p:nvGraphicFramePr>
          <p:cNvPr id="2222" name="Shape 2222"/>
          <p:cNvGraphicFramePr/>
          <p:nvPr/>
        </p:nvGraphicFramePr>
        <p:xfrm>
          <a:off x="2133587" y="2209875"/>
          <a:ext cx="4745850" cy="106672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869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6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92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73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900" b="1" u="none" strike="noStrike" cap="none"/>
                        <a:t>Model</a:t>
                      </a:r>
                    </a:p>
                  </a:txBody>
                  <a:tcPr marL="91425" marR="91425" marT="121900" marB="1219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900" b="1" u="none" strike="noStrike" cap="none"/>
                        <a:t>Relevance</a:t>
                      </a:r>
                    </a:p>
                  </a:txBody>
                  <a:tcPr marL="91425" marR="91425" marT="121900" marB="1219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900" b="1" u="none" strike="noStrike" cap="none"/>
                        <a:t>Grammar</a:t>
                      </a:r>
                    </a:p>
                  </a:txBody>
                  <a:tcPr marL="91425" marR="91425" marT="121900" marB="1219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450">
                <a:tc>
                  <a:txBody>
                    <a:bodyPr/>
                    <a:lstStyle/>
                    <a:p>
                      <a:pPr marL="0" marR="0" lvl="0" indent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9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S2VT</a:t>
                      </a:r>
                    </a:p>
                  </a:txBody>
                  <a:tcPr marL="91425" marR="91425" marT="121900" marB="1219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900"/>
                        <a:t>2.06</a:t>
                      </a:r>
                    </a:p>
                  </a:txBody>
                  <a:tcPr marL="91425" marR="91425" marT="121900" marB="1219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900" u="none" strike="noStrike" cap="none" dirty="0"/>
                        <a:t>3.</a:t>
                      </a:r>
                      <a:r>
                        <a:rPr lang="en-US" sz="1900" dirty="0"/>
                        <a:t>76</a:t>
                      </a:r>
                    </a:p>
                  </a:txBody>
                  <a:tcPr marL="91425" marR="91425" marT="121900" marB="1219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223" name="Shape 2223"/>
          <p:cNvGraphicFramePr/>
          <p:nvPr/>
        </p:nvGraphicFramePr>
        <p:xfrm>
          <a:off x="2133616" y="3268978"/>
          <a:ext cx="4745800" cy="10798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869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6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399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900" b="1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Combined</a:t>
                      </a:r>
                    </a:p>
                  </a:txBody>
                  <a:tcPr marL="91425" marR="91425" marT="121900" marB="1219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900" b="1" dirty="0"/>
                        <a:t>2.24*</a:t>
                      </a:r>
                    </a:p>
                  </a:txBody>
                  <a:tcPr marL="91425" marR="91425" marT="121900" marB="1219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900" b="1" dirty="0"/>
                        <a:t>4.20*</a:t>
                      </a:r>
                    </a:p>
                  </a:txBody>
                  <a:tcPr marL="91425" marR="91425" marT="121900" marB="1219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99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900" b="1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Human</a:t>
                      </a:r>
                    </a:p>
                  </a:txBody>
                  <a:tcPr marL="91425" marR="91425" marT="121900" marB="1219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900" b="1" dirty="0"/>
                        <a:t>4.52</a:t>
                      </a:r>
                    </a:p>
                  </a:txBody>
                  <a:tcPr marL="91425" marR="91425" marT="121900" marB="121900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900" b="1" dirty="0"/>
                        <a:t>4.47</a:t>
                      </a:r>
                    </a:p>
                  </a:txBody>
                  <a:tcPr marL="91425" marR="91425" marT="121900" marB="121900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2394643"/>
                  </a:ext>
                </a:extLst>
              </a:tr>
            </a:tbl>
          </a:graphicData>
        </a:graphic>
      </p:graphicFrame>
      <p:sp>
        <p:nvSpPr>
          <p:cNvPr id="2224" name="Shape 2224"/>
          <p:cNvSpPr txBox="1">
            <a:spLocks noGrp="1"/>
          </p:cNvSpPr>
          <p:nvPr>
            <p:ph type="sldNum" idx="12"/>
          </p:nvPr>
        </p:nvSpPr>
        <p:spPr>
          <a:xfrm>
            <a:off x="8556820" y="633313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35</a:t>
            </a:fld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23892007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YouTube Cherries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60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36</a:t>
            </a:fld>
            <a:endParaRPr lang="en-US"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" name="emnlp16_cherri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" y="1600200"/>
            <a:ext cx="7620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233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YouTube Lemons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60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37</a:t>
            </a:fld>
            <a:endParaRPr lang="en-US"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" name="emnlp16_lemon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" y="1752600"/>
            <a:ext cx="75438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952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YouTube Sweet Lemons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60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38</a:t>
            </a:fld>
            <a:endParaRPr lang="en-US"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" name="emnlp16_sweet_lemon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1600200"/>
            <a:ext cx="75438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821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9" name="Shape 2229"/>
          <p:cNvSpPr txBox="1">
            <a:spLocks noGrp="1"/>
          </p:cNvSpPr>
          <p:nvPr>
            <p:ph type="title"/>
          </p:nvPr>
        </p:nvSpPr>
        <p:spPr>
          <a:xfrm>
            <a:off x="377576" y="333071"/>
            <a:ext cx="8229600" cy="1143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</a:pPr>
            <a:r>
              <a:rPr lang="en-US" sz="3600" b="1" i="0" u="none" strike="noStrike" cap="none">
                <a:solidFill>
                  <a:srgbClr val="DA0002"/>
                </a:solidFill>
                <a:latin typeface="Arial"/>
                <a:ea typeface="Arial"/>
                <a:cs typeface="Arial"/>
                <a:sym typeface="Arial"/>
              </a:rPr>
              <a:t>Results</a:t>
            </a:r>
            <a:r>
              <a:rPr lang="en-US"/>
              <a:t> - Movie Corpus (MPII-MD)</a:t>
            </a:r>
          </a:p>
        </p:txBody>
      </p:sp>
      <p:graphicFrame>
        <p:nvGraphicFramePr>
          <p:cNvPr id="2230" name="Shape 2230"/>
          <p:cNvGraphicFramePr/>
          <p:nvPr/>
        </p:nvGraphicFramePr>
        <p:xfrm>
          <a:off x="2138300" y="2209875"/>
          <a:ext cx="4745850" cy="106672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869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6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92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73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900" b="1" u="none" strike="noStrike" cap="none"/>
                        <a:t>Model</a:t>
                      </a:r>
                    </a:p>
                  </a:txBody>
                  <a:tcPr marL="91425" marR="91425" marT="121900" marB="12190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900" b="1" dirty="0"/>
                        <a:t>METEOR</a:t>
                      </a:r>
                    </a:p>
                  </a:txBody>
                  <a:tcPr marL="91425" marR="91425" marT="121900" marB="12190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900" b="1" u="none" strike="noStrike" cap="none" dirty="0"/>
                        <a:t>Grammar</a:t>
                      </a:r>
                    </a:p>
                  </a:txBody>
                  <a:tcPr marL="91425" marR="91425" marT="121900" marB="12190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450">
                <a:tc>
                  <a:txBody>
                    <a:bodyPr/>
                    <a:lstStyle/>
                    <a:p>
                      <a:pPr marL="0" marR="0" lvl="0" indent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9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S2VT</a:t>
                      </a:r>
                    </a:p>
                  </a:txBody>
                  <a:tcPr marL="91425" marR="91425" marT="121900" marB="121900">
                    <a:lnL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900"/>
                        <a:t>6.5</a:t>
                      </a:r>
                    </a:p>
                  </a:txBody>
                  <a:tcPr marL="91425" marR="91425" marT="121900" marB="121900" anchor="ctr">
                    <a:lnL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900" dirty="0"/>
                        <a:t>2.6</a:t>
                      </a:r>
                    </a:p>
                  </a:txBody>
                  <a:tcPr marL="91425" marR="91425" marT="121900" marB="12190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231" name="Shape 2231"/>
          <p:cNvGraphicFramePr/>
          <p:nvPr/>
        </p:nvGraphicFramePr>
        <p:xfrm>
          <a:off x="2133603" y="3268964"/>
          <a:ext cx="4745825" cy="53336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863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3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9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8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900" b="1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Glove</a:t>
                      </a:r>
                    </a:p>
                  </a:txBody>
                  <a:tcPr marL="91425" marR="91425" marT="121900" marB="121900">
                    <a:lnL w="12700" cmpd="sng">
                      <a:noFill/>
                      <a:prstDash val="solid"/>
                    </a:lnL>
                    <a:lnR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900"/>
                        <a:t>6.7</a:t>
                      </a:r>
                    </a:p>
                  </a:txBody>
                  <a:tcPr marL="91425" marR="91425" marT="121900" marB="121900">
                    <a:lnL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900" dirty="0"/>
                        <a:t>3.9*</a:t>
                      </a:r>
                    </a:p>
                  </a:txBody>
                  <a:tcPr marL="91425" marR="91425" marT="121900" marB="121900">
                    <a:lnL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232" name="Shape 2232"/>
          <p:cNvGraphicFramePr/>
          <p:nvPr/>
        </p:nvGraphicFramePr>
        <p:xfrm>
          <a:off x="2129903" y="3798526"/>
          <a:ext cx="4753225" cy="53336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857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9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6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314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9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Combined</a:t>
                      </a:r>
                    </a:p>
                  </a:txBody>
                  <a:tcPr marL="91425" marR="91425" marT="121900" marB="12190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900" b="1" dirty="0"/>
                        <a:t>6.8</a:t>
                      </a:r>
                    </a:p>
                  </a:txBody>
                  <a:tcPr marL="91425" marR="91425" marT="121900" marB="121900">
                    <a:lnL w="12700" cmpd="sng">
                      <a:noFill/>
                      <a:prstDash val="solid"/>
                    </a:lnL>
                    <a:lnR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900" b="1" dirty="0"/>
                        <a:t>4.1*</a:t>
                      </a:r>
                    </a:p>
                  </a:txBody>
                  <a:tcPr marL="91425" marR="91425" marT="121900" marB="121900">
                    <a:lnL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233" name="Shape 2233"/>
          <p:cNvSpPr txBox="1">
            <a:spLocks noGrp="1"/>
          </p:cNvSpPr>
          <p:nvPr>
            <p:ph type="sldNum" idx="12"/>
          </p:nvPr>
        </p:nvSpPr>
        <p:spPr>
          <a:xfrm>
            <a:off x="8556820" y="633313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39</a:t>
            </a:fld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94611838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Integrating Language and Vision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" y="1371600"/>
            <a:ext cx="8305800" cy="4687888"/>
          </a:xfrm>
        </p:spPr>
        <p:txBody>
          <a:bodyPr/>
          <a:lstStyle/>
          <a:p>
            <a:r>
              <a:rPr lang="en-US" dirty="0"/>
              <a:t>In particular, integrating natural language processing and computer vision is an important aspect of language grounding.</a:t>
            </a:r>
          </a:p>
          <a:p>
            <a:r>
              <a:rPr lang="en-US" dirty="0"/>
              <a:t>A number of recent workshops on the topic:</a:t>
            </a:r>
          </a:p>
          <a:p>
            <a:pPr lvl="1"/>
            <a:r>
              <a:rPr lang="en-US" dirty="0"/>
              <a:t>NIPS-2011 Workshop on Integrating Language and Vision</a:t>
            </a:r>
          </a:p>
          <a:p>
            <a:pPr lvl="1"/>
            <a:r>
              <a:rPr lang="en-US" dirty="0"/>
              <a:t>NAACL-2013 Workshop on Vision and Language</a:t>
            </a:r>
          </a:p>
          <a:p>
            <a:pPr lvl="1"/>
            <a:r>
              <a:rPr lang="en-US" dirty="0"/>
              <a:t>CVPR-2013 Workshop on Language for Vision</a:t>
            </a:r>
          </a:p>
          <a:p>
            <a:pPr lvl="1"/>
            <a:r>
              <a:rPr lang="en-US" dirty="0"/>
              <a:t>COLING-2014 Workshop on Vision and Language</a:t>
            </a:r>
          </a:p>
          <a:p>
            <a:pPr lvl="1"/>
            <a:r>
              <a:rPr lang="en-US" dirty="0"/>
              <a:t>CVPR-2015 Workshop on Language and Vision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B9E5FFA-2973-43B1-99F6-C66376BCE23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8" name="Shape 2238"/>
          <p:cNvSpPr txBox="1">
            <a:spLocks noGrp="1"/>
          </p:cNvSpPr>
          <p:nvPr>
            <p:ph type="title"/>
          </p:nvPr>
        </p:nvSpPr>
        <p:spPr>
          <a:xfrm>
            <a:off x="457200" y="262370"/>
            <a:ext cx="8229600" cy="1143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</a:pPr>
            <a:r>
              <a:rPr lang="en-US" sz="3600" b="1" i="0" u="none" strike="noStrike" cap="none">
                <a:solidFill>
                  <a:srgbClr val="DA0002"/>
                </a:solidFill>
                <a:latin typeface="Arial"/>
                <a:ea typeface="Arial"/>
                <a:cs typeface="Arial"/>
                <a:sym typeface="Arial"/>
              </a:rPr>
              <a:t>Results</a:t>
            </a:r>
            <a:r>
              <a:rPr lang="en-US"/>
              <a:t> - Movie Corpus (M-VAD)</a:t>
            </a:r>
          </a:p>
        </p:txBody>
      </p:sp>
      <p:graphicFrame>
        <p:nvGraphicFramePr>
          <p:cNvPr id="2239" name="Shape 2239"/>
          <p:cNvGraphicFramePr/>
          <p:nvPr/>
        </p:nvGraphicFramePr>
        <p:xfrm>
          <a:off x="2133587" y="2209875"/>
          <a:ext cx="4745850" cy="106672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869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6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92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73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900" b="1" u="none" strike="noStrike" cap="none"/>
                        <a:t>Model</a:t>
                      </a:r>
                    </a:p>
                  </a:txBody>
                  <a:tcPr marL="91425" marR="91425" marT="121900" marB="1219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900" b="1"/>
                        <a:t>METEOR</a:t>
                      </a:r>
                    </a:p>
                  </a:txBody>
                  <a:tcPr marL="91425" marR="91425" marT="121900" marB="1219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900" b="1" u="none" strike="noStrike" cap="none"/>
                        <a:t>Grammar</a:t>
                      </a:r>
                    </a:p>
                  </a:txBody>
                  <a:tcPr marL="91425" marR="91425" marT="121900" marB="1219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450">
                <a:tc>
                  <a:txBody>
                    <a:bodyPr/>
                    <a:lstStyle/>
                    <a:p>
                      <a:pPr marL="0" marR="0" lvl="0" indent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9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S2VT</a:t>
                      </a:r>
                    </a:p>
                  </a:txBody>
                  <a:tcPr marL="91425" marR="91425" marT="121900" marB="1219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900"/>
                        <a:t>6.6</a:t>
                      </a:r>
                    </a:p>
                  </a:txBody>
                  <a:tcPr marL="91425" marR="91425" marT="121900" marB="1219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900"/>
                        <a:t>2.2</a:t>
                      </a:r>
                    </a:p>
                  </a:txBody>
                  <a:tcPr marL="91425" marR="91425" marT="121900" marB="1219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240" name="Shape 2240"/>
          <p:cNvGraphicFramePr/>
          <p:nvPr/>
        </p:nvGraphicFramePr>
        <p:xfrm>
          <a:off x="2133603" y="3268964"/>
          <a:ext cx="4745825" cy="53336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863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3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9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8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9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Glove</a:t>
                      </a:r>
                    </a:p>
                  </a:txBody>
                  <a:tcPr marL="91425" marR="91425" marT="121900" marB="1219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900"/>
                        <a:t>6.7</a:t>
                      </a:r>
                    </a:p>
                  </a:txBody>
                  <a:tcPr marL="91425" marR="91425" marT="121900" marB="1219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900"/>
                        <a:t>3.1*</a:t>
                      </a:r>
                    </a:p>
                  </a:txBody>
                  <a:tcPr marL="91425" marR="91425" marT="121900" marB="1219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241" name="Shape 2241"/>
          <p:cNvGraphicFramePr/>
          <p:nvPr/>
        </p:nvGraphicFramePr>
        <p:xfrm>
          <a:off x="2129903" y="3798526"/>
          <a:ext cx="4753225" cy="53336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857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9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6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314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9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Combined</a:t>
                      </a:r>
                    </a:p>
                  </a:txBody>
                  <a:tcPr marL="91425" marR="91425" marT="121900" marB="12190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900" dirty="0"/>
                        <a:t>6.7</a:t>
                      </a:r>
                    </a:p>
                  </a:txBody>
                  <a:tcPr marL="91425" marR="91425" marT="121900" marB="121900">
                    <a:lnL w="12700" cmpd="sng">
                      <a:noFill/>
                      <a:prstDash val="solid"/>
                    </a:lnL>
                    <a:lnR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900" b="1" dirty="0"/>
                        <a:t>3.3*</a:t>
                      </a:r>
                    </a:p>
                  </a:txBody>
                  <a:tcPr marL="91425" marR="91425" marT="121900" marB="121900">
                    <a:lnL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242" name="Shape 2242"/>
          <p:cNvSpPr txBox="1">
            <a:spLocks noGrp="1"/>
          </p:cNvSpPr>
          <p:nvPr>
            <p:ph type="sldNum" idx="12"/>
          </p:nvPr>
        </p:nvSpPr>
        <p:spPr>
          <a:xfrm>
            <a:off x="8556820" y="633313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40</a:t>
            </a:fld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33950160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Movie Clip Cherries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41</a:t>
            </a:fld>
            <a:endParaRPr lang="en"/>
          </a:p>
        </p:txBody>
      </p:sp>
      <p:pic>
        <p:nvPicPr>
          <p:cNvPr id="4" name="movie_s2vt_cherries_gtxt_audi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1752600"/>
            <a:ext cx="7239000" cy="482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350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Movie Clip Lemons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42</a:t>
            </a:fld>
            <a:endParaRPr lang="en"/>
          </a:p>
        </p:txBody>
      </p:sp>
      <p:pic>
        <p:nvPicPr>
          <p:cNvPr id="4" name="s2vt_movie_lemons_gtxt_audi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609600" y="1600200"/>
            <a:ext cx="75438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310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0AE8CE4-7F07-4009-87E0-78E84354A828}" type="slidenum">
              <a:rPr lang="en-US" sz="1200" smtClean="0">
                <a:latin typeface="Helvetica" pitchFamily="34" charset="0"/>
              </a:rPr>
              <a:pPr eaLnBrk="1" hangingPunct="1"/>
              <a:t>43</a:t>
            </a:fld>
            <a:endParaRPr lang="en-US" sz="1200"/>
          </a:p>
        </p:txBody>
      </p:sp>
      <p:sp>
        <p:nvSpPr>
          <p:cNvPr id="1402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ea typeface="宋体" pitchFamily="2" charset="-122"/>
              </a:rPr>
              <a:t>Conclusions</a:t>
            </a:r>
          </a:p>
        </p:txBody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371600"/>
            <a:ext cx="8534400" cy="5029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zh-CN" dirty="0">
                <a:ea typeface="宋体" pitchFamily="2" charset="-122"/>
              </a:rPr>
              <a:t>Grounding language in vision is a fundamental problem with many applications.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CN" dirty="0">
                <a:ea typeface="宋体" pitchFamily="2" charset="-122"/>
              </a:rPr>
              <a:t>We have developed preliminary broad-scale video description systems using LSTMs.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CN" dirty="0">
                <a:ea typeface="宋体" pitchFamily="2" charset="-122"/>
              </a:rPr>
              <a:t>Future Directions: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CN" dirty="0">
                <a:ea typeface="宋体" pitchFamily="2" charset="-122"/>
              </a:rPr>
              <a:t>Segment longer videos into individual activities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CN" dirty="0">
                <a:ea typeface="宋体" pitchFamily="2" charset="-122"/>
              </a:rPr>
              <a:t>Generate animated graphics videos from natural language descriptions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Generating Descriptions of Images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57700" y="1941512"/>
            <a:ext cx="4686300" cy="4002088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err="1">
                <a:solidFill>
                  <a:srgbClr val="006600"/>
                </a:solidFill>
              </a:rPr>
              <a:t>Kuznetsova</a:t>
            </a:r>
            <a:r>
              <a:rPr lang="en-US" sz="2800" dirty="0">
                <a:solidFill>
                  <a:srgbClr val="006600"/>
                </a:solidFill>
              </a:rPr>
              <a:t>, et al., ACL-2012</a:t>
            </a:r>
          </a:p>
          <a:p>
            <a:pPr marL="0" indent="0">
              <a:buNone/>
            </a:pPr>
            <a:r>
              <a:rPr lang="en-US" sz="2800" dirty="0" err="1">
                <a:solidFill>
                  <a:srgbClr val="006600"/>
                </a:solidFill>
              </a:rPr>
              <a:t>Kulkarni</a:t>
            </a:r>
            <a:r>
              <a:rPr lang="en-US" sz="2800" dirty="0">
                <a:solidFill>
                  <a:srgbClr val="006600"/>
                </a:solidFill>
              </a:rPr>
              <a:t>, et al., CVPR-2011</a:t>
            </a:r>
          </a:p>
          <a:p>
            <a:pPr marL="0" indent="0">
              <a:buNone/>
            </a:pPr>
            <a:r>
              <a:rPr lang="en-US" sz="2800" dirty="0" err="1">
                <a:solidFill>
                  <a:srgbClr val="006600"/>
                </a:solidFill>
              </a:rPr>
              <a:t>Farhadi</a:t>
            </a:r>
            <a:r>
              <a:rPr lang="en-US" sz="2800" dirty="0">
                <a:solidFill>
                  <a:srgbClr val="006600"/>
                </a:solidFill>
              </a:rPr>
              <a:t>, et al., ECCV-2010</a:t>
            </a:r>
          </a:p>
          <a:p>
            <a:pPr marL="0" indent="0">
              <a:buNone/>
            </a:pPr>
            <a:endParaRPr lang="en-US" sz="2800" dirty="0">
              <a:solidFill>
                <a:srgbClr val="006600"/>
              </a:solidFill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6600"/>
                </a:solidFill>
              </a:rPr>
              <a:t>8 papers at CVPR-2015 resulting in news articles in </a:t>
            </a:r>
            <a:r>
              <a:rPr lang="en-US" sz="2800" dirty="0" err="1">
                <a:solidFill>
                  <a:srgbClr val="006600"/>
                </a:solidFill>
              </a:rPr>
              <a:t>NYTimes</a:t>
            </a:r>
            <a:r>
              <a:rPr lang="en-US" sz="2800" dirty="0">
                <a:solidFill>
                  <a:srgbClr val="006600"/>
                </a:solidFill>
              </a:rPr>
              <a:t> and PC World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B9E5FFA-2973-43B1-99F6-C66376BCE23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0224" y="1676400"/>
            <a:ext cx="3977476" cy="441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8008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own Arrow 4"/>
          <p:cNvSpPr/>
          <p:nvPr/>
        </p:nvSpPr>
        <p:spPr>
          <a:xfrm>
            <a:off x="3913139" y="4635787"/>
            <a:ext cx="785221" cy="4572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2634" y="4997323"/>
            <a:ext cx="739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A monkey pulls a dog’s tail and runs away.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08902" y="265999"/>
            <a:ext cx="65734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00FF"/>
                </a:solidFill>
                <a:cs typeface="Times New Roman" pitchFamily="18" charset="0"/>
              </a:rPr>
              <a:t>Generating Descriptions of Videos</a:t>
            </a:r>
          </a:p>
        </p:txBody>
      </p:sp>
      <p:pic>
        <p:nvPicPr>
          <p:cNvPr id="12" name="vid1780-cop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209800" y="1430809"/>
            <a:ext cx="4572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116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5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26" y="4191018"/>
            <a:ext cx="4576763" cy="2487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944563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Video Description Dataset</a:t>
            </a:r>
            <a:b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6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(Chen &amp; Dolan, ACL 2011)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447801"/>
            <a:ext cx="8229600" cy="4525963"/>
          </a:xfrm>
        </p:spPr>
        <p:txBody>
          <a:bodyPr>
            <a:normAutofit/>
          </a:bodyPr>
          <a:lstStyle/>
          <a:p>
            <a:pPr>
              <a:buClr>
                <a:srgbClr val="FF0000"/>
              </a:buClr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2,089 YouTube videos with 122K multi-lingual descriptions. </a:t>
            </a:r>
          </a:p>
          <a:p>
            <a:pPr>
              <a:buClr>
                <a:srgbClr val="FF0000"/>
              </a:buClr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Originally collected for paraphrase and machine translation examples.</a:t>
            </a:r>
          </a:p>
          <a:p>
            <a:pPr>
              <a:buClr>
                <a:srgbClr val="FF0000"/>
              </a:buClr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Available at: </a:t>
            </a:r>
            <a:r>
              <a:rPr lang="en-US" sz="2400" dirty="0">
                <a:hlinkClick r:id="rId3"/>
              </a:rPr>
              <a:t>http://www.cs.utexas.edu/users/ml/clamp/videoDescription/</a:t>
            </a:r>
            <a:endParaRPr lang="en-US" sz="2400" dirty="0"/>
          </a:p>
          <a:p>
            <a:pPr>
              <a:buClr>
                <a:srgbClr val="FF0000"/>
              </a:buClr>
              <a:buNone/>
            </a:pPr>
            <a:r>
              <a:rPr lang="en-US" dirty="0"/>
              <a:t>  </a:t>
            </a:r>
          </a:p>
        </p:txBody>
      </p:sp>
      <p:sp>
        <p:nvSpPr>
          <p:cNvPr id="5" name="Rectangle 4"/>
          <p:cNvSpPr/>
          <p:nvPr/>
        </p:nvSpPr>
        <p:spPr>
          <a:xfrm flipV="1">
            <a:off x="533400" y="1295418"/>
            <a:ext cx="8001000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6988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37"/>
            <a:ext cx="8229600" cy="56356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Sample Video</a:t>
            </a:r>
          </a:p>
        </p:txBody>
      </p:sp>
      <p:pic>
        <p:nvPicPr>
          <p:cNvPr id="3" name="slide4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762000" y="1003455"/>
            <a:ext cx="7924800" cy="525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594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1"/>
            <a:ext cx="8229600" cy="487363"/>
          </a:xfrm>
        </p:spPr>
        <p:txBody>
          <a:bodyPr>
            <a:noAutofit/>
          </a:bodyPr>
          <a:lstStyle/>
          <a:p>
            <a:r>
              <a:rPr lang="en-US" sz="37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Sample M-Turk Human Descriptions (average ~50 per video)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4191000" cy="5562600"/>
          </a:xfrm>
        </p:spPr>
        <p:txBody>
          <a:bodyPr>
            <a:noAutofit/>
          </a:bodyPr>
          <a:lstStyle/>
          <a:p>
            <a:r>
              <a:rPr lang="en-US" sz="1500" dirty="0"/>
              <a:t>A MAN PLAYING WITH TWO DOGS</a:t>
            </a:r>
          </a:p>
          <a:p>
            <a:r>
              <a:rPr lang="en-US" sz="1500" dirty="0"/>
              <a:t>A man takes a walk in a field with his dogs.</a:t>
            </a:r>
          </a:p>
          <a:p>
            <a:r>
              <a:rPr lang="en-US" sz="1500" dirty="0"/>
              <a:t>A man training the dogs in a big field.</a:t>
            </a:r>
          </a:p>
          <a:p>
            <a:r>
              <a:rPr lang="en-US" sz="1500" dirty="0"/>
              <a:t>A person is walking his dogs.</a:t>
            </a:r>
          </a:p>
          <a:p>
            <a:r>
              <a:rPr lang="en-US" sz="1500" dirty="0"/>
              <a:t>A woman is walking her dogs.</a:t>
            </a:r>
          </a:p>
          <a:p>
            <a:r>
              <a:rPr lang="en-US" sz="1500" dirty="0"/>
              <a:t>A woman is walking with dogs in a field.</a:t>
            </a:r>
          </a:p>
          <a:p>
            <a:r>
              <a:rPr lang="en-US" sz="1500" dirty="0"/>
              <a:t>A woman is walking with four dogs outside.</a:t>
            </a:r>
          </a:p>
          <a:p>
            <a:r>
              <a:rPr lang="en-US" sz="1500" dirty="0"/>
              <a:t>A woman walks across a field with several dogs.</a:t>
            </a:r>
          </a:p>
          <a:p>
            <a:r>
              <a:rPr lang="en-US" sz="1500" dirty="0"/>
              <a:t>All dogs are going along with the woman.</a:t>
            </a:r>
          </a:p>
          <a:p>
            <a:r>
              <a:rPr lang="en-US" sz="1500" dirty="0"/>
              <a:t>dogs are playing</a:t>
            </a:r>
          </a:p>
          <a:p>
            <a:r>
              <a:rPr lang="en-US" sz="1500" dirty="0"/>
              <a:t>Dogs follow a man.</a:t>
            </a:r>
          </a:p>
          <a:p>
            <a:r>
              <a:rPr lang="en-US" sz="1500" dirty="0"/>
              <a:t>Several dogs follow a person.</a:t>
            </a:r>
          </a:p>
          <a:p>
            <a:r>
              <a:rPr lang="en-US" sz="1500" dirty="0"/>
              <a:t>some dog playing each other</a:t>
            </a:r>
          </a:p>
          <a:p>
            <a:r>
              <a:rPr lang="en-US" sz="1500" dirty="0"/>
              <a:t>Someone walking in a field with dogs.</a:t>
            </a:r>
          </a:p>
          <a:p>
            <a:r>
              <a:rPr lang="en-US" sz="1500" dirty="0"/>
              <a:t>very cute dogs</a:t>
            </a:r>
          </a:p>
          <a:p>
            <a:r>
              <a:rPr lang="en-US" sz="1500" dirty="0"/>
              <a:t>A MAN IS GOING WITH A DOG.</a:t>
            </a:r>
          </a:p>
          <a:p>
            <a:r>
              <a:rPr lang="en-US" sz="1500" dirty="0"/>
              <a:t>four dogs are walking with woman in field</a:t>
            </a:r>
          </a:p>
          <a:p>
            <a:r>
              <a:rPr lang="en-US" sz="1500" dirty="0"/>
              <a:t>the man and dogs walking the forest</a:t>
            </a:r>
          </a:p>
          <a:p>
            <a:r>
              <a:rPr lang="en-US" sz="1500" dirty="0"/>
              <a:t>Dogs are Walking with a Man.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953000" y="1447800"/>
            <a:ext cx="4191000" cy="5562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 algn="l" defTabSz="457200" fontAlgn="auto">
              <a:spcBef>
                <a:spcPct val="20000"/>
              </a:spcBef>
              <a:spcAft>
                <a:spcPts val="0"/>
              </a:spcAft>
              <a:buFont typeface="Arial"/>
              <a:buChar char="•"/>
            </a:pPr>
            <a:r>
              <a:rPr lang="en-US" sz="1500" dirty="0">
                <a:solidFill>
                  <a:prstClr val="black"/>
                </a:solidFill>
                <a:latin typeface="Calibri"/>
              </a:rPr>
              <a:t>The woman is walking her dogs.</a:t>
            </a:r>
          </a:p>
          <a:p>
            <a:pPr marL="342900" indent="-342900" algn="l" defTabSz="457200" fontAlgn="auto">
              <a:spcBef>
                <a:spcPct val="20000"/>
              </a:spcBef>
              <a:spcAft>
                <a:spcPts val="0"/>
              </a:spcAft>
              <a:buFont typeface="Arial"/>
              <a:buChar char="•"/>
            </a:pPr>
            <a:r>
              <a:rPr lang="en-US" sz="1500" dirty="0">
                <a:solidFill>
                  <a:prstClr val="black"/>
                </a:solidFill>
                <a:latin typeface="Calibri"/>
              </a:rPr>
              <a:t>A person is walking some dogs.</a:t>
            </a:r>
          </a:p>
          <a:p>
            <a:pPr marL="342900" indent="-342900" algn="l" defTabSz="457200" fontAlgn="auto">
              <a:spcBef>
                <a:spcPct val="20000"/>
              </a:spcBef>
              <a:spcAft>
                <a:spcPts val="0"/>
              </a:spcAft>
              <a:buFont typeface="Arial"/>
              <a:buChar char="•"/>
            </a:pPr>
            <a:r>
              <a:rPr lang="en-US" sz="1500" dirty="0">
                <a:solidFill>
                  <a:prstClr val="black"/>
                </a:solidFill>
                <a:latin typeface="Calibri"/>
              </a:rPr>
              <a:t>A man walks with his dogs in the field.</a:t>
            </a:r>
          </a:p>
          <a:p>
            <a:pPr marL="342900" indent="-342900" algn="l" defTabSz="457200" fontAlgn="auto">
              <a:spcBef>
                <a:spcPct val="20000"/>
              </a:spcBef>
              <a:spcAft>
                <a:spcPts val="0"/>
              </a:spcAft>
              <a:buFont typeface="Arial"/>
              <a:buChar char="•"/>
            </a:pPr>
            <a:r>
              <a:rPr lang="en-US" sz="1500" dirty="0">
                <a:solidFill>
                  <a:prstClr val="black"/>
                </a:solidFill>
                <a:latin typeface="Calibri"/>
              </a:rPr>
              <a:t>A man is walking dogs.</a:t>
            </a:r>
          </a:p>
          <a:p>
            <a:pPr marL="342900" indent="-342900" algn="l" defTabSz="457200" fontAlgn="auto">
              <a:spcBef>
                <a:spcPct val="20000"/>
              </a:spcBef>
              <a:spcAft>
                <a:spcPts val="0"/>
              </a:spcAft>
              <a:buFont typeface="Arial"/>
              <a:buChar char="•"/>
            </a:pPr>
            <a:r>
              <a:rPr lang="en-US" sz="1500" dirty="0">
                <a:solidFill>
                  <a:prstClr val="black"/>
                </a:solidFill>
                <a:latin typeface="Calibri"/>
              </a:rPr>
              <a:t>a dogs are running</a:t>
            </a:r>
          </a:p>
          <a:p>
            <a:pPr marL="342900" indent="-342900" algn="l" defTabSz="457200" fontAlgn="auto">
              <a:spcBef>
                <a:spcPct val="20000"/>
              </a:spcBef>
              <a:spcAft>
                <a:spcPts val="0"/>
              </a:spcAft>
              <a:buFont typeface="Arial"/>
              <a:buChar char="•"/>
            </a:pPr>
            <a:r>
              <a:rPr lang="en-US" sz="1500" dirty="0">
                <a:solidFill>
                  <a:prstClr val="black"/>
                </a:solidFill>
                <a:latin typeface="Calibri"/>
              </a:rPr>
              <a:t>A guy is training his dogs</a:t>
            </a:r>
          </a:p>
          <a:p>
            <a:pPr marL="342900" indent="-342900" algn="l" defTabSz="457200" fontAlgn="auto">
              <a:spcBef>
                <a:spcPct val="20000"/>
              </a:spcBef>
              <a:spcAft>
                <a:spcPts val="0"/>
              </a:spcAft>
              <a:buFont typeface="Arial"/>
              <a:buChar char="•"/>
            </a:pPr>
            <a:r>
              <a:rPr lang="en-US" sz="1500" dirty="0">
                <a:solidFill>
                  <a:prstClr val="black"/>
                </a:solidFill>
                <a:latin typeface="Calibri"/>
              </a:rPr>
              <a:t>A man is walking with dogs.</a:t>
            </a:r>
          </a:p>
          <a:p>
            <a:pPr marL="342900" indent="-342900" algn="l" defTabSz="457200" fontAlgn="auto">
              <a:spcBef>
                <a:spcPct val="20000"/>
              </a:spcBef>
              <a:spcAft>
                <a:spcPts val="0"/>
              </a:spcAft>
              <a:buFont typeface="Arial"/>
              <a:buChar char="•"/>
            </a:pPr>
            <a:r>
              <a:rPr lang="en-US" sz="1500" dirty="0">
                <a:solidFill>
                  <a:prstClr val="black"/>
                </a:solidFill>
                <a:latin typeface="Calibri"/>
              </a:rPr>
              <a:t>a men and some dog are running</a:t>
            </a:r>
          </a:p>
          <a:p>
            <a:pPr marL="342900" indent="-342900" algn="l" defTabSz="457200" fontAlgn="auto">
              <a:spcBef>
                <a:spcPct val="20000"/>
              </a:spcBef>
              <a:spcAft>
                <a:spcPts val="0"/>
              </a:spcAft>
              <a:buFont typeface="Arial"/>
              <a:buChar char="•"/>
            </a:pPr>
            <a:r>
              <a:rPr lang="en-US" sz="1500" dirty="0">
                <a:solidFill>
                  <a:prstClr val="black"/>
                </a:solidFill>
                <a:latin typeface="Calibri"/>
              </a:rPr>
              <a:t>A men walking with dogs.</a:t>
            </a:r>
          </a:p>
          <a:p>
            <a:pPr marL="342900" indent="-342900" algn="l" defTabSz="457200" fontAlgn="auto">
              <a:spcBef>
                <a:spcPct val="20000"/>
              </a:spcBef>
              <a:spcAft>
                <a:spcPts val="0"/>
              </a:spcAft>
              <a:buFont typeface="Arial"/>
              <a:buChar char="•"/>
            </a:pPr>
            <a:r>
              <a:rPr lang="en-US" sz="1500" dirty="0">
                <a:solidFill>
                  <a:prstClr val="black"/>
                </a:solidFill>
                <a:latin typeface="Calibri"/>
              </a:rPr>
              <a:t>A person is walking with dogs.</a:t>
            </a:r>
          </a:p>
          <a:p>
            <a:pPr marL="342900" indent="-342900" algn="l" defTabSz="457200" fontAlgn="auto">
              <a:spcBef>
                <a:spcPct val="20000"/>
              </a:spcBef>
              <a:spcAft>
                <a:spcPts val="0"/>
              </a:spcAft>
              <a:buFont typeface="Arial"/>
              <a:buChar char="•"/>
            </a:pPr>
            <a:r>
              <a:rPr lang="en-US" sz="1500" dirty="0">
                <a:solidFill>
                  <a:prstClr val="black"/>
                </a:solidFill>
                <a:latin typeface="Calibri"/>
              </a:rPr>
              <a:t>A woman is walking her dogs.</a:t>
            </a:r>
          </a:p>
          <a:p>
            <a:pPr marL="342900" indent="-342900" algn="l" defTabSz="457200" fontAlgn="auto">
              <a:spcBef>
                <a:spcPct val="20000"/>
              </a:spcBef>
              <a:spcAft>
                <a:spcPts val="0"/>
              </a:spcAft>
              <a:buFont typeface="Arial"/>
              <a:buChar char="•"/>
            </a:pPr>
            <a:r>
              <a:rPr lang="en-US" sz="1500" dirty="0">
                <a:solidFill>
                  <a:prstClr val="black"/>
                </a:solidFill>
                <a:latin typeface="Calibri"/>
              </a:rPr>
              <a:t>Somebody walking with his/her pets.</a:t>
            </a:r>
          </a:p>
          <a:p>
            <a:pPr marL="342900" indent="-342900" algn="l" defTabSz="457200" fontAlgn="auto">
              <a:spcBef>
                <a:spcPct val="20000"/>
              </a:spcBef>
              <a:spcAft>
                <a:spcPts val="0"/>
              </a:spcAft>
              <a:buFont typeface="Arial"/>
              <a:buChar char="•"/>
            </a:pPr>
            <a:r>
              <a:rPr lang="en-US" sz="1500" dirty="0">
                <a:solidFill>
                  <a:prstClr val="black"/>
                </a:solidFill>
                <a:latin typeface="Calibri"/>
              </a:rPr>
              <a:t>the man is playing with the dogs.</a:t>
            </a:r>
          </a:p>
          <a:p>
            <a:pPr marL="342900" indent="-342900" algn="l" defTabSz="457200" fontAlgn="auto">
              <a:spcBef>
                <a:spcPct val="20000"/>
              </a:spcBef>
              <a:spcAft>
                <a:spcPts val="0"/>
              </a:spcAft>
              <a:buFont typeface="Arial"/>
              <a:buChar char="•"/>
            </a:pPr>
            <a:r>
              <a:rPr lang="en-US" sz="1500" dirty="0">
                <a:solidFill>
                  <a:prstClr val="black"/>
                </a:solidFill>
                <a:latin typeface="Calibri"/>
              </a:rPr>
              <a:t>A guy training his dogs.</a:t>
            </a:r>
          </a:p>
          <a:p>
            <a:pPr marL="342900" indent="-342900" algn="l" defTabSz="457200" fontAlgn="auto">
              <a:spcBef>
                <a:spcPct val="20000"/>
              </a:spcBef>
              <a:spcAft>
                <a:spcPts val="0"/>
              </a:spcAft>
              <a:buFont typeface="Arial"/>
              <a:buChar char="•"/>
            </a:pPr>
            <a:r>
              <a:rPr lang="en-US" sz="1500" dirty="0">
                <a:solidFill>
                  <a:prstClr val="black"/>
                </a:solidFill>
                <a:latin typeface="Calibri"/>
              </a:rPr>
              <a:t>A lady is roaming in the field with his dogs.</a:t>
            </a:r>
          </a:p>
          <a:p>
            <a:pPr marL="342900" indent="-342900" algn="l" defTabSz="457200" fontAlgn="auto">
              <a:spcBef>
                <a:spcPct val="20000"/>
              </a:spcBef>
              <a:spcAft>
                <a:spcPts val="0"/>
              </a:spcAft>
              <a:buFont typeface="Arial"/>
              <a:buChar char="•"/>
            </a:pPr>
            <a:r>
              <a:rPr lang="en-US" sz="1500" dirty="0">
                <a:solidFill>
                  <a:prstClr val="black"/>
                </a:solidFill>
                <a:latin typeface="Calibri"/>
              </a:rPr>
              <a:t>A lady playing with her dogs.</a:t>
            </a:r>
          </a:p>
          <a:p>
            <a:pPr marL="342900" indent="-342900" algn="l" defTabSz="457200" fontAlgn="auto">
              <a:spcBef>
                <a:spcPct val="20000"/>
              </a:spcBef>
              <a:spcAft>
                <a:spcPts val="0"/>
              </a:spcAft>
              <a:buFont typeface="Arial"/>
              <a:buChar char="•"/>
            </a:pPr>
            <a:r>
              <a:rPr lang="en-US" sz="1500" dirty="0">
                <a:solidFill>
                  <a:prstClr val="black"/>
                </a:solidFill>
                <a:latin typeface="Calibri"/>
              </a:rPr>
              <a:t>A man and 4 dogs are walking through a field.</a:t>
            </a:r>
          </a:p>
          <a:p>
            <a:pPr marL="342900" indent="-342900" algn="l" defTabSz="457200" fontAlgn="auto">
              <a:spcBef>
                <a:spcPct val="20000"/>
              </a:spcBef>
              <a:spcAft>
                <a:spcPts val="0"/>
              </a:spcAft>
              <a:buFont typeface="Arial"/>
              <a:buChar char="•"/>
            </a:pPr>
            <a:r>
              <a:rPr lang="en-US" sz="1500" dirty="0">
                <a:solidFill>
                  <a:prstClr val="black"/>
                </a:solidFill>
                <a:latin typeface="Calibri"/>
              </a:rPr>
              <a:t>A man in a field playing with dogs.</a:t>
            </a:r>
          </a:p>
          <a:p>
            <a:pPr marL="342900" indent="-342900" algn="l" defTabSz="457200" fontAlgn="auto">
              <a:spcBef>
                <a:spcPct val="20000"/>
              </a:spcBef>
              <a:spcAft>
                <a:spcPts val="0"/>
              </a:spcAft>
              <a:buFont typeface="Arial"/>
              <a:buChar char="•"/>
            </a:pPr>
            <a:r>
              <a:rPr lang="en-US" sz="1500" dirty="0">
                <a:solidFill>
                  <a:prstClr val="black"/>
                </a:solidFill>
                <a:latin typeface="Calibri"/>
              </a:rPr>
              <a:t>A man is playing with dogs.</a:t>
            </a:r>
          </a:p>
        </p:txBody>
      </p:sp>
    </p:spTree>
    <p:extLst>
      <p:ext uri="{BB962C8B-B14F-4D97-AF65-F5344CB8AC3E}">
        <p14:creationId xmlns:p14="http://schemas.microsoft.com/office/powerpoint/2010/main" val="12159433"/>
      </p:ext>
    </p:extLst>
  </p:cSld>
  <p:clrMapOvr>
    <a:masterClrMapping/>
  </p:clrMapOvr>
</p:sld>
</file>

<file path=ppt/theme/theme1.xml><?xml version="1.0" encoding="utf-8"?>
<a:theme xmlns:a="http://schemas.openxmlformats.org/drawingml/2006/main" name="models">
  <a:themeElements>
    <a:clrScheme name="">
      <a:dk1>
        <a:srgbClr val="000000"/>
      </a:dk1>
      <a:lt1>
        <a:srgbClr val="FFFFFF"/>
      </a:lt1>
      <a:dk2>
        <a:srgbClr val="3333FF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9999"/>
      </a:hlink>
      <a:folHlink>
        <a:srgbClr val="00CC00"/>
      </a:folHlink>
    </a:clrScheme>
    <a:fontScheme name="model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odel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models">
  <a:themeElements>
    <a:clrScheme name="">
      <a:dk1>
        <a:srgbClr val="000000"/>
      </a:dk1>
      <a:lt1>
        <a:srgbClr val="FFFFFF"/>
      </a:lt1>
      <a:dk2>
        <a:srgbClr val="3333FF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9999"/>
      </a:hlink>
      <a:folHlink>
        <a:srgbClr val="00CC00"/>
      </a:folHlink>
    </a:clrScheme>
    <a:fontScheme name="model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odel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swiss">
  <a:themeElements>
    <a:clrScheme name="Custom 218">
      <a:dk1>
        <a:srgbClr val="000000"/>
      </a:dk1>
      <a:lt1>
        <a:srgbClr val="FFFFFF"/>
      </a:lt1>
      <a:dk2>
        <a:srgbClr val="5B595A"/>
      </a:dk2>
      <a:lt2>
        <a:srgbClr val="CFD4D4"/>
      </a:lt2>
      <a:accent1>
        <a:srgbClr val="CC0202"/>
      </a:accent1>
      <a:accent2>
        <a:srgbClr val="228AFF"/>
      </a:accent2>
      <a:accent3>
        <a:srgbClr val="FBC82F"/>
      </a:accent3>
      <a:accent4>
        <a:srgbClr val="253E91"/>
      </a:accent4>
      <a:accent5>
        <a:srgbClr val="F68D0C"/>
      </a:accent5>
      <a:accent6>
        <a:srgbClr val="257E12"/>
      </a:accent6>
      <a:hlink>
        <a:srgbClr val="144C72"/>
      </a:hlink>
      <a:folHlink>
        <a:srgbClr val="8C9D9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swiss">
  <a:themeElements>
    <a:clrScheme name="Custom 218">
      <a:dk1>
        <a:srgbClr val="000000"/>
      </a:dk1>
      <a:lt1>
        <a:srgbClr val="FFFFFF"/>
      </a:lt1>
      <a:dk2>
        <a:srgbClr val="5B595A"/>
      </a:dk2>
      <a:lt2>
        <a:srgbClr val="CFD4D4"/>
      </a:lt2>
      <a:accent1>
        <a:srgbClr val="CC0202"/>
      </a:accent1>
      <a:accent2>
        <a:srgbClr val="228AFF"/>
      </a:accent2>
      <a:accent3>
        <a:srgbClr val="FBC82F"/>
      </a:accent3>
      <a:accent4>
        <a:srgbClr val="253E91"/>
      </a:accent4>
      <a:accent5>
        <a:srgbClr val="F68D0C"/>
      </a:accent5>
      <a:accent6>
        <a:srgbClr val="257E12"/>
      </a:accent6>
      <a:hlink>
        <a:srgbClr val="144C72"/>
      </a:hlink>
      <a:folHlink>
        <a:srgbClr val="8C9D9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swiss">
  <a:themeElements>
    <a:clrScheme name="Custom 218">
      <a:dk1>
        <a:srgbClr val="000000"/>
      </a:dk1>
      <a:lt1>
        <a:srgbClr val="FFFFFF"/>
      </a:lt1>
      <a:dk2>
        <a:srgbClr val="5B595A"/>
      </a:dk2>
      <a:lt2>
        <a:srgbClr val="CFD4D4"/>
      </a:lt2>
      <a:accent1>
        <a:srgbClr val="CC0202"/>
      </a:accent1>
      <a:accent2>
        <a:srgbClr val="228AFF"/>
      </a:accent2>
      <a:accent3>
        <a:srgbClr val="FBC82F"/>
      </a:accent3>
      <a:accent4>
        <a:srgbClr val="253E91"/>
      </a:accent4>
      <a:accent5>
        <a:srgbClr val="F68D0C"/>
      </a:accent5>
      <a:accent6>
        <a:srgbClr val="257E12"/>
      </a:accent6>
      <a:hlink>
        <a:srgbClr val="144C72"/>
      </a:hlink>
      <a:folHlink>
        <a:srgbClr val="8C9D9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swiss">
  <a:themeElements>
    <a:clrScheme name="Custom 218">
      <a:dk1>
        <a:srgbClr val="000000"/>
      </a:dk1>
      <a:lt1>
        <a:srgbClr val="FFFFFF"/>
      </a:lt1>
      <a:dk2>
        <a:srgbClr val="5B595A"/>
      </a:dk2>
      <a:lt2>
        <a:srgbClr val="CFD4D4"/>
      </a:lt2>
      <a:accent1>
        <a:srgbClr val="CC0202"/>
      </a:accent1>
      <a:accent2>
        <a:srgbClr val="228AFF"/>
      </a:accent2>
      <a:accent3>
        <a:srgbClr val="FBC82F"/>
      </a:accent3>
      <a:accent4>
        <a:srgbClr val="253E91"/>
      </a:accent4>
      <a:accent5>
        <a:srgbClr val="F68D0C"/>
      </a:accent5>
      <a:accent6>
        <a:srgbClr val="257E12"/>
      </a:accent6>
      <a:hlink>
        <a:srgbClr val="144C72"/>
      </a:hlink>
      <a:folHlink>
        <a:srgbClr val="8C9D9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5_swiss">
  <a:themeElements>
    <a:clrScheme name="Custom 218">
      <a:dk1>
        <a:srgbClr val="000000"/>
      </a:dk1>
      <a:lt1>
        <a:srgbClr val="FFFFFF"/>
      </a:lt1>
      <a:dk2>
        <a:srgbClr val="5B595A"/>
      </a:dk2>
      <a:lt2>
        <a:srgbClr val="CFD4D4"/>
      </a:lt2>
      <a:accent1>
        <a:srgbClr val="CC0202"/>
      </a:accent1>
      <a:accent2>
        <a:srgbClr val="228AFF"/>
      </a:accent2>
      <a:accent3>
        <a:srgbClr val="FBC82F"/>
      </a:accent3>
      <a:accent4>
        <a:srgbClr val="253E91"/>
      </a:accent4>
      <a:accent5>
        <a:srgbClr val="F68D0C"/>
      </a:accent5>
      <a:accent6>
        <a:srgbClr val="257E12"/>
      </a:accent6>
      <a:hlink>
        <a:srgbClr val="144C72"/>
      </a:hlink>
      <a:folHlink>
        <a:srgbClr val="8C9D9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C:\My Documents\Powerpoint\IR Course\models.ppt</Template>
  <TotalTime>65695</TotalTime>
  <Words>1969</Words>
  <Application>Microsoft Office PowerPoint</Application>
  <PresentationFormat>On-screen Show (4:3)</PresentationFormat>
  <Paragraphs>470</Paragraphs>
  <Slides>43</Slides>
  <Notes>28</Notes>
  <HiddenSlides>0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43</vt:i4>
      </vt:variant>
    </vt:vector>
  </HeadingPairs>
  <TitlesOfParts>
    <vt:vector size="58" baseType="lpstr">
      <vt:lpstr>宋体</vt:lpstr>
      <vt:lpstr>Arial</vt:lpstr>
      <vt:lpstr>Calibri</vt:lpstr>
      <vt:lpstr>Helvetica</vt:lpstr>
      <vt:lpstr>Oswald</vt:lpstr>
      <vt:lpstr>Times New Roman</vt:lpstr>
      <vt:lpstr>Wingdings</vt:lpstr>
      <vt:lpstr>models</vt:lpstr>
      <vt:lpstr>3_models</vt:lpstr>
      <vt:lpstr>2_Office Theme</vt:lpstr>
      <vt:lpstr>1_swiss</vt:lpstr>
      <vt:lpstr>swiss</vt:lpstr>
      <vt:lpstr>4_swiss</vt:lpstr>
      <vt:lpstr>2_swiss</vt:lpstr>
      <vt:lpstr>5_swiss</vt:lpstr>
      <vt:lpstr>Generating Natural-Language Video Descriptions Using LSTM Recurrent Neural Networks</vt:lpstr>
      <vt:lpstr>Explanation of Subtitle</vt:lpstr>
      <vt:lpstr>Grounding Language in Perception</vt:lpstr>
      <vt:lpstr>Integrating Language and Vision</vt:lpstr>
      <vt:lpstr>Generating Descriptions of Images</vt:lpstr>
      <vt:lpstr>PowerPoint Presentation</vt:lpstr>
      <vt:lpstr>Video Description Dataset (Chen &amp; Dolan, ACL 2011)</vt:lpstr>
      <vt:lpstr>Sample Video</vt:lpstr>
      <vt:lpstr>Sample M-Turk Human Descriptions (average ~50 per video)</vt:lpstr>
      <vt:lpstr>Deep Neural Nets</vt:lpstr>
      <vt:lpstr>Background - RNN</vt:lpstr>
      <vt:lpstr>Background - LSTM Unit</vt:lpstr>
      <vt:lpstr>LSTM Sequence decoders</vt:lpstr>
      <vt:lpstr>PowerPoint Presentation</vt:lpstr>
      <vt:lpstr>PowerPoint Presentation</vt:lpstr>
      <vt:lpstr>Convolutional Neural Networks (CNNs)</vt:lpstr>
      <vt:lpstr>PowerPoint Presentation</vt:lpstr>
      <vt:lpstr>PowerPoint Presentation</vt:lpstr>
      <vt:lpstr>PowerPoint Presentation</vt:lpstr>
      <vt:lpstr>Evaluation Methodology</vt:lpstr>
      <vt:lpstr>Results (Youtube)</vt:lpstr>
      <vt:lpstr>Movie Corpus - DVS</vt:lpstr>
      <vt:lpstr>Evaluation: Movie Corpora</vt:lpstr>
      <vt:lpstr>Results (M-VAD Movie Corpus)</vt:lpstr>
      <vt:lpstr>Can external linguistic knowledge improve descriptive quality?</vt:lpstr>
      <vt:lpstr>Improving LSTM-based Video Description with Linguistic Knowledge Mined from Text</vt:lpstr>
      <vt:lpstr>Integrating Linguistic Knowledge</vt:lpstr>
      <vt:lpstr>Distributional Embedding</vt:lpstr>
      <vt:lpstr>Language Model (LM)</vt:lpstr>
      <vt:lpstr>LSTM Language Model</vt:lpstr>
      <vt:lpstr>Fusion of LM with Caption Network</vt:lpstr>
      <vt:lpstr>Language Model Data</vt:lpstr>
      <vt:lpstr>Results (Youtube)</vt:lpstr>
      <vt:lpstr>Human Evaluation</vt:lpstr>
      <vt:lpstr>Results (Youtube) - Human Evaluation</vt:lpstr>
      <vt:lpstr>YouTube Cherries</vt:lpstr>
      <vt:lpstr>YouTube Lemons</vt:lpstr>
      <vt:lpstr>YouTube Sweet Lemons</vt:lpstr>
      <vt:lpstr>Results - Movie Corpus (MPII-MD)</vt:lpstr>
      <vt:lpstr>Results - Movie Corpus (M-VAD)</vt:lpstr>
      <vt:lpstr>Movie Clip Cherries</vt:lpstr>
      <vt:lpstr>Movie Clip Lemons</vt:lpstr>
      <vt:lpstr>Conclusions</vt:lpstr>
    </vt:vector>
  </TitlesOfParts>
  <Company>University of Texas at Austin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Intelligent Information Retrieval and Web Search</dc:title>
  <dc:creator>Raymond Mooney</dc:creator>
  <cp:lastModifiedBy>Raymond Mooney</cp:lastModifiedBy>
  <cp:revision>593</cp:revision>
  <cp:lastPrinted>1601-01-01T00:00:00Z</cp:lastPrinted>
  <dcterms:created xsi:type="dcterms:W3CDTF">2001-05-20T22:11:52Z</dcterms:created>
  <dcterms:modified xsi:type="dcterms:W3CDTF">2017-02-18T16:03:07Z</dcterms:modified>
</cp:coreProperties>
</file>