
<file path=[Content_Types].xml><?xml version="1.0" encoding="utf-8"?>
<Types xmlns="http://schemas.openxmlformats.org/package/2006/content-types">
  <Default Extension="avi" ContentType="video/x-msvideo"/>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76"/>
  </p:notesMasterIdLst>
  <p:sldIdLst>
    <p:sldId id="401" r:id="rId3"/>
    <p:sldId id="489" r:id="rId4"/>
    <p:sldId id="490" r:id="rId5"/>
    <p:sldId id="497" r:id="rId6"/>
    <p:sldId id="491" r:id="rId7"/>
    <p:sldId id="492" r:id="rId8"/>
    <p:sldId id="498" r:id="rId9"/>
    <p:sldId id="493" r:id="rId10"/>
    <p:sldId id="494" r:id="rId11"/>
    <p:sldId id="495" r:id="rId12"/>
    <p:sldId id="496" r:id="rId13"/>
    <p:sldId id="499" r:id="rId14"/>
    <p:sldId id="500" r:id="rId15"/>
    <p:sldId id="488" r:id="rId16"/>
    <p:sldId id="501" r:id="rId17"/>
    <p:sldId id="465" r:id="rId18"/>
    <p:sldId id="466" r:id="rId19"/>
    <p:sldId id="467" r:id="rId20"/>
    <p:sldId id="468" r:id="rId21"/>
    <p:sldId id="469" r:id="rId22"/>
    <p:sldId id="479" r:id="rId23"/>
    <p:sldId id="483" r:id="rId24"/>
    <p:sldId id="482" r:id="rId25"/>
    <p:sldId id="503" r:id="rId26"/>
    <p:sldId id="303" r:id="rId27"/>
    <p:sldId id="304" r:id="rId28"/>
    <p:sldId id="502" r:id="rId29"/>
    <p:sldId id="265" r:id="rId30"/>
    <p:sldId id="266" r:id="rId31"/>
    <p:sldId id="504" r:id="rId32"/>
    <p:sldId id="505" r:id="rId33"/>
    <p:sldId id="506" r:id="rId34"/>
    <p:sldId id="323" r:id="rId35"/>
    <p:sldId id="324" r:id="rId36"/>
    <p:sldId id="507" r:id="rId37"/>
    <p:sldId id="508" r:id="rId38"/>
    <p:sldId id="509" r:id="rId39"/>
    <p:sldId id="517" r:id="rId40"/>
    <p:sldId id="335" r:id="rId41"/>
    <p:sldId id="336" r:id="rId42"/>
    <p:sldId id="337" r:id="rId43"/>
    <p:sldId id="338" r:id="rId44"/>
    <p:sldId id="510"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13" r:id="rId66"/>
    <p:sldId id="314" r:id="rId67"/>
    <p:sldId id="318" r:id="rId68"/>
    <p:sldId id="319" r:id="rId69"/>
    <p:sldId id="320" r:id="rId70"/>
    <p:sldId id="321" r:id="rId71"/>
    <p:sldId id="513" r:id="rId72"/>
    <p:sldId id="515" r:id="rId73"/>
    <p:sldId id="514" r:id="rId74"/>
    <p:sldId id="516" r:id="rId75"/>
  </p:sldIdLst>
  <p:sldSz cx="9144000" cy="5143500" type="screen16x9"/>
  <p:notesSz cx="6858000" cy="9144000"/>
  <p:embeddedFontLst>
    <p:embeddedFont>
      <p:font typeface="Calibri" panose="020F0502020204030204" pitchFamily="34" charset="0"/>
      <p:regular r:id="rId77"/>
      <p:bold r:id="rId78"/>
      <p:italic r:id="rId79"/>
      <p:boldItalic r:id="rId80"/>
    </p:embeddedFont>
    <p:embeddedFont>
      <p:font typeface="Cambria" panose="02040503050406030204" pitchFamily="18" charset="0"/>
      <p:regular r:id="rId81"/>
      <p:bold r:id="rId82"/>
      <p:italic r:id="rId83"/>
      <p:boldItalic r:id="rId84"/>
    </p:embeddedFont>
    <p:embeddedFont>
      <p:font typeface="Helvetica" panose="020B060402020202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AE7"/>
    <a:srgbClr val="5DD5FF"/>
    <a:srgbClr val="006600"/>
    <a:srgbClr val="E5FFF9"/>
    <a:srgbClr val="CDFFF3"/>
    <a:srgbClr val="200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008C2A-FE9D-445F-8A77-7EF9F6A8F792}">
  <a:tblStyle styleId="{F4008C2A-FE9D-445F-8A77-7EF9F6A8F792}"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298" y="96"/>
      </p:cViewPr>
      <p:guideLst>
        <p:guide orient="horz" pos="1620"/>
        <p:guide pos="2880"/>
      </p:guideLst>
    </p:cSldViewPr>
  </p:slideViewPr>
  <p:notesTextViewPr>
    <p:cViewPr>
      <p:scale>
        <a:sx n="1" d="1"/>
        <a:sy n="1" d="1"/>
      </p:scale>
      <p:origin x="0" y="0"/>
    </p:cViewPr>
  </p:notesTextViewPr>
  <p:sorterViewPr>
    <p:cViewPr varScale="1">
      <p:scale>
        <a:sx n="1" d="1"/>
        <a:sy n="1" d="1"/>
      </p:scale>
      <p:origin x="0" y="-5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84" Type="http://schemas.openxmlformats.org/officeDocument/2006/relationships/font" Target="fonts/font8.fntdata"/><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6.fntdata"/><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xfrm>
            <a:off x="3884613" y="8685446"/>
            <a:ext cx="2971800" cy="456961"/>
          </a:xfrm>
          <a:prstGeom prst="rect">
            <a:avLst/>
          </a:prstGeom>
          <a:noFill/>
        </p:spPr>
        <p:txBody>
          <a:bodyPr/>
          <a:lstStyle/>
          <a:p>
            <a:fld id="{F2497792-034D-44F0-B365-52A2E732736E}" type="slidenum">
              <a:rPr lang="ar-SA">
                <a:solidFill>
                  <a:prstClr val="black"/>
                </a:solidFill>
              </a:rPr>
              <a:pPr/>
              <a:t>1</a:t>
            </a:fld>
            <a:endParaRPr lang="en-US">
              <a:solidFill>
                <a:prstClr val="black"/>
              </a:solidFill>
            </a:endParaRPr>
          </a:p>
        </p:txBody>
      </p:sp>
      <p:sp>
        <p:nvSpPr>
          <p:cNvPr id="67586" name="Rectangle 7"/>
          <p:cNvSpPr txBox="1">
            <a:spLocks noGrp="1" noChangeArrowheads="1"/>
          </p:cNvSpPr>
          <p:nvPr/>
        </p:nvSpPr>
        <p:spPr bwMode="auto">
          <a:xfrm>
            <a:off x="3886200" y="8687039"/>
            <a:ext cx="2971800" cy="456962"/>
          </a:xfrm>
          <a:prstGeom prst="rect">
            <a:avLst/>
          </a:prstGeom>
          <a:noFill/>
          <a:ln w="9525">
            <a:noFill/>
            <a:miter lim="800000"/>
            <a:headEnd/>
            <a:tailEnd/>
          </a:ln>
        </p:spPr>
        <p:txBody>
          <a:bodyPr anchor="b"/>
          <a:lstStyle/>
          <a:p>
            <a:pPr algn="r" fontAlgn="base">
              <a:spcBef>
                <a:spcPct val="0"/>
              </a:spcBef>
              <a:spcAft>
                <a:spcPct val="0"/>
              </a:spcAft>
            </a:pPr>
            <a:fld id="{AC3760E9-8A1D-4714-9470-008E1375DA97}" type="slidenum">
              <a:rPr lang="ar-SA" sz="1200" kern="1200">
                <a:solidFill>
                  <a:prstClr val="black"/>
                </a:solidFill>
                <a:latin typeface="Times New Roman" pitchFamily="18" charset="0"/>
                <a:ea typeface="+mn-ea"/>
                <a:cs typeface="Arial" pitchFamily="34" charset="0"/>
              </a:rPr>
              <a:pPr algn="r" fontAlgn="base">
                <a:spcBef>
                  <a:spcPct val="0"/>
                </a:spcBef>
                <a:spcAft>
                  <a:spcPct val="0"/>
                </a:spcAft>
              </a:pPr>
              <a:t>1</a:t>
            </a:fld>
            <a:endParaRPr lang="en-US" sz="1200" kern="1200">
              <a:solidFill>
                <a:prstClr val="black"/>
              </a:solidFill>
              <a:latin typeface="Times New Roman" pitchFamily="18" charset="0"/>
              <a:ea typeface="+mn-ea"/>
              <a:cs typeface="Arial" pitchFamily="34" charset="0"/>
            </a:endParaRPr>
          </a:p>
        </p:txBody>
      </p:sp>
      <p:sp>
        <p:nvSpPr>
          <p:cNvPr id="67587" name="Slide Image Placeholder 1"/>
          <p:cNvSpPr>
            <a:spLocks noGrp="1" noRot="1" noChangeAspect="1" noTextEdit="1"/>
          </p:cNvSpPr>
          <p:nvPr>
            <p:ph type="sldImg"/>
          </p:nvPr>
        </p:nvSpPr>
        <p:spPr>
          <a:xfrm>
            <a:off x="382588" y="685800"/>
            <a:ext cx="6094412" cy="3429000"/>
          </a:xfrm>
          <a:ln/>
        </p:spPr>
      </p:sp>
      <p:sp>
        <p:nvSpPr>
          <p:cNvPr id="67588" name="Notes Placeholder 2"/>
          <p:cNvSpPr>
            <a:spLocks noGrp="1"/>
          </p:cNvSpPr>
          <p:nvPr>
            <p:ph type="body" idx="1"/>
          </p:nvPr>
        </p:nvSpPr>
        <p:spPr>
          <a:noFill/>
          <a:ln/>
        </p:spPr>
        <p:txBody>
          <a:bodyPr/>
          <a:lstStyle/>
          <a:p>
            <a:pPr eaLnBrk="1" hangingPunct="1"/>
            <a:endParaRPr lang="en-US"/>
          </a:p>
        </p:txBody>
      </p:sp>
      <p:sp>
        <p:nvSpPr>
          <p:cNvPr id="67589" name="Slide Number Placeholder 3"/>
          <p:cNvSpPr txBox="1">
            <a:spLocks noGrp="1"/>
          </p:cNvSpPr>
          <p:nvPr/>
        </p:nvSpPr>
        <p:spPr bwMode="auto">
          <a:xfrm>
            <a:off x="3886200" y="8687039"/>
            <a:ext cx="2971800" cy="456962"/>
          </a:xfrm>
          <a:prstGeom prst="rect">
            <a:avLst/>
          </a:prstGeom>
          <a:noFill/>
          <a:ln w="9525">
            <a:noFill/>
            <a:miter lim="800000"/>
            <a:headEnd/>
            <a:tailEnd/>
          </a:ln>
        </p:spPr>
        <p:txBody>
          <a:bodyPr anchor="b"/>
          <a:lstStyle/>
          <a:p>
            <a:pPr algn="r" fontAlgn="base">
              <a:spcBef>
                <a:spcPct val="0"/>
              </a:spcBef>
              <a:spcAft>
                <a:spcPct val="0"/>
              </a:spcAft>
            </a:pPr>
            <a:fld id="{4085DC5B-B61E-4232-9409-9D9E7D5CF153}" type="slidenum">
              <a:rPr lang="ar-SA" sz="1200" b="1" kern="1200">
                <a:solidFill>
                  <a:prstClr val="black"/>
                </a:solidFill>
                <a:latin typeface="Times New Roman" pitchFamily="18" charset="0"/>
                <a:ea typeface="+mn-ea"/>
                <a:cs typeface="Arial" pitchFamily="34" charset="0"/>
              </a:rPr>
              <a:pPr algn="r" fontAlgn="base">
                <a:spcBef>
                  <a:spcPct val="0"/>
                </a:spcBef>
                <a:spcAft>
                  <a:spcPct val="0"/>
                </a:spcAft>
              </a:pPr>
              <a:t>1</a:t>
            </a:fld>
            <a:endParaRPr lang="en-US" sz="1200" b="1" kern="1200">
              <a:solidFill>
                <a:prstClr val="black"/>
              </a:solidFill>
              <a:latin typeface="Times New Roman" pitchFamily="18" charset="0"/>
              <a:ea typeface="+mn-ea"/>
              <a:cs typeface="Arial" pitchFamily="34" charset="0"/>
            </a:endParaRPr>
          </a:p>
        </p:txBody>
      </p:sp>
    </p:spTree>
    <p:extLst>
      <p:ext uri="{BB962C8B-B14F-4D97-AF65-F5344CB8AC3E}">
        <p14:creationId xmlns:p14="http://schemas.microsoft.com/office/powerpoint/2010/main" val="12524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8" name="Shape 6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73124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52125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5742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887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a16e1522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a16e1522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example would be when a robot is asked to bring a blue mug, it can point to a nearby object to ask whether a label such as blue applies to it.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a16e1522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a16e1522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robot may also choose to query for less related labels such as ‘tall’ if these are more likely to be useful in future.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4338ef7e70_0_2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4338ef7e70_0_2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we need a large number of dialogs for policy learning, we simulate the task using the Visual Genome dataset. We sample images from the dataset to form the active training and test sets. And provide human annotated descriptions of images as the target descriptions.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4338ef7e70_0_2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4338ef7e70_0_2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robot can ask label and example queries on the ative training set and we answer them using annotated objects and attributes.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4338ef7e70_0_2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4338ef7e70_0_2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robot finally makes a guess about the object that was described and is told whether or not this is correct.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8cd0f3f2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8cd0f3f2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306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8ed8dd92f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8ed8dd92f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8cd0f3f22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8cd0f3f22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8cd0f3f22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8cd0f3f22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2c7a2294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b2c7a2294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2c7a2294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2c7a2294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more text</a:t>
            </a:r>
            <a:endParaRPr/>
          </a:p>
          <a:p>
            <a:pPr marL="0" lvl="0" indent="0" algn="l" rtl="0">
              <a:spcBef>
                <a:spcPts val="0"/>
              </a:spcBef>
              <a:spcAft>
                <a:spcPts val="0"/>
              </a:spcAft>
              <a:buNone/>
            </a:pPr>
            <a:r>
              <a:rPr lang="en"/>
              <a:t>In every interaction, we sample two sets of products to form what we call the active training and active test sets.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2c7a22945_0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2c7a22945_0_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Needs more text</a:t>
            </a:r>
            <a:endParaRPr/>
          </a:p>
          <a:p>
            <a:pPr marL="0" lvl="0" indent="0" algn="l" rtl="0">
              <a:spcBef>
                <a:spcPts val="0"/>
              </a:spcBef>
              <a:spcAft>
                <a:spcPts val="0"/>
              </a:spcAft>
              <a:buNone/>
            </a:pPr>
            <a:r>
              <a:rPr lang="en"/>
              <a:t>We select an object from the active test set to be the target object the user is looking for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b2c7a22945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b2c7a22945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Needs more text</a:t>
            </a:r>
            <a:endParaRPr/>
          </a:p>
          <a:p>
            <a:pPr marL="0" lvl="0" indent="0" algn="l" rtl="0">
              <a:spcBef>
                <a:spcPts val="0"/>
              </a:spcBef>
              <a:spcAft>
                <a:spcPts val="0"/>
              </a:spcAft>
              <a:buNone/>
            </a:pPr>
            <a:r>
              <a:rPr lang="en"/>
              <a:t>We provide the product title associated with this image as the initial product description provided by the user.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2c7a22945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2c7a22945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this, the system can take one of the following actions.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2c7a22945_0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2c7a22945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this, the system can take one of the following actions.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b2c7a22945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b2c7a22945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Label the system action</a:t>
            </a:r>
            <a:endParaRPr/>
          </a:p>
          <a:p>
            <a:pPr marL="0" lvl="0" indent="0" algn="l" rtl="0">
              <a:spcBef>
                <a:spcPts val="0"/>
              </a:spcBef>
              <a:spcAft>
                <a:spcPts val="0"/>
              </a:spcAft>
              <a:buNone/>
            </a:pPr>
            <a:r>
              <a:rPr lang="en"/>
              <a:t>For a clarification, it can select another attribute, here “black”, and ask whether this applies to the target object.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964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b329e52abd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b329e52abd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Label the system action</a:t>
            </a:r>
            <a:endParaRPr/>
          </a:p>
          <a:p>
            <a:pPr marL="0" lvl="0" indent="0" algn="l" rtl="0">
              <a:spcBef>
                <a:spcPts val="0"/>
              </a:spcBef>
              <a:spcAft>
                <a:spcPts val="0"/>
              </a:spcAft>
              <a:buNone/>
            </a:pPr>
            <a:r>
              <a:rPr lang="en"/>
              <a:t>For a clarification, it can select another attribute, here “black”, and ask whether this applies to the target object.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2c7a22945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b2c7a22945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this, the system can take one of the following actions.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b2c7a22945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b2c7a22945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every interaction, we sample two sets of products to form what we call the active training and active test sets.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2c7a22945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2c7a22945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Label the system action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b329e52abd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b329e52ab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Label the system action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b2c7a22945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b2c7a22945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this, the system can take one of the following actions.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b2c7a22945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b2c7a22945_0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Label the system action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b329e52ab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b329e52ab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Label the system action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b2c7a22945_0_1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b2c7a22945_0_1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Active learning queries reference images in the active training set so that the system is forced to learn generaliable classifiers.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b2c7a22945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b2c7a22945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Following this, the system can take one of the following actions.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 name="Shape 4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28610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b2c7a22945_0_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b2c7a22945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Label the system action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Add a separate slide about task objective</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329e52abd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329e52ab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Label the system action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Add a separate slide about task objective</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b2c7a22945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b2c7a22945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b2c7a22945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b2c7a22945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b2c7a22945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b2c7a22945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b2c7a22945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b2c7a22945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b2c7a22945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b2c7a22945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b2c7a22945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b2c7a22945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b2c7a22945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b2c7a22945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8" name="Shape 4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5099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9" name="Shape 4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14019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6035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8" name="Shape 5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28452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2" name="Shape 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0060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F95351A7-4134-4082-A0E9-6341CDB86050}"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C00908E0-2CD8-43DB-8F16-1B583539CFFD}"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B3682176-1801-4022-B1F4-F682DE90B0C9}"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8700"/>
            <a:ext cx="3810000" cy="35159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D52B1129-5BE8-46F7-A0DC-BBAB5D892F40}"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fld id="{4B7AAE7A-3133-4DDC-9749-60D20543CA89}" type="slidenum">
              <a:rPr lang="ar-SA">
                <a:solidFill>
                  <a:srgbClr val="000000"/>
                </a:solidFill>
              </a:rPr>
              <a:pPr/>
              <a:t>‹#›</a:t>
            </a:fld>
            <a:endParaRPr lang="en-US">
              <a:solidFill>
                <a:srgbClr val="000000"/>
              </a:solidFill>
              <a:latin typeface="Times New Roman" pitchFamily="18" charset="0"/>
            </a:endParaRPr>
          </a:p>
        </p:txBody>
      </p:sp>
      <p:sp>
        <p:nvSpPr>
          <p:cNvPr id="9" name="Footer Placeholder 8"/>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fld id="{A489AD03-C3A6-4E35-A7D9-CF24BEE8E6A1}" type="slidenum">
              <a:rPr lang="ar-SA">
                <a:solidFill>
                  <a:srgbClr val="000000"/>
                </a:solidFill>
              </a:rPr>
              <a:pPr/>
              <a:t>‹#›</a:t>
            </a:fld>
            <a:endParaRPr lang="en-US">
              <a:solidFill>
                <a:srgbClr val="000000"/>
              </a:solidFill>
              <a:latin typeface="Times New Roman" pitchFamily="18" charset="0"/>
            </a:endParaRPr>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fld id="{D10C8CDA-A774-4B6D-8119-F8CBA064DEA5}" type="slidenum">
              <a:rPr lang="ar-SA">
                <a:solidFill>
                  <a:srgbClr val="000000"/>
                </a:solidFill>
              </a:rPr>
              <a:pPr/>
              <a:t>‹#›</a:t>
            </a:fld>
            <a:endParaRPr lang="en-US">
              <a:solidFill>
                <a:srgbClr val="000000"/>
              </a:solidFill>
              <a:latin typeface="Times New Roman" pitchFamily="18" charset="0"/>
            </a:endParaRPr>
          </a:p>
        </p:txBody>
      </p:sp>
      <p:sp>
        <p:nvSpPr>
          <p:cNvPr id="4" name="Footer Placeholder 3"/>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B8342714-2CD5-4A89-98B7-75890A950192}"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fld id="{3432229D-5558-4ECC-9BEC-F759E6044270}" type="slidenum">
              <a:rPr lang="ar-SA">
                <a:solidFill>
                  <a:srgbClr val="000000"/>
                </a:solidFill>
              </a:rPr>
              <a:pPr/>
              <a:t>‹#›</a:t>
            </a:fld>
            <a:endParaRPr lang="en-US">
              <a:solidFill>
                <a:srgbClr val="000000"/>
              </a:solidFill>
              <a:latin typeface="Times New Roman" pitchFamily="18" charset="0"/>
            </a:endParaRPr>
          </a:p>
        </p:txBody>
      </p:sp>
      <p:sp>
        <p:nvSpPr>
          <p:cNvPr id="7" name="Footer Placeholder 6"/>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8512B38A-5389-40C0-A815-F5D581C54AF0}"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71450"/>
            <a:ext cx="1943100" cy="43731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71450"/>
            <a:ext cx="5676900" cy="4373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fld id="{19A6DA5F-8C4F-4F63-A72F-A6CF182057EB}" type="slidenum">
              <a:rPr lang="ar-SA">
                <a:solidFill>
                  <a:srgbClr val="000000"/>
                </a:solidFill>
              </a:rPr>
              <a:pPr/>
              <a:t>‹#›</a:t>
            </a:fld>
            <a:endParaRPr lang="en-US">
              <a:solidFill>
                <a:srgbClr val="000000"/>
              </a:solidFill>
              <a:latin typeface="Times New Roman" pitchFamily="18" charset="0"/>
            </a:endParaRPr>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387120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71450"/>
            <a:ext cx="77724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028700"/>
            <a:ext cx="7772400" cy="35159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level Second </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2286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9933"/>
                </a:solidFill>
                <a:cs typeface="+mn-cs"/>
              </a:defRPr>
            </a:lvl1pPr>
          </a:lstStyle>
          <a:p>
            <a:pPr fontAlgn="base">
              <a:spcBef>
                <a:spcPct val="0"/>
              </a:spcBef>
              <a:spcAft>
                <a:spcPct val="0"/>
              </a:spcAft>
              <a:defRPr/>
            </a:pPr>
            <a:endParaRPr lang="en-US" kern="1200">
              <a:latin typeface="Times New Roman" pitchFamily="18" charset="0"/>
              <a:ea typeface="+mn-ea"/>
            </a:endParaRPr>
          </a:p>
        </p:txBody>
      </p:sp>
      <p:sp>
        <p:nvSpPr>
          <p:cNvPr id="65541" name="Line 5"/>
          <p:cNvSpPr>
            <a:spLocks noChangeShapeType="1"/>
          </p:cNvSpPr>
          <p:nvPr/>
        </p:nvSpPr>
        <p:spPr bwMode="auto">
          <a:xfrm>
            <a:off x="533400" y="971550"/>
            <a:ext cx="8077200" cy="0"/>
          </a:xfrm>
          <a:prstGeom prst="line">
            <a:avLst/>
          </a:prstGeom>
          <a:noFill/>
          <a:ln w="76200">
            <a:solidFill>
              <a:srgbClr val="FF5050"/>
            </a:solidFill>
            <a:round/>
            <a:headEnd/>
            <a:tailEnd/>
          </a:ln>
          <a:effectLst/>
        </p:spPr>
        <p:txBody>
          <a:bodyPr/>
          <a:lstStyle/>
          <a:p>
            <a:pPr algn="ctr" fontAlgn="base">
              <a:spcBef>
                <a:spcPct val="0"/>
              </a:spcBef>
              <a:spcAft>
                <a:spcPct val="0"/>
              </a:spcAft>
              <a:defRPr/>
            </a:pPr>
            <a:endParaRPr lang="en-US" sz="2000" kern="1200">
              <a:latin typeface="Times New Roman" pitchFamily="18" charset="0"/>
              <a:ea typeface="+mn-ea"/>
              <a:cs typeface="Arial" pitchFamily="34" charset="0"/>
            </a:endParaRPr>
          </a:p>
        </p:txBody>
      </p:sp>
      <p:sp>
        <p:nvSpPr>
          <p:cNvPr id="65542" name="Rectangle 6"/>
          <p:cNvSpPr>
            <a:spLocks noGrp="1" noChangeArrowheads="1"/>
          </p:cNvSpPr>
          <p:nvPr>
            <p:ph type="sldNum" sz="quarter" idx="4"/>
          </p:nvPr>
        </p:nvSpPr>
        <p:spPr bwMode="auto">
          <a:xfrm>
            <a:off x="6934200" y="48006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Helvetica" pitchFamily="34" charset="0"/>
              </a:defRPr>
            </a:lvl1pPr>
          </a:lstStyle>
          <a:p>
            <a:pPr fontAlgn="base">
              <a:spcBef>
                <a:spcPct val="0"/>
              </a:spcBef>
              <a:spcAft>
                <a:spcPct val="0"/>
              </a:spcAft>
            </a:pPr>
            <a:fld id="{F64BDAFC-8900-4F2C-8994-2436A6E4070B}" type="slidenum">
              <a:rPr lang="ar-SA" kern="1200">
                <a:ea typeface="+mn-ea"/>
                <a:cs typeface="Arial" pitchFamily="34" charset="0"/>
              </a:rPr>
              <a:pPr fontAlgn="base">
                <a:spcBef>
                  <a:spcPct val="0"/>
                </a:spcBef>
                <a:spcAft>
                  <a:spcPct val="0"/>
                </a:spcAft>
              </a:pPr>
              <a:t>‹#›</a:t>
            </a:fld>
            <a:endParaRPr lang="en-US" kern="1200">
              <a:ea typeface="+mn-ea"/>
              <a:cs typeface="Arial" pitchFamily="34" charset="0"/>
            </a:endParaRPr>
          </a:p>
        </p:txBody>
      </p:sp>
      <p:sp>
        <p:nvSpPr>
          <p:cNvPr id="65543" name="Rectangle 7"/>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Clr>
                <a:srgbClr val="FF0000"/>
              </a:buClr>
              <a:buFontTx/>
              <a:buChar char="•"/>
              <a:defRPr sz="1400">
                <a:solidFill>
                  <a:srgbClr val="CC6600"/>
                </a:solidFill>
                <a:cs typeface="+mn-cs"/>
              </a:defRPr>
            </a:lvl1pPr>
          </a:lstStyle>
          <a:p>
            <a:pPr fontAlgn="base">
              <a:spcBef>
                <a:spcPct val="0"/>
              </a:spcBef>
              <a:spcAft>
                <a:spcPct val="0"/>
              </a:spcAft>
              <a:defRPr/>
            </a:pPr>
            <a:endParaRPr lang="en-US" kern="1200">
              <a:latin typeface="Times New Roman" pitchFamily="18" charset="0"/>
              <a:ea typeface="+mn-e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2" r:id="rId12"/>
  </p:sldLayoutIdLst>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CC00"/>
        </a:buClr>
        <a:buChar char="–"/>
        <a:defRPr sz="2800">
          <a:solidFill>
            <a:srgbClr val="333399"/>
          </a:solidFill>
          <a:latin typeface="+mn-lt"/>
        </a:defRPr>
      </a:lvl2pPr>
      <a:lvl3pPr marL="1143000" indent="-228600" algn="l" rtl="0" eaLnBrk="0" fontAlgn="base" hangingPunct="0">
        <a:spcBef>
          <a:spcPct val="20000"/>
        </a:spcBef>
        <a:spcAft>
          <a:spcPct val="0"/>
        </a:spcAft>
        <a:buClr>
          <a:srgbClr val="3333CC"/>
        </a:buClr>
        <a:buChar char="•"/>
        <a:defRPr sz="2400">
          <a:solidFill>
            <a:srgbClr val="006600"/>
          </a:solidFill>
          <a:latin typeface="+mn-lt"/>
        </a:defRPr>
      </a:lvl3pPr>
      <a:lvl4pPr marL="1600200" indent="-228600" algn="l" rtl="0" eaLnBrk="0" fontAlgn="base" hangingPunct="0">
        <a:spcBef>
          <a:spcPct val="20000"/>
        </a:spcBef>
        <a:spcAft>
          <a:spcPct val="0"/>
        </a:spcAft>
        <a:buClr>
          <a:srgbClr val="3333CC"/>
        </a:buClr>
        <a:buChar char="–"/>
        <a:defRPr sz="2000">
          <a:solidFill>
            <a:schemeClr val="tx1"/>
          </a:solidFill>
          <a:latin typeface="+mn-lt"/>
        </a:defRPr>
      </a:lvl4pPr>
      <a:lvl5pPr marL="2057400" indent="-228600" algn="l" rtl="0" eaLnBrk="0" fontAlgn="base" hangingPunct="0">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raymo\Videos\delivery%20demo.mp4" TargetMode="External"/><Relationship Id="rId1" Type="http://schemas.microsoft.com/office/2007/relationships/media" Target="file:///C:\Users\raymo\Videos\delivery%20demo.mp4"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8.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24.xml"/><Relationship Id="rId16"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s>
</file>

<file path=ppt/slides/_rels/slide46.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25.xml"/><Relationship Id="rId16"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6.png"/><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32.xml"/><Relationship Id="rId16"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43.jpg"/><Relationship Id="rId4" Type="http://schemas.openxmlformats.org/officeDocument/2006/relationships/image" Target="../media/image23.jpg"/></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43.jpg"/><Relationship Id="rId4" Type="http://schemas.openxmlformats.org/officeDocument/2006/relationships/image" Target="../media/image23.jpg"/></Relationships>
</file>

<file path=ppt/slides/_rels/slide5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38.xml"/><Relationship Id="rId16"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image" Target="../media/image33.jp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 Id="rId14" Type="http://schemas.openxmlformats.org/officeDocument/2006/relationships/image" Target="../media/image41.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41.jpg"/><Relationship Id="rId4" Type="http://schemas.openxmlformats.org/officeDocument/2006/relationships/image" Target="../media/image23.jpg"/></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41.jpg"/><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42.jpg"/><Relationship Id="rId5" Type="http://schemas.openxmlformats.org/officeDocument/2006/relationships/image" Target="../media/image43.jpg"/><Relationship Id="rId4" Type="http://schemas.openxmlformats.org/officeDocument/2006/relationships/image" Target="../media/image23.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p:cNvSpPr>
            <a:spLocks noGrp="1"/>
          </p:cNvSpPr>
          <p:nvPr>
            <p:ph type="sldNum" sz="quarter" idx="11"/>
          </p:nvPr>
        </p:nvSpPr>
        <p:spPr>
          <a:noFill/>
        </p:spPr>
        <p:txBody>
          <a:bodyPr/>
          <a:lstStyle/>
          <a:p>
            <a:fld id="{FDB0A9D0-DAC1-49E5-B7B6-63345D737540}" type="slidenum">
              <a:rPr lang="ar-SA">
                <a:solidFill>
                  <a:srgbClr val="000000"/>
                </a:solidFill>
              </a:rPr>
              <a:pPr/>
              <a:t>1</a:t>
            </a:fld>
            <a:endParaRPr lang="en-US">
              <a:solidFill>
                <a:srgbClr val="000000"/>
              </a:solidFill>
              <a:latin typeface="Times New Roman" pitchFamily="18" charset="0"/>
            </a:endParaRPr>
          </a:p>
        </p:txBody>
      </p:sp>
      <p:sp>
        <p:nvSpPr>
          <p:cNvPr id="66562" name="Slide Number Placeholder 2"/>
          <p:cNvSpPr txBox="1">
            <a:spLocks noGrp="1"/>
          </p:cNvSpPr>
          <p:nvPr/>
        </p:nvSpPr>
        <p:spPr bwMode="auto">
          <a:xfrm>
            <a:off x="6934200" y="4800600"/>
            <a:ext cx="1905000" cy="342900"/>
          </a:xfrm>
          <a:prstGeom prst="rect">
            <a:avLst/>
          </a:prstGeom>
          <a:noFill/>
          <a:ln w="9525">
            <a:noFill/>
            <a:miter lim="800000"/>
            <a:headEnd/>
            <a:tailEnd/>
          </a:ln>
        </p:spPr>
        <p:txBody>
          <a:bodyPr/>
          <a:lstStyle/>
          <a:p>
            <a:pPr algn="r" fontAlgn="base">
              <a:spcBef>
                <a:spcPct val="0"/>
              </a:spcBef>
              <a:spcAft>
                <a:spcPct val="0"/>
              </a:spcAft>
            </a:pPr>
            <a:fld id="{248F0796-7289-4C15-AC57-816919732FAD}" type="slidenum">
              <a:rPr lang="ar-SA" sz="1200" kern="1200">
                <a:latin typeface="Helvetica" pitchFamily="34" charset="0"/>
                <a:ea typeface="+mn-ea"/>
                <a:cs typeface="Arial" pitchFamily="34" charset="0"/>
              </a:rPr>
              <a:pPr algn="r" fontAlgn="base">
                <a:spcBef>
                  <a:spcPct val="0"/>
                </a:spcBef>
                <a:spcAft>
                  <a:spcPct val="0"/>
                </a:spcAft>
              </a:pPr>
              <a:t>1</a:t>
            </a:fld>
            <a:endParaRPr lang="en-US" sz="1200" kern="1200">
              <a:latin typeface="Times New Roman" pitchFamily="18" charset="0"/>
              <a:ea typeface="+mn-ea"/>
              <a:cs typeface="Arial" pitchFamily="34" charset="0"/>
            </a:endParaRPr>
          </a:p>
        </p:txBody>
      </p:sp>
      <p:sp>
        <p:nvSpPr>
          <p:cNvPr id="66563" name="Slide Number Placeholder 4"/>
          <p:cNvSpPr txBox="1">
            <a:spLocks noGrp="1"/>
          </p:cNvSpPr>
          <p:nvPr/>
        </p:nvSpPr>
        <p:spPr bwMode="auto">
          <a:xfrm>
            <a:off x="6934200" y="4800600"/>
            <a:ext cx="1905000" cy="342900"/>
          </a:xfrm>
          <a:prstGeom prst="rect">
            <a:avLst/>
          </a:prstGeom>
          <a:noFill/>
          <a:ln w="9525">
            <a:noFill/>
            <a:miter lim="800000"/>
            <a:headEnd/>
            <a:tailEnd/>
          </a:ln>
        </p:spPr>
        <p:txBody>
          <a:bodyPr/>
          <a:lstStyle/>
          <a:p>
            <a:pPr algn="r" fontAlgn="base">
              <a:spcBef>
                <a:spcPct val="0"/>
              </a:spcBef>
              <a:spcAft>
                <a:spcPct val="0"/>
              </a:spcAft>
            </a:pPr>
            <a:fld id="{E5029A97-B710-429F-B3FD-322130ABB5B4}" type="slidenum">
              <a:rPr lang="ar-SA" sz="1200" b="1" kern="1200">
                <a:latin typeface="Helvetica" pitchFamily="34" charset="0"/>
                <a:ea typeface="+mn-ea"/>
                <a:cs typeface="Arial" pitchFamily="34" charset="0"/>
              </a:rPr>
              <a:pPr algn="r" fontAlgn="base">
                <a:spcBef>
                  <a:spcPct val="0"/>
                </a:spcBef>
                <a:spcAft>
                  <a:spcPct val="0"/>
                </a:spcAft>
              </a:pPr>
              <a:t>1</a:t>
            </a:fld>
            <a:endParaRPr lang="en-US" sz="1200" b="1" kern="1200">
              <a:latin typeface="Times New Roman" pitchFamily="18" charset="0"/>
              <a:ea typeface="+mn-ea"/>
              <a:cs typeface="Arial" pitchFamily="34" charset="0"/>
            </a:endParaRPr>
          </a:p>
        </p:txBody>
      </p:sp>
      <p:sp>
        <p:nvSpPr>
          <p:cNvPr id="66564" name="Rectangle 2"/>
          <p:cNvSpPr>
            <a:spLocks noGrp="1" noChangeArrowheads="1"/>
          </p:cNvSpPr>
          <p:nvPr>
            <p:ph type="ctrTitle" idx="4294967295"/>
          </p:nvPr>
        </p:nvSpPr>
        <p:spPr>
          <a:xfrm>
            <a:off x="832281" y="1304868"/>
            <a:ext cx="7772400" cy="940594"/>
          </a:xfrm>
        </p:spPr>
        <p:txBody>
          <a:bodyPr/>
          <a:lstStyle/>
          <a:p>
            <a:pPr eaLnBrk="1" hangingPunct="1"/>
            <a:r>
              <a:rPr lang="en-US" dirty="0"/>
              <a:t>Dialog with Robots: </a:t>
            </a:r>
            <a:br>
              <a:rPr lang="en-US" dirty="0"/>
            </a:br>
            <a:r>
              <a:rPr lang="en-US" dirty="0"/>
              <a:t>Perceptually Grounded Communication with Lifelong Learning</a:t>
            </a:r>
            <a:endParaRPr lang="en-US" b="1" dirty="0"/>
          </a:p>
        </p:txBody>
      </p:sp>
      <p:sp>
        <p:nvSpPr>
          <p:cNvPr id="66565" name="Rectangle 3"/>
          <p:cNvSpPr>
            <a:spLocks noGrp="1" noChangeArrowheads="1"/>
          </p:cNvSpPr>
          <p:nvPr>
            <p:ph type="subTitle" idx="4294967295"/>
          </p:nvPr>
        </p:nvSpPr>
        <p:spPr>
          <a:xfrm>
            <a:off x="1105298" y="2599620"/>
            <a:ext cx="7351287" cy="1314450"/>
          </a:xfrm>
        </p:spPr>
        <p:txBody>
          <a:bodyPr/>
          <a:lstStyle/>
          <a:p>
            <a:pPr marL="0" indent="0" algn="ctr" eaLnBrk="1" hangingPunct="1">
              <a:buFontTx/>
              <a:buNone/>
            </a:pPr>
            <a:r>
              <a:rPr lang="en-US" dirty="0">
                <a:solidFill>
                  <a:srgbClr val="FF0000"/>
                </a:solidFill>
              </a:rPr>
              <a:t>Raymond J. Mooney</a:t>
            </a:r>
            <a:endParaRPr lang="en-US" sz="2800" dirty="0">
              <a:solidFill>
                <a:srgbClr val="FF0000"/>
              </a:solidFill>
            </a:endParaRPr>
          </a:p>
          <a:p>
            <a:pPr marL="0" indent="0" algn="ctr" eaLnBrk="1" hangingPunct="1">
              <a:buFontTx/>
              <a:buNone/>
            </a:pPr>
            <a:r>
              <a:rPr lang="en-US" sz="2800" dirty="0"/>
              <a:t>University of Texas at Austin</a:t>
            </a:r>
          </a:p>
          <a:p>
            <a:pPr marL="0" indent="0" algn="ctr" eaLnBrk="1" hangingPunct="1">
              <a:buFontTx/>
              <a:buNone/>
            </a:pPr>
            <a:r>
              <a:rPr lang="en-US" sz="2800" dirty="0">
                <a:solidFill>
                  <a:srgbClr val="336600"/>
                </a:solidFill>
              </a:rPr>
              <a:t>Joint Work with:</a:t>
            </a:r>
          </a:p>
          <a:p>
            <a:pPr marL="0" indent="0" algn="ctr" eaLnBrk="1" hangingPunct="1">
              <a:buFontTx/>
              <a:buNone/>
            </a:pPr>
            <a:r>
              <a:rPr lang="en-US" sz="2400" dirty="0">
                <a:solidFill>
                  <a:srgbClr val="C00000"/>
                </a:solidFill>
              </a:rPr>
              <a:t>Jesse Thomason, Aishwarya </a:t>
            </a:r>
            <a:r>
              <a:rPr lang="en-US" sz="2400" dirty="0" err="1">
                <a:solidFill>
                  <a:srgbClr val="C00000"/>
                </a:solidFill>
              </a:rPr>
              <a:t>Padmakumar</a:t>
            </a:r>
            <a:r>
              <a:rPr lang="en-US" sz="2400" dirty="0">
                <a:solidFill>
                  <a:srgbClr val="C00000"/>
                </a:solidFill>
              </a:rPr>
              <a:t>, </a:t>
            </a:r>
            <a:r>
              <a:rPr lang="en-US" sz="2400" dirty="0" err="1">
                <a:solidFill>
                  <a:srgbClr val="C00000"/>
                </a:solidFill>
              </a:rPr>
              <a:t>Jivko</a:t>
            </a:r>
            <a:r>
              <a:rPr lang="en-US" sz="2400" dirty="0">
                <a:solidFill>
                  <a:srgbClr val="C00000"/>
                </a:solidFill>
              </a:rPr>
              <a:t> </a:t>
            </a:r>
            <a:r>
              <a:rPr lang="en-US" sz="2400" dirty="0" err="1">
                <a:solidFill>
                  <a:srgbClr val="C00000"/>
                </a:solidFill>
              </a:rPr>
              <a:t>Sinapov</a:t>
            </a:r>
            <a:r>
              <a:rPr lang="en-US" sz="2400" dirty="0">
                <a:solidFill>
                  <a:srgbClr val="C00000"/>
                </a:solidFill>
              </a:rPr>
              <a:t>, Peter Stone, </a:t>
            </a:r>
            <a:r>
              <a:rPr lang="en-US" sz="2400" dirty="0" err="1">
                <a:solidFill>
                  <a:srgbClr val="C00000"/>
                </a:solidFill>
              </a:rPr>
              <a:t>Shiqi</a:t>
            </a:r>
            <a:r>
              <a:rPr lang="en-US" sz="2400" dirty="0">
                <a:solidFill>
                  <a:srgbClr val="C00000"/>
                </a:solidFill>
              </a:rPr>
              <a:t> Zhang,  Justin Hart, Maxwell </a:t>
            </a:r>
            <a:r>
              <a:rPr lang="en-US" sz="2400" dirty="0" err="1">
                <a:solidFill>
                  <a:srgbClr val="C00000"/>
                </a:solidFill>
              </a:rPr>
              <a:t>Svetlik</a:t>
            </a:r>
            <a:endParaRPr lang="en-US" sz="2400"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AE7EB-5BFE-4A1C-8226-87ED1E64C838}"/>
              </a:ext>
            </a:extLst>
          </p:cNvPr>
          <p:cNvSpPr>
            <a:spLocks noGrp="1"/>
          </p:cNvSpPr>
          <p:nvPr>
            <p:ph type="title"/>
          </p:nvPr>
        </p:nvSpPr>
        <p:spPr/>
        <p:txBody>
          <a:bodyPr/>
          <a:lstStyle/>
          <a:p>
            <a:r>
              <a:rPr lang="en-US" dirty="0"/>
              <a:t>Lifelong Learning</a:t>
            </a:r>
          </a:p>
        </p:txBody>
      </p:sp>
      <p:sp>
        <p:nvSpPr>
          <p:cNvPr id="3" name="Content Placeholder 2">
            <a:extLst>
              <a:ext uri="{FF2B5EF4-FFF2-40B4-BE49-F238E27FC236}">
                <a16:creationId xmlns:a16="http://schemas.microsoft.com/office/drawing/2014/main" id="{FCC6692D-77A1-497E-8B09-AB612592D6A4}"/>
              </a:ext>
            </a:extLst>
          </p:cNvPr>
          <p:cNvSpPr>
            <a:spLocks noGrp="1"/>
          </p:cNvSpPr>
          <p:nvPr>
            <p:ph idx="1"/>
          </p:nvPr>
        </p:nvSpPr>
        <p:spPr/>
        <p:txBody>
          <a:bodyPr/>
          <a:lstStyle/>
          <a:p>
            <a:r>
              <a:rPr lang="en-US" sz="2800" dirty="0"/>
              <a:t>Ability to continually learn and acquire new concepts from data naturally obtained during everyday deployment.</a:t>
            </a:r>
          </a:p>
          <a:p>
            <a:r>
              <a:rPr lang="en-US" sz="2800" dirty="0"/>
              <a:t>Natural-language dialog with ordinary human users is a great way to support lifelong learning</a:t>
            </a:r>
            <a:r>
              <a:rPr lang="en-US" sz="2400" dirty="0"/>
              <a:t>.</a:t>
            </a:r>
          </a:p>
          <a:p>
            <a:pPr lvl="1"/>
            <a:r>
              <a:rPr lang="en-US" sz="2000" dirty="0"/>
              <a:t>“Dialog as a Vehicle for Lifelong </a:t>
            </a:r>
            <a:r>
              <a:rPr lang="en-US" sz="2000" dirty="0" err="1"/>
              <a:t>Learning,”Aishwarya</a:t>
            </a:r>
            <a:r>
              <a:rPr lang="en-US" sz="2000" dirty="0"/>
              <a:t> </a:t>
            </a:r>
            <a:r>
              <a:rPr lang="en-US" sz="2000" dirty="0" err="1"/>
              <a:t>Padmakumar</a:t>
            </a:r>
            <a:r>
              <a:rPr lang="en-US" sz="2000" dirty="0"/>
              <a:t> &amp; Raymond Mooney, </a:t>
            </a:r>
            <a:r>
              <a:rPr lang="en-US" sz="2000" i="1" dirty="0"/>
              <a:t>Position Paper Track at the SIGDIAL Special Session on Physically Situated Dialogue (</a:t>
            </a:r>
            <a:r>
              <a:rPr lang="en-US" sz="2000" i="1" dirty="0" err="1"/>
              <a:t>RoboDial</a:t>
            </a:r>
            <a:r>
              <a:rPr lang="en-US" sz="2000" i="1" dirty="0"/>
              <a:t> 2.0)</a:t>
            </a:r>
            <a:r>
              <a:rPr lang="en-US" sz="2000" dirty="0"/>
              <a:t>, July 2020.</a:t>
            </a:r>
            <a:endParaRPr lang="en-US" sz="3200" dirty="0"/>
          </a:p>
        </p:txBody>
      </p:sp>
      <p:sp>
        <p:nvSpPr>
          <p:cNvPr id="4" name="Slide Number Placeholder 3">
            <a:extLst>
              <a:ext uri="{FF2B5EF4-FFF2-40B4-BE49-F238E27FC236}">
                <a16:creationId xmlns:a16="http://schemas.microsoft.com/office/drawing/2014/main" id="{20EDCC4D-B0CB-4C35-8C84-038526AE2726}"/>
              </a:ext>
            </a:extLst>
          </p:cNvPr>
          <p:cNvSpPr>
            <a:spLocks noGrp="1"/>
          </p:cNvSpPr>
          <p:nvPr>
            <p:ph type="sldNum" sz="quarter" idx="11"/>
          </p:nvPr>
        </p:nvSpPr>
        <p:spPr/>
        <p:txBody>
          <a:bodyPr/>
          <a:lstStyle/>
          <a:p>
            <a:fld id="{C00908E0-2CD8-43DB-8F16-1B583539CFFD}" type="slidenum">
              <a:rPr lang="ar-SA" smtClean="0">
                <a:solidFill>
                  <a:srgbClr val="000000"/>
                </a:solidFill>
              </a:rPr>
              <a:pPr/>
              <a:t>10</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425704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edel Ultra Wine Decanter | AmbienteDirect">
            <a:extLst>
              <a:ext uri="{FF2B5EF4-FFF2-40B4-BE49-F238E27FC236}">
                <a16:creationId xmlns:a16="http://schemas.microsoft.com/office/drawing/2014/main" id="{BDAE680A-CCE9-445E-9C3C-11A1E14F8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104" y="3834908"/>
            <a:ext cx="965692" cy="9656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BA0D7D-2E4E-41A0-9537-282AF53EC86B}"/>
              </a:ext>
            </a:extLst>
          </p:cNvPr>
          <p:cNvSpPr>
            <a:spLocks noGrp="1"/>
          </p:cNvSpPr>
          <p:nvPr>
            <p:ph type="title"/>
          </p:nvPr>
        </p:nvSpPr>
        <p:spPr/>
        <p:txBody>
          <a:bodyPr/>
          <a:lstStyle/>
          <a:p>
            <a:r>
              <a:rPr lang="en-US" dirty="0"/>
              <a:t>Lifelong Learning from Queries</a:t>
            </a:r>
          </a:p>
        </p:txBody>
      </p:sp>
      <p:sp>
        <p:nvSpPr>
          <p:cNvPr id="3" name="Content Placeholder 2">
            <a:extLst>
              <a:ext uri="{FF2B5EF4-FFF2-40B4-BE49-F238E27FC236}">
                <a16:creationId xmlns:a16="http://schemas.microsoft.com/office/drawing/2014/main" id="{35D9B3C5-A48C-4091-AC69-11E90DD2ED16}"/>
              </a:ext>
            </a:extLst>
          </p:cNvPr>
          <p:cNvSpPr>
            <a:spLocks noGrp="1"/>
          </p:cNvSpPr>
          <p:nvPr>
            <p:ph idx="1"/>
          </p:nvPr>
        </p:nvSpPr>
        <p:spPr>
          <a:xfrm>
            <a:off x="685800" y="1028700"/>
            <a:ext cx="4769498" cy="3515916"/>
          </a:xfrm>
        </p:spPr>
        <p:txBody>
          <a:bodyPr/>
          <a:lstStyle/>
          <a:p>
            <a:r>
              <a:rPr lang="en-US" sz="2800" dirty="0">
                <a:solidFill>
                  <a:srgbClr val="C00000"/>
                </a:solidFill>
              </a:rPr>
              <a:t>Clarification queries: </a:t>
            </a:r>
            <a:r>
              <a:rPr lang="en-US" sz="2800" dirty="0"/>
              <a:t>Questions that elucidate current user intents.</a:t>
            </a:r>
          </a:p>
          <a:p>
            <a:endParaRPr lang="en-US" sz="2800" dirty="0"/>
          </a:p>
          <a:p>
            <a:r>
              <a:rPr lang="en-US" sz="2800" dirty="0">
                <a:solidFill>
                  <a:srgbClr val="C00000"/>
                </a:solidFill>
              </a:rPr>
              <a:t>Active learning queries: </a:t>
            </a:r>
            <a:r>
              <a:rPr lang="en-US" sz="2800" dirty="0"/>
              <a:t>Questions that provide useful supervision for system-selected training examples.</a:t>
            </a:r>
          </a:p>
        </p:txBody>
      </p:sp>
      <p:sp>
        <p:nvSpPr>
          <p:cNvPr id="4" name="Slide Number Placeholder 3">
            <a:extLst>
              <a:ext uri="{FF2B5EF4-FFF2-40B4-BE49-F238E27FC236}">
                <a16:creationId xmlns:a16="http://schemas.microsoft.com/office/drawing/2014/main" id="{EC813FA6-576E-416B-9DBD-6B88A5027C52}"/>
              </a:ext>
            </a:extLst>
          </p:cNvPr>
          <p:cNvSpPr>
            <a:spLocks noGrp="1"/>
          </p:cNvSpPr>
          <p:nvPr>
            <p:ph type="sldNum" sz="quarter" idx="11"/>
          </p:nvPr>
        </p:nvSpPr>
        <p:spPr/>
        <p:txBody>
          <a:bodyPr/>
          <a:lstStyle/>
          <a:p>
            <a:fld id="{C00908E0-2CD8-43DB-8F16-1B583539CFFD}" type="slidenum">
              <a:rPr lang="ar-SA" smtClean="0">
                <a:solidFill>
                  <a:srgbClr val="000000"/>
                </a:solidFill>
              </a:rPr>
              <a:pPr/>
              <a:t>11</a:t>
            </a:fld>
            <a:endParaRPr lang="en-US">
              <a:solidFill>
                <a:srgbClr val="000000"/>
              </a:solidFill>
              <a:latin typeface="Times New Roman" pitchFamily="18" charset="0"/>
            </a:endParaRPr>
          </a:p>
        </p:txBody>
      </p:sp>
      <p:pic>
        <p:nvPicPr>
          <p:cNvPr id="2050" name="Picture 2" descr="Friendly Robot Cartoon Slide | TIM">
            <a:extLst>
              <a:ext uri="{FF2B5EF4-FFF2-40B4-BE49-F238E27FC236}">
                <a16:creationId xmlns:a16="http://schemas.microsoft.com/office/drawing/2014/main" id="{D6B8E291-7E61-49DD-AF88-2CBFFC8C9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478" y="1247774"/>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iendly Robot Cartoon Slide | TIM">
            <a:extLst>
              <a:ext uri="{FF2B5EF4-FFF2-40B4-BE49-F238E27FC236}">
                <a16:creationId xmlns:a16="http://schemas.microsoft.com/office/drawing/2014/main" id="{82AC5C89-AD8B-4A93-9A66-63D016D38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478" y="3101579"/>
            <a:ext cx="2857500" cy="1609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E2F4A9-B0A7-4D54-8201-524E0BE05E12}"/>
              </a:ext>
            </a:extLst>
          </p:cNvPr>
          <p:cNvSpPr txBox="1"/>
          <p:nvPr/>
        </p:nvSpPr>
        <p:spPr>
          <a:xfrm>
            <a:off x="5527870" y="1378857"/>
            <a:ext cx="1714759" cy="923330"/>
          </a:xfrm>
          <a:prstGeom prst="rect">
            <a:avLst/>
          </a:prstGeom>
          <a:noFill/>
        </p:spPr>
        <p:txBody>
          <a:bodyPr wrap="square" rtlCol="0">
            <a:spAutoFit/>
          </a:bodyPr>
          <a:lstStyle/>
          <a:p>
            <a:r>
              <a:rPr lang="en-US" sz="1800" dirty="0"/>
              <a:t>Did you want red or white wine?</a:t>
            </a:r>
          </a:p>
        </p:txBody>
      </p:sp>
      <p:sp>
        <p:nvSpPr>
          <p:cNvPr id="10" name="TextBox 9">
            <a:extLst>
              <a:ext uri="{FF2B5EF4-FFF2-40B4-BE49-F238E27FC236}">
                <a16:creationId xmlns:a16="http://schemas.microsoft.com/office/drawing/2014/main" id="{8BB81ED1-4165-4AB4-A8C0-7E14B5FDE02B}"/>
              </a:ext>
            </a:extLst>
          </p:cNvPr>
          <p:cNvSpPr txBox="1"/>
          <p:nvPr/>
        </p:nvSpPr>
        <p:spPr>
          <a:xfrm>
            <a:off x="5658498" y="3260110"/>
            <a:ext cx="1714759" cy="646331"/>
          </a:xfrm>
          <a:prstGeom prst="rect">
            <a:avLst/>
          </a:prstGeom>
          <a:noFill/>
        </p:spPr>
        <p:txBody>
          <a:bodyPr wrap="square" rtlCol="0">
            <a:spAutoFit/>
          </a:bodyPr>
          <a:lstStyle/>
          <a:p>
            <a:r>
              <a:rPr lang="en-US" sz="1800" dirty="0"/>
              <a:t>Is this  a “decanter”?</a:t>
            </a:r>
          </a:p>
        </p:txBody>
      </p:sp>
    </p:spTree>
    <p:extLst>
      <p:ext uri="{BB962C8B-B14F-4D97-AF65-F5344CB8AC3E}">
        <p14:creationId xmlns:p14="http://schemas.microsoft.com/office/powerpoint/2010/main" val="50575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032D8-543A-4737-B0C7-5E2D7B6EE7AA}"/>
              </a:ext>
            </a:extLst>
          </p:cNvPr>
          <p:cNvSpPr>
            <a:spLocks noGrp="1"/>
          </p:cNvSpPr>
          <p:nvPr>
            <p:ph type="title"/>
          </p:nvPr>
        </p:nvSpPr>
        <p:spPr/>
        <p:txBody>
          <a:bodyPr/>
          <a:lstStyle/>
          <a:p>
            <a:r>
              <a:rPr lang="en-US" dirty="0"/>
              <a:t>Active Learning</a:t>
            </a:r>
          </a:p>
        </p:txBody>
      </p:sp>
      <p:sp>
        <p:nvSpPr>
          <p:cNvPr id="3" name="Content Placeholder 2">
            <a:extLst>
              <a:ext uri="{FF2B5EF4-FFF2-40B4-BE49-F238E27FC236}">
                <a16:creationId xmlns:a16="http://schemas.microsoft.com/office/drawing/2014/main" id="{6AEB6B85-C223-4F6B-8FEF-CD1376157B0E}"/>
              </a:ext>
            </a:extLst>
          </p:cNvPr>
          <p:cNvSpPr>
            <a:spLocks noGrp="1"/>
          </p:cNvSpPr>
          <p:nvPr>
            <p:ph idx="1"/>
          </p:nvPr>
        </p:nvSpPr>
        <p:spPr>
          <a:xfrm>
            <a:off x="360784" y="1028979"/>
            <a:ext cx="4391444" cy="3515916"/>
          </a:xfrm>
        </p:spPr>
        <p:txBody>
          <a:bodyPr/>
          <a:lstStyle/>
          <a:p>
            <a:r>
              <a:rPr lang="en-US" dirty="0"/>
              <a:t>Query unlabeled examples that are most likely to improve the model.</a:t>
            </a:r>
          </a:p>
          <a:p>
            <a:r>
              <a:rPr lang="en-US" dirty="0">
                <a:solidFill>
                  <a:srgbClr val="C00000"/>
                </a:solidFill>
              </a:rPr>
              <a:t>Uncertainty sampling</a:t>
            </a:r>
            <a:r>
              <a:rPr lang="en-US" dirty="0"/>
              <a:t>: Query example about which current model is most uncertain. </a:t>
            </a:r>
          </a:p>
        </p:txBody>
      </p:sp>
      <p:sp>
        <p:nvSpPr>
          <p:cNvPr id="4" name="Slide Number Placeholder 3">
            <a:extLst>
              <a:ext uri="{FF2B5EF4-FFF2-40B4-BE49-F238E27FC236}">
                <a16:creationId xmlns:a16="http://schemas.microsoft.com/office/drawing/2014/main" id="{2AB548BF-C873-4230-AD9F-FF02A8F87422}"/>
              </a:ext>
            </a:extLst>
          </p:cNvPr>
          <p:cNvSpPr>
            <a:spLocks noGrp="1"/>
          </p:cNvSpPr>
          <p:nvPr>
            <p:ph type="sldNum" sz="quarter" idx="11"/>
          </p:nvPr>
        </p:nvSpPr>
        <p:spPr/>
        <p:txBody>
          <a:bodyPr/>
          <a:lstStyle/>
          <a:p>
            <a:fld id="{C00908E0-2CD8-43DB-8F16-1B583539CFFD}" type="slidenum">
              <a:rPr lang="ar-SA" smtClean="0">
                <a:solidFill>
                  <a:srgbClr val="000000"/>
                </a:solidFill>
              </a:rPr>
              <a:pPr/>
              <a:t>12</a:t>
            </a:fld>
            <a:endParaRPr lang="en-US">
              <a:solidFill>
                <a:srgbClr val="000000"/>
              </a:solidFill>
              <a:latin typeface="Times New Roman" pitchFamily="18" charset="0"/>
            </a:endParaRPr>
          </a:p>
        </p:txBody>
      </p:sp>
      <p:grpSp>
        <p:nvGrpSpPr>
          <p:cNvPr id="5" name="Google Shape;114;p15">
            <a:extLst>
              <a:ext uri="{FF2B5EF4-FFF2-40B4-BE49-F238E27FC236}">
                <a16:creationId xmlns:a16="http://schemas.microsoft.com/office/drawing/2014/main" id="{78379107-6F45-4FAF-9E87-E7CA89887043}"/>
              </a:ext>
            </a:extLst>
          </p:cNvPr>
          <p:cNvGrpSpPr/>
          <p:nvPr/>
        </p:nvGrpSpPr>
        <p:grpSpPr>
          <a:xfrm>
            <a:off x="4964478" y="1807988"/>
            <a:ext cx="3270750" cy="2434925"/>
            <a:chOff x="2477575" y="1773400"/>
            <a:chExt cx="3270750" cy="2434925"/>
          </a:xfrm>
        </p:grpSpPr>
        <p:sp>
          <p:nvSpPr>
            <p:cNvPr id="6" name="Google Shape;115;p15">
              <a:extLst>
                <a:ext uri="{FF2B5EF4-FFF2-40B4-BE49-F238E27FC236}">
                  <a16:creationId xmlns:a16="http://schemas.microsoft.com/office/drawing/2014/main" id="{D659059D-B862-480E-B888-B5799357D861}"/>
                </a:ext>
              </a:extLst>
            </p:cNvPr>
            <p:cNvSpPr/>
            <p:nvPr/>
          </p:nvSpPr>
          <p:spPr>
            <a:xfrm>
              <a:off x="2858500" y="3567775"/>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116;p15">
              <a:extLst>
                <a:ext uri="{FF2B5EF4-FFF2-40B4-BE49-F238E27FC236}">
                  <a16:creationId xmlns:a16="http://schemas.microsoft.com/office/drawing/2014/main" id="{68B52CC8-EB00-47F8-B604-5BA7F3224146}"/>
                </a:ext>
              </a:extLst>
            </p:cNvPr>
            <p:cNvSpPr/>
            <p:nvPr/>
          </p:nvSpPr>
          <p:spPr>
            <a:xfrm>
              <a:off x="2858500" y="337850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 name="Google Shape;117;p15">
              <a:extLst>
                <a:ext uri="{FF2B5EF4-FFF2-40B4-BE49-F238E27FC236}">
                  <a16:creationId xmlns:a16="http://schemas.microsoft.com/office/drawing/2014/main" id="{5F458B65-507A-4F2E-AE31-90E543ADC540}"/>
                </a:ext>
              </a:extLst>
            </p:cNvPr>
            <p:cNvSpPr/>
            <p:nvPr/>
          </p:nvSpPr>
          <p:spPr>
            <a:xfrm>
              <a:off x="5642425" y="312265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118;p15">
              <a:extLst>
                <a:ext uri="{FF2B5EF4-FFF2-40B4-BE49-F238E27FC236}">
                  <a16:creationId xmlns:a16="http://schemas.microsoft.com/office/drawing/2014/main" id="{7ED93374-CD29-4AF0-B128-4242EA05B8AA}"/>
                </a:ext>
              </a:extLst>
            </p:cNvPr>
            <p:cNvSpPr/>
            <p:nvPr/>
          </p:nvSpPr>
          <p:spPr>
            <a:xfrm>
              <a:off x="3010900" y="337850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119;p15">
              <a:extLst>
                <a:ext uri="{FF2B5EF4-FFF2-40B4-BE49-F238E27FC236}">
                  <a16:creationId xmlns:a16="http://schemas.microsoft.com/office/drawing/2014/main" id="{30FC37CC-7787-4739-817D-27136BD28AFA}"/>
                </a:ext>
              </a:extLst>
            </p:cNvPr>
            <p:cNvSpPr/>
            <p:nvPr/>
          </p:nvSpPr>
          <p:spPr>
            <a:xfrm>
              <a:off x="2625125" y="349310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120;p15">
              <a:extLst>
                <a:ext uri="{FF2B5EF4-FFF2-40B4-BE49-F238E27FC236}">
                  <a16:creationId xmlns:a16="http://schemas.microsoft.com/office/drawing/2014/main" id="{FF6B46F9-5ADC-437C-A225-4255ED2F014E}"/>
                </a:ext>
              </a:extLst>
            </p:cNvPr>
            <p:cNvSpPr/>
            <p:nvPr/>
          </p:nvSpPr>
          <p:spPr>
            <a:xfrm>
              <a:off x="2477575" y="312265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121;p15">
              <a:extLst>
                <a:ext uri="{FF2B5EF4-FFF2-40B4-BE49-F238E27FC236}">
                  <a16:creationId xmlns:a16="http://schemas.microsoft.com/office/drawing/2014/main" id="{92036FA8-3774-45EB-9908-5FA3BBBF7961}"/>
                </a:ext>
              </a:extLst>
            </p:cNvPr>
            <p:cNvSpPr/>
            <p:nvPr/>
          </p:nvSpPr>
          <p:spPr>
            <a:xfrm>
              <a:off x="2477575" y="3339225"/>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122;p15">
              <a:extLst>
                <a:ext uri="{FF2B5EF4-FFF2-40B4-BE49-F238E27FC236}">
                  <a16:creationId xmlns:a16="http://schemas.microsoft.com/office/drawing/2014/main" id="{91F4772A-1C93-4032-8E7F-959028D38C4D}"/>
                </a:ext>
              </a:extLst>
            </p:cNvPr>
            <p:cNvSpPr/>
            <p:nvPr/>
          </p:nvSpPr>
          <p:spPr>
            <a:xfrm>
              <a:off x="2731025" y="3174025"/>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123;p15">
              <a:extLst>
                <a:ext uri="{FF2B5EF4-FFF2-40B4-BE49-F238E27FC236}">
                  <a16:creationId xmlns:a16="http://schemas.microsoft.com/office/drawing/2014/main" id="{C7567BD4-BB64-4917-82DA-F5B99AD842BA}"/>
                </a:ext>
              </a:extLst>
            </p:cNvPr>
            <p:cNvSpPr/>
            <p:nvPr/>
          </p:nvSpPr>
          <p:spPr>
            <a:xfrm>
              <a:off x="3234750" y="312265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124;p15">
              <a:extLst>
                <a:ext uri="{FF2B5EF4-FFF2-40B4-BE49-F238E27FC236}">
                  <a16:creationId xmlns:a16="http://schemas.microsoft.com/office/drawing/2014/main" id="{05635EC5-7D03-406A-AAE0-BD50B5EBB8BB}"/>
                </a:ext>
              </a:extLst>
            </p:cNvPr>
            <p:cNvSpPr/>
            <p:nvPr/>
          </p:nvSpPr>
          <p:spPr>
            <a:xfrm>
              <a:off x="3475350" y="349310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125;p15">
              <a:extLst>
                <a:ext uri="{FF2B5EF4-FFF2-40B4-BE49-F238E27FC236}">
                  <a16:creationId xmlns:a16="http://schemas.microsoft.com/office/drawing/2014/main" id="{2DCD0738-B35B-4424-BEA8-F099D834A06A}"/>
                </a:ext>
              </a:extLst>
            </p:cNvPr>
            <p:cNvSpPr/>
            <p:nvPr/>
          </p:nvSpPr>
          <p:spPr>
            <a:xfrm>
              <a:off x="3116800" y="300805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26;p15">
              <a:extLst>
                <a:ext uri="{FF2B5EF4-FFF2-40B4-BE49-F238E27FC236}">
                  <a16:creationId xmlns:a16="http://schemas.microsoft.com/office/drawing/2014/main" id="{47692E47-7475-4687-ADB9-AD3781AC30B3}"/>
                </a:ext>
              </a:extLst>
            </p:cNvPr>
            <p:cNvSpPr/>
            <p:nvPr/>
          </p:nvSpPr>
          <p:spPr>
            <a:xfrm>
              <a:off x="3436075" y="2724950"/>
              <a:ext cx="105900" cy="1146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27;p15">
              <a:extLst>
                <a:ext uri="{FF2B5EF4-FFF2-40B4-BE49-F238E27FC236}">
                  <a16:creationId xmlns:a16="http://schemas.microsoft.com/office/drawing/2014/main" id="{E2CE8375-6D63-43AB-B5AE-8BDB0840FC72}"/>
                </a:ext>
              </a:extLst>
            </p:cNvPr>
            <p:cNvSpPr/>
            <p:nvPr/>
          </p:nvSpPr>
          <p:spPr>
            <a:xfrm>
              <a:off x="5536525" y="323725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128;p15">
              <a:extLst>
                <a:ext uri="{FF2B5EF4-FFF2-40B4-BE49-F238E27FC236}">
                  <a16:creationId xmlns:a16="http://schemas.microsoft.com/office/drawing/2014/main" id="{557BFF4B-A2C7-409B-AEC5-BC0143292797}"/>
                </a:ext>
              </a:extLst>
            </p:cNvPr>
            <p:cNvSpPr/>
            <p:nvPr/>
          </p:nvSpPr>
          <p:spPr>
            <a:xfrm>
              <a:off x="5285525" y="337850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29;p15">
              <a:extLst>
                <a:ext uri="{FF2B5EF4-FFF2-40B4-BE49-F238E27FC236}">
                  <a16:creationId xmlns:a16="http://schemas.microsoft.com/office/drawing/2014/main" id="{AAB45774-F4AF-4DBF-A983-0B2B5E817D1F}"/>
                </a:ext>
              </a:extLst>
            </p:cNvPr>
            <p:cNvSpPr/>
            <p:nvPr/>
          </p:nvSpPr>
          <p:spPr>
            <a:xfrm>
              <a:off x="5349700" y="3174025"/>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30;p15">
              <a:extLst>
                <a:ext uri="{FF2B5EF4-FFF2-40B4-BE49-F238E27FC236}">
                  <a16:creationId xmlns:a16="http://schemas.microsoft.com/office/drawing/2014/main" id="{1AF5DCFB-5492-4D6F-AE30-CAD5CB090A86}"/>
                </a:ext>
              </a:extLst>
            </p:cNvPr>
            <p:cNvSpPr/>
            <p:nvPr/>
          </p:nvSpPr>
          <p:spPr>
            <a:xfrm>
              <a:off x="5122750" y="261035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31;p15">
              <a:extLst>
                <a:ext uri="{FF2B5EF4-FFF2-40B4-BE49-F238E27FC236}">
                  <a16:creationId xmlns:a16="http://schemas.microsoft.com/office/drawing/2014/main" id="{0521A0E3-C960-473F-9FD5-55B681FED20F}"/>
                </a:ext>
              </a:extLst>
            </p:cNvPr>
            <p:cNvSpPr/>
            <p:nvPr/>
          </p:nvSpPr>
          <p:spPr>
            <a:xfrm>
              <a:off x="5122750" y="283955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32;p15">
              <a:extLst>
                <a:ext uri="{FF2B5EF4-FFF2-40B4-BE49-F238E27FC236}">
                  <a16:creationId xmlns:a16="http://schemas.microsoft.com/office/drawing/2014/main" id="{F87052F2-74C5-4C40-A69A-FC12B2778716}"/>
                </a:ext>
              </a:extLst>
            </p:cNvPr>
            <p:cNvSpPr/>
            <p:nvPr/>
          </p:nvSpPr>
          <p:spPr>
            <a:xfrm>
              <a:off x="5016850" y="244020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33;p15">
              <a:extLst>
                <a:ext uri="{FF2B5EF4-FFF2-40B4-BE49-F238E27FC236}">
                  <a16:creationId xmlns:a16="http://schemas.microsoft.com/office/drawing/2014/main" id="{6412D704-D28D-468C-AF90-39426F3B8202}"/>
                </a:ext>
              </a:extLst>
            </p:cNvPr>
            <p:cNvSpPr/>
            <p:nvPr/>
          </p:nvSpPr>
          <p:spPr>
            <a:xfrm>
              <a:off x="4910950" y="2663175"/>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34;p15">
              <a:extLst>
                <a:ext uri="{FF2B5EF4-FFF2-40B4-BE49-F238E27FC236}">
                  <a16:creationId xmlns:a16="http://schemas.microsoft.com/office/drawing/2014/main" id="{B52675E6-8402-480A-9A38-FDFB0E4C0D64}"/>
                </a:ext>
              </a:extLst>
            </p:cNvPr>
            <p:cNvSpPr/>
            <p:nvPr/>
          </p:nvSpPr>
          <p:spPr>
            <a:xfrm>
              <a:off x="5061825" y="2224475"/>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35;p15">
              <a:extLst>
                <a:ext uri="{FF2B5EF4-FFF2-40B4-BE49-F238E27FC236}">
                  <a16:creationId xmlns:a16="http://schemas.microsoft.com/office/drawing/2014/main" id="{C620B01A-469F-4D70-B43D-A55744ACADA3}"/>
                </a:ext>
              </a:extLst>
            </p:cNvPr>
            <p:cNvSpPr/>
            <p:nvPr/>
          </p:nvSpPr>
          <p:spPr>
            <a:xfrm>
              <a:off x="5228650" y="238115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36;p15">
              <a:extLst>
                <a:ext uri="{FF2B5EF4-FFF2-40B4-BE49-F238E27FC236}">
                  <a16:creationId xmlns:a16="http://schemas.microsoft.com/office/drawing/2014/main" id="{D52275A0-89D3-458E-9666-649E035FEDBC}"/>
                </a:ext>
              </a:extLst>
            </p:cNvPr>
            <p:cNvSpPr/>
            <p:nvPr/>
          </p:nvSpPr>
          <p:spPr>
            <a:xfrm>
              <a:off x="4805050" y="2325600"/>
              <a:ext cx="105900" cy="114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37;p15">
              <a:extLst>
                <a:ext uri="{FF2B5EF4-FFF2-40B4-BE49-F238E27FC236}">
                  <a16:creationId xmlns:a16="http://schemas.microsoft.com/office/drawing/2014/main" id="{CE71671D-D594-46BD-BCA9-F93E67390A5E}"/>
                </a:ext>
              </a:extLst>
            </p:cNvPr>
            <p:cNvSpPr/>
            <p:nvPr/>
          </p:nvSpPr>
          <p:spPr>
            <a:xfrm>
              <a:off x="3010900" y="353090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38;p15">
              <a:extLst>
                <a:ext uri="{FF2B5EF4-FFF2-40B4-BE49-F238E27FC236}">
                  <a16:creationId xmlns:a16="http://schemas.microsoft.com/office/drawing/2014/main" id="{D887325A-42C2-494A-B07E-673A3B92DD87}"/>
                </a:ext>
              </a:extLst>
            </p:cNvPr>
            <p:cNvSpPr/>
            <p:nvPr/>
          </p:nvSpPr>
          <p:spPr>
            <a:xfrm>
              <a:off x="2923913" y="30687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39;p15">
              <a:extLst>
                <a:ext uri="{FF2B5EF4-FFF2-40B4-BE49-F238E27FC236}">
                  <a16:creationId xmlns:a16="http://schemas.microsoft.com/office/drawing/2014/main" id="{9277C3BB-58C7-48B1-8E5A-840C6D191932}"/>
                </a:ext>
              </a:extLst>
            </p:cNvPr>
            <p:cNvSpPr/>
            <p:nvPr/>
          </p:nvSpPr>
          <p:spPr>
            <a:xfrm>
              <a:off x="3287700" y="333922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40;p15">
              <a:extLst>
                <a:ext uri="{FF2B5EF4-FFF2-40B4-BE49-F238E27FC236}">
                  <a16:creationId xmlns:a16="http://schemas.microsoft.com/office/drawing/2014/main" id="{F51CE6CD-E3AC-472F-AE37-FCB9463292B9}"/>
                </a:ext>
              </a:extLst>
            </p:cNvPr>
            <p:cNvSpPr/>
            <p:nvPr/>
          </p:nvSpPr>
          <p:spPr>
            <a:xfrm>
              <a:off x="3564500" y="324560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41;p15">
              <a:extLst>
                <a:ext uri="{FF2B5EF4-FFF2-40B4-BE49-F238E27FC236}">
                  <a16:creationId xmlns:a16="http://schemas.microsoft.com/office/drawing/2014/main" id="{0626E940-2535-4691-B83E-122C91AC7C0D}"/>
                </a:ext>
              </a:extLst>
            </p:cNvPr>
            <p:cNvSpPr/>
            <p:nvPr/>
          </p:nvSpPr>
          <p:spPr>
            <a:xfrm>
              <a:off x="3564500" y="299810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42;p15">
              <a:extLst>
                <a:ext uri="{FF2B5EF4-FFF2-40B4-BE49-F238E27FC236}">
                  <a16:creationId xmlns:a16="http://schemas.microsoft.com/office/drawing/2014/main" id="{7F1183F1-E01E-4C2B-ADE1-00D8BFD2139A}"/>
                </a:ext>
              </a:extLst>
            </p:cNvPr>
            <p:cNvSpPr/>
            <p:nvPr/>
          </p:nvSpPr>
          <p:spPr>
            <a:xfrm>
              <a:off x="4183600" y="19952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43;p15">
              <a:extLst>
                <a:ext uri="{FF2B5EF4-FFF2-40B4-BE49-F238E27FC236}">
                  <a16:creationId xmlns:a16="http://schemas.microsoft.com/office/drawing/2014/main" id="{06C3E2CA-969B-42C5-AF7D-6AE0E40C1B34}"/>
                </a:ext>
              </a:extLst>
            </p:cNvPr>
            <p:cNvSpPr/>
            <p:nvPr/>
          </p:nvSpPr>
          <p:spPr>
            <a:xfrm>
              <a:off x="3772900" y="19952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44;p15">
              <a:extLst>
                <a:ext uri="{FF2B5EF4-FFF2-40B4-BE49-F238E27FC236}">
                  <a16:creationId xmlns:a16="http://schemas.microsoft.com/office/drawing/2014/main" id="{E34C9344-CD80-463C-B305-00F1EC26E9E8}"/>
                </a:ext>
              </a:extLst>
            </p:cNvPr>
            <p:cNvSpPr/>
            <p:nvPr/>
          </p:nvSpPr>
          <p:spPr>
            <a:xfrm>
              <a:off x="3989475" y="21098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45;p15">
              <a:extLst>
                <a:ext uri="{FF2B5EF4-FFF2-40B4-BE49-F238E27FC236}">
                  <a16:creationId xmlns:a16="http://schemas.microsoft.com/office/drawing/2014/main" id="{4336ED13-EE01-4CAA-8947-3247471E594C}"/>
                </a:ext>
              </a:extLst>
            </p:cNvPr>
            <p:cNvSpPr/>
            <p:nvPr/>
          </p:nvSpPr>
          <p:spPr>
            <a:xfrm>
              <a:off x="4183600" y="22244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46;p15">
              <a:extLst>
                <a:ext uri="{FF2B5EF4-FFF2-40B4-BE49-F238E27FC236}">
                  <a16:creationId xmlns:a16="http://schemas.microsoft.com/office/drawing/2014/main" id="{F1A2DB3B-8F93-411B-BD54-659EE18C7300}"/>
                </a:ext>
              </a:extLst>
            </p:cNvPr>
            <p:cNvSpPr/>
            <p:nvPr/>
          </p:nvSpPr>
          <p:spPr>
            <a:xfrm>
              <a:off x="3925300" y="232560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147;p15">
              <a:extLst>
                <a:ext uri="{FF2B5EF4-FFF2-40B4-BE49-F238E27FC236}">
                  <a16:creationId xmlns:a16="http://schemas.microsoft.com/office/drawing/2014/main" id="{B10D45B0-EF63-4AF3-B293-FEFAF1610D59}"/>
                </a:ext>
              </a:extLst>
            </p:cNvPr>
            <p:cNvSpPr/>
            <p:nvPr/>
          </p:nvSpPr>
          <p:spPr>
            <a:xfrm>
              <a:off x="3772900" y="22244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148;p15">
              <a:extLst>
                <a:ext uri="{FF2B5EF4-FFF2-40B4-BE49-F238E27FC236}">
                  <a16:creationId xmlns:a16="http://schemas.microsoft.com/office/drawing/2014/main" id="{0547A3BE-C61E-4A84-8416-C8D0CDFF3747}"/>
                </a:ext>
              </a:extLst>
            </p:cNvPr>
            <p:cNvSpPr/>
            <p:nvPr/>
          </p:nvSpPr>
          <p:spPr>
            <a:xfrm>
              <a:off x="3340650" y="29541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149;p15">
              <a:extLst>
                <a:ext uri="{FF2B5EF4-FFF2-40B4-BE49-F238E27FC236}">
                  <a16:creationId xmlns:a16="http://schemas.microsoft.com/office/drawing/2014/main" id="{52C024EC-9E69-4958-A398-D19086820C40}"/>
                </a:ext>
              </a:extLst>
            </p:cNvPr>
            <p:cNvSpPr/>
            <p:nvPr/>
          </p:nvSpPr>
          <p:spPr>
            <a:xfrm>
              <a:off x="5285525" y="287982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150;p15">
              <a:extLst>
                <a:ext uri="{FF2B5EF4-FFF2-40B4-BE49-F238E27FC236}">
                  <a16:creationId xmlns:a16="http://schemas.microsoft.com/office/drawing/2014/main" id="{D190B74C-31D1-4243-AD59-E988D2666DF4}"/>
                </a:ext>
              </a:extLst>
            </p:cNvPr>
            <p:cNvSpPr/>
            <p:nvPr/>
          </p:nvSpPr>
          <p:spPr>
            <a:xfrm>
              <a:off x="5437925" y="303222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151;p15">
              <a:extLst>
                <a:ext uri="{FF2B5EF4-FFF2-40B4-BE49-F238E27FC236}">
                  <a16:creationId xmlns:a16="http://schemas.microsoft.com/office/drawing/2014/main" id="{5FFB8C28-1713-4E47-B601-D7C38AA1BE9B}"/>
                </a:ext>
              </a:extLst>
            </p:cNvPr>
            <p:cNvSpPr/>
            <p:nvPr/>
          </p:nvSpPr>
          <p:spPr>
            <a:xfrm>
              <a:off x="4910950" y="209172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152;p15">
              <a:extLst>
                <a:ext uri="{FF2B5EF4-FFF2-40B4-BE49-F238E27FC236}">
                  <a16:creationId xmlns:a16="http://schemas.microsoft.com/office/drawing/2014/main" id="{0AF222E7-C6E0-4825-9690-4F1D65180910}"/>
                </a:ext>
              </a:extLst>
            </p:cNvPr>
            <p:cNvSpPr/>
            <p:nvPr/>
          </p:nvSpPr>
          <p:spPr>
            <a:xfrm>
              <a:off x="4910950" y="29541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153;p15">
              <a:extLst>
                <a:ext uri="{FF2B5EF4-FFF2-40B4-BE49-F238E27FC236}">
                  <a16:creationId xmlns:a16="http://schemas.microsoft.com/office/drawing/2014/main" id="{7F61062C-2FF3-4F3E-A443-1073B30424F0}"/>
                </a:ext>
              </a:extLst>
            </p:cNvPr>
            <p:cNvSpPr/>
            <p:nvPr/>
          </p:nvSpPr>
          <p:spPr>
            <a:xfrm>
              <a:off x="4417363" y="2224475"/>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154;p15">
              <a:extLst>
                <a:ext uri="{FF2B5EF4-FFF2-40B4-BE49-F238E27FC236}">
                  <a16:creationId xmlns:a16="http://schemas.microsoft.com/office/drawing/2014/main" id="{6F5519AC-C917-4A98-92F1-F10F74170BF0}"/>
                </a:ext>
              </a:extLst>
            </p:cNvPr>
            <p:cNvSpPr/>
            <p:nvPr/>
          </p:nvSpPr>
          <p:spPr>
            <a:xfrm>
              <a:off x="4365175" y="23811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155;p15">
              <a:extLst>
                <a:ext uri="{FF2B5EF4-FFF2-40B4-BE49-F238E27FC236}">
                  <a16:creationId xmlns:a16="http://schemas.microsoft.com/office/drawing/2014/main" id="{CB426047-5030-4B8A-BF11-17B45327286D}"/>
                </a:ext>
              </a:extLst>
            </p:cNvPr>
            <p:cNvSpPr/>
            <p:nvPr/>
          </p:nvSpPr>
          <p:spPr>
            <a:xfrm>
              <a:off x="5582350" y="29541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156;p15">
              <a:extLst>
                <a:ext uri="{FF2B5EF4-FFF2-40B4-BE49-F238E27FC236}">
                  <a16:creationId xmlns:a16="http://schemas.microsoft.com/office/drawing/2014/main" id="{BD68D975-6EE0-4B20-8126-D693C65AC695}"/>
                </a:ext>
              </a:extLst>
            </p:cNvPr>
            <p:cNvSpPr/>
            <p:nvPr/>
          </p:nvSpPr>
          <p:spPr>
            <a:xfrm>
              <a:off x="4145238" y="2381150"/>
              <a:ext cx="105900" cy="114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cxnSp>
          <p:nvCxnSpPr>
            <p:cNvPr id="48" name="Google Shape;157;p15">
              <a:extLst>
                <a:ext uri="{FF2B5EF4-FFF2-40B4-BE49-F238E27FC236}">
                  <a16:creationId xmlns:a16="http://schemas.microsoft.com/office/drawing/2014/main" id="{D29387B7-D47C-4C11-BAA6-367A8C53E444}"/>
                </a:ext>
              </a:extLst>
            </p:cNvPr>
            <p:cNvCxnSpPr/>
            <p:nvPr/>
          </p:nvCxnSpPr>
          <p:spPr>
            <a:xfrm flipH="1">
              <a:off x="4415975" y="1773400"/>
              <a:ext cx="300000" cy="2293800"/>
            </a:xfrm>
            <a:prstGeom prst="straightConnector1">
              <a:avLst/>
            </a:prstGeom>
            <a:noFill/>
            <a:ln w="38100" cap="flat" cmpd="sng">
              <a:solidFill>
                <a:srgbClr val="000000"/>
              </a:solidFill>
              <a:prstDash val="dash"/>
              <a:round/>
              <a:headEnd type="none" w="med" len="med"/>
              <a:tailEnd type="none" w="med" len="med"/>
            </a:ln>
          </p:spPr>
        </p:cxnSp>
        <p:cxnSp>
          <p:nvCxnSpPr>
            <p:cNvPr id="49" name="Google Shape;158;p15">
              <a:extLst>
                <a:ext uri="{FF2B5EF4-FFF2-40B4-BE49-F238E27FC236}">
                  <a16:creationId xmlns:a16="http://schemas.microsoft.com/office/drawing/2014/main" id="{CC43EF18-3E7A-44EB-A0B2-B58DDC049F29}"/>
                </a:ext>
              </a:extLst>
            </p:cNvPr>
            <p:cNvCxnSpPr/>
            <p:nvPr/>
          </p:nvCxnSpPr>
          <p:spPr>
            <a:xfrm>
              <a:off x="2783850" y="1826325"/>
              <a:ext cx="2929200" cy="2382000"/>
            </a:xfrm>
            <a:prstGeom prst="straightConnector1">
              <a:avLst/>
            </a:prstGeom>
            <a:noFill/>
            <a:ln w="38100" cap="flat" cmpd="sng">
              <a:solidFill>
                <a:schemeClr val="dk2"/>
              </a:solidFill>
              <a:prstDash val="dash"/>
              <a:round/>
              <a:headEnd type="none" w="med" len="med"/>
              <a:tailEnd type="none" w="med" len="med"/>
            </a:ln>
          </p:spPr>
        </p:cxnSp>
        <p:sp>
          <p:nvSpPr>
            <p:cNvPr id="50" name="Google Shape;159;p15">
              <a:extLst>
                <a:ext uri="{FF2B5EF4-FFF2-40B4-BE49-F238E27FC236}">
                  <a16:creationId xmlns:a16="http://schemas.microsoft.com/office/drawing/2014/main" id="{0CFC2BCF-E882-4BFC-8717-3440143DF2FE}"/>
                </a:ext>
              </a:extLst>
            </p:cNvPr>
            <p:cNvSpPr txBox="1"/>
            <p:nvPr/>
          </p:nvSpPr>
          <p:spPr>
            <a:xfrm>
              <a:off x="3806475" y="1773400"/>
              <a:ext cx="839400" cy="837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4800">
                  <a:solidFill>
                    <a:srgbClr val="8E7CC3"/>
                  </a:solidFill>
                </a:rPr>
                <a:t>?</a:t>
              </a:r>
              <a:endParaRPr sz="4800">
                <a:solidFill>
                  <a:srgbClr val="8E7CC3"/>
                </a:solidFill>
              </a:endParaRPr>
            </a:p>
          </p:txBody>
        </p:sp>
      </p:grpSp>
    </p:spTree>
    <p:extLst>
      <p:ext uri="{BB962C8B-B14F-4D97-AF65-F5344CB8AC3E}">
        <p14:creationId xmlns:p14="http://schemas.microsoft.com/office/powerpoint/2010/main" val="2540399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222F-26DD-45FF-85F1-4CD3F77D60CC}"/>
              </a:ext>
            </a:extLst>
          </p:cNvPr>
          <p:cNvSpPr>
            <a:spLocks noGrp="1"/>
          </p:cNvSpPr>
          <p:nvPr>
            <p:ph type="title"/>
          </p:nvPr>
        </p:nvSpPr>
        <p:spPr/>
        <p:txBody>
          <a:bodyPr/>
          <a:lstStyle/>
          <a:p>
            <a:r>
              <a:rPr lang="en-US" dirty="0"/>
              <a:t>Robot Dialog for Lifelong Learning</a:t>
            </a:r>
          </a:p>
        </p:txBody>
      </p:sp>
      <p:sp>
        <p:nvSpPr>
          <p:cNvPr id="3" name="Content Placeholder 2">
            <a:extLst>
              <a:ext uri="{FF2B5EF4-FFF2-40B4-BE49-F238E27FC236}">
                <a16:creationId xmlns:a16="http://schemas.microsoft.com/office/drawing/2014/main" id="{6545CFF9-1D68-45FF-8079-DF8D98559831}"/>
              </a:ext>
            </a:extLst>
          </p:cNvPr>
          <p:cNvSpPr>
            <a:spLocks noGrp="1"/>
          </p:cNvSpPr>
          <p:nvPr>
            <p:ph idx="1"/>
          </p:nvPr>
        </p:nvSpPr>
        <p:spPr/>
        <p:txBody>
          <a:bodyPr/>
          <a:lstStyle/>
          <a:p>
            <a:r>
              <a:rPr lang="en-US" dirty="0"/>
              <a:t>We have developed robot dialog systems that integrate language grounding with clarification and active learning queries to support lifelong learning (Thomason, et al., JAIR 2020).</a:t>
            </a:r>
          </a:p>
          <a:p>
            <a:r>
              <a:rPr lang="en-US" dirty="0"/>
              <a:t>Demonstrated on natural language object retrieval using a real Segway-based mobile robot (</a:t>
            </a:r>
            <a:r>
              <a:rPr lang="en-US" dirty="0" err="1"/>
              <a:t>SegBot</a:t>
            </a:r>
            <a:r>
              <a:rPr lang="en-US" dirty="0"/>
              <a:t>) with a Kenova arm.</a:t>
            </a:r>
          </a:p>
        </p:txBody>
      </p:sp>
      <p:sp>
        <p:nvSpPr>
          <p:cNvPr id="4" name="Slide Number Placeholder 3">
            <a:extLst>
              <a:ext uri="{FF2B5EF4-FFF2-40B4-BE49-F238E27FC236}">
                <a16:creationId xmlns:a16="http://schemas.microsoft.com/office/drawing/2014/main" id="{59080100-E8DD-4250-9706-23D16EDBBE91}"/>
              </a:ext>
            </a:extLst>
          </p:cNvPr>
          <p:cNvSpPr>
            <a:spLocks noGrp="1"/>
          </p:cNvSpPr>
          <p:nvPr>
            <p:ph type="sldNum" sz="quarter" idx="11"/>
          </p:nvPr>
        </p:nvSpPr>
        <p:spPr/>
        <p:txBody>
          <a:bodyPr/>
          <a:lstStyle/>
          <a:p>
            <a:fld id="{C00908E0-2CD8-43DB-8F16-1B583539CFFD}" type="slidenum">
              <a:rPr lang="ar-SA" smtClean="0">
                <a:solidFill>
                  <a:srgbClr val="000000"/>
                </a:solidFill>
              </a:rPr>
              <a:pPr/>
              <a:t>13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846277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livery demo">
            <a:hlinkClick r:id="" action="ppaction://media"/>
            <a:extLst>
              <a:ext uri="{FF2B5EF4-FFF2-40B4-BE49-F238E27FC236}">
                <a16:creationId xmlns:a16="http://schemas.microsoft.com/office/drawing/2014/main" id="{0B1202E5-3293-4E18-87A3-0166618C4F96}"/>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17986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667-9B79-4950-AAC7-EB905EF6028A}"/>
              </a:ext>
            </a:extLst>
          </p:cNvPr>
          <p:cNvSpPr>
            <a:spLocks noGrp="1"/>
          </p:cNvSpPr>
          <p:nvPr>
            <p:ph type="title"/>
          </p:nvPr>
        </p:nvSpPr>
        <p:spPr/>
        <p:txBody>
          <a:bodyPr/>
          <a:lstStyle/>
          <a:p>
            <a:r>
              <a:rPr lang="en-US" dirty="0"/>
              <a:t>Learning from Dialog Clarifications</a:t>
            </a:r>
          </a:p>
        </p:txBody>
      </p:sp>
      <p:sp>
        <p:nvSpPr>
          <p:cNvPr id="3" name="Content Placeholder 2">
            <a:extLst>
              <a:ext uri="{FF2B5EF4-FFF2-40B4-BE49-F238E27FC236}">
                <a16:creationId xmlns:a16="http://schemas.microsoft.com/office/drawing/2014/main" id="{4A5D8AA4-31FD-450E-84A1-36B450CC5666}"/>
              </a:ext>
            </a:extLst>
          </p:cNvPr>
          <p:cNvSpPr>
            <a:spLocks noGrp="1"/>
          </p:cNvSpPr>
          <p:nvPr>
            <p:ph idx="1"/>
          </p:nvPr>
        </p:nvSpPr>
        <p:spPr>
          <a:xfrm>
            <a:off x="597936" y="1028700"/>
            <a:ext cx="7948127" cy="3515916"/>
          </a:xfrm>
        </p:spPr>
        <p:txBody>
          <a:bodyPr/>
          <a:lstStyle/>
          <a:p>
            <a:r>
              <a:rPr lang="en-US" dirty="0"/>
              <a:t>Infer training data for semantic parsing from answers to clarification questions.</a:t>
            </a:r>
          </a:p>
          <a:p>
            <a:r>
              <a:rPr lang="en-US" dirty="0"/>
              <a:t>Idea proposed by </a:t>
            </a:r>
            <a:r>
              <a:rPr lang="en" sz="3200" dirty="0"/>
              <a:t>Artzi and Zettlemoyer (EMNLP 2011)</a:t>
            </a:r>
            <a:r>
              <a:rPr lang="en-US" dirty="0"/>
              <a:t> for travel planning dialogs.</a:t>
            </a:r>
          </a:p>
          <a:p>
            <a:r>
              <a:rPr lang="en-US" dirty="0"/>
              <a:t>We (Thomason et al., IJCAI 2015) adapted it to robot object retrieval tasks and evaluated in both simulated and real environments.</a:t>
            </a:r>
          </a:p>
          <a:p>
            <a:endParaRPr lang="en-US" dirty="0"/>
          </a:p>
        </p:txBody>
      </p:sp>
      <p:sp>
        <p:nvSpPr>
          <p:cNvPr id="4" name="Slide Number Placeholder 3">
            <a:extLst>
              <a:ext uri="{FF2B5EF4-FFF2-40B4-BE49-F238E27FC236}">
                <a16:creationId xmlns:a16="http://schemas.microsoft.com/office/drawing/2014/main" id="{39AA743F-65D2-45F6-89B5-AE1FE4C4B24C}"/>
              </a:ext>
            </a:extLst>
          </p:cNvPr>
          <p:cNvSpPr>
            <a:spLocks noGrp="1"/>
          </p:cNvSpPr>
          <p:nvPr>
            <p:ph type="sldNum" sz="quarter" idx="11"/>
          </p:nvPr>
        </p:nvSpPr>
        <p:spPr/>
        <p:txBody>
          <a:bodyPr/>
          <a:lstStyle/>
          <a:p>
            <a:fld id="{C00908E0-2CD8-43DB-8F16-1B583539CFFD}" type="slidenum">
              <a:rPr lang="ar-SA" smtClean="0">
                <a:solidFill>
                  <a:srgbClr val="000000"/>
                </a:solidFill>
              </a:rPr>
              <a:pPr/>
              <a:t>15</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74998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16</a:t>
            </a:fld>
            <a:endParaRPr/>
          </a:p>
        </p:txBody>
      </p:sp>
      <p:pic>
        <p:nvPicPr>
          <p:cNvPr id="451" name="Shape 451"/>
          <p:cNvPicPr preferRelativeResize="0"/>
          <p:nvPr/>
        </p:nvPicPr>
        <p:blipFill>
          <a:blip r:embed="rId3">
            <a:alphaModFix/>
          </a:blip>
          <a:stretch>
            <a:fillRect/>
          </a:stretch>
        </p:blipFill>
        <p:spPr>
          <a:xfrm>
            <a:off x="481788" y="1114875"/>
            <a:ext cx="5610225" cy="3762375"/>
          </a:xfrm>
          <a:prstGeom prst="rect">
            <a:avLst/>
          </a:prstGeom>
          <a:noFill/>
          <a:ln>
            <a:noFill/>
          </a:ln>
        </p:spPr>
      </p:pic>
      <p:sp>
        <p:nvSpPr>
          <p:cNvPr id="452" name="Shape 45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 dirty="0"/>
              <a:t>Inferring Training Data from Clarifications</a:t>
            </a:r>
            <a:endParaRPr dirty="0"/>
          </a:p>
          <a:p>
            <a:pPr marL="0" lvl="0" indent="0" rtl="0">
              <a:spcBef>
                <a:spcPts val="0"/>
              </a:spcBef>
              <a:spcAft>
                <a:spcPts val="0"/>
              </a:spcAft>
              <a:buNone/>
            </a:pPr>
            <a:endParaRPr dirty="0"/>
          </a:p>
        </p:txBody>
      </p:sp>
      <p:pic>
        <p:nvPicPr>
          <p:cNvPr id="453" name="Shape 453" descr="delivery_HIT_example.png"/>
          <p:cNvPicPr preferRelativeResize="0"/>
          <p:nvPr/>
        </p:nvPicPr>
        <p:blipFill rotWithShape="1">
          <a:blip r:embed="rId4">
            <a:alphaModFix/>
          </a:blip>
          <a:srcRect l="76695" r="-1506"/>
          <a:stretch/>
        </p:blipFill>
        <p:spPr>
          <a:xfrm>
            <a:off x="6484525" y="1180425"/>
            <a:ext cx="2202274" cy="3632550"/>
          </a:xfrm>
          <a:prstGeom prst="rect">
            <a:avLst/>
          </a:prstGeom>
          <a:noFill/>
          <a:ln>
            <a:noFill/>
          </a:ln>
        </p:spPr>
      </p:pic>
    </p:spTree>
    <p:extLst>
      <p:ext uri="{BB962C8B-B14F-4D97-AF65-F5344CB8AC3E}">
        <p14:creationId xmlns:p14="http://schemas.microsoft.com/office/powerpoint/2010/main" val="383839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17</a:t>
            </a:fld>
            <a:endParaRPr/>
          </a:p>
        </p:txBody>
      </p:sp>
      <p:pic>
        <p:nvPicPr>
          <p:cNvPr id="460" name="Shape 460"/>
          <p:cNvPicPr preferRelativeResize="0"/>
          <p:nvPr/>
        </p:nvPicPr>
        <p:blipFill>
          <a:blip r:embed="rId3">
            <a:alphaModFix/>
          </a:blip>
          <a:stretch>
            <a:fillRect/>
          </a:stretch>
        </p:blipFill>
        <p:spPr>
          <a:xfrm>
            <a:off x="481788" y="1114875"/>
            <a:ext cx="5610225" cy="3762375"/>
          </a:xfrm>
          <a:prstGeom prst="rect">
            <a:avLst/>
          </a:prstGeom>
          <a:noFill/>
          <a:ln>
            <a:noFill/>
          </a:ln>
        </p:spPr>
      </p:pic>
      <p:sp>
        <p:nvSpPr>
          <p:cNvPr id="461" name="Shape 46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Inferring Training Data from Clarifications</a:t>
            </a:r>
            <a:endParaRPr dirty="0"/>
          </a:p>
        </p:txBody>
      </p:sp>
      <p:pic>
        <p:nvPicPr>
          <p:cNvPr id="462" name="Shape 462" descr="delivery_HIT_example.png"/>
          <p:cNvPicPr preferRelativeResize="0"/>
          <p:nvPr/>
        </p:nvPicPr>
        <p:blipFill rotWithShape="1">
          <a:blip r:embed="rId4">
            <a:alphaModFix/>
          </a:blip>
          <a:srcRect l="76695" r="-1506"/>
          <a:stretch/>
        </p:blipFill>
        <p:spPr>
          <a:xfrm>
            <a:off x="6484525" y="1180425"/>
            <a:ext cx="2202274" cy="3632550"/>
          </a:xfrm>
          <a:prstGeom prst="rect">
            <a:avLst/>
          </a:prstGeom>
          <a:noFill/>
          <a:ln>
            <a:noFill/>
          </a:ln>
        </p:spPr>
      </p:pic>
      <p:sp>
        <p:nvSpPr>
          <p:cNvPr id="463" name="Shape 463"/>
          <p:cNvSpPr/>
          <p:nvPr/>
        </p:nvSpPr>
        <p:spPr>
          <a:xfrm>
            <a:off x="1305950" y="1853975"/>
            <a:ext cx="2872200" cy="3936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Shape 464"/>
          <p:cNvSpPr/>
          <p:nvPr/>
        </p:nvSpPr>
        <p:spPr>
          <a:xfrm>
            <a:off x="1305950" y="3608250"/>
            <a:ext cx="2872200" cy="393600"/>
          </a:xfrm>
          <a:prstGeom prst="rect">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37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18</a:t>
            </a:fld>
            <a:endParaRPr/>
          </a:p>
        </p:txBody>
      </p:sp>
      <p:pic>
        <p:nvPicPr>
          <p:cNvPr id="471" name="Shape 471"/>
          <p:cNvPicPr preferRelativeResize="0"/>
          <p:nvPr/>
        </p:nvPicPr>
        <p:blipFill>
          <a:blip r:embed="rId3">
            <a:alphaModFix/>
          </a:blip>
          <a:stretch>
            <a:fillRect/>
          </a:stretch>
        </p:blipFill>
        <p:spPr>
          <a:xfrm>
            <a:off x="481788" y="1114875"/>
            <a:ext cx="5610225" cy="3762375"/>
          </a:xfrm>
          <a:prstGeom prst="rect">
            <a:avLst/>
          </a:prstGeom>
          <a:noFill/>
          <a:ln>
            <a:noFill/>
          </a:ln>
        </p:spPr>
      </p:pic>
      <p:sp>
        <p:nvSpPr>
          <p:cNvPr id="472" name="Shape 47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Inferring Training Data from Clarifications</a:t>
            </a:r>
            <a:endParaRPr dirty="0"/>
          </a:p>
        </p:txBody>
      </p:sp>
      <p:pic>
        <p:nvPicPr>
          <p:cNvPr id="473" name="Shape 473" descr="delivery_HIT_example.png"/>
          <p:cNvPicPr preferRelativeResize="0"/>
          <p:nvPr/>
        </p:nvPicPr>
        <p:blipFill rotWithShape="1">
          <a:blip r:embed="rId4">
            <a:alphaModFix/>
          </a:blip>
          <a:srcRect l="76695" r="-1506"/>
          <a:stretch/>
        </p:blipFill>
        <p:spPr>
          <a:xfrm>
            <a:off x="6484525" y="1180425"/>
            <a:ext cx="2202274" cy="3632550"/>
          </a:xfrm>
          <a:prstGeom prst="rect">
            <a:avLst/>
          </a:prstGeom>
          <a:noFill/>
          <a:ln>
            <a:noFill/>
          </a:ln>
        </p:spPr>
      </p:pic>
      <p:sp>
        <p:nvSpPr>
          <p:cNvPr id="474" name="Shape 474"/>
          <p:cNvSpPr/>
          <p:nvPr/>
        </p:nvSpPr>
        <p:spPr>
          <a:xfrm>
            <a:off x="1279250" y="2241100"/>
            <a:ext cx="1000200" cy="3936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69800" y="3408025"/>
            <a:ext cx="1000200" cy="3936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189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19</a:t>
            </a:fld>
            <a:endParaRPr/>
          </a:p>
        </p:txBody>
      </p:sp>
      <p:pic>
        <p:nvPicPr>
          <p:cNvPr id="482" name="Shape 482"/>
          <p:cNvPicPr preferRelativeResize="0"/>
          <p:nvPr/>
        </p:nvPicPr>
        <p:blipFill>
          <a:blip r:embed="rId3">
            <a:alphaModFix/>
          </a:blip>
          <a:stretch>
            <a:fillRect/>
          </a:stretch>
        </p:blipFill>
        <p:spPr>
          <a:xfrm>
            <a:off x="481788" y="1114875"/>
            <a:ext cx="5610225" cy="3762375"/>
          </a:xfrm>
          <a:prstGeom prst="rect">
            <a:avLst/>
          </a:prstGeom>
          <a:noFill/>
          <a:ln>
            <a:noFill/>
          </a:ln>
        </p:spPr>
      </p:pic>
      <p:sp>
        <p:nvSpPr>
          <p:cNvPr id="483" name="Shape 48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Inferring Training Data from Clarifications</a:t>
            </a:r>
            <a:endParaRPr dirty="0"/>
          </a:p>
        </p:txBody>
      </p:sp>
      <p:pic>
        <p:nvPicPr>
          <p:cNvPr id="484" name="Shape 484" descr="delivery_HIT_example.png"/>
          <p:cNvPicPr preferRelativeResize="0"/>
          <p:nvPr/>
        </p:nvPicPr>
        <p:blipFill rotWithShape="1">
          <a:blip r:embed="rId4">
            <a:alphaModFix/>
          </a:blip>
          <a:srcRect l="76695" r="-1506"/>
          <a:stretch/>
        </p:blipFill>
        <p:spPr>
          <a:xfrm>
            <a:off x="6484525" y="1180425"/>
            <a:ext cx="2202274" cy="3632550"/>
          </a:xfrm>
          <a:prstGeom prst="rect">
            <a:avLst/>
          </a:prstGeom>
          <a:noFill/>
          <a:ln>
            <a:noFill/>
          </a:ln>
        </p:spPr>
      </p:pic>
      <p:sp>
        <p:nvSpPr>
          <p:cNvPr id="485" name="Shape 485"/>
          <p:cNvSpPr/>
          <p:nvPr/>
        </p:nvSpPr>
        <p:spPr>
          <a:xfrm>
            <a:off x="1279250" y="2801200"/>
            <a:ext cx="1000200" cy="3936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1269800" y="3408025"/>
            <a:ext cx="1000200" cy="3936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1444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5F18-AA65-4FBF-A3E4-2D0013421B86}"/>
              </a:ext>
            </a:extLst>
          </p:cNvPr>
          <p:cNvSpPr>
            <a:spLocks noGrp="1"/>
          </p:cNvSpPr>
          <p:nvPr>
            <p:ph type="title"/>
          </p:nvPr>
        </p:nvSpPr>
        <p:spPr/>
        <p:txBody>
          <a:bodyPr/>
          <a:lstStyle/>
          <a:p>
            <a:r>
              <a:rPr lang="en-US" dirty="0" err="1"/>
              <a:t>RoboNLP</a:t>
            </a:r>
            <a:endParaRPr lang="en-US" dirty="0"/>
          </a:p>
        </p:txBody>
      </p:sp>
      <p:sp>
        <p:nvSpPr>
          <p:cNvPr id="3" name="Content Placeholder 2">
            <a:extLst>
              <a:ext uri="{FF2B5EF4-FFF2-40B4-BE49-F238E27FC236}">
                <a16:creationId xmlns:a16="http://schemas.microsoft.com/office/drawing/2014/main" id="{0CE4C486-34D8-4933-B024-D4F458C5C4DC}"/>
              </a:ext>
            </a:extLst>
          </p:cNvPr>
          <p:cNvSpPr>
            <a:spLocks noGrp="1"/>
          </p:cNvSpPr>
          <p:nvPr>
            <p:ph idx="1"/>
          </p:nvPr>
        </p:nvSpPr>
        <p:spPr>
          <a:xfrm>
            <a:off x="685800" y="1028700"/>
            <a:ext cx="7772400" cy="1851349"/>
          </a:xfrm>
        </p:spPr>
        <p:txBody>
          <a:bodyPr/>
          <a:lstStyle/>
          <a:p>
            <a:r>
              <a:rPr lang="en-US" sz="2800" dirty="0"/>
              <a:t>Commanding, teaching, and collaborating with increasingly capable robots is greatly aided by humans being able to communicate with them in natural language. </a:t>
            </a:r>
          </a:p>
        </p:txBody>
      </p:sp>
      <p:sp>
        <p:nvSpPr>
          <p:cNvPr id="4" name="Slide Number Placeholder 3">
            <a:extLst>
              <a:ext uri="{FF2B5EF4-FFF2-40B4-BE49-F238E27FC236}">
                <a16:creationId xmlns:a16="http://schemas.microsoft.com/office/drawing/2014/main" id="{BBBE7289-6230-4406-A589-AF83EAAF95FE}"/>
              </a:ext>
            </a:extLst>
          </p:cNvPr>
          <p:cNvSpPr>
            <a:spLocks noGrp="1"/>
          </p:cNvSpPr>
          <p:nvPr>
            <p:ph type="sldNum" sz="quarter" idx="11"/>
          </p:nvPr>
        </p:nvSpPr>
        <p:spPr/>
        <p:txBody>
          <a:bodyPr/>
          <a:lstStyle/>
          <a:p>
            <a:fld id="{C00908E0-2CD8-43DB-8F16-1B583539CFFD}" type="slidenum">
              <a:rPr lang="ar-SA" smtClean="0">
                <a:solidFill>
                  <a:srgbClr val="000000"/>
                </a:solidFill>
              </a:rPr>
              <a:pPr/>
              <a:t>2</a:t>
            </a:fld>
            <a:endParaRPr lang="en-US">
              <a:solidFill>
                <a:srgbClr val="000000"/>
              </a:solidFill>
              <a:latin typeface="Times New Roman" pitchFamily="18" charset="0"/>
            </a:endParaRPr>
          </a:p>
        </p:txBody>
      </p:sp>
      <p:pic>
        <p:nvPicPr>
          <p:cNvPr id="5" name="Picture 4">
            <a:extLst>
              <a:ext uri="{FF2B5EF4-FFF2-40B4-BE49-F238E27FC236}">
                <a16:creationId xmlns:a16="http://schemas.microsoft.com/office/drawing/2014/main" id="{D2DE6FDC-C2DB-4288-8580-1D29942B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1" y="3119088"/>
            <a:ext cx="2512113" cy="1531776"/>
          </a:xfrm>
          <a:prstGeom prst="rect">
            <a:avLst/>
          </a:prstGeom>
        </p:spPr>
      </p:pic>
      <p:pic>
        <p:nvPicPr>
          <p:cNvPr id="6" name="Picture 5" descr="20170712_131535_001.jpg">
            <a:extLst>
              <a:ext uri="{FF2B5EF4-FFF2-40B4-BE49-F238E27FC236}">
                <a16:creationId xmlns:a16="http://schemas.microsoft.com/office/drawing/2014/main" id="{8846C932-DAC6-4412-8882-CC64BABFF702}"/>
              </a:ext>
            </a:extLst>
          </p:cNvPr>
          <p:cNvPicPr>
            <a:picLocks noChangeAspect="1"/>
          </p:cNvPicPr>
          <p:nvPr/>
        </p:nvPicPr>
        <p:blipFill>
          <a:blip r:embed="rId3"/>
          <a:stretch>
            <a:fillRect/>
          </a:stretch>
        </p:blipFill>
        <p:spPr>
          <a:xfrm rot="5400000">
            <a:off x="1844160" y="3276710"/>
            <a:ext cx="1681511" cy="1261133"/>
          </a:xfrm>
          <a:prstGeom prst="rect">
            <a:avLst/>
          </a:prstGeom>
        </p:spPr>
      </p:pic>
      <p:pic>
        <p:nvPicPr>
          <p:cNvPr id="1026" name="Picture 2" descr="Robots That Use Language: A Survey">
            <a:extLst>
              <a:ext uri="{FF2B5EF4-FFF2-40B4-BE49-F238E27FC236}">
                <a16:creationId xmlns:a16="http://schemas.microsoft.com/office/drawing/2014/main" id="{8A7EAE81-B1C2-45F0-BA57-B2AADF9C0E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059" y="3103231"/>
            <a:ext cx="2228805" cy="15634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1B35C21-80A9-4B7A-AF96-BCD3E3A33B30}"/>
              </a:ext>
            </a:extLst>
          </p:cNvPr>
          <p:cNvPicPr>
            <a:picLocks noChangeAspect="1"/>
          </p:cNvPicPr>
          <p:nvPr/>
        </p:nvPicPr>
        <p:blipFill>
          <a:blip r:embed="rId5"/>
          <a:stretch>
            <a:fillRect/>
          </a:stretch>
        </p:blipFill>
        <p:spPr>
          <a:xfrm>
            <a:off x="5867444" y="3087374"/>
            <a:ext cx="2133512" cy="1563490"/>
          </a:xfrm>
          <a:prstGeom prst="rect">
            <a:avLst/>
          </a:prstGeom>
        </p:spPr>
      </p:pic>
    </p:spTree>
    <p:extLst>
      <p:ext uri="{BB962C8B-B14F-4D97-AF65-F5344CB8AC3E}">
        <p14:creationId xmlns:p14="http://schemas.microsoft.com/office/powerpoint/2010/main" val="18463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20</a:t>
            </a:fld>
            <a:endParaRPr/>
          </a:p>
        </p:txBody>
      </p:sp>
      <p:sp>
        <p:nvSpPr>
          <p:cNvPr id="493" name="Shape 49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Inferring Training Data from Clarifications</a:t>
            </a:r>
            <a:endParaRPr dirty="0"/>
          </a:p>
        </p:txBody>
      </p:sp>
      <p:sp>
        <p:nvSpPr>
          <p:cNvPr id="494" name="Shape 494"/>
          <p:cNvSpPr/>
          <p:nvPr/>
        </p:nvSpPr>
        <p:spPr>
          <a:xfrm>
            <a:off x="6646275" y="2525075"/>
            <a:ext cx="1743000" cy="8286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Semantic Parser</a:t>
            </a:r>
            <a:endParaRPr sz="1800"/>
          </a:p>
        </p:txBody>
      </p:sp>
      <p:grpSp>
        <p:nvGrpSpPr>
          <p:cNvPr id="2" name="Shape 495"/>
          <p:cNvGrpSpPr/>
          <p:nvPr/>
        </p:nvGrpSpPr>
        <p:grpSpPr>
          <a:xfrm>
            <a:off x="754725" y="1717933"/>
            <a:ext cx="5449800" cy="2442900"/>
            <a:chOff x="389175" y="1485483"/>
            <a:chExt cx="5449800" cy="2442900"/>
          </a:xfrm>
          <a:solidFill>
            <a:srgbClr val="E5FFF9"/>
          </a:solidFill>
        </p:grpSpPr>
        <p:sp>
          <p:nvSpPr>
            <p:cNvPr id="496" name="Shape 496"/>
            <p:cNvSpPr/>
            <p:nvPr/>
          </p:nvSpPr>
          <p:spPr>
            <a:xfrm>
              <a:off x="389175" y="1485483"/>
              <a:ext cx="5449800" cy="2442900"/>
            </a:xfrm>
            <a:prstGeom prst="rect">
              <a:avLst/>
            </a:prstGeom>
            <a:grp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t>Induced Training Pairs</a:t>
              </a:r>
              <a:endParaRPr sz="1800" b="1"/>
            </a:p>
          </p:txBody>
        </p:sp>
        <p:sp>
          <p:nvSpPr>
            <p:cNvPr id="497" name="Shape 497"/>
            <p:cNvSpPr txBox="1"/>
            <p:nvPr/>
          </p:nvSpPr>
          <p:spPr>
            <a:xfrm>
              <a:off x="569553" y="1968450"/>
              <a:ext cx="5086500" cy="572700"/>
            </a:xfrm>
            <a:prstGeom prst="rect">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00FF"/>
                  </a:solidFill>
                </a:rPr>
                <a:t>“please bring the item in slot five to dave daniel”</a:t>
              </a:r>
              <a:endParaRPr sz="1800">
                <a:solidFill>
                  <a:srgbClr val="0000FF"/>
                </a:solidFill>
              </a:endParaRPr>
            </a:p>
            <a:p>
              <a:pPr marL="0" lvl="0" indent="0" algn="ctr" rtl="0">
                <a:spcBef>
                  <a:spcPts val="0"/>
                </a:spcBef>
                <a:spcAft>
                  <a:spcPts val="0"/>
                </a:spcAft>
                <a:buNone/>
              </a:pPr>
              <a:r>
                <a:rPr lang="en" sz="1800">
                  <a:solidFill>
                    <a:srgbClr val="980000"/>
                  </a:solidFill>
                  <a:latin typeface="Courier New"/>
                  <a:ea typeface="Courier New"/>
                  <a:cs typeface="Courier New"/>
                  <a:sym typeface="Courier New"/>
                </a:rPr>
                <a:t>bring(calender, dave)</a:t>
              </a:r>
              <a:endParaRPr sz="1800">
                <a:solidFill>
                  <a:srgbClr val="980000"/>
                </a:solidFill>
                <a:latin typeface="Courier New"/>
                <a:ea typeface="Courier New"/>
                <a:cs typeface="Courier New"/>
                <a:sym typeface="Courier New"/>
              </a:endParaRPr>
            </a:p>
          </p:txBody>
        </p:sp>
        <p:sp>
          <p:nvSpPr>
            <p:cNvPr id="498" name="Shape 498"/>
            <p:cNvSpPr txBox="1"/>
            <p:nvPr/>
          </p:nvSpPr>
          <p:spPr>
            <a:xfrm>
              <a:off x="569553" y="2541150"/>
              <a:ext cx="5086500" cy="572700"/>
            </a:xfrm>
            <a:prstGeom prst="rect">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00FF"/>
                  </a:solidFill>
                </a:rPr>
                <a:t>“calander”</a:t>
              </a:r>
              <a:endParaRPr sz="1800">
                <a:solidFill>
                  <a:srgbClr val="0000FF"/>
                </a:solidFill>
              </a:endParaRPr>
            </a:p>
            <a:p>
              <a:pPr marL="0" lvl="0" indent="0" algn="ctr" rtl="0">
                <a:spcBef>
                  <a:spcPts val="0"/>
                </a:spcBef>
                <a:spcAft>
                  <a:spcPts val="0"/>
                </a:spcAft>
                <a:buNone/>
              </a:pPr>
              <a:r>
                <a:rPr lang="en" sz="1800">
                  <a:solidFill>
                    <a:srgbClr val="980000"/>
                  </a:solidFill>
                  <a:latin typeface="Courier New"/>
                  <a:ea typeface="Courier New"/>
                  <a:cs typeface="Courier New"/>
                  <a:sym typeface="Courier New"/>
                </a:rPr>
                <a:t>calendar</a:t>
              </a:r>
              <a:endParaRPr sz="1800">
                <a:solidFill>
                  <a:srgbClr val="980000"/>
                </a:solidFill>
                <a:latin typeface="Courier New"/>
                <a:ea typeface="Courier New"/>
                <a:cs typeface="Courier New"/>
                <a:sym typeface="Courier New"/>
              </a:endParaRPr>
            </a:p>
          </p:txBody>
        </p:sp>
        <p:sp>
          <p:nvSpPr>
            <p:cNvPr id="499" name="Shape 499"/>
            <p:cNvSpPr txBox="1"/>
            <p:nvPr/>
          </p:nvSpPr>
          <p:spPr>
            <a:xfrm>
              <a:off x="569553" y="3113850"/>
              <a:ext cx="5086500" cy="572700"/>
            </a:xfrm>
            <a:prstGeom prst="rect">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00FF"/>
                  </a:solidFill>
                </a:rPr>
                <a:t>“a day planner”</a:t>
              </a:r>
              <a:endParaRPr sz="1800">
                <a:solidFill>
                  <a:srgbClr val="0000FF"/>
                </a:solidFill>
              </a:endParaRPr>
            </a:p>
            <a:p>
              <a:pPr marL="0" lvl="0" indent="0" algn="ctr" rtl="0">
                <a:spcBef>
                  <a:spcPts val="0"/>
                </a:spcBef>
                <a:spcAft>
                  <a:spcPts val="0"/>
                </a:spcAft>
                <a:buNone/>
              </a:pPr>
              <a:r>
                <a:rPr lang="en" sz="1800">
                  <a:solidFill>
                    <a:srgbClr val="980000"/>
                  </a:solidFill>
                  <a:latin typeface="Courier New"/>
                  <a:ea typeface="Courier New"/>
                  <a:cs typeface="Courier New"/>
                  <a:sym typeface="Courier New"/>
                </a:rPr>
                <a:t>calendar</a:t>
              </a:r>
              <a:endParaRPr sz="1800">
                <a:solidFill>
                  <a:srgbClr val="980000"/>
                </a:solidFill>
                <a:latin typeface="Courier New"/>
                <a:ea typeface="Courier New"/>
                <a:cs typeface="Courier New"/>
                <a:sym typeface="Courier New"/>
              </a:endParaRPr>
            </a:p>
          </p:txBody>
        </p:sp>
      </p:grpSp>
      <p:cxnSp>
        <p:nvCxnSpPr>
          <p:cNvPr id="500" name="Shape 500"/>
          <p:cNvCxnSpPr>
            <a:stCxn id="496" idx="3"/>
            <a:endCxn id="494" idx="1"/>
          </p:cNvCxnSpPr>
          <p:nvPr/>
        </p:nvCxnSpPr>
        <p:spPr>
          <a:xfrm>
            <a:off x="6204525" y="2939383"/>
            <a:ext cx="441900" cy="0"/>
          </a:xfrm>
          <a:prstGeom prst="straightConnector1">
            <a:avLst/>
          </a:prstGeom>
          <a:noFill/>
          <a:ln w="38100" cap="flat" cmpd="sng">
            <a:solidFill>
              <a:srgbClr val="000000"/>
            </a:solidFill>
            <a:prstDash val="solid"/>
            <a:round/>
            <a:headEnd type="none" w="med" len="med"/>
            <a:tailEnd type="triangle" w="med" len="med"/>
          </a:ln>
        </p:spPr>
      </p:cxnSp>
    </p:spTree>
    <p:extLst>
      <p:ext uri="{BB962C8B-B14F-4D97-AF65-F5344CB8AC3E}">
        <p14:creationId xmlns:p14="http://schemas.microsoft.com/office/powerpoint/2010/main" val="754418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Experiments via Amazon Mechanical Turk</a:t>
            </a:r>
            <a:endParaRPr/>
          </a:p>
        </p:txBody>
      </p:sp>
      <p:pic>
        <p:nvPicPr>
          <p:cNvPr id="601" name="Shape 601"/>
          <p:cNvPicPr preferRelativeResize="0"/>
          <p:nvPr/>
        </p:nvPicPr>
        <p:blipFill>
          <a:blip r:embed="rId3">
            <a:alphaModFix/>
          </a:blip>
          <a:stretch>
            <a:fillRect/>
          </a:stretch>
        </p:blipFill>
        <p:spPr>
          <a:xfrm>
            <a:off x="601919" y="1216100"/>
            <a:ext cx="2864325" cy="1920900"/>
          </a:xfrm>
          <a:prstGeom prst="rect">
            <a:avLst/>
          </a:prstGeom>
          <a:noFill/>
          <a:ln>
            <a:noFill/>
          </a:ln>
        </p:spPr>
      </p:pic>
      <p:pic>
        <p:nvPicPr>
          <p:cNvPr id="602" name="Shape 602" descr="person.png"/>
          <p:cNvPicPr preferRelativeResize="0"/>
          <p:nvPr/>
        </p:nvPicPr>
        <p:blipFill>
          <a:blip r:embed="rId4">
            <a:alphaModFix/>
          </a:blip>
          <a:stretch>
            <a:fillRect/>
          </a:stretch>
        </p:blipFill>
        <p:spPr>
          <a:xfrm flipH="1">
            <a:off x="3466250" y="1216100"/>
            <a:ext cx="785700" cy="785700"/>
          </a:xfrm>
          <a:prstGeom prst="rect">
            <a:avLst/>
          </a:prstGeom>
          <a:noFill/>
          <a:ln>
            <a:noFill/>
          </a:ln>
        </p:spPr>
      </p:pic>
      <p:pic>
        <p:nvPicPr>
          <p:cNvPr id="603" name="Shape 603"/>
          <p:cNvPicPr preferRelativeResize="0"/>
          <p:nvPr/>
        </p:nvPicPr>
        <p:blipFill>
          <a:blip r:embed="rId5">
            <a:alphaModFix/>
          </a:blip>
          <a:stretch>
            <a:fillRect/>
          </a:stretch>
        </p:blipFill>
        <p:spPr>
          <a:xfrm>
            <a:off x="3552100" y="2111250"/>
            <a:ext cx="613993" cy="921000"/>
          </a:xfrm>
          <a:prstGeom prst="rect">
            <a:avLst/>
          </a:prstGeom>
          <a:noFill/>
          <a:ln>
            <a:noFill/>
          </a:ln>
        </p:spPr>
      </p:pic>
      <p:sp>
        <p:nvSpPr>
          <p:cNvPr id="604" name="Shape 604"/>
          <p:cNvSpPr txBox="1"/>
          <p:nvPr/>
        </p:nvSpPr>
        <p:spPr>
          <a:xfrm>
            <a:off x="4378450" y="1936250"/>
            <a:ext cx="881100" cy="480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t>x 50</a:t>
            </a:r>
            <a:endParaRPr sz="2400"/>
          </a:p>
        </p:txBody>
      </p:sp>
      <p:sp>
        <p:nvSpPr>
          <p:cNvPr id="605" name="Shape 605"/>
          <p:cNvSpPr/>
          <p:nvPr/>
        </p:nvSpPr>
        <p:spPr>
          <a:xfrm>
            <a:off x="6114975" y="3579650"/>
            <a:ext cx="1743000" cy="8286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Semantic Parser</a:t>
            </a:r>
            <a:endParaRPr sz="1800"/>
          </a:p>
        </p:txBody>
      </p:sp>
      <p:sp>
        <p:nvSpPr>
          <p:cNvPr id="606" name="Shape 606"/>
          <p:cNvSpPr/>
          <p:nvPr/>
        </p:nvSpPr>
        <p:spPr>
          <a:xfrm>
            <a:off x="6114976" y="1762250"/>
            <a:ext cx="1743000" cy="82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t>Induced Training Pairs</a:t>
            </a:r>
            <a:endParaRPr sz="1800"/>
          </a:p>
        </p:txBody>
      </p:sp>
      <p:cxnSp>
        <p:nvCxnSpPr>
          <p:cNvPr id="607" name="Shape 607"/>
          <p:cNvCxnSpPr>
            <a:stCxn id="606" idx="2"/>
            <a:endCxn id="605" idx="0"/>
          </p:cNvCxnSpPr>
          <p:nvPr/>
        </p:nvCxnSpPr>
        <p:spPr>
          <a:xfrm>
            <a:off x="6986476" y="2590850"/>
            <a:ext cx="0" cy="988800"/>
          </a:xfrm>
          <a:prstGeom prst="straightConnector1">
            <a:avLst/>
          </a:prstGeom>
          <a:noFill/>
          <a:ln w="38100" cap="flat" cmpd="sng">
            <a:solidFill>
              <a:srgbClr val="000000"/>
            </a:solidFill>
            <a:prstDash val="solid"/>
            <a:round/>
            <a:headEnd type="none" w="med" len="med"/>
            <a:tailEnd type="triangle" w="med" len="med"/>
          </a:ln>
        </p:spPr>
      </p:cxnSp>
      <p:cxnSp>
        <p:nvCxnSpPr>
          <p:cNvPr id="608" name="Shape 608"/>
          <p:cNvCxnSpPr>
            <a:stCxn id="604" idx="3"/>
            <a:endCxn id="606" idx="1"/>
          </p:cNvCxnSpPr>
          <p:nvPr/>
        </p:nvCxnSpPr>
        <p:spPr>
          <a:xfrm>
            <a:off x="5259550" y="2176550"/>
            <a:ext cx="855300" cy="0"/>
          </a:xfrm>
          <a:prstGeom prst="straightConnector1">
            <a:avLst/>
          </a:prstGeom>
          <a:noFill/>
          <a:ln w="38100" cap="flat" cmpd="sng">
            <a:solidFill>
              <a:srgbClr val="000000"/>
            </a:solidFill>
            <a:prstDash val="solid"/>
            <a:round/>
            <a:headEnd type="none" w="med" len="med"/>
            <a:tailEnd type="triangle" w="med" len="med"/>
          </a:ln>
        </p:spPr>
      </p:cxnSp>
      <p:cxnSp>
        <p:nvCxnSpPr>
          <p:cNvPr id="609" name="Shape 609"/>
          <p:cNvCxnSpPr>
            <a:stCxn id="605" idx="1"/>
          </p:cNvCxnSpPr>
          <p:nvPr/>
        </p:nvCxnSpPr>
        <p:spPr>
          <a:xfrm rot="10800000">
            <a:off x="2055675" y="3993950"/>
            <a:ext cx="4059300" cy="0"/>
          </a:xfrm>
          <a:prstGeom prst="straightConnector1">
            <a:avLst/>
          </a:prstGeom>
          <a:noFill/>
          <a:ln w="38100" cap="flat" cmpd="sng">
            <a:solidFill>
              <a:schemeClr val="dk2"/>
            </a:solidFill>
            <a:prstDash val="solid"/>
            <a:round/>
            <a:headEnd type="none" w="med" len="med"/>
            <a:tailEnd type="none" w="med" len="med"/>
          </a:ln>
        </p:spPr>
      </p:cxnSp>
      <p:cxnSp>
        <p:nvCxnSpPr>
          <p:cNvPr id="610" name="Shape 610"/>
          <p:cNvCxnSpPr>
            <a:endCxn id="601" idx="2"/>
          </p:cNvCxnSpPr>
          <p:nvPr/>
        </p:nvCxnSpPr>
        <p:spPr>
          <a:xfrm rot="10800000">
            <a:off x="2034081" y="3137000"/>
            <a:ext cx="0" cy="881100"/>
          </a:xfrm>
          <a:prstGeom prst="straightConnector1">
            <a:avLst/>
          </a:prstGeom>
          <a:noFill/>
          <a:ln w="38100" cap="flat" cmpd="sng">
            <a:solidFill>
              <a:schemeClr val="dk2"/>
            </a:solidFill>
            <a:prstDash val="solid"/>
            <a:round/>
            <a:headEnd type="none" w="med" len="med"/>
            <a:tailEnd type="triangle" w="med" len="med"/>
          </a:ln>
        </p:spPr>
      </p:cxnSp>
      <p:sp>
        <p:nvSpPr>
          <p:cNvPr id="611" name="Shape 611"/>
          <p:cNvSpPr txBox="1"/>
          <p:nvPr/>
        </p:nvSpPr>
        <p:spPr>
          <a:xfrm>
            <a:off x="2034075" y="3513350"/>
            <a:ext cx="881100" cy="48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t>x 4</a:t>
            </a:r>
            <a:endParaRPr sz="2400"/>
          </a:p>
        </p:txBody>
      </p:sp>
      <p:sp>
        <p:nvSpPr>
          <p:cNvPr id="612" name="Shape 6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21</a:t>
            </a:fld>
            <a:endParaRPr/>
          </a:p>
        </p:txBody>
      </p:sp>
    </p:spTree>
    <p:extLst>
      <p:ext uri="{BB962C8B-B14F-4D97-AF65-F5344CB8AC3E}">
        <p14:creationId xmlns:p14="http://schemas.microsoft.com/office/powerpoint/2010/main" val="20411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11700" y="153862"/>
            <a:ext cx="8520600" cy="572700"/>
          </a:xfrm>
          <a:prstGeom prst="rect">
            <a:avLst/>
          </a:prstGeom>
        </p:spPr>
        <p:txBody>
          <a:bodyPr lIns="91425" tIns="91425" rIns="91425" bIns="91425" anchor="t" anchorCtr="0">
            <a:noAutofit/>
          </a:bodyPr>
          <a:lstStyle/>
          <a:p>
            <a:pPr lvl="0" rtl="0">
              <a:spcBef>
                <a:spcPts val="0"/>
              </a:spcBef>
              <a:buNone/>
            </a:pPr>
            <a:r>
              <a:rPr lang="en" dirty="0"/>
              <a:t>AMT Survey Responses</a:t>
            </a:r>
          </a:p>
        </p:txBody>
      </p:sp>
      <p:sp>
        <p:nvSpPr>
          <p:cNvPr id="525" name="Shape 5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22</a:t>
            </a:fld>
            <a:endParaRPr lang="en"/>
          </a:p>
        </p:txBody>
      </p:sp>
      <p:pic>
        <p:nvPicPr>
          <p:cNvPr id="526" name="Shape 526"/>
          <p:cNvPicPr preferRelativeResize="0"/>
          <p:nvPr/>
        </p:nvPicPr>
        <p:blipFill>
          <a:blip r:embed="rId3">
            <a:alphaModFix/>
          </a:blip>
          <a:stretch>
            <a:fillRect/>
          </a:stretch>
        </p:blipFill>
        <p:spPr>
          <a:xfrm>
            <a:off x="1343025" y="1017713"/>
            <a:ext cx="6457950" cy="3971925"/>
          </a:xfrm>
          <a:prstGeom prst="rect">
            <a:avLst/>
          </a:prstGeom>
          <a:noFill/>
          <a:ln>
            <a:noFill/>
          </a:ln>
        </p:spPr>
      </p:pic>
    </p:spTree>
    <p:extLst>
      <p:ext uri="{BB962C8B-B14F-4D97-AF65-F5344CB8AC3E}">
        <p14:creationId xmlns:p14="http://schemas.microsoft.com/office/powerpoint/2010/main" val="2885938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AMT Delivery Dialog Leng</a:t>
            </a:r>
            <a:r>
              <a:rPr lang="en-US" dirty="0" err="1"/>
              <a:t>th</a:t>
            </a:r>
            <a:r>
              <a:rPr lang="en-US" dirty="0"/>
              <a:t> in </a:t>
            </a:r>
            <a:r>
              <a:rPr lang="en" dirty="0"/>
              <a:t>Turns</a:t>
            </a:r>
            <a:endParaRPr dirty="0"/>
          </a:p>
        </p:txBody>
      </p:sp>
      <p:sp>
        <p:nvSpPr>
          <p:cNvPr id="641" name="Shape 6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pPr marL="0" lvl="0" indent="0" rtl="0">
                <a:spcBef>
                  <a:spcPts val="0"/>
                </a:spcBef>
                <a:spcAft>
                  <a:spcPts val="0"/>
                </a:spcAft>
                <a:buNone/>
              </a:pPr>
              <a:t>23</a:t>
            </a:fld>
            <a:endParaRPr/>
          </a:p>
        </p:txBody>
      </p:sp>
      <p:pic>
        <p:nvPicPr>
          <p:cNvPr id="642" name="Shape 642"/>
          <p:cNvPicPr preferRelativeResize="0"/>
          <p:nvPr/>
        </p:nvPicPr>
        <p:blipFill rotWithShape="1">
          <a:blip r:embed="rId3">
            <a:alphaModFix/>
          </a:blip>
          <a:srcRect l="50784" r="-1220"/>
          <a:stretch/>
        </p:blipFill>
        <p:spPr>
          <a:xfrm>
            <a:off x="2357534" y="963144"/>
            <a:ext cx="3738483" cy="4180356"/>
          </a:xfrm>
          <a:prstGeom prst="rect">
            <a:avLst/>
          </a:prstGeom>
          <a:noFill/>
          <a:ln>
            <a:noFill/>
          </a:ln>
        </p:spPr>
      </p:pic>
      <p:sp>
        <p:nvSpPr>
          <p:cNvPr id="645" name="Shape 645"/>
          <p:cNvSpPr txBox="1"/>
          <p:nvPr/>
        </p:nvSpPr>
        <p:spPr>
          <a:xfrm>
            <a:off x="6253885" y="2354861"/>
            <a:ext cx="2712082" cy="125934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dirty="0"/>
              <a:t>Qualitative</a:t>
            </a:r>
            <a:r>
              <a:rPr lang="en" sz="1800" dirty="0"/>
              <a:t>: One user wrote “the robot even fixed my typo when I mispelled calendar!”</a:t>
            </a:r>
            <a:endParaRPr sz="1800" dirty="0"/>
          </a:p>
        </p:txBody>
      </p:sp>
    </p:spTree>
    <p:extLst>
      <p:ext uri="{BB962C8B-B14F-4D97-AF65-F5344CB8AC3E}">
        <p14:creationId xmlns:p14="http://schemas.microsoft.com/office/powerpoint/2010/main" val="26220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2C51-1E31-4733-A2D5-97E685074034}"/>
              </a:ext>
            </a:extLst>
          </p:cNvPr>
          <p:cNvSpPr>
            <a:spLocks noGrp="1"/>
          </p:cNvSpPr>
          <p:nvPr>
            <p:ph type="title"/>
          </p:nvPr>
        </p:nvSpPr>
        <p:spPr/>
        <p:txBody>
          <a:bodyPr/>
          <a:lstStyle/>
          <a:p>
            <a:r>
              <a:rPr lang="en" dirty="0"/>
              <a:t>Segbot Experiment</a:t>
            </a:r>
            <a:endParaRPr lang="en-US" dirty="0"/>
          </a:p>
        </p:txBody>
      </p:sp>
      <p:sp>
        <p:nvSpPr>
          <p:cNvPr id="3" name="Content Placeholder 2">
            <a:extLst>
              <a:ext uri="{FF2B5EF4-FFF2-40B4-BE49-F238E27FC236}">
                <a16:creationId xmlns:a16="http://schemas.microsoft.com/office/drawing/2014/main" id="{563935D8-566E-4E69-BB71-4A3EC9A055B4}"/>
              </a:ext>
            </a:extLst>
          </p:cNvPr>
          <p:cNvSpPr>
            <a:spLocks noGrp="1"/>
          </p:cNvSpPr>
          <p:nvPr>
            <p:ph idx="1"/>
          </p:nvPr>
        </p:nvSpPr>
        <p:spPr/>
        <p:txBody>
          <a:bodyPr/>
          <a:lstStyle/>
          <a:p>
            <a:r>
              <a:rPr lang="en" dirty="0">
                <a:solidFill>
                  <a:srgbClr val="C00000"/>
                </a:solidFill>
              </a:rPr>
              <a:t>Initial Test: </a:t>
            </a:r>
            <a:r>
              <a:rPr lang="en" dirty="0">
                <a:solidFill>
                  <a:srgbClr val="2009A9"/>
                </a:solidFill>
              </a:rPr>
              <a:t>10 users with baseline system (no additional training).</a:t>
            </a:r>
          </a:p>
          <a:p>
            <a:r>
              <a:rPr lang="en-US" dirty="0">
                <a:solidFill>
                  <a:srgbClr val="2009A9"/>
                </a:solidFill>
              </a:rPr>
              <a:t>Robot roamed the office for four days.</a:t>
            </a:r>
          </a:p>
          <a:p>
            <a:pPr lvl="1"/>
            <a:r>
              <a:rPr lang="en-US" dirty="0">
                <a:solidFill>
                  <a:srgbClr val="006600"/>
                </a:solidFill>
              </a:rPr>
              <a:t>34 conversations with users in the office ended with training goals.</a:t>
            </a:r>
          </a:p>
          <a:p>
            <a:pPr lvl="1"/>
            <a:r>
              <a:rPr lang="en-US" dirty="0">
                <a:solidFill>
                  <a:srgbClr val="006600"/>
                </a:solidFill>
              </a:rPr>
              <a:t>System re-trained after four days.</a:t>
            </a:r>
          </a:p>
          <a:p>
            <a:r>
              <a:rPr lang="en" dirty="0">
                <a:solidFill>
                  <a:srgbClr val="C00000"/>
                </a:solidFill>
              </a:rPr>
              <a:t>Final Test: </a:t>
            </a:r>
            <a:r>
              <a:rPr lang="en" dirty="0">
                <a:solidFill>
                  <a:srgbClr val="2009A9"/>
                </a:solidFill>
              </a:rPr>
              <a:t>10 users with re-trained system.</a:t>
            </a:r>
            <a:endParaRPr lang="en-US" dirty="0">
              <a:solidFill>
                <a:srgbClr val="2009A9"/>
              </a:solidFill>
            </a:endParaRPr>
          </a:p>
          <a:p>
            <a:endParaRPr lang="en-US" dirty="0">
              <a:solidFill>
                <a:srgbClr val="2009A9"/>
              </a:solidFill>
            </a:endParaRPr>
          </a:p>
          <a:p>
            <a:endParaRPr lang="en" dirty="0">
              <a:solidFill>
                <a:srgbClr val="2009A9"/>
              </a:solidFill>
            </a:endParaRPr>
          </a:p>
          <a:p>
            <a:endParaRPr lang="en-US" dirty="0"/>
          </a:p>
        </p:txBody>
      </p:sp>
      <p:sp>
        <p:nvSpPr>
          <p:cNvPr id="4" name="Slide Number Placeholder 3">
            <a:extLst>
              <a:ext uri="{FF2B5EF4-FFF2-40B4-BE49-F238E27FC236}">
                <a16:creationId xmlns:a16="http://schemas.microsoft.com/office/drawing/2014/main" id="{00A53948-F454-4A12-8357-AEE1705E2270}"/>
              </a:ext>
            </a:extLst>
          </p:cNvPr>
          <p:cNvSpPr>
            <a:spLocks noGrp="1"/>
          </p:cNvSpPr>
          <p:nvPr>
            <p:ph type="sldNum" sz="quarter" idx="11"/>
          </p:nvPr>
        </p:nvSpPr>
        <p:spPr/>
        <p:txBody>
          <a:bodyPr/>
          <a:lstStyle/>
          <a:p>
            <a:fld id="{C00908E0-2CD8-43DB-8F16-1B583539CFFD}" type="slidenum">
              <a:rPr lang="ar-SA" smtClean="0">
                <a:solidFill>
                  <a:srgbClr val="000000"/>
                </a:solidFill>
              </a:rPr>
              <a:pPr/>
              <a:t>24</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454788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title"/>
          </p:nvPr>
        </p:nvSpPr>
        <p:spPr>
          <a:xfrm>
            <a:off x="226207" y="86684"/>
            <a:ext cx="8520600" cy="572700"/>
          </a:xfrm>
          <a:prstGeom prst="rect">
            <a:avLst/>
          </a:prstGeom>
        </p:spPr>
        <p:txBody>
          <a:bodyPr lIns="91425" tIns="91425" rIns="91425" bIns="91425" anchor="t" anchorCtr="0">
            <a:noAutofit/>
          </a:bodyPr>
          <a:lstStyle/>
          <a:p>
            <a:pPr lvl="0" rtl="0">
              <a:spcBef>
                <a:spcPts val="0"/>
              </a:spcBef>
              <a:buNone/>
            </a:pPr>
            <a:r>
              <a:rPr lang="en" dirty="0"/>
              <a:t>Segbot Dialog Success</a:t>
            </a:r>
          </a:p>
        </p:txBody>
      </p:sp>
      <p:sp>
        <p:nvSpPr>
          <p:cNvPr id="546" name="Shape 54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25</a:t>
            </a:fld>
            <a:endParaRPr lang="en"/>
          </a:p>
        </p:txBody>
      </p:sp>
      <p:pic>
        <p:nvPicPr>
          <p:cNvPr id="547" name="Shape 547"/>
          <p:cNvPicPr preferRelativeResize="0"/>
          <p:nvPr/>
        </p:nvPicPr>
        <p:blipFill>
          <a:blip r:embed="rId3">
            <a:alphaModFix/>
          </a:blip>
          <a:stretch>
            <a:fillRect/>
          </a:stretch>
        </p:blipFill>
        <p:spPr>
          <a:xfrm>
            <a:off x="-125186" y="932310"/>
            <a:ext cx="6172200" cy="3962400"/>
          </a:xfrm>
          <a:prstGeom prst="rect">
            <a:avLst/>
          </a:prstGeom>
          <a:noFill/>
          <a:ln>
            <a:noFill/>
          </a:ln>
        </p:spPr>
      </p:pic>
      <p:sp>
        <p:nvSpPr>
          <p:cNvPr id="2" name="Rectangle 1">
            <a:extLst>
              <a:ext uri="{FF2B5EF4-FFF2-40B4-BE49-F238E27FC236}">
                <a16:creationId xmlns:a16="http://schemas.microsoft.com/office/drawing/2014/main" id="{D7D23501-8ABA-4BF1-840B-04DAAFD4C4CB}"/>
              </a:ext>
            </a:extLst>
          </p:cNvPr>
          <p:cNvSpPr/>
          <p:nvPr/>
        </p:nvSpPr>
        <p:spPr bwMode="auto">
          <a:xfrm>
            <a:off x="0" y="1051249"/>
            <a:ext cx="2967135" cy="4167673"/>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00414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226207" y="144038"/>
            <a:ext cx="8520600" cy="572700"/>
          </a:xfrm>
          <a:prstGeom prst="rect">
            <a:avLst/>
          </a:prstGeom>
        </p:spPr>
        <p:txBody>
          <a:bodyPr lIns="91425" tIns="91425" rIns="91425" bIns="91425" anchor="t" anchorCtr="0">
            <a:noAutofit/>
          </a:bodyPr>
          <a:lstStyle/>
          <a:p>
            <a:pPr lvl="0" rtl="0">
              <a:spcBef>
                <a:spcPts val="0"/>
              </a:spcBef>
              <a:buNone/>
            </a:pPr>
            <a:r>
              <a:rPr lang="en" dirty="0"/>
              <a:t>Segbot Survey Responses</a:t>
            </a:r>
          </a:p>
        </p:txBody>
      </p:sp>
      <p:sp>
        <p:nvSpPr>
          <p:cNvPr id="553" name="Shape 55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26</a:t>
            </a:fld>
            <a:endParaRPr lang="en"/>
          </a:p>
        </p:txBody>
      </p:sp>
      <p:pic>
        <p:nvPicPr>
          <p:cNvPr id="554" name="Shape 554"/>
          <p:cNvPicPr preferRelativeResize="0"/>
          <p:nvPr/>
        </p:nvPicPr>
        <p:blipFill>
          <a:blip r:embed="rId3">
            <a:alphaModFix/>
          </a:blip>
          <a:stretch>
            <a:fillRect/>
          </a:stretch>
        </p:blipFill>
        <p:spPr>
          <a:xfrm>
            <a:off x="1328728" y="716738"/>
            <a:ext cx="6486525" cy="4162425"/>
          </a:xfrm>
          <a:prstGeom prst="rect">
            <a:avLst/>
          </a:prstGeom>
          <a:noFill/>
          <a:ln>
            <a:noFill/>
          </a:ln>
        </p:spPr>
      </p:pic>
    </p:spTree>
    <p:extLst>
      <p:ext uri="{BB962C8B-B14F-4D97-AF65-F5344CB8AC3E}">
        <p14:creationId xmlns:p14="http://schemas.microsoft.com/office/powerpoint/2010/main" val="1447651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6721-BBD9-48EB-815E-264F7384A2E0}"/>
              </a:ext>
            </a:extLst>
          </p:cNvPr>
          <p:cNvSpPr>
            <a:spLocks noGrp="1"/>
          </p:cNvSpPr>
          <p:nvPr>
            <p:ph type="title"/>
          </p:nvPr>
        </p:nvSpPr>
        <p:spPr/>
        <p:txBody>
          <a:bodyPr/>
          <a:lstStyle/>
          <a:p>
            <a:r>
              <a:rPr lang="en-US" dirty="0"/>
              <a:t>Opportunistic Active Learning (OAL)</a:t>
            </a:r>
          </a:p>
        </p:txBody>
      </p:sp>
      <p:sp>
        <p:nvSpPr>
          <p:cNvPr id="3" name="Content Placeholder 2">
            <a:extLst>
              <a:ext uri="{FF2B5EF4-FFF2-40B4-BE49-F238E27FC236}">
                <a16:creationId xmlns:a16="http://schemas.microsoft.com/office/drawing/2014/main" id="{69334203-DF01-4EDC-851D-CF547CA0B3E2}"/>
              </a:ext>
            </a:extLst>
          </p:cNvPr>
          <p:cNvSpPr>
            <a:spLocks noGrp="1"/>
          </p:cNvSpPr>
          <p:nvPr>
            <p:ph idx="1"/>
          </p:nvPr>
        </p:nvSpPr>
        <p:spPr>
          <a:xfrm>
            <a:off x="578498" y="1028700"/>
            <a:ext cx="7879702" cy="3515916"/>
          </a:xfrm>
        </p:spPr>
        <p:txBody>
          <a:bodyPr/>
          <a:lstStyle/>
          <a:p>
            <a:r>
              <a:rPr lang="en-US" sz="2800" dirty="0"/>
              <a:t>Active learning normally assumes continual access to a large body of unlabeled examples.</a:t>
            </a:r>
          </a:p>
          <a:p>
            <a:r>
              <a:rPr lang="en-US" sz="2800" dirty="0"/>
              <a:t>In a grounded robot setting, only a small number of nearby items are generally available for querying.</a:t>
            </a:r>
          </a:p>
          <a:p>
            <a:r>
              <a:rPr lang="en-US" sz="2800" dirty="0"/>
              <a:t>OAL asks locally convenient queries during an interactive task (Thomason et al., </a:t>
            </a:r>
            <a:r>
              <a:rPr lang="en-US" sz="2800" dirty="0" err="1"/>
              <a:t>CoRL</a:t>
            </a:r>
            <a:r>
              <a:rPr lang="en-US" sz="2800" dirty="0"/>
              <a:t> 2017).</a:t>
            </a:r>
          </a:p>
          <a:p>
            <a:r>
              <a:rPr lang="en-US" sz="2800" dirty="0"/>
              <a:t>OAL queries may not be useful for the current interaction but expected to help future tasks.</a:t>
            </a:r>
          </a:p>
          <a:p>
            <a:endParaRPr lang="en-US" sz="2800" dirty="0"/>
          </a:p>
        </p:txBody>
      </p:sp>
      <p:sp>
        <p:nvSpPr>
          <p:cNvPr id="4" name="Slide Number Placeholder 3">
            <a:extLst>
              <a:ext uri="{FF2B5EF4-FFF2-40B4-BE49-F238E27FC236}">
                <a16:creationId xmlns:a16="http://schemas.microsoft.com/office/drawing/2014/main" id="{968A188A-3A46-48A5-9EC7-B20E1859961F}"/>
              </a:ext>
            </a:extLst>
          </p:cNvPr>
          <p:cNvSpPr>
            <a:spLocks noGrp="1"/>
          </p:cNvSpPr>
          <p:nvPr>
            <p:ph type="sldNum" sz="quarter" idx="11"/>
          </p:nvPr>
        </p:nvSpPr>
        <p:spPr/>
        <p:txBody>
          <a:bodyPr/>
          <a:lstStyle/>
          <a:p>
            <a:fld id="{C00908E0-2CD8-43DB-8F16-1B583539CFFD}" type="slidenum">
              <a:rPr lang="ar-SA" smtClean="0">
                <a:solidFill>
                  <a:srgbClr val="000000"/>
                </a:solidFill>
              </a:rPr>
              <a:pPr/>
              <a:t>27</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66143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413657" y="4375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OAL “On Topic” Query</a:t>
            </a:r>
            <a:endParaRPr dirty="0"/>
          </a:p>
        </p:txBody>
      </p:sp>
      <p:sp>
        <p:nvSpPr>
          <p:cNvPr id="173" name="Google Shape;173;p17"/>
          <p:cNvSpPr/>
          <p:nvPr/>
        </p:nvSpPr>
        <p:spPr>
          <a:xfrm>
            <a:off x="1627075" y="1539775"/>
            <a:ext cx="2589300" cy="656100"/>
          </a:xfrm>
          <a:prstGeom prst="wedgeRoundRectCallout">
            <a:avLst>
              <a:gd name="adj1" fmla="val -20833"/>
              <a:gd name="adj2" fmla="val 62500"/>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Bring the </a:t>
            </a:r>
            <a:r>
              <a:rPr lang="en" sz="1800" b="1" dirty="0"/>
              <a:t>blue mug </a:t>
            </a:r>
            <a:r>
              <a:rPr lang="en" sz="1800" dirty="0"/>
              <a:t>from Alice’s office</a:t>
            </a:r>
            <a:endParaRPr sz="1800" dirty="0"/>
          </a:p>
        </p:txBody>
      </p:sp>
      <p:sp>
        <p:nvSpPr>
          <p:cNvPr id="174" name="Google Shape;174;p17"/>
          <p:cNvSpPr/>
          <p:nvPr/>
        </p:nvSpPr>
        <p:spPr>
          <a:xfrm flipH="1">
            <a:off x="2530975" y="2492050"/>
            <a:ext cx="2326800" cy="1256100"/>
          </a:xfrm>
          <a:prstGeom prst="wedgeRectCallout">
            <a:avLst>
              <a:gd name="adj1" fmla="val -20833"/>
              <a:gd name="adj2" fmla="val 62500"/>
            </a:avLst>
          </a:prstGeom>
          <a:solidFill>
            <a:srgbClr val="5DD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Would you use the word “</a:t>
            </a:r>
            <a:r>
              <a:rPr lang="en" sz="1800" b="1" dirty="0"/>
              <a:t>blue</a:t>
            </a:r>
            <a:r>
              <a:rPr lang="en" sz="1800" dirty="0"/>
              <a:t>” to refer to this object?</a:t>
            </a:r>
            <a:endParaRPr sz="1800" dirty="0"/>
          </a:p>
        </p:txBody>
      </p:sp>
      <p:sp>
        <p:nvSpPr>
          <p:cNvPr id="175" name="Google Shape;175;p17"/>
          <p:cNvSpPr/>
          <p:nvPr/>
        </p:nvSpPr>
        <p:spPr>
          <a:xfrm>
            <a:off x="1627075" y="4164375"/>
            <a:ext cx="2589300" cy="393600"/>
          </a:xfrm>
          <a:prstGeom prst="wedgeRoundRectCallout">
            <a:avLst>
              <a:gd name="adj1" fmla="val -20833"/>
              <a:gd name="adj2" fmla="val 62500"/>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Yes</a:t>
            </a:r>
            <a:endParaRPr sz="1800"/>
          </a:p>
        </p:txBody>
      </p:sp>
      <p:pic>
        <p:nvPicPr>
          <p:cNvPr id="176" name="Google Shape;176;p17" descr="alice.jpg"/>
          <p:cNvPicPr preferRelativeResize="0"/>
          <p:nvPr/>
        </p:nvPicPr>
        <p:blipFill>
          <a:blip r:embed="rId3">
            <a:alphaModFix/>
          </a:blip>
          <a:stretch>
            <a:fillRect/>
          </a:stretch>
        </p:blipFill>
        <p:spPr>
          <a:xfrm flipH="1">
            <a:off x="63281" y="3328724"/>
            <a:ext cx="1505632" cy="1524100"/>
          </a:xfrm>
          <a:prstGeom prst="rect">
            <a:avLst/>
          </a:prstGeom>
          <a:noFill/>
          <a:ln>
            <a:noFill/>
          </a:ln>
        </p:spPr>
      </p:pic>
      <p:sp>
        <p:nvSpPr>
          <p:cNvPr id="177" name="Google Shape;177;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178" name="Google Shape;178;p17"/>
          <p:cNvPicPr preferRelativeResize="0"/>
          <p:nvPr/>
        </p:nvPicPr>
        <p:blipFill>
          <a:blip r:embed="rId4">
            <a:alphaModFix/>
          </a:blip>
          <a:stretch>
            <a:fillRect/>
          </a:stretch>
        </p:blipFill>
        <p:spPr>
          <a:xfrm>
            <a:off x="5035421" y="1539775"/>
            <a:ext cx="3741126" cy="27902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8"/>
          <p:cNvSpPr txBox="1">
            <a:spLocks noGrp="1"/>
          </p:cNvSpPr>
          <p:nvPr>
            <p:ph type="title"/>
          </p:nvPr>
        </p:nvSpPr>
        <p:spPr>
          <a:xfrm>
            <a:off x="457200" y="4375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OAL “Off Topic” Query</a:t>
            </a:r>
            <a:endParaRPr dirty="0"/>
          </a:p>
        </p:txBody>
      </p:sp>
      <p:sp>
        <p:nvSpPr>
          <p:cNvPr id="184" name="Google Shape;184;p18"/>
          <p:cNvSpPr/>
          <p:nvPr/>
        </p:nvSpPr>
        <p:spPr>
          <a:xfrm>
            <a:off x="1627075" y="1539775"/>
            <a:ext cx="2589300" cy="656100"/>
          </a:xfrm>
          <a:prstGeom prst="wedgeRoundRectCallout">
            <a:avLst>
              <a:gd name="adj1" fmla="val -20833"/>
              <a:gd name="adj2" fmla="val 62500"/>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Bring the </a:t>
            </a:r>
            <a:r>
              <a:rPr lang="en" sz="1800" b="1" dirty="0"/>
              <a:t>blue mug</a:t>
            </a:r>
            <a:r>
              <a:rPr lang="en" sz="1800" dirty="0"/>
              <a:t> from Alice’s office</a:t>
            </a:r>
            <a:endParaRPr sz="1800" dirty="0"/>
          </a:p>
        </p:txBody>
      </p:sp>
      <p:sp>
        <p:nvSpPr>
          <p:cNvPr id="185" name="Google Shape;185;p18"/>
          <p:cNvSpPr/>
          <p:nvPr/>
        </p:nvSpPr>
        <p:spPr>
          <a:xfrm flipH="1">
            <a:off x="2530975" y="2492050"/>
            <a:ext cx="2326800" cy="1256100"/>
          </a:xfrm>
          <a:prstGeom prst="wedgeRectCallout">
            <a:avLst>
              <a:gd name="adj1" fmla="val -20833"/>
              <a:gd name="adj2" fmla="val 62500"/>
            </a:avLst>
          </a:prstGeom>
          <a:solidFill>
            <a:srgbClr val="5DD5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Would you use the word “</a:t>
            </a:r>
            <a:r>
              <a:rPr lang="en" sz="1800" b="1" dirty="0"/>
              <a:t>tall</a:t>
            </a:r>
            <a:r>
              <a:rPr lang="en" sz="1800" dirty="0"/>
              <a:t>” to refer to this object?</a:t>
            </a:r>
            <a:endParaRPr sz="1800" dirty="0"/>
          </a:p>
        </p:txBody>
      </p:sp>
      <p:sp>
        <p:nvSpPr>
          <p:cNvPr id="186" name="Google Shape;186;p18"/>
          <p:cNvSpPr/>
          <p:nvPr/>
        </p:nvSpPr>
        <p:spPr>
          <a:xfrm>
            <a:off x="1627075" y="4164375"/>
            <a:ext cx="2589300" cy="393600"/>
          </a:xfrm>
          <a:prstGeom prst="wedgeRoundRectCallout">
            <a:avLst>
              <a:gd name="adj1" fmla="val -20833"/>
              <a:gd name="adj2" fmla="val 62500"/>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Yes</a:t>
            </a:r>
            <a:endParaRPr sz="1800"/>
          </a:p>
        </p:txBody>
      </p:sp>
      <p:pic>
        <p:nvPicPr>
          <p:cNvPr id="187" name="Google Shape;187;p18" descr="alice.jpg"/>
          <p:cNvPicPr preferRelativeResize="0"/>
          <p:nvPr/>
        </p:nvPicPr>
        <p:blipFill>
          <a:blip r:embed="rId3">
            <a:alphaModFix/>
          </a:blip>
          <a:stretch>
            <a:fillRect/>
          </a:stretch>
        </p:blipFill>
        <p:spPr>
          <a:xfrm flipH="1">
            <a:off x="63281" y="3328724"/>
            <a:ext cx="1505632" cy="1524100"/>
          </a:xfrm>
          <a:prstGeom prst="rect">
            <a:avLst/>
          </a:prstGeom>
          <a:noFill/>
          <a:ln>
            <a:noFill/>
          </a:ln>
        </p:spPr>
      </p:pic>
      <p:sp>
        <p:nvSpPr>
          <p:cNvPr id="188" name="Google Shape;18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189" name="Google Shape;189;p18"/>
          <p:cNvPicPr preferRelativeResize="0"/>
          <p:nvPr/>
        </p:nvPicPr>
        <p:blipFill>
          <a:blip r:embed="rId4">
            <a:alphaModFix/>
          </a:blip>
          <a:stretch>
            <a:fillRect/>
          </a:stretch>
        </p:blipFill>
        <p:spPr>
          <a:xfrm>
            <a:off x="5035421" y="1539775"/>
            <a:ext cx="3741126" cy="2790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A275-C070-4544-A06A-0FCF62B8C7DE}"/>
              </a:ext>
            </a:extLst>
          </p:cNvPr>
          <p:cNvSpPr>
            <a:spLocks noGrp="1"/>
          </p:cNvSpPr>
          <p:nvPr>
            <p:ph type="title"/>
          </p:nvPr>
        </p:nvSpPr>
        <p:spPr/>
        <p:txBody>
          <a:bodyPr/>
          <a:lstStyle/>
          <a:p>
            <a:r>
              <a:rPr lang="en-US" dirty="0"/>
              <a:t>Language Grounding</a:t>
            </a:r>
          </a:p>
        </p:txBody>
      </p:sp>
      <p:sp>
        <p:nvSpPr>
          <p:cNvPr id="3" name="Content Placeholder 2">
            <a:extLst>
              <a:ext uri="{FF2B5EF4-FFF2-40B4-BE49-F238E27FC236}">
                <a16:creationId xmlns:a16="http://schemas.microsoft.com/office/drawing/2014/main" id="{133B64F5-A9DA-42D1-ABCA-AC24410BE7BF}"/>
              </a:ext>
            </a:extLst>
          </p:cNvPr>
          <p:cNvSpPr>
            <a:spLocks noGrp="1"/>
          </p:cNvSpPr>
          <p:nvPr>
            <p:ph idx="1"/>
          </p:nvPr>
        </p:nvSpPr>
        <p:spPr/>
        <p:txBody>
          <a:bodyPr/>
          <a:lstStyle/>
          <a:p>
            <a:r>
              <a:rPr lang="en-US" dirty="0" err="1"/>
              <a:t>RoboNLP</a:t>
            </a:r>
            <a:r>
              <a:rPr lang="en-US" dirty="0"/>
              <a:t> requires grounding language in relevant perception and action in the world.</a:t>
            </a:r>
          </a:p>
          <a:p>
            <a:r>
              <a:rPr lang="en-US" dirty="0"/>
              <a:t>Multimodal deep learning has resulted in significant recent progress on various language grounding tasks.</a:t>
            </a:r>
          </a:p>
        </p:txBody>
      </p:sp>
      <p:sp>
        <p:nvSpPr>
          <p:cNvPr id="4" name="Slide Number Placeholder 3">
            <a:extLst>
              <a:ext uri="{FF2B5EF4-FFF2-40B4-BE49-F238E27FC236}">
                <a16:creationId xmlns:a16="http://schemas.microsoft.com/office/drawing/2014/main" id="{5F725291-891E-42D9-BE36-1688F76A38ED}"/>
              </a:ext>
            </a:extLst>
          </p:cNvPr>
          <p:cNvSpPr>
            <a:spLocks noGrp="1"/>
          </p:cNvSpPr>
          <p:nvPr>
            <p:ph type="sldNum" sz="quarter" idx="11"/>
          </p:nvPr>
        </p:nvSpPr>
        <p:spPr/>
        <p:txBody>
          <a:bodyPr/>
          <a:lstStyle/>
          <a:p>
            <a:fld id="{C00908E0-2CD8-43DB-8F16-1B583539CFFD}" type="slidenum">
              <a:rPr lang="ar-SA" smtClean="0">
                <a:solidFill>
                  <a:srgbClr val="000000"/>
                </a:solidFill>
              </a:rPr>
              <a:pPr/>
              <a:t>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547280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D038-772F-4518-8772-18253ACCE66F}"/>
              </a:ext>
            </a:extLst>
          </p:cNvPr>
          <p:cNvSpPr>
            <a:spLocks noGrp="1"/>
          </p:cNvSpPr>
          <p:nvPr>
            <p:ph type="title"/>
          </p:nvPr>
        </p:nvSpPr>
        <p:spPr/>
        <p:txBody>
          <a:bodyPr/>
          <a:lstStyle/>
          <a:p>
            <a:r>
              <a:rPr lang="en-US" dirty="0"/>
              <a:t>OAL Dialog Policy</a:t>
            </a:r>
          </a:p>
        </p:txBody>
      </p:sp>
      <p:sp>
        <p:nvSpPr>
          <p:cNvPr id="3" name="Content Placeholder 2">
            <a:extLst>
              <a:ext uri="{FF2B5EF4-FFF2-40B4-BE49-F238E27FC236}">
                <a16:creationId xmlns:a16="http://schemas.microsoft.com/office/drawing/2014/main" id="{72C9EAD4-735F-4E0F-9B16-532D477E3E9E}"/>
              </a:ext>
            </a:extLst>
          </p:cNvPr>
          <p:cNvSpPr>
            <a:spLocks noGrp="1"/>
          </p:cNvSpPr>
          <p:nvPr>
            <p:ph idx="1"/>
          </p:nvPr>
        </p:nvSpPr>
        <p:spPr/>
        <p:txBody>
          <a:bodyPr/>
          <a:lstStyle/>
          <a:p>
            <a:r>
              <a:rPr lang="en-US" dirty="0"/>
              <a:t>Must decide when and what OAL queries to ask to properly trade-off immediate task completion and future task performance.</a:t>
            </a:r>
          </a:p>
          <a:p>
            <a:r>
              <a:rPr lang="en-US" dirty="0"/>
              <a:t>We (</a:t>
            </a:r>
            <a:r>
              <a:rPr lang="en-US" dirty="0" err="1"/>
              <a:t>Padmakumar</a:t>
            </a:r>
            <a:r>
              <a:rPr lang="en-US" dirty="0"/>
              <a:t> et al., EMNLP 2018) developed a reinforcement-learning (RL) approach to learn an effective OAL dialog policy.</a:t>
            </a:r>
          </a:p>
        </p:txBody>
      </p:sp>
      <p:sp>
        <p:nvSpPr>
          <p:cNvPr id="4" name="Slide Number Placeholder 3">
            <a:extLst>
              <a:ext uri="{FF2B5EF4-FFF2-40B4-BE49-F238E27FC236}">
                <a16:creationId xmlns:a16="http://schemas.microsoft.com/office/drawing/2014/main" id="{A79CEEFA-6EB4-4A23-B068-C5623B20E8AE}"/>
              </a:ext>
            </a:extLst>
          </p:cNvPr>
          <p:cNvSpPr>
            <a:spLocks noGrp="1"/>
          </p:cNvSpPr>
          <p:nvPr>
            <p:ph type="sldNum" sz="quarter" idx="11"/>
          </p:nvPr>
        </p:nvSpPr>
        <p:spPr/>
        <p:txBody>
          <a:bodyPr/>
          <a:lstStyle/>
          <a:p>
            <a:fld id="{C00908E0-2CD8-43DB-8F16-1B583539CFFD}" type="slidenum">
              <a:rPr lang="ar-SA" smtClean="0">
                <a:solidFill>
                  <a:srgbClr val="000000"/>
                </a:solidFill>
              </a:rPr>
              <a:pPr/>
              <a:t>30</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227102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63E6-2FAE-413F-97E3-C3A4AED9D0C7}"/>
              </a:ext>
            </a:extLst>
          </p:cNvPr>
          <p:cNvSpPr>
            <a:spLocks noGrp="1"/>
          </p:cNvSpPr>
          <p:nvPr>
            <p:ph type="title"/>
          </p:nvPr>
        </p:nvSpPr>
        <p:spPr/>
        <p:txBody>
          <a:bodyPr/>
          <a:lstStyle/>
          <a:p>
            <a:r>
              <a:rPr lang="en-US" dirty="0"/>
              <a:t>RL for Dialog</a:t>
            </a:r>
          </a:p>
        </p:txBody>
      </p:sp>
      <p:sp>
        <p:nvSpPr>
          <p:cNvPr id="3" name="Content Placeholder 2">
            <a:extLst>
              <a:ext uri="{FF2B5EF4-FFF2-40B4-BE49-F238E27FC236}">
                <a16:creationId xmlns:a16="http://schemas.microsoft.com/office/drawing/2014/main" id="{EF98B98E-6F68-4319-B4CB-F4801F137DB0}"/>
              </a:ext>
            </a:extLst>
          </p:cNvPr>
          <p:cNvSpPr>
            <a:spLocks noGrp="1"/>
          </p:cNvSpPr>
          <p:nvPr>
            <p:ph idx="1"/>
          </p:nvPr>
        </p:nvSpPr>
        <p:spPr>
          <a:xfrm>
            <a:off x="522515" y="1028700"/>
            <a:ext cx="8142514" cy="3515916"/>
          </a:xfrm>
        </p:spPr>
        <p:txBody>
          <a:bodyPr/>
          <a:lstStyle/>
          <a:p>
            <a:r>
              <a:rPr lang="en-US" sz="2800" dirty="0"/>
              <a:t>Learning dialog policy using RL has a long history.</a:t>
            </a:r>
          </a:p>
          <a:p>
            <a:r>
              <a:rPr lang="en-US" sz="2800" dirty="0"/>
              <a:t>Early collaboration of ML and NLP researchers at AT&amp;T Labs (Singh et al., NIPS 1999) initiated this approach.</a:t>
            </a:r>
          </a:p>
          <a:p>
            <a:r>
              <a:rPr lang="en-US" sz="2800" dirty="0"/>
              <a:t>Rewards based on user satisfaction survey at the end of a dialog, or a large positive reward for achieving a task-based goal, and a small negative reward for each system-initiated query.</a:t>
            </a:r>
          </a:p>
        </p:txBody>
      </p:sp>
      <p:sp>
        <p:nvSpPr>
          <p:cNvPr id="4" name="Slide Number Placeholder 3">
            <a:extLst>
              <a:ext uri="{FF2B5EF4-FFF2-40B4-BE49-F238E27FC236}">
                <a16:creationId xmlns:a16="http://schemas.microsoft.com/office/drawing/2014/main" id="{EA4422B9-630D-4F46-9D9C-E8143CCEEEAD}"/>
              </a:ext>
            </a:extLst>
          </p:cNvPr>
          <p:cNvSpPr>
            <a:spLocks noGrp="1"/>
          </p:cNvSpPr>
          <p:nvPr>
            <p:ph type="sldNum" sz="quarter" idx="11"/>
          </p:nvPr>
        </p:nvSpPr>
        <p:spPr/>
        <p:txBody>
          <a:bodyPr/>
          <a:lstStyle/>
          <a:p>
            <a:fld id="{C00908E0-2CD8-43DB-8F16-1B583539CFFD}" type="slidenum">
              <a:rPr lang="ar-SA" smtClean="0">
                <a:solidFill>
                  <a:srgbClr val="000000"/>
                </a:solidFill>
              </a:rPr>
              <a:pPr/>
              <a:t>31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205343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9B25-9BF3-4755-8B0A-40EE1A65AA90}"/>
              </a:ext>
            </a:extLst>
          </p:cNvPr>
          <p:cNvSpPr>
            <a:spLocks noGrp="1"/>
          </p:cNvSpPr>
          <p:nvPr>
            <p:ph type="title"/>
          </p:nvPr>
        </p:nvSpPr>
        <p:spPr/>
        <p:txBody>
          <a:bodyPr/>
          <a:lstStyle/>
          <a:p>
            <a:r>
              <a:rPr lang="en-US" dirty="0"/>
              <a:t>RL for OAL</a:t>
            </a:r>
          </a:p>
        </p:txBody>
      </p:sp>
      <p:sp>
        <p:nvSpPr>
          <p:cNvPr id="3" name="Content Placeholder 2">
            <a:extLst>
              <a:ext uri="{FF2B5EF4-FFF2-40B4-BE49-F238E27FC236}">
                <a16:creationId xmlns:a16="http://schemas.microsoft.com/office/drawing/2014/main" id="{7CA65C56-8095-4628-AFC0-BDED91E53029}"/>
              </a:ext>
            </a:extLst>
          </p:cNvPr>
          <p:cNvSpPr>
            <a:spLocks noGrp="1"/>
          </p:cNvSpPr>
          <p:nvPr>
            <p:ph idx="1"/>
          </p:nvPr>
        </p:nvSpPr>
        <p:spPr>
          <a:xfrm>
            <a:off x="684245" y="985157"/>
            <a:ext cx="7772400" cy="3515916"/>
          </a:xfrm>
        </p:spPr>
        <p:txBody>
          <a:bodyPr/>
          <a:lstStyle/>
          <a:p>
            <a:r>
              <a:rPr lang="en-US" dirty="0"/>
              <a:t>Evaluated on dialog for natural language object retrieval from images.</a:t>
            </a:r>
          </a:p>
          <a:p>
            <a:r>
              <a:rPr lang="en-US" dirty="0"/>
              <a:t>Allowed to ask queries on a small set of available training items to identify a target object from a set of test items.</a:t>
            </a:r>
          </a:p>
          <a:p>
            <a:r>
              <a:rPr lang="en-US" dirty="0"/>
              <a:t>Used labeled data from Visual Genome to provide oracle answers to queries in simulated dialogs.</a:t>
            </a:r>
          </a:p>
        </p:txBody>
      </p:sp>
      <p:sp>
        <p:nvSpPr>
          <p:cNvPr id="4" name="Slide Number Placeholder 3">
            <a:extLst>
              <a:ext uri="{FF2B5EF4-FFF2-40B4-BE49-F238E27FC236}">
                <a16:creationId xmlns:a16="http://schemas.microsoft.com/office/drawing/2014/main" id="{72C4F540-E0AF-4BC3-BB5B-5FEA6E24F8C8}"/>
              </a:ext>
            </a:extLst>
          </p:cNvPr>
          <p:cNvSpPr>
            <a:spLocks noGrp="1"/>
          </p:cNvSpPr>
          <p:nvPr>
            <p:ph type="sldNum" sz="quarter" idx="11"/>
          </p:nvPr>
        </p:nvSpPr>
        <p:spPr/>
        <p:txBody>
          <a:bodyPr/>
          <a:lstStyle/>
          <a:p>
            <a:fld id="{C00908E0-2CD8-43DB-8F16-1B583539CFFD}" type="slidenum">
              <a:rPr lang="ar-SA" smtClean="0">
                <a:solidFill>
                  <a:srgbClr val="000000"/>
                </a:solidFill>
              </a:rPr>
              <a:pPr/>
              <a:t>32</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45678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1" name="Google Shape;891;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pic>
        <p:nvPicPr>
          <p:cNvPr id="892" name="Google Shape;892;p75"/>
          <p:cNvPicPr preferRelativeResize="0"/>
          <p:nvPr/>
        </p:nvPicPr>
        <p:blipFill>
          <a:blip r:embed="rId3">
            <a:alphaModFix/>
          </a:blip>
          <a:stretch>
            <a:fillRect/>
          </a:stretch>
        </p:blipFill>
        <p:spPr>
          <a:xfrm>
            <a:off x="838200" y="1107450"/>
            <a:ext cx="7374704" cy="4036000"/>
          </a:xfrm>
          <a:prstGeom prst="rect">
            <a:avLst/>
          </a:prstGeom>
          <a:noFill/>
          <a:ln>
            <a:noFill/>
          </a:ln>
        </p:spPr>
      </p:pic>
      <p:sp>
        <p:nvSpPr>
          <p:cNvPr id="893" name="Google Shape;893;p75"/>
          <p:cNvSpPr/>
          <p:nvPr/>
        </p:nvSpPr>
        <p:spPr>
          <a:xfrm rot="10800000" flipH="1">
            <a:off x="5848675" y="1925480"/>
            <a:ext cx="134700" cy="112500"/>
          </a:xfrm>
          <a:prstGeom prst="lef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5"/>
          <p:cNvSpPr txBox="1"/>
          <p:nvPr/>
        </p:nvSpPr>
        <p:spPr>
          <a:xfrm>
            <a:off x="5933400" y="1783300"/>
            <a:ext cx="850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Target Description</a:t>
            </a:r>
            <a:endParaRPr sz="1000" i="1"/>
          </a:p>
        </p:txBody>
      </p:sp>
      <p:sp>
        <p:nvSpPr>
          <p:cNvPr id="7" name="Google Shape;907;p77">
            <a:extLst>
              <a:ext uri="{FF2B5EF4-FFF2-40B4-BE49-F238E27FC236}">
                <a16:creationId xmlns:a16="http://schemas.microsoft.com/office/drawing/2014/main" id="{5CB5FED5-0B55-4612-AE5A-3FD83041C268}"/>
              </a:ext>
            </a:extLst>
          </p:cNvPr>
          <p:cNvSpPr txBox="1">
            <a:spLocks/>
          </p:cNvSpPr>
          <p:nvPr/>
        </p:nvSpPr>
        <p:spPr bwMode="auto">
          <a:xfrm>
            <a:off x="601534" y="63481"/>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a:lstStyle>
          <a:p>
            <a:pPr>
              <a:spcBef>
                <a:spcPts val="0"/>
              </a:spcBef>
              <a:spcAft>
                <a:spcPts val="0"/>
              </a:spcAft>
            </a:pPr>
            <a:r>
              <a:rPr lang="en-US"/>
              <a:t>Sample Simulated Dialog</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pic>
        <p:nvPicPr>
          <p:cNvPr id="901" name="Google Shape;901;p76"/>
          <p:cNvPicPr preferRelativeResize="0"/>
          <p:nvPr/>
        </p:nvPicPr>
        <p:blipFill>
          <a:blip r:embed="rId3">
            <a:alphaModFix/>
          </a:blip>
          <a:stretch>
            <a:fillRect/>
          </a:stretch>
        </p:blipFill>
        <p:spPr>
          <a:xfrm>
            <a:off x="838200" y="1112900"/>
            <a:ext cx="7364871" cy="4030601"/>
          </a:xfrm>
          <a:prstGeom prst="rect">
            <a:avLst/>
          </a:prstGeom>
          <a:noFill/>
          <a:ln>
            <a:noFill/>
          </a:ln>
        </p:spPr>
      </p:pic>
      <p:sp>
        <p:nvSpPr>
          <p:cNvPr id="902" name="Google Shape;902;p76"/>
          <p:cNvSpPr/>
          <p:nvPr/>
        </p:nvSpPr>
        <p:spPr>
          <a:xfrm rot="10800000" flipH="1">
            <a:off x="5848675" y="3332976"/>
            <a:ext cx="134700" cy="112500"/>
          </a:xfrm>
          <a:prstGeom prst="lef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07;p77">
            <a:extLst>
              <a:ext uri="{FF2B5EF4-FFF2-40B4-BE49-F238E27FC236}">
                <a16:creationId xmlns:a16="http://schemas.microsoft.com/office/drawing/2014/main" id="{B1E7C271-CA6F-40A5-B09B-CEF15533F9A1}"/>
              </a:ext>
            </a:extLst>
          </p:cNvPr>
          <p:cNvSpPr txBox="1">
            <a:spLocks/>
          </p:cNvSpPr>
          <p:nvPr/>
        </p:nvSpPr>
        <p:spPr bwMode="auto">
          <a:xfrm>
            <a:off x="601534" y="63481"/>
            <a:ext cx="8229600" cy="857400"/>
          </a:xfrm>
          <a:prstGeom prst="rect">
            <a:avLst/>
          </a:prstGeom>
          <a:noFill/>
          <a:ln w="9525">
            <a:noFill/>
            <a:miter lim="800000"/>
            <a:headEnd/>
            <a:tailEnd/>
          </a:ln>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a:lstStyle>
          <a:p>
            <a:pPr>
              <a:spcBef>
                <a:spcPts val="0"/>
              </a:spcBef>
              <a:spcAft>
                <a:spcPts val="0"/>
              </a:spcAft>
            </a:pPr>
            <a:r>
              <a:rPr lang="en-US"/>
              <a:t>Sample Simulated Dialog</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7"/>
          <p:cNvSpPr txBox="1">
            <a:spLocks noGrp="1"/>
          </p:cNvSpPr>
          <p:nvPr>
            <p:ph type="title"/>
          </p:nvPr>
        </p:nvSpPr>
        <p:spPr>
          <a:xfrm>
            <a:off x="601534" y="63481"/>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Simulated Dialog</a:t>
            </a:r>
            <a:endParaRPr dirty="0"/>
          </a:p>
        </p:txBody>
      </p:sp>
      <p:sp>
        <p:nvSpPr>
          <p:cNvPr id="908" name="Google Shape;908;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pic>
        <p:nvPicPr>
          <p:cNvPr id="909" name="Google Shape;909;p77"/>
          <p:cNvPicPr preferRelativeResize="0"/>
          <p:nvPr/>
        </p:nvPicPr>
        <p:blipFill>
          <a:blip r:embed="rId3">
            <a:alphaModFix/>
          </a:blip>
          <a:stretch>
            <a:fillRect/>
          </a:stretch>
        </p:blipFill>
        <p:spPr>
          <a:xfrm>
            <a:off x="838200" y="1113425"/>
            <a:ext cx="7363774" cy="4030025"/>
          </a:xfrm>
          <a:prstGeom prst="rect">
            <a:avLst/>
          </a:prstGeom>
          <a:noFill/>
          <a:ln>
            <a:noFill/>
          </a:ln>
        </p:spPr>
      </p:pic>
      <p:sp>
        <p:nvSpPr>
          <p:cNvPr id="910" name="Google Shape;910;p77"/>
          <p:cNvSpPr/>
          <p:nvPr/>
        </p:nvSpPr>
        <p:spPr>
          <a:xfrm rot="10800000" flipH="1">
            <a:off x="5848675" y="4409705"/>
            <a:ext cx="134700" cy="112500"/>
          </a:xfrm>
          <a:prstGeom prst="lef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05930-C087-4CB7-BB96-B6DC0821BE20}"/>
              </a:ext>
            </a:extLst>
          </p:cNvPr>
          <p:cNvSpPr>
            <a:spLocks noGrp="1"/>
          </p:cNvSpPr>
          <p:nvPr>
            <p:ph type="title"/>
          </p:nvPr>
        </p:nvSpPr>
        <p:spPr/>
        <p:txBody>
          <a:bodyPr/>
          <a:lstStyle/>
          <a:p>
            <a:r>
              <a:rPr lang="en-US" dirty="0"/>
              <a:t>RL for OAL Training Process</a:t>
            </a:r>
          </a:p>
        </p:txBody>
      </p:sp>
      <p:sp>
        <p:nvSpPr>
          <p:cNvPr id="3" name="Content Placeholder 2">
            <a:extLst>
              <a:ext uri="{FF2B5EF4-FFF2-40B4-BE49-F238E27FC236}">
                <a16:creationId xmlns:a16="http://schemas.microsoft.com/office/drawing/2014/main" id="{28F2C129-D26E-48DE-9D95-9A2B66222068}"/>
              </a:ext>
            </a:extLst>
          </p:cNvPr>
          <p:cNvSpPr>
            <a:spLocks noGrp="1"/>
          </p:cNvSpPr>
          <p:nvPr>
            <p:ph idx="1"/>
          </p:nvPr>
        </p:nvSpPr>
        <p:spPr/>
        <p:txBody>
          <a:bodyPr/>
          <a:lstStyle/>
          <a:p>
            <a:pPr marL="457200" lvl="0" indent="-431800" algn="l" rtl="0">
              <a:spcBef>
                <a:spcPts val="640"/>
              </a:spcBef>
              <a:spcAft>
                <a:spcPts val="0"/>
              </a:spcAft>
              <a:buSzPts val="3200"/>
              <a:buChar char="•"/>
            </a:pPr>
            <a:r>
              <a:rPr lang="en-US" dirty="0"/>
              <a:t>Agent starts with no classifiers for grounding lexical concepts.</a:t>
            </a:r>
          </a:p>
          <a:p>
            <a:pPr marL="457200" lvl="0" indent="-431800" algn="l" rtl="0">
              <a:spcBef>
                <a:spcPts val="0"/>
              </a:spcBef>
              <a:spcAft>
                <a:spcPts val="0"/>
              </a:spcAft>
              <a:buSzPts val="3200"/>
              <a:buChar char="•"/>
            </a:pPr>
            <a:r>
              <a:rPr lang="en-US" dirty="0"/>
              <a:t>Labeled examples are acquired through queries and used to train grounded lexical classifiers.</a:t>
            </a:r>
          </a:p>
          <a:p>
            <a:pPr marL="457200" lvl="0" indent="-431800" algn="l" rtl="0">
              <a:spcBef>
                <a:spcPts val="0"/>
              </a:spcBef>
              <a:spcAft>
                <a:spcPts val="0"/>
              </a:spcAft>
              <a:buSzPts val="3200"/>
              <a:buChar char="•"/>
            </a:pPr>
            <a:r>
              <a:rPr lang="en-US" dirty="0"/>
              <a:t>Agent needs to learn a policy that balances active learning with task completion.</a:t>
            </a:r>
          </a:p>
          <a:p>
            <a:endParaRPr lang="en-US" dirty="0"/>
          </a:p>
        </p:txBody>
      </p:sp>
      <p:sp>
        <p:nvSpPr>
          <p:cNvPr id="4" name="Slide Number Placeholder 3">
            <a:extLst>
              <a:ext uri="{FF2B5EF4-FFF2-40B4-BE49-F238E27FC236}">
                <a16:creationId xmlns:a16="http://schemas.microsoft.com/office/drawing/2014/main" id="{AD843C56-01D8-45E9-A473-4B4CEA45FDFC}"/>
              </a:ext>
            </a:extLst>
          </p:cNvPr>
          <p:cNvSpPr>
            <a:spLocks noGrp="1"/>
          </p:cNvSpPr>
          <p:nvPr>
            <p:ph type="sldNum" sz="quarter" idx="11"/>
          </p:nvPr>
        </p:nvSpPr>
        <p:spPr/>
        <p:txBody>
          <a:bodyPr/>
          <a:lstStyle/>
          <a:p>
            <a:fld id="{C00908E0-2CD8-43DB-8F16-1B583539CFFD}" type="slidenum">
              <a:rPr lang="ar-SA" smtClean="0">
                <a:solidFill>
                  <a:srgbClr val="000000"/>
                </a:solidFill>
              </a:rPr>
              <a:pPr/>
              <a:t>36</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07377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ACFB-41D9-486C-850C-B9F9E0F07818}"/>
              </a:ext>
            </a:extLst>
          </p:cNvPr>
          <p:cNvSpPr>
            <a:spLocks noGrp="1"/>
          </p:cNvSpPr>
          <p:nvPr>
            <p:ph type="title"/>
          </p:nvPr>
        </p:nvSpPr>
        <p:spPr/>
        <p:txBody>
          <a:bodyPr/>
          <a:lstStyle/>
          <a:p>
            <a:r>
              <a:rPr lang="en-US" dirty="0"/>
              <a:t>RL Method</a:t>
            </a:r>
          </a:p>
        </p:txBody>
      </p:sp>
      <p:sp>
        <p:nvSpPr>
          <p:cNvPr id="3" name="Content Placeholder 2">
            <a:extLst>
              <a:ext uri="{FF2B5EF4-FFF2-40B4-BE49-F238E27FC236}">
                <a16:creationId xmlns:a16="http://schemas.microsoft.com/office/drawing/2014/main" id="{E9D90A44-311F-4255-AD1A-C133F8AC0F8F}"/>
              </a:ext>
            </a:extLst>
          </p:cNvPr>
          <p:cNvSpPr>
            <a:spLocks noGrp="1"/>
          </p:cNvSpPr>
          <p:nvPr>
            <p:ph idx="1"/>
          </p:nvPr>
        </p:nvSpPr>
        <p:spPr>
          <a:xfrm>
            <a:off x="454089" y="1028700"/>
            <a:ext cx="8254481" cy="3515916"/>
          </a:xfrm>
        </p:spPr>
        <p:txBody>
          <a:bodyPr/>
          <a:lstStyle/>
          <a:p>
            <a:r>
              <a:rPr lang="en-US" sz="2800" dirty="0"/>
              <a:t>Version of REINFORCE algorithm that learns a policy from featural encodings of state-action pairs (to handle unbounded set of states and actions).</a:t>
            </a:r>
          </a:p>
          <a:p>
            <a:r>
              <a:rPr lang="en-US" sz="2800" dirty="0"/>
              <a:t>Features include:</a:t>
            </a:r>
          </a:p>
          <a:p>
            <a:pPr lvl="1"/>
            <a:r>
              <a:rPr lang="en-US" sz="2400" dirty="0">
                <a:solidFill>
                  <a:srgbClr val="C00000"/>
                </a:solidFill>
              </a:rPr>
              <a:t>Query features: </a:t>
            </a:r>
            <a:r>
              <a:rPr lang="en-US" sz="2400" dirty="0"/>
              <a:t>Active learning metrics used to determine whether a query is useful.</a:t>
            </a:r>
          </a:p>
          <a:p>
            <a:pPr lvl="1"/>
            <a:r>
              <a:rPr lang="en-US" sz="2400" dirty="0">
                <a:solidFill>
                  <a:srgbClr val="C00000"/>
                </a:solidFill>
              </a:rPr>
              <a:t>Guess features: </a:t>
            </a:r>
            <a:r>
              <a:rPr lang="en-US" sz="2400" dirty="0"/>
              <a:t>Features that use the predictions and confidences of classifiers to determine whether a guess will be correct.</a:t>
            </a:r>
          </a:p>
          <a:p>
            <a:pPr lvl="1"/>
            <a:endParaRPr lang="en-US" dirty="0"/>
          </a:p>
        </p:txBody>
      </p:sp>
      <p:sp>
        <p:nvSpPr>
          <p:cNvPr id="4" name="Slide Number Placeholder 3">
            <a:extLst>
              <a:ext uri="{FF2B5EF4-FFF2-40B4-BE49-F238E27FC236}">
                <a16:creationId xmlns:a16="http://schemas.microsoft.com/office/drawing/2014/main" id="{C2970005-FA0D-4460-96CB-58534220D6C9}"/>
              </a:ext>
            </a:extLst>
          </p:cNvPr>
          <p:cNvSpPr>
            <a:spLocks noGrp="1"/>
          </p:cNvSpPr>
          <p:nvPr>
            <p:ph type="sldNum" sz="quarter" idx="11"/>
          </p:nvPr>
        </p:nvSpPr>
        <p:spPr/>
        <p:txBody>
          <a:bodyPr/>
          <a:lstStyle/>
          <a:p>
            <a:fld id="{C00908E0-2CD8-43DB-8F16-1B583539CFFD}" type="slidenum">
              <a:rPr lang="ar-SA" smtClean="0">
                <a:solidFill>
                  <a:srgbClr val="000000"/>
                </a:solidFill>
              </a:rPr>
              <a:pPr/>
              <a:t>37</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01242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3BF1-1C88-4EA0-95C0-9B2D6EC2C281}"/>
              </a:ext>
            </a:extLst>
          </p:cNvPr>
          <p:cNvSpPr>
            <a:spLocks noGrp="1"/>
          </p:cNvSpPr>
          <p:nvPr>
            <p:ph type="title"/>
          </p:nvPr>
        </p:nvSpPr>
        <p:spPr/>
        <p:txBody>
          <a:bodyPr/>
          <a:lstStyle/>
          <a:p>
            <a:r>
              <a:rPr lang="en-US" dirty="0"/>
              <a:t>Experimental Method</a:t>
            </a:r>
          </a:p>
        </p:txBody>
      </p:sp>
      <p:sp>
        <p:nvSpPr>
          <p:cNvPr id="3" name="Content Placeholder 2">
            <a:extLst>
              <a:ext uri="{FF2B5EF4-FFF2-40B4-BE49-F238E27FC236}">
                <a16:creationId xmlns:a16="http://schemas.microsoft.com/office/drawing/2014/main" id="{E6380949-F792-4A13-B616-D391E3D51281}"/>
              </a:ext>
            </a:extLst>
          </p:cNvPr>
          <p:cNvSpPr>
            <a:spLocks noGrp="1"/>
          </p:cNvSpPr>
          <p:nvPr>
            <p:ph idx="1"/>
          </p:nvPr>
        </p:nvSpPr>
        <p:spPr/>
        <p:txBody>
          <a:bodyPr/>
          <a:lstStyle/>
          <a:p>
            <a:r>
              <a:rPr lang="en-US" dirty="0"/>
              <a:t>RL dialog policy learned from 2,000 simulated training dialogs.</a:t>
            </a:r>
          </a:p>
          <a:p>
            <a:r>
              <a:rPr lang="en-US" dirty="0"/>
              <a:t>Dialog policy is “frozen” and tested on 1,000 simulated dialogs which are guaranteed to contain concepts that were not seen during training and must be learned using OAL.</a:t>
            </a:r>
          </a:p>
          <a:p>
            <a:endParaRPr lang="en-US" dirty="0"/>
          </a:p>
        </p:txBody>
      </p:sp>
      <p:sp>
        <p:nvSpPr>
          <p:cNvPr id="4" name="Slide Number Placeholder 3">
            <a:extLst>
              <a:ext uri="{FF2B5EF4-FFF2-40B4-BE49-F238E27FC236}">
                <a16:creationId xmlns:a16="http://schemas.microsoft.com/office/drawing/2014/main" id="{48D53EE7-5BB0-4B62-9388-3A6651CC3E3E}"/>
              </a:ext>
            </a:extLst>
          </p:cNvPr>
          <p:cNvSpPr>
            <a:spLocks noGrp="1"/>
          </p:cNvSpPr>
          <p:nvPr>
            <p:ph type="sldNum" sz="quarter" idx="11"/>
          </p:nvPr>
        </p:nvSpPr>
        <p:spPr/>
        <p:txBody>
          <a:bodyPr/>
          <a:lstStyle/>
          <a:p>
            <a:fld id="{C00908E0-2CD8-43DB-8F16-1B583539CFFD}" type="slidenum">
              <a:rPr lang="ar-SA" smtClean="0">
                <a:solidFill>
                  <a:srgbClr val="000000"/>
                </a:solidFill>
              </a:rPr>
              <a:pPr/>
              <a:t>38</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94672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grpSp>
        <p:nvGrpSpPr>
          <p:cNvPr id="1038" name="Google Shape;1038;p87"/>
          <p:cNvGrpSpPr/>
          <p:nvPr/>
        </p:nvGrpSpPr>
        <p:grpSpPr>
          <a:xfrm>
            <a:off x="273006" y="1055606"/>
            <a:ext cx="5666100" cy="4249575"/>
            <a:chOff x="1752600" y="893875"/>
            <a:chExt cx="5666100" cy="4249575"/>
          </a:xfrm>
        </p:grpSpPr>
        <p:pic>
          <p:nvPicPr>
            <p:cNvPr id="1039" name="Google Shape;1039;p87"/>
            <p:cNvPicPr preferRelativeResize="0"/>
            <p:nvPr/>
          </p:nvPicPr>
          <p:blipFill>
            <a:blip r:embed="rId3">
              <a:alphaModFix/>
            </a:blip>
            <a:stretch>
              <a:fillRect/>
            </a:stretch>
          </p:blipFill>
          <p:spPr>
            <a:xfrm>
              <a:off x="1752600" y="893875"/>
              <a:ext cx="5666100" cy="4249575"/>
            </a:xfrm>
            <a:prstGeom prst="rect">
              <a:avLst/>
            </a:prstGeom>
            <a:noFill/>
            <a:ln>
              <a:noFill/>
            </a:ln>
          </p:spPr>
        </p:pic>
        <p:sp>
          <p:nvSpPr>
            <p:cNvPr id="1040" name="Google Shape;1040;p87"/>
            <p:cNvSpPr/>
            <p:nvPr/>
          </p:nvSpPr>
          <p:spPr>
            <a:xfrm>
              <a:off x="2876650" y="1375750"/>
              <a:ext cx="3870900" cy="273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 name="Google Shape;1041;p87"/>
          <p:cNvSpPr txBox="1">
            <a:spLocks noGrp="1"/>
          </p:cNvSpPr>
          <p:nvPr>
            <p:ph type="title"/>
          </p:nvPr>
        </p:nvSpPr>
        <p:spPr>
          <a:xfrm>
            <a:off x="376335" y="36475"/>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RL for OAL Results</a:t>
            </a:r>
            <a:endParaRPr dirty="0"/>
          </a:p>
        </p:txBody>
      </p:sp>
      <p:sp>
        <p:nvSpPr>
          <p:cNvPr id="1042" name="Google Shape;1042;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043" name="Google Shape;1043;p87"/>
          <p:cNvSpPr txBox="1"/>
          <p:nvPr/>
        </p:nvSpPr>
        <p:spPr>
          <a:xfrm>
            <a:off x="5970900" y="1199250"/>
            <a:ext cx="3033000" cy="2662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Systems evaluated on dialog success rate and average dialog length.</a:t>
            </a:r>
            <a:endParaRPr sz="24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02490-DF58-4A68-B2B6-DD2F9EC8A5DD}"/>
              </a:ext>
            </a:extLst>
          </p:cNvPr>
          <p:cNvSpPr>
            <a:spLocks noGrp="1"/>
          </p:cNvSpPr>
          <p:nvPr>
            <p:ph type="title"/>
          </p:nvPr>
        </p:nvSpPr>
        <p:spPr/>
        <p:txBody>
          <a:bodyPr/>
          <a:lstStyle/>
          <a:p>
            <a:r>
              <a:rPr lang="en-US" dirty="0"/>
              <a:t>GNLP Explosion</a:t>
            </a:r>
          </a:p>
        </p:txBody>
      </p:sp>
      <p:sp>
        <p:nvSpPr>
          <p:cNvPr id="3" name="Content Placeholder 2">
            <a:extLst>
              <a:ext uri="{FF2B5EF4-FFF2-40B4-BE49-F238E27FC236}">
                <a16:creationId xmlns:a16="http://schemas.microsoft.com/office/drawing/2014/main" id="{B67700C1-EE8F-4913-9BAE-A2C4DED52776}"/>
              </a:ext>
            </a:extLst>
          </p:cNvPr>
          <p:cNvSpPr>
            <a:spLocks noGrp="1"/>
          </p:cNvSpPr>
          <p:nvPr>
            <p:ph idx="1"/>
          </p:nvPr>
        </p:nvSpPr>
        <p:spPr/>
        <p:txBody>
          <a:bodyPr/>
          <a:lstStyle/>
          <a:p>
            <a:r>
              <a:rPr lang="en-US" dirty="0"/>
              <a:t>I helped co-organized the first workshop on “Integrating Language and Vision,” at NIPS 2011, with about 30 participants.</a:t>
            </a:r>
          </a:p>
          <a:p>
            <a:r>
              <a:rPr lang="en-US" dirty="0"/>
              <a:t>Since the first work on deep learning for image captioning in fall 2014, the area has grown immensely.</a:t>
            </a:r>
          </a:p>
        </p:txBody>
      </p:sp>
      <p:sp>
        <p:nvSpPr>
          <p:cNvPr id="4" name="Slide Number Placeholder 3">
            <a:extLst>
              <a:ext uri="{FF2B5EF4-FFF2-40B4-BE49-F238E27FC236}">
                <a16:creationId xmlns:a16="http://schemas.microsoft.com/office/drawing/2014/main" id="{DF8FA921-101D-41FB-B765-B925BAA67D20}"/>
              </a:ext>
            </a:extLst>
          </p:cNvPr>
          <p:cNvSpPr>
            <a:spLocks noGrp="1"/>
          </p:cNvSpPr>
          <p:nvPr>
            <p:ph type="sldNum" sz="quarter" idx="11"/>
          </p:nvPr>
        </p:nvSpPr>
        <p:spPr/>
        <p:txBody>
          <a:bodyPr/>
          <a:lstStyle/>
          <a:p>
            <a:fld id="{C00908E0-2CD8-43DB-8F16-1B583539CFFD}" type="slidenum">
              <a:rPr lang="ar-SA" smtClean="0">
                <a:solidFill>
                  <a:srgbClr val="000000"/>
                </a:solidFill>
              </a:rPr>
              <a:pPr/>
              <a:t>4</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72167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grpSp>
        <p:nvGrpSpPr>
          <p:cNvPr id="1048" name="Google Shape;1048;p88"/>
          <p:cNvGrpSpPr/>
          <p:nvPr/>
        </p:nvGrpSpPr>
        <p:grpSpPr>
          <a:xfrm>
            <a:off x="304800" y="1024504"/>
            <a:ext cx="5666100" cy="4249575"/>
            <a:chOff x="1752600" y="893875"/>
            <a:chExt cx="5666100" cy="4249575"/>
          </a:xfrm>
        </p:grpSpPr>
        <p:pic>
          <p:nvPicPr>
            <p:cNvPr id="1049" name="Google Shape;1049;p88"/>
            <p:cNvPicPr preferRelativeResize="0"/>
            <p:nvPr/>
          </p:nvPicPr>
          <p:blipFill>
            <a:blip r:embed="rId3">
              <a:alphaModFix/>
            </a:blip>
            <a:stretch>
              <a:fillRect/>
            </a:stretch>
          </p:blipFill>
          <p:spPr>
            <a:xfrm>
              <a:off x="1752600" y="893875"/>
              <a:ext cx="5666100" cy="4249575"/>
            </a:xfrm>
            <a:prstGeom prst="rect">
              <a:avLst/>
            </a:prstGeom>
            <a:noFill/>
            <a:ln>
              <a:noFill/>
            </a:ln>
          </p:spPr>
        </p:pic>
        <p:sp>
          <p:nvSpPr>
            <p:cNvPr id="1050" name="Google Shape;1050;p88"/>
            <p:cNvSpPr/>
            <p:nvPr/>
          </p:nvSpPr>
          <p:spPr>
            <a:xfrm>
              <a:off x="2876650" y="1375750"/>
              <a:ext cx="3870900" cy="2737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88"/>
          <p:cNvSpPr txBox="1">
            <a:spLocks noGrp="1"/>
          </p:cNvSpPr>
          <p:nvPr>
            <p:ph type="title"/>
          </p:nvPr>
        </p:nvSpPr>
        <p:spPr>
          <a:xfrm>
            <a:off x="394996" y="36475"/>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RL for OAL Results</a:t>
            </a:r>
            <a:endParaRPr dirty="0"/>
          </a:p>
        </p:txBody>
      </p:sp>
      <p:sp>
        <p:nvSpPr>
          <p:cNvPr id="1052" name="Google Shape;1052;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053" name="Google Shape;1053;p88"/>
          <p:cNvSpPr txBox="1"/>
          <p:nvPr/>
        </p:nvSpPr>
        <p:spPr>
          <a:xfrm>
            <a:off x="5970900" y="1199250"/>
            <a:ext cx="3033000" cy="2662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Systems evaluated on dialog success rate and average dialog length.</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We prefer high success rate and low dialog length (top left corner)</a:t>
            </a:r>
            <a:endParaRPr sz="2400">
              <a:latin typeface="Times New Roman"/>
              <a:ea typeface="Times New Roman"/>
              <a:cs typeface="Times New Roman"/>
              <a:sym typeface="Times New Roman"/>
            </a:endParaRPr>
          </a:p>
        </p:txBody>
      </p:sp>
      <p:sp>
        <p:nvSpPr>
          <p:cNvPr id="1054" name="Google Shape;1054;p88"/>
          <p:cNvSpPr/>
          <p:nvPr/>
        </p:nvSpPr>
        <p:spPr>
          <a:xfrm rot="2700000">
            <a:off x="1516280" y="1620289"/>
            <a:ext cx="548573" cy="297409"/>
          </a:xfrm>
          <a:prstGeom prst="leftArrow">
            <a:avLst>
              <a:gd name="adj1" fmla="val 50000"/>
              <a:gd name="adj2" fmla="val 50000"/>
            </a:avLst>
          </a:prstGeom>
          <a:gradFill>
            <a:gsLst>
              <a:gs pos="0">
                <a:srgbClr val="DFE9FB"/>
              </a:gs>
              <a:gs pos="100000">
                <a:srgbClr val="6E9BE7"/>
              </a:gs>
            </a:gsLst>
            <a:lin ang="10800025"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89"/>
          <p:cNvPicPr preferRelativeResize="0"/>
          <p:nvPr/>
        </p:nvPicPr>
        <p:blipFill>
          <a:blip r:embed="rId3">
            <a:alphaModFix/>
          </a:blip>
          <a:stretch>
            <a:fillRect/>
          </a:stretch>
        </p:blipFill>
        <p:spPr>
          <a:xfrm>
            <a:off x="304800" y="1005892"/>
            <a:ext cx="5666100" cy="4249575"/>
          </a:xfrm>
          <a:prstGeom prst="rect">
            <a:avLst/>
          </a:prstGeom>
          <a:noFill/>
          <a:ln>
            <a:noFill/>
          </a:ln>
        </p:spPr>
      </p:pic>
      <p:sp>
        <p:nvSpPr>
          <p:cNvPr id="1060" name="Google Shape;1060;p89"/>
          <p:cNvSpPr txBox="1">
            <a:spLocks noGrp="1"/>
          </p:cNvSpPr>
          <p:nvPr>
            <p:ph type="title"/>
          </p:nvPr>
        </p:nvSpPr>
        <p:spPr>
          <a:xfrm>
            <a:off x="388775" y="13863"/>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RL for OAL Results</a:t>
            </a:r>
            <a:endParaRPr dirty="0"/>
          </a:p>
        </p:txBody>
      </p:sp>
      <p:sp>
        <p:nvSpPr>
          <p:cNvPr id="1061" name="Google Shape;1061;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1062" name="Google Shape;1062;p89"/>
          <p:cNvSpPr/>
          <p:nvPr/>
        </p:nvSpPr>
        <p:spPr>
          <a:xfrm>
            <a:off x="1454425" y="2006650"/>
            <a:ext cx="823500" cy="189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9"/>
          <p:cNvSpPr txBox="1"/>
          <p:nvPr/>
        </p:nvSpPr>
        <p:spPr>
          <a:xfrm>
            <a:off x="4623700" y="3332625"/>
            <a:ext cx="108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Static</a:t>
            </a:r>
            <a:endParaRPr sz="1800"/>
          </a:p>
        </p:txBody>
      </p:sp>
      <p:sp>
        <p:nvSpPr>
          <p:cNvPr id="1064" name="Google Shape;1064;p89"/>
          <p:cNvSpPr txBox="1"/>
          <p:nvPr/>
        </p:nvSpPr>
        <p:spPr>
          <a:xfrm>
            <a:off x="3601020" y="1427625"/>
            <a:ext cx="108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Learned</a:t>
            </a:r>
            <a:endParaRPr sz="1800"/>
          </a:p>
        </p:txBody>
      </p:sp>
      <p:sp>
        <p:nvSpPr>
          <p:cNvPr id="1065" name="Google Shape;1065;p89"/>
          <p:cNvSpPr txBox="1"/>
          <p:nvPr/>
        </p:nvSpPr>
        <p:spPr>
          <a:xfrm>
            <a:off x="5970900" y="1199250"/>
            <a:ext cx="3033000" cy="2662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Learned policy is more successful than the baseline, while also using shorter dialogs on average.</a:t>
            </a:r>
            <a:endParaRPr sz="2400">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90"/>
          <p:cNvPicPr preferRelativeResize="0"/>
          <p:nvPr/>
        </p:nvPicPr>
        <p:blipFill>
          <a:blip r:embed="rId3">
            <a:alphaModFix/>
          </a:blip>
          <a:stretch>
            <a:fillRect/>
          </a:stretch>
        </p:blipFill>
        <p:spPr>
          <a:xfrm>
            <a:off x="304108" y="1030724"/>
            <a:ext cx="5666100" cy="4249575"/>
          </a:xfrm>
          <a:prstGeom prst="rect">
            <a:avLst/>
          </a:prstGeom>
          <a:noFill/>
          <a:ln>
            <a:noFill/>
          </a:ln>
        </p:spPr>
      </p:pic>
      <p:sp>
        <p:nvSpPr>
          <p:cNvPr id="1071" name="Google Shape;1071;p90"/>
          <p:cNvSpPr txBox="1">
            <a:spLocks noGrp="1"/>
          </p:cNvSpPr>
          <p:nvPr>
            <p:ph type="title"/>
          </p:nvPr>
        </p:nvSpPr>
        <p:spPr>
          <a:xfrm>
            <a:off x="457200" y="5716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RL for OAL Results</a:t>
            </a:r>
            <a:endParaRPr dirty="0"/>
          </a:p>
        </p:txBody>
      </p:sp>
      <p:sp>
        <p:nvSpPr>
          <p:cNvPr id="1072" name="Google Shape;1072;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1073" name="Google Shape;1073;p90"/>
          <p:cNvSpPr txBox="1"/>
          <p:nvPr/>
        </p:nvSpPr>
        <p:spPr>
          <a:xfrm>
            <a:off x="4623700" y="3332625"/>
            <a:ext cx="108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Static</a:t>
            </a:r>
            <a:endParaRPr sz="1800"/>
          </a:p>
        </p:txBody>
      </p:sp>
      <p:sp>
        <p:nvSpPr>
          <p:cNvPr id="1074" name="Google Shape;1074;p90"/>
          <p:cNvSpPr txBox="1"/>
          <p:nvPr/>
        </p:nvSpPr>
        <p:spPr>
          <a:xfrm>
            <a:off x="3601020" y="1427625"/>
            <a:ext cx="1080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Learned</a:t>
            </a:r>
            <a:endParaRPr sz="1800"/>
          </a:p>
        </p:txBody>
      </p:sp>
      <p:sp>
        <p:nvSpPr>
          <p:cNvPr id="1075" name="Google Shape;1075;p90"/>
          <p:cNvSpPr txBox="1"/>
          <p:nvPr/>
        </p:nvSpPr>
        <p:spPr>
          <a:xfrm>
            <a:off x="1467425" y="2320638"/>
            <a:ext cx="99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 Query</a:t>
            </a:r>
            <a:endParaRPr sz="1800"/>
          </a:p>
        </p:txBody>
      </p:sp>
      <p:sp>
        <p:nvSpPr>
          <p:cNvPr id="1076" name="Google Shape;1076;p90"/>
          <p:cNvSpPr txBox="1"/>
          <p:nvPr/>
        </p:nvSpPr>
        <p:spPr>
          <a:xfrm>
            <a:off x="1467425" y="3212305"/>
            <a:ext cx="992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 Guess</a:t>
            </a:r>
            <a:endParaRPr sz="1800"/>
          </a:p>
        </p:txBody>
      </p:sp>
      <p:sp>
        <p:nvSpPr>
          <p:cNvPr id="1077" name="Google Shape;1077;p90"/>
          <p:cNvSpPr txBox="1"/>
          <p:nvPr/>
        </p:nvSpPr>
        <p:spPr>
          <a:xfrm>
            <a:off x="5970900" y="1199250"/>
            <a:ext cx="3033000" cy="2662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If we ablate either group of features, the success rate drops considerably but dialogs are also much shorter.</a:t>
            </a:r>
            <a:endParaRPr sz="2400">
              <a:latin typeface="Times New Roman"/>
              <a:ea typeface="Times New Roman"/>
              <a:cs typeface="Times New Roman"/>
              <a:sym typeface="Times New Roman"/>
            </a:endParaRPr>
          </a:p>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In both cases, the system chooses to ask very few queries.</a:t>
            </a:r>
            <a:endParaRPr sz="2400">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76CB-3D15-4957-8105-88652FD28089}"/>
              </a:ext>
            </a:extLst>
          </p:cNvPr>
          <p:cNvSpPr>
            <a:spLocks noGrp="1"/>
          </p:cNvSpPr>
          <p:nvPr>
            <p:ph type="title"/>
          </p:nvPr>
        </p:nvSpPr>
        <p:spPr>
          <a:xfrm>
            <a:off x="528735" y="171450"/>
            <a:ext cx="8011885" cy="742950"/>
          </a:xfrm>
        </p:spPr>
        <p:txBody>
          <a:bodyPr/>
          <a:lstStyle/>
          <a:p>
            <a:r>
              <a:rPr lang="en-US" dirty="0"/>
              <a:t>Integrating Clarification and OAL Queries</a:t>
            </a:r>
          </a:p>
        </p:txBody>
      </p:sp>
      <p:sp>
        <p:nvSpPr>
          <p:cNvPr id="3" name="Content Placeholder 2">
            <a:extLst>
              <a:ext uri="{FF2B5EF4-FFF2-40B4-BE49-F238E27FC236}">
                <a16:creationId xmlns:a16="http://schemas.microsoft.com/office/drawing/2014/main" id="{57583EA2-F998-4E4A-9E90-7D6186825526}"/>
              </a:ext>
            </a:extLst>
          </p:cNvPr>
          <p:cNvSpPr>
            <a:spLocks noGrp="1"/>
          </p:cNvSpPr>
          <p:nvPr>
            <p:ph idx="1"/>
          </p:nvPr>
        </p:nvSpPr>
        <p:spPr/>
        <p:txBody>
          <a:bodyPr/>
          <a:lstStyle/>
          <a:p>
            <a:r>
              <a:rPr lang="en-US" dirty="0"/>
              <a:t>Finally, we (</a:t>
            </a:r>
            <a:r>
              <a:rPr lang="en-US" dirty="0" err="1"/>
              <a:t>Padmakumar</a:t>
            </a:r>
            <a:r>
              <a:rPr lang="en-US" dirty="0"/>
              <a:t> et al., AAAI-2021) developed an approach that uses RL to learn a dialog policy that includes both: </a:t>
            </a:r>
          </a:p>
          <a:p>
            <a:pPr lvl="1"/>
            <a:r>
              <a:rPr lang="en-US" dirty="0"/>
              <a:t>Attribute-based clarification queries that elucidate current intent.</a:t>
            </a:r>
          </a:p>
          <a:p>
            <a:pPr lvl="1"/>
            <a:r>
              <a:rPr lang="en-US" dirty="0"/>
              <a:t>OAL queries (both “on topic” and “off topic”).</a:t>
            </a:r>
          </a:p>
        </p:txBody>
      </p:sp>
      <p:sp>
        <p:nvSpPr>
          <p:cNvPr id="4" name="Slide Number Placeholder 3">
            <a:extLst>
              <a:ext uri="{FF2B5EF4-FFF2-40B4-BE49-F238E27FC236}">
                <a16:creationId xmlns:a16="http://schemas.microsoft.com/office/drawing/2014/main" id="{967B661A-2B54-44E2-8580-0DE0025FD5ED}"/>
              </a:ext>
            </a:extLst>
          </p:cNvPr>
          <p:cNvSpPr>
            <a:spLocks noGrp="1"/>
          </p:cNvSpPr>
          <p:nvPr>
            <p:ph type="sldNum" sz="quarter" idx="11"/>
          </p:nvPr>
        </p:nvSpPr>
        <p:spPr/>
        <p:txBody>
          <a:bodyPr/>
          <a:lstStyle/>
          <a:p>
            <a:fld id="{C00908E0-2CD8-43DB-8F16-1B583539CFFD}" type="slidenum">
              <a:rPr lang="ar-SA" smtClean="0">
                <a:solidFill>
                  <a:srgbClr val="000000"/>
                </a:solidFill>
              </a:rPr>
              <a:pPr/>
              <a:t>43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21525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title"/>
          </p:nvPr>
        </p:nvSpPr>
        <p:spPr>
          <a:xfrm>
            <a:off x="376335" y="64612"/>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Image-Based Product Search Dataset</a:t>
            </a:r>
            <a:endParaRPr dirty="0"/>
          </a:p>
        </p:txBody>
      </p:sp>
      <p:sp>
        <p:nvSpPr>
          <p:cNvPr id="296" name="Google Shape;296;p32"/>
          <p:cNvSpPr txBox="1">
            <a:spLocks noGrp="1"/>
          </p:cNvSpPr>
          <p:nvPr>
            <p:ph type="body" idx="1"/>
          </p:nvPr>
        </p:nvSpPr>
        <p:spPr>
          <a:xfrm>
            <a:off x="419878" y="1199372"/>
            <a:ext cx="4209900" cy="29148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a:t>We simulate dialogs using the iMaterialist Fashion Attribute dataset.</a:t>
            </a:r>
            <a:endParaRPr sz="2400"/>
          </a:p>
          <a:p>
            <a:pPr marL="457200" lvl="0" indent="-381000" algn="l" rtl="0">
              <a:spcBef>
                <a:spcPts val="0"/>
              </a:spcBef>
              <a:spcAft>
                <a:spcPts val="0"/>
              </a:spcAft>
              <a:buSzPts val="2400"/>
              <a:buChar char="•"/>
            </a:pPr>
            <a:r>
              <a:rPr lang="en" sz="2400"/>
              <a:t>Images have associated product titles and are annotated with binary labels for 228 attributes.</a:t>
            </a:r>
            <a:endParaRPr sz="2400"/>
          </a:p>
          <a:p>
            <a:pPr marL="457200" lvl="0" indent="-381000" algn="l" rtl="0">
              <a:spcBef>
                <a:spcPts val="0"/>
              </a:spcBef>
              <a:spcAft>
                <a:spcPts val="0"/>
              </a:spcAft>
              <a:buSzPts val="2400"/>
              <a:buChar char="•"/>
            </a:pPr>
            <a:r>
              <a:rPr lang="en" sz="2400"/>
              <a:t>Attributes: Dress, Shirt, Red, Blue, V-Neck, Pleats, ...</a:t>
            </a:r>
            <a:endParaRPr sz="2400"/>
          </a:p>
        </p:txBody>
      </p:sp>
      <p:sp>
        <p:nvSpPr>
          <p:cNvPr id="297" name="Google Shape;297;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44</a:t>
            </a:fld>
            <a:endParaRPr sz="1300">
              <a:solidFill>
                <a:srgbClr val="3F3F3F"/>
              </a:solidFill>
            </a:endParaRPr>
          </a:p>
        </p:txBody>
      </p:sp>
      <p:pic>
        <p:nvPicPr>
          <p:cNvPr id="298" name="Google Shape;298;p32"/>
          <p:cNvPicPr preferRelativeResize="0"/>
          <p:nvPr/>
        </p:nvPicPr>
        <p:blipFill>
          <a:blip r:embed="rId3">
            <a:alphaModFix/>
          </a:blip>
          <a:stretch>
            <a:fillRect/>
          </a:stretch>
        </p:blipFill>
        <p:spPr>
          <a:xfrm>
            <a:off x="4629778" y="1661233"/>
            <a:ext cx="4109850" cy="27302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
        <p:nvSpPr>
          <p:cNvPr id="304" name="Google Shape;30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45</a:t>
            </a:fld>
            <a:endParaRPr sz="1300">
              <a:solidFill>
                <a:srgbClr val="3F3F3F"/>
              </a:solidFill>
            </a:endParaRPr>
          </a:p>
        </p:txBody>
      </p:sp>
      <p:pic>
        <p:nvPicPr>
          <p:cNvPr id="305" name="Google Shape;305;p33"/>
          <p:cNvPicPr preferRelativeResize="0"/>
          <p:nvPr/>
        </p:nvPicPr>
        <p:blipFill>
          <a:blip r:embed="rId3">
            <a:alphaModFix/>
          </a:blip>
          <a:stretch>
            <a:fillRect/>
          </a:stretch>
        </p:blipFill>
        <p:spPr>
          <a:xfrm>
            <a:off x="2345202" y="1787275"/>
            <a:ext cx="892300" cy="883017"/>
          </a:xfrm>
          <a:prstGeom prst="rect">
            <a:avLst/>
          </a:prstGeom>
          <a:noFill/>
          <a:ln>
            <a:noFill/>
          </a:ln>
        </p:spPr>
      </p:pic>
      <p:pic>
        <p:nvPicPr>
          <p:cNvPr id="306" name="Google Shape;306;p33"/>
          <p:cNvPicPr preferRelativeResize="0"/>
          <p:nvPr/>
        </p:nvPicPr>
        <p:blipFill>
          <a:blip r:embed="rId4">
            <a:alphaModFix/>
          </a:blip>
          <a:stretch>
            <a:fillRect/>
          </a:stretch>
        </p:blipFill>
        <p:spPr>
          <a:xfrm>
            <a:off x="1691845" y="2822702"/>
            <a:ext cx="805756" cy="883025"/>
          </a:xfrm>
          <a:prstGeom prst="rect">
            <a:avLst/>
          </a:prstGeom>
          <a:noFill/>
          <a:ln>
            <a:noFill/>
          </a:ln>
        </p:spPr>
      </p:pic>
      <p:pic>
        <p:nvPicPr>
          <p:cNvPr id="307" name="Google Shape;307;p33"/>
          <p:cNvPicPr preferRelativeResize="0"/>
          <p:nvPr/>
        </p:nvPicPr>
        <p:blipFill>
          <a:blip r:embed="rId5">
            <a:alphaModFix/>
          </a:blip>
          <a:stretch>
            <a:fillRect/>
          </a:stretch>
        </p:blipFill>
        <p:spPr>
          <a:xfrm>
            <a:off x="610287" y="2628700"/>
            <a:ext cx="892300" cy="892300"/>
          </a:xfrm>
          <a:prstGeom prst="rect">
            <a:avLst/>
          </a:prstGeom>
          <a:noFill/>
          <a:ln>
            <a:noFill/>
          </a:ln>
        </p:spPr>
      </p:pic>
      <p:pic>
        <p:nvPicPr>
          <p:cNvPr id="308" name="Google Shape;308;p33"/>
          <p:cNvPicPr preferRelativeResize="0"/>
          <p:nvPr/>
        </p:nvPicPr>
        <p:blipFill>
          <a:blip r:embed="rId6">
            <a:alphaModFix/>
          </a:blip>
          <a:stretch>
            <a:fillRect/>
          </a:stretch>
        </p:blipFill>
        <p:spPr>
          <a:xfrm>
            <a:off x="2609489" y="2855346"/>
            <a:ext cx="1035425" cy="1042371"/>
          </a:xfrm>
          <a:prstGeom prst="rect">
            <a:avLst/>
          </a:prstGeom>
          <a:noFill/>
          <a:ln>
            <a:noFill/>
          </a:ln>
        </p:spPr>
      </p:pic>
      <p:pic>
        <p:nvPicPr>
          <p:cNvPr id="309" name="Google Shape;309;p33"/>
          <p:cNvPicPr preferRelativeResize="0"/>
          <p:nvPr/>
        </p:nvPicPr>
        <p:blipFill>
          <a:blip r:embed="rId7">
            <a:alphaModFix/>
          </a:blip>
          <a:stretch>
            <a:fillRect/>
          </a:stretch>
        </p:blipFill>
        <p:spPr>
          <a:xfrm>
            <a:off x="2159808" y="3781925"/>
            <a:ext cx="643267" cy="964901"/>
          </a:xfrm>
          <a:prstGeom prst="rect">
            <a:avLst/>
          </a:prstGeom>
          <a:noFill/>
          <a:ln>
            <a:noFill/>
          </a:ln>
        </p:spPr>
      </p:pic>
      <p:pic>
        <p:nvPicPr>
          <p:cNvPr id="310" name="Google Shape;310;p33"/>
          <p:cNvPicPr preferRelativeResize="0"/>
          <p:nvPr/>
        </p:nvPicPr>
        <p:blipFill>
          <a:blip r:embed="rId8">
            <a:alphaModFix/>
          </a:blip>
          <a:stretch>
            <a:fillRect/>
          </a:stretch>
        </p:blipFill>
        <p:spPr>
          <a:xfrm>
            <a:off x="7401375" y="2541800"/>
            <a:ext cx="964901" cy="964901"/>
          </a:xfrm>
          <a:prstGeom prst="rect">
            <a:avLst/>
          </a:prstGeom>
          <a:noFill/>
          <a:ln>
            <a:noFill/>
          </a:ln>
        </p:spPr>
      </p:pic>
      <p:pic>
        <p:nvPicPr>
          <p:cNvPr id="311" name="Google Shape;311;p33"/>
          <p:cNvPicPr preferRelativeResize="0"/>
          <p:nvPr/>
        </p:nvPicPr>
        <p:blipFill>
          <a:blip r:embed="rId9">
            <a:alphaModFix/>
          </a:blip>
          <a:stretch>
            <a:fillRect/>
          </a:stretch>
        </p:blipFill>
        <p:spPr>
          <a:xfrm>
            <a:off x="6511275" y="2931538"/>
            <a:ext cx="805750" cy="874239"/>
          </a:xfrm>
          <a:prstGeom prst="rect">
            <a:avLst/>
          </a:prstGeom>
          <a:noFill/>
          <a:ln>
            <a:noFill/>
          </a:ln>
        </p:spPr>
      </p:pic>
      <p:pic>
        <p:nvPicPr>
          <p:cNvPr id="312" name="Google Shape;312;p33"/>
          <p:cNvPicPr preferRelativeResize="0"/>
          <p:nvPr/>
        </p:nvPicPr>
        <p:blipFill>
          <a:blip r:embed="rId10">
            <a:alphaModFix/>
          </a:blip>
          <a:stretch>
            <a:fillRect/>
          </a:stretch>
        </p:blipFill>
        <p:spPr>
          <a:xfrm>
            <a:off x="6603805" y="1930395"/>
            <a:ext cx="892301" cy="892300"/>
          </a:xfrm>
          <a:prstGeom prst="rect">
            <a:avLst/>
          </a:prstGeom>
          <a:noFill/>
          <a:ln>
            <a:noFill/>
          </a:ln>
        </p:spPr>
      </p:pic>
      <p:pic>
        <p:nvPicPr>
          <p:cNvPr id="313" name="Google Shape;313;p33"/>
          <p:cNvPicPr preferRelativeResize="0"/>
          <p:nvPr/>
        </p:nvPicPr>
        <p:blipFill>
          <a:blip r:embed="rId11">
            <a:alphaModFix/>
          </a:blip>
          <a:stretch>
            <a:fillRect/>
          </a:stretch>
        </p:blipFill>
        <p:spPr>
          <a:xfrm>
            <a:off x="5437605" y="3162871"/>
            <a:ext cx="1035425" cy="1035425"/>
          </a:xfrm>
          <a:prstGeom prst="rect">
            <a:avLst/>
          </a:prstGeom>
          <a:noFill/>
          <a:ln>
            <a:noFill/>
          </a:ln>
        </p:spPr>
      </p:pic>
      <p:pic>
        <p:nvPicPr>
          <p:cNvPr id="314" name="Google Shape;314;p33"/>
          <p:cNvPicPr preferRelativeResize="0"/>
          <p:nvPr/>
        </p:nvPicPr>
        <p:blipFill>
          <a:blip r:embed="rId12">
            <a:alphaModFix/>
          </a:blip>
          <a:stretch>
            <a:fillRect/>
          </a:stretch>
        </p:blipFill>
        <p:spPr>
          <a:xfrm>
            <a:off x="7389400" y="3590476"/>
            <a:ext cx="892301" cy="892300"/>
          </a:xfrm>
          <a:prstGeom prst="rect">
            <a:avLst/>
          </a:prstGeom>
          <a:noFill/>
          <a:ln>
            <a:noFill/>
          </a:ln>
        </p:spPr>
      </p:pic>
      <p:pic>
        <p:nvPicPr>
          <p:cNvPr id="315" name="Google Shape;315;p33"/>
          <p:cNvPicPr preferRelativeResize="0"/>
          <p:nvPr/>
        </p:nvPicPr>
        <p:blipFill>
          <a:blip r:embed="rId13">
            <a:alphaModFix/>
          </a:blip>
          <a:stretch>
            <a:fillRect/>
          </a:stretch>
        </p:blipFill>
        <p:spPr>
          <a:xfrm>
            <a:off x="6396825" y="3937100"/>
            <a:ext cx="892301" cy="892300"/>
          </a:xfrm>
          <a:prstGeom prst="rect">
            <a:avLst/>
          </a:prstGeom>
          <a:noFill/>
          <a:ln>
            <a:noFill/>
          </a:ln>
        </p:spPr>
      </p:pic>
      <p:sp>
        <p:nvSpPr>
          <p:cNvPr id="316" name="Google Shape;316;p33"/>
          <p:cNvSpPr txBox="1"/>
          <p:nvPr/>
        </p:nvSpPr>
        <p:spPr>
          <a:xfrm>
            <a:off x="10552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Training Set</a:t>
            </a:r>
            <a:endParaRPr sz="1600"/>
          </a:p>
        </p:txBody>
      </p:sp>
      <p:sp>
        <p:nvSpPr>
          <p:cNvPr id="317" name="Google Shape;317;p33"/>
          <p:cNvSpPr txBox="1"/>
          <p:nvPr/>
        </p:nvSpPr>
        <p:spPr>
          <a:xfrm>
            <a:off x="61606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Test Set</a:t>
            </a:r>
            <a:endParaRPr sz="1600"/>
          </a:p>
        </p:txBody>
      </p:sp>
      <p:pic>
        <p:nvPicPr>
          <p:cNvPr id="318" name="Google Shape;318;p33"/>
          <p:cNvPicPr preferRelativeResize="0"/>
          <p:nvPr/>
        </p:nvPicPr>
        <p:blipFill rotWithShape="1">
          <a:blip r:embed="rId14">
            <a:alphaModFix/>
          </a:blip>
          <a:srcRect b="12846"/>
          <a:stretch/>
        </p:blipFill>
        <p:spPr>
          <a:xfrm>
            <a:off x="5621163" y="2084375"/>
            <a:ext cx="805750" cy="1053377"/>
          </a:xfrm>
          <a:prstGeom prst="rect">
            <a:avLst/>
          </a:prstGeom>
          <a:noFill/>
          <a:ln>
            <a:noFill/>
          </a:ln>
        </p:spPr>
      </p:pic>
      <p:pic>
        <p:nvPicPr>
          <p:cNvPr id="319" name="Google Shape;319;p33"/>
          <p:cNvPicPr preferRelativeResize="0"/>
          <p:nvPr/>
        </p:nvPicPr>
        <p:blipFill>
          <a:blip r:embed="rId15">
            <a:alphaModFix/>
          </a:blip>
          <a:stretch>
            <a:fillRect/>
          </a:stretch>
        </p:blipFill>
        <p:spPr>
          <a:xfrm>
            <a:off x="1345600" y="1826323"/>
            <a:ext cx="786050" cy="786050"/>
          </a:xfrm>
          <a:prstGeom prst="rect">
            <a:avLst/>
          </a:prstGeom>
          <a:noFill/>
          <a:ln>
            <a:noFill/>
          </a:ln>
        </p:spPr>
      </p:pic>
      <p:pic>
        <p:nvPicPr>
          <p:cNvPr id="320" name="Google Shape;320;p33"/>
          <p:cNvPicPr preferRelativeResize="0"/>
          <p:nvPr/>
        </p:nvPicPr>
        <p:blipFill rotWithShape="1">
          <a:blip r:embed="rId16">
            <a:alphaModFix/>
          </a:blip>
          <a:srcRect l="18237" r="18635"/>
          <a:stretch/>
        </p:blipFill>
        <p:spPr>
          <a:xfrm>
            <a:off x="1020103" y="3705728"/>
            <a:ext cx="786050" cy="8485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Google Shape;326;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46</a:t>
            </a:fld>
            <a:endParaRPr sz="1300">
              <a:solidFill>
                <a:srgbClr val="3F3F3F"/>
              </a:solidFill>
            </a:endParaRPr>
          </a:p>
        </p:txBody>
      </p:sp>
      <p:pic>
        <p:nvPicPr>
          <p:cNvPr id="327" name="Google Shape;327;p34"/>
          <p:cNvPicPr preferRelativeResize="0"/>
          <p:nvPr/>
        </p:nvPicPr>
        <p:blipFill>
          <a:blip r:embed="rId3">
            <a:alphaModFix/>
          </a:blip>
          <a:stretch>
            <a:fillRect/>
          </a:stretch>
        </p:blipFill>
        <p:spPr>
          <a:xfrm>
            <a:off x="2345202" y="1787275"/>
            <a:ext cx="892300" cy="883017"/>
          </a:xfrm>
          <a:prstGeom prst="rect">
            <a:avLst/>
          </a:prstGeom>
          <a:noFill/>
          <a:ln>
            <a:noFill/>
          </a:ln>
        </p:spPr>
      </p:pic>
      <p:pic>
        <p:nvPicPr>
          <p:cNvPr id="328" name="Google Shape;328;p34"/>
          <p:cNvPicPr preferRelativeResize="0"/>
          <p:nvPr/>
        </p:nvPicPr>
        <p:blipFill>
          <a:blip r:embed="rId4">
            <a:alphaModFix/>
          </a:blip>
          <a:stretch>
            <a:fillRect/>
          </a:stretch>
        </p:blipFill>
        <p:spPr>
          <a:xfrm>
            <a:off x="1691845" y="2822702"/>
            <a:ext cx="805756" cy="883025"/>
          </a:xfrm>
          <a:prstGeom prst="rect">
            <a:avLst/>
          </a:prstGeom>
          <a:noFill/>
          <a:ln>
            <a:noFill/>
          </a:ln>
        </p:spPr>
      </p:pic>
      <p:pic>
        <p:nvPicPr>
          <p:cNvPr id="329" name="Google Shape;329;p34"/>
          <p:cNvPicPr preferRelativeResize="0"/>
          <p:nvPr/>
        </p:nvPicPr>
        <p:blipFill>
          <a:blip r:embed="rId5">
            <a:alphaModFix/>
          </a:blip>
          <a:stretch>
            <a:fillRect/>
          </a:stretch>
        </p:blipFill>
        <p:spPr>
          <a:xfrm>
            <a:off x="610287" y="2628700"/>
            <a:ext cx="892300" cy="892300"/>
          </a:xfrm>
          <a:prstGeom prst="rect">
            <a:avLst/>
          </a:prstGeom>
          <a:noFill/>
          <a:ln>
            <a:noFill/>
          </a:ln>
        </p:spPr>
      </p:pic>
      <p:pic>
        <p:nvPicPr>
          <p:cNvPr id="330" name="Google Shape;330;p34"/>
          <p:cNvPicPr preferRelativeResize="0"/>
          <p:nvPr/>
        </p:nvPicPr>
        <p:blipFill>
          <a:blip r:embed="rId6">
            <a:alphaModFix/>
          </a:blip>
          <a:stretch>
            <a:fillRect/>
          </a:stretch>
        </p:blipFill>
        <p:spPr>
          <a:xfrm>
            <a:off x="2609489" y="2855346"/>
            <a:ext cx="1035425" cy="1042371"/>
          </a:xfrm>
          <a:prstGeom prst="rect">
            <a:avLst/>
          </a:prstGeom>
          <a:noFill/>
          <a:ln>
            <a:noFill/>
          </a:ln>
        </p:spPr>
      </p:pic>
      <p:pic>
        <p:nvPicPr>
          <p:cNvPr id="331" name="Google Shape;331;p34"/>
          <p:cNvPicPr preferRelativeResize="0"/>
          <p:nvPr/>
        </p:nvPicPr>
        <p:blipFill>
          <a:blip r:embed="rId7">
            <a:alphaModFix/>
          </a:blip>
          <a:stretch>
            <a:fillRect/>
          </a:stretch>
        </p:blipFill>
        <p:spPr>
          <a:xfrm>
            <a:off x="2159808" y="3781925"/>
            <a:ext cx="643267" cy="964901"/>
          </a:xfrm>
          <a:prstGeom prst="rect">
            <a:avLst/>
          </a:prstGeom>
          <a:noFill/>
          <a:ln>
            <a:noFill/>
          </a:ln>
        </p:spPr>
      </p:pic>
      <p:pic>
        <p:nvPicPr>
          <p:cNvPr id="332" name="Google Shape;332;p34"/>
          <p:cNvPicPr preferRelativeResize="0"/>
          <p:nvPr/>
        </p:nvPicPr>
        <p:blipFill>
          <a:blip r:embed="rId8">
            <a:alphaModFix/>
          </a:blip>
          <a:stretch>
            <a:fillRect/>
          </a:stretch>
        </p:blipFill>
        <p:spPr>
          <a:xfrm>
            <a:off x="7401375" y="2541800"/>
            <a:ext cx="964901" cy="964901"/>
          </a:xfrm>
          <a:prstGeom prst="rect">
            <a:avLst/>
          </a:prstGeom>
          <a:noFill/>
          <a:ln>
            <a:noFill/>
          </a:ln>
        </p:spPr>
      </p:pic>
      <p:pic>
        <p:nvPicPr>
          <p:cNvPr id="333" name="Google Shape;333;p34"/>
          <p:cNvPicPr preferRelativeResize="0"/>
          <p:nvPr/>
        </p:nvPicPr>
        <p:blipFill>
          <a:blip r:embed="rId9">
            <a:alphaModFix/>
          </a:blip>
          <a:stretch>
            <a:fillRect/>
          </a:stretch>
        </p:blipFill>
        <p:spPr>
          <a:xfrm>
            <a:off x="6511275" y="2931538"/>
            <a:ext cx="805750" cy="874239"/>
          </a:xfrm>
          <a:prstGeom prst="rect">
            <a:avLst/>
          </a:prstGeom>
          <a:noFill/>
          <a:ln>
            <a:noFill/>
          </a:ln>
        </p:spPr>
      </p:pic>
      <p:pic>
        <p:nvPicPr>
          <p:cNvPr id="334" name="Google Shape;334;p34"/>
          <p:cNvPicPr preferRelativeResize="0"/>
          <p:nvPr/>
        </p:nvPicPr>
        <p:blipFill>
          <a:blip r:embed="rId10">
            <a:alphaModFix/>
          </a:blip>
          <a:stretch>
            <a:fillRect/>
          </a:stretch>
        </p:blipFill>
        <p:spPr>
          <a:xfrm>
            <a:off x="6603805" y="1930395"/>
            <a:ext cx="892301" cy="892300"/>
          </a:xfrm>
          <a:prstGeom prst="rect">
            <a:avLst/>
          </a:prstGeom>
          <a:noFill/>
          <a:ln>
            <a:noFill/>
          </a:ln>
        </p:spPr>
      </p:pic>
      <p:pic>
        <p:nvPicPr>
          <p:cNvPr id="335" name="Google Shape;335;p34"/>
          <p:cNvPicPr preferRelativeResize="0"/>
          <p:nvPr/>
        </p:nvPicPr>
        <p:blipFill>
          <a:blip r:embed="rId11">
            <a:alphaModFix/>
          </a:blip>
          <a:stretch>
            <a:fillRect/>
          </a:stretch>
        </p:blipFill>
        <p:spPr>
          <a:xfrm>
            <a:off x="5437605" y="3162871"/>
            <a:ext cx="1035425" cy="1035425"/>
          </a:xfrm>
          <a:prstGeom prst="rect">
            <a:avLst/>
          </a:prstGeom>
          <a:noFill/>
          <a:ln>
            <a:noFill/>
          </a:ln>
        </p:spPr>
      </p:pic>
      <p:pic>
        <p:nvPicPr>
          <p:cNvPr id="336" name="Google Shape;336;p34"/>
          <p:cNvPicPr preferRelativeResize="0"/>
          <p:nvPr/>
        </p:nvPicPr>
        <p:blipFill>
          <a:blip r:embed="rId12">
            <a:alphaModFix/>
          </a:blip>
          <a:stretch>
            <a:fillRect/>
          </a:stretch>
        </p:blipFill>
        <p:spPr>
          <a:xfrm>
            <a:off x="7389400" y="3590476"/>
            <a:ext cx="892301" cy="892300"/>
          </a:xfrm>
          <a:prstGeom prst="rect">
            <a:avLst/>
          </a:prstGeom>
          <a:noFill/>
          <a:ln>
            <a:noFill/>
          </a:ln>
        </p:spPr>
      </p:pic>
      <p:pic>
        <p:nvPicPr>
          <p:cNvPr id="337" name="Google Shape;337;p34"/>
          <p:cNvPicPr preferRelativeResize="0"/>
          <p:nvPr/>
        </p:nvPicPr>
        <p:blipFill>
          <a:blip r:embed="rId13">
            <a:alphaModFix/>
          </a:blip>
          <a:stretch>
            <a:fillRect/>
          </a:stretch>
        </p:blipFill>
        <p:spPr>
          <a:xfrm>
            <a:off x="6396825" y="3937100"/>
            <a:ext cx="892301" cy="892300"/>
          </a:xfrm>
          <a:prstGeom prst="rect">
            <a:avLst/>
          </a:prstGeom>
          <a:noFill/>
          <a:ln>
            <a:noFill/>
          </a:ln>
        </p:spPr>
      </p:pic>
      <p:sp>
        <p:nvSpPr>
          <p:cNvPr id="338" name="Google Shape;338;p34"/>
          <p:cNvSpPr txBox="1"/>
          <p:nvPr/>
        </p:nvSpPr>
        <p:spPr>
          <a:xfrm>
            <a:off x="10552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Training Set</a:t>
            </a:r>
            <a:endParaRPr sz="1600"/>
          </a:p>
        </p:txBody>
      </p:sp>
      <p:sp>
        <p:nvSpPr>
          <p:cNvPr id="339" name="Google Shape;339;p34"/>
          <p:cNvSpPr txBox="1"/>
          <p:nvPr/>
        </p:nvSpPr>
        <p:spPr>
          <a:xfrm>
            <a:off x="61606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Test Set</a:t>
            </a:r>
            <a:endParaRPr sz="1600"/>
          </a:p>
        </p:txBody>
      </p:sp>
      <p:pic>
        <p:nvPicPr>
          <p:cNvPr id="340" name="Google Shape;340;p34"/>
          <p:cNvPicPr preferRelativeResize="0"/>
          <p:nvPr/>
        </p:nvPicPr>
        <p:blipFill rotWithShape="1">
          <a:blip r:embed="rId14">
            <a:alphaModFix/>
          </a:blip>
          <a:srcRect b="12846"/>
          <a:stretch/>
        </p:blipFill>
        <p:spPr>
          <a:xfrm>
            <a:off x="5629325" y="2044825"/>
            <a:ext cx="805750" cy="1053377"/>
          </a:xfrm>
          <a:prstGeom prst="rect">
            <a:avLst/>
          </a:prstGeom>
          <a:noFill/>
          <a:ln>
            <a:noFill/>
          </a:ln>
        </p:spPr>
      </p:pic>
      <p:sp>
        <p:nvSpPr>
          <p:cNvPr id="341" name="Google Shape;341;p34"/>
          <p:cNvSpPr/>
          <p:nvPr/>
        </p:nvSpPr>
        <p:spPr>
          <a:xfrm>
            <a:off x="5502525" y="1985600"/>
            <a:ext cx="1035300" cy="111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34"/>
          <p:cNvPicPr preferRelativeResize="0"/>
          <p:nvPr/>
        </p:nvPicPr>
        <p:blipFill>
          <a:blip r:embed="rId15">
            <a:alphaModFix/>
          </a:blip>
          <a:stretch>
            <a:fillRect/>
          </a:stretch>
        </p:blipFill>
        <p:spPr>
          <a:xfrm>
            <a:off x="1345600" y="1826323"/>
            <a:ext cx="786050" cy="786050"/>
          </a:xfrm>
          <a:prstGeom prst="rect">
            <a:avLst/>
          </a:prstGeom>
          <a:noFill/>
          <a:ln>
            <a:noFill/>
          </a:ln>
        </p:spPr>
      </p:pic>
      <p:pic>
        <p:nvPicPr>
          <p:cNvPr id="343" name="Google Shape;343;p34"/>
          <p:cNvPicPr preferRelativeResize="0"/>
          <p:nvPr/>
        </p:nvPicPr>
        <p:blipFill rotWithShape="1">
          <a:blip r:embed="rId16">
            <a:alphaModFix/>
          </a:blip>
          <a:srcRect l="18237" r="18635"/>
          <a:stretch/>
        </p:blipFill>
        <p:spPr>
          <a:xfrm>
            <a:off x="1020103" y="3705728"/>
            <a:ext cx="786050" cy="848526"/>
          </a:xfrm>
          <a:prstGeom prst="rect">
            <a:avLst/>
          </a:prstGeom>
          <a:noFill/>
          <a:ln>
            <a:noFill/>
          </a:ln>
        </p:spPr>
      </p:pic>
      <p:sp>
        <p:nvSpPr>
          <p:cNvPr id="344" name="Google Shape;344;p34"/>
          <p:cNvSpPr txBox="1"/>
          <p:nvPr/>
        </p:nvSpPr>
        <p:spPr>
          <a:xfrm>
            <a:off x="4438246" y="1914688"/>
            <a:ext cx="9648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Target </a:t>
            </a:r>
            <a:endParaRPr sz="1600" i="1">
              <a:solidFill>
                <a:srgbClr val="CC0000"/>
              </a:solidFill>
            </a:endParaRPr>
          </a:p>
          <a:p>
            <a:pPr marL="0" lvl="0" indent="0" algn="l" rtl="0">
              <a:spcBef>
                <a:spcPts val="0"/>
              </a:spcBef>
              <a:spcAft>
                <a:spcPts val="0"/>
              </a:spcAft>
              <a:buNone/>
            </a:pPr>
            <a:r>
              <a:rPr lang="en" sz="1600" i="1">
                <a:solidFill>
                  <a:srgbClr val="CC0000"/>
                </a:solidFill>
              </a:rPr>
              <a:t>Image</a:t>
            </a:r>
            <a:endParaRPr sz="1600" i="1">
              <a:solidFill>
                <a:srgbClr val="CC0000"/>
              </a:solidFill>
            </a:endParaRPr>
          </a:p>
        </p:txBody>
      </p:sp>
      <p:sp>
        <p:nvSpPr>
          <p:cNvPr id="345" name="Google Shape;345;p34"/>
          <p:cNvSpPr/>
          <p:nvPr/>
        </p:nvSpPr>
        <p:spPr>
          <a:xfrm rot="5400000">
            <a:off x="5249400" y="209515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p33">
            <a:extLst>
              <a:ext uri="{FF2B5EF4-FFF2-40B4-BE49-F238E27FC236}">
                <a16:creationId xmlns:a16="http://schemas.microsoft.com/office/drawing/2014/main" id="{1A9B65D1-33A8-43DC-A24F-396F782B80A9}"/>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47</a:t>
            </a:fld>
            <a:endParaRPr sz="1300">
              <a:solidFill>
                <a:srgbClr val="3F3F3F"/>
              </a:solidFill>
            </a:endParaRPr>
          </a:p>
        </p:txBody>
      </p:sp>
      <p:pic>
        <p:nvPicPr>
          <p:cNvPr id="352" name="Google Shape;352;p35"/>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353" name="Google Shape;353;p35"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354" name="Google Shape;354;p35"/>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355" name="Google Shape;355;p35"/>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 Polka Dot Chiffon Blouse</a:t>
            </a:r>
            <a:endParaRPr/>
          </a:p>
        </p:txBody>
      </p:sp>
      <p:sp>
        <p:nvSpPr>
          <p:cNvPr id="356" name="Google Shape;356;p35"/>
          <p:cNvSpPr txBox="1"/>
          <p:nvPr/>
        </p:nvSpPr>
        <p:spPr>
          <a:xfrm>
            <a:off x="2305151" y="2421075"/>
            <a:ext cx="48855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Simulated User Query: </a:t>
            </a:r>
            <a:r>
              <a:rPr lang="en" sz="1600"/>
              <a:t>Product title of target image</a:t>
            </a:r>
            <a:endParaRPr sz="1600"/>
          </a:p>
        </p:txBody>
      </p:sp>
      <p:sp>
        <p:nvSpPr>
          <p:cNvPr id="357" name="Google Shape;357;p35"/>
          <p:cNvSpPr/>
          <p:nvPr/>
        </p:nvSpPr>
        <p:spPr>
          <a:xfrm>
            <a:off x="3357475" y="22258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3;p33">
            <a:extLst>
              <a:ext uri="{FF2B5EF4-FFF2-40B4-BE49-F238E27FC236}">
                <a16:creationId xmlns:a16="http://schemas.microsoft.com/office/drawing/2014/main" id="{74A5ACFB-AEB8-45B1-913B-455386B19B2B}"/>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36"/>
          <p:cNvSpPr txBox="1">
            <a:spLocks noGrp="1"/>
          </p:cNvSpPr>
          <p:nvPr>
            <p:ph type="body" idx="1"/>
          </p:nvPr>
        </p:nvSpPr>
        <p:spPr>
          <a:xfrm>
            <a:off x="457200" y="1346225"/>
            <a:ext cx="8229600" cy="2914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a:t>Possible System Actions</a:t>
            </a:r>
            <a:endParaRPr/>
          </a:p>
          <a:p>
            <a:pPr marL="457200" lvl="0" indent="-431800" algn="l" rtl="0">
              <a:spcBef>
                <a:spcPts val="640"/>
              </a:spcBef>
              <a:spcAft>
                <a:spcPts val="0"/>
              </a:spcAft>
              <a:buSzPts val="3200"/>
              <a:buChar char="•"/>
            </a:pPr>
            <a:r>
              <a:rPr lang="en"/>
              <a:t>Clarification</a:t>
            </a:r>
            <a:endParaRPr/>
          </a:p>
          <a:p>
            <a:pPr marL="457200" lvl="0" indent="-431800" algn="l" rtl="0">
              <a:spcBef>
                <a:spcPts val="0"/>
              </a:spcBef>
              <a:spcAft>
                <a:spcPts val="0"/>
              </a:spcAft>
              <a:buSzPts val="3200"/>
              <a:buChar char="•"/>
            </a:pPr>
            <a:r>
              <a:rPr lang="en"/>
              <a:t>Label Query</a:t>
            </a:r>
            <a:endParaRPr/>
          </a:p>
          <a:p>
            <a:pPr marL="457200" lvl="0" indent="-431800" algn="l" rtl="0">
              <a:spcBef>
                <a:spcPts val="0"/>
              </a:spcBef>
              <a:spcAft>
                <a:spcPts val="0"/>
              </a:spcAft>
              <a:buSzPts val="3200"/>
              <a:buChar char="•"/>
            </a:pPr>
            <a:r>
              <a:rPr lang="en"/>
              <a:t>Example Query</a:t>
            </a:r>
            <a:endParaRPr/>
          </a:p>
          <a:p>
            <a:pPr marL="457200" lvl="0" indent="-431800" algn="l" rtl="0">
              <a:spcBef>
                <a:spcPts val="0"/>
              </a:spcBef>
              <a:spcAft>
                <a:spcPts val="0"/>
              </a:spcAft>
              <a:buSzPts val="3200"/>
              <a:buChar char="•"/>
            </a:pPr>
            <a:r>
              <a:rPr lang="en"/>
              <a:t>Guess</a:t>
            </a:r>
            <a:endParaRPr/>
          </a:p>
        </p:txBody>
      </p:sp>
      <p:sp>
        <p:nvSpPr>
          <p:cNvPr id="364" name="Google Shape;364;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7" name="Google Shape;303;p33">
            <a:extLst>
              <a:ext uri="{FF2B5EF4-FFF2-40B4-BE49-F238E27FC236}">
                <a16:creationId xmlns:a16="http://schemas.microsoft.com/office/drawing/2014/main" id="{12AD2D1C-B6CB-4302-82A0-99B759A4F0E1}"/>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37"/>
          <p:cNvSpPr txBox="1">
            <a:spLocks noGrp="1"/>
          </p:cNvSpPr>
          <p:nvPr>
            <p:ph type="body" idx="1"/>
          </p:nvPr>
        </p:nvSpPr>
        <p:spPr>
          <a:xfrm>
            <a:off x="457200" y="1346225"/>
            <a:ext cx="8229600" cy="2914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dirty="0"/>
              <a:t>Possible System Actions</a:t>
            </a:r>
            <a:endParaRPr dirty="0"/>
          </a:p>
          <a:p>
            <a:pPr marL="457200" lvl="0" indent="-431800" algn="l" rtl="0">
              <a:spcBef>
                <a:spcPts val="640"/>
              </a:spcBef>
              <a:spcAft>
                <a:spcPts val="0"/>
              </a:spcAft>
              <a:buSzPts val="3200"/>
              <a:buChar char="•"/>
            </a:pPr>
            <a:r>
              <a:rPr lang="en" dirty="0"/>
              <a:t>Clarification</a:t>
            </a:r>
            <a:endParaRPr dirty="0"/>
          </a:p>
          <a:p>
            <a:pPr marL="457200" lvl="0" indent="-431800" algn="l" rtl="0">
              <a:spcBef>
                <a:spcPts val="0"/>
              </a:spcBef>
              <a:spcAft>
                <a:spcPts val="0"/>
              </a:spcAft>
              <a:buClr>
                <a:srgbClr val="CCCCCC"/>
              </a:buClr>
              <a:buSzPts val="3200"/>
              <a:buChar char="•"/>
            </a:pPr>
            <a:r>
              <a:rPr lang="en" dirty="0">
                <a:solidFill>
                  <a:srgbClr val="CCCCCC"/>
                </a:solidFill>
              </a:rPr>
              <a:t>Label Query</a:t>
            </a:r>
            <a:endParaRPr dirty="0">
              <a:solidFill>
                <a:srgbClr val="CCCCCC"/>
              </a:solidFill>
            </a:endParaRPr>
          </a:p>
          <a:p>
            <a:pPr marL="457200" lvl="0" indent="-431800" algn="l" rtl="0">
              <a:spcBef>
                <a:spcPts val="0"/>
              </a:spcBef>
              <a:spcAft>
                <a:spcPts val="0"/>
              </a:spcAft>
              <a:buClr>
                <a:srgbClr val="CCCCCC"/>
              </a:buClr>
              <a:buSzPts val="3200"/>
              <a:buChar char="•"/>
            </a:pPr>
            <a:r>
              <a:rPr lang="en" dirty="0">
                <a:solidFill>
                  <a:srgbClr val="CCCCCC"/>
                </a:solidFill>
              </a:rPr>
              <a:t>Example Query</a:t>
            </a:r>
            <a:endParaRPr dirty="0">
              <a:solidFill>
                <a:srgbClr val="CCCCCC"/>
              </a:solidFill>
            </a:endParaRPr>
          </a:p>
          <a:p>
            <a:pPr marL="457200" lvl="0" indent="-431800" algn="l" rtl="0">
              <a:spcBef>
                <a:spcPts val="0"/>
              </a:spcBef>
              <a:spcAft>
                <a:spcPts val="0"/>
              </a:spcAft>
              <a:buClr>
                <a:srgbClr val="CCCCCC"/>
              </a:buClr>
              <a:buSzPts val="3200"/>
              <a:buChar char="•"/>
            </a:pPr>
            <a:r>
              <a:rPr lang="en" dirty="0">
                <a:solidFill>
                  <a:srgbClr val="CCCCCC"/>
                </a:solidFill>
              </a:rPr>
              <a:t>Guess</a:t>
            </a:r>
            <a:endParaRPr dirty="0">
              <a:solidFill>
                <a:srgbClr val="CCCCCC"/>
              </a:solidFill>
            </a:endParaRPr>
          </a:p>
        </p:txBody>
      </p:sp>
      <p:sp>
        <p:nvSpPr>
          <p:cNvPr id="371" name="Google Shape;371;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7" name="Google Shape;303;p33">
            <a:extLst>
              <a:ext uri="{FF2B5EF4-FFF2-40B4-BE49-F238E27FC236}">
                <a16:creationId xmlns:a16="http://schemas.microsoft.com/office/drawing/2014/main" id="{BF2C8EC7-61C5-40A0-82D4-14F4A8F8E286}"/>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630C-4052-460A-B837-95622E21A31C}"/>
              </a:ext>
            </a:extLst>
          </p:cNvPr>
          <p:cNvSpPr>
            <a:spLocks noGrp="1"/>
          </p:cNvSpPr>
          <p:nvPr>
            <p:ph type="title"/>
          </p:nvPr>
        </p:nvSpPr>
        <p:spPr/>
        <p:txBody>
          <a:bodyPr/>
          <a:lstStyle/>
          <a:p>
            <a:r>
              <a:rPr lang="en-US" dirty="0"/>
              <a:t>Image and Video Captioning</a:t>
            </a:r>
          </a:p>
        </p:txBody>
      </p:sp>
      <p:sp>
        <p:nvSpPr>
          <p:cNvPr id="3" name="Content Placeholder 2">
            <a:extLst>
              <a:ext uri="{FF2B5EF4-FFF2-40B4-BE49-F238E27FC236}">
                <a16:creationId xmlns:a16="http://schemas.microsoft.com/office/drawing/2014/main" id="{F667286A-DF44-4814-9340-22A427F571DB}"/>
              </a:ext>
            </a:extLst>
          </p:cNvPr>
          <p:cNvSpPr>
            <a:spLocks noGrp="1"/>
          </p:cNvSpPr>
          <p:nvPr>
            <p:ph idx="1"/>
          </p:nvPr>
        </p:nvSpPr>
        <p:spPr>
          <a:xfrm>
            <a:off x="685800" y="994812"/>
            <a:ext cx="7772400" cy="1229308"/>
          </a:xfrm>
        </p:spPr>
        <p:txBody>
          <a:bodyPr/>
          <a:lstStyle/>
          <a:p>
            <a:r>
              <a:rPr lang="en-US" dirty="0"/>
              <a:t>Produce a natural language sentence describing an image or a video clip.</a:t>
            </a:r>
          </a:p>
        </p:txBody>
      </p:sp>
      <p:sp>
        <p:nvSpPr>
          <p:cNvPr id="4" name="Slide Number Placeholder 3">
            <a:extLst>
              <a:ext uri="{FF2B5EF4-FFF2-40B4-BE49-F238E27FC236}">
                <a16:creationId xmlns:a16="http://schemas.microsoft.com/office/drawing/2014/main" id="{5A6A81B4-5248-40CD-BA0D-7E48421D5580}"/>
              </a:ext>
            </a:extLst>
          </p:cNvPr>
          <p:cNvSpPr>
            <a:spLocks noGrp="1"/>
          </p:cNvSpPr>
          <p:nvPr>
            <p:ph type="sldNum" sz="quarter" idx="11"/>
          </p:nvPr>
        </p:nvSpPr>
        <p:spPr/>
        <p:txBody>
          <a:bodyPr/>
          <a:lstStyle/>
          <a:p>
            <a:fld id="{C00908E0-2CD8-43DB-8F16-1B583539CFFD}" type="slidenum">
              <a:rPr lang="ar-SA" smtClean="0">
                <a:solidFill>
                  <a:srgbClr val="000000"/>
                </a:solidFill>
              </a:rPr>
              <a:pPr/>
              <a:t>5</a:t>
            </a:fld>
            <a:endParaRPr lang="en-US">
              <a:solidFill>
                <a:srgbClr val="000000"/>
              </a:solidFill>
              <a:latin typeface="Times New Roman" pitchFamily="18" charset="0"/>
            </a:endParaRPr>
          </a:p>
        </p:txBody>
      </p:sp>
      <p:pic>
        <p:nvPicPr>
          <p:cNvPr id="6" name="Picture 5">
            <a:extLst>
              <a:ext uri="{FF2B5EF4-FFF2-40B4-BE49-F238E27FC236}">
                <a16:creationId xmlns:a16="http://schemas.microsoft.com/office/drawing/2014/main" id="{9B9B0906-44EB-4A4E-9D75-D0FD50EDC05C}"/>
              </a:ext>
            </a:extLst>
          </p:cNvPr>
          <p:cNvPicPr>
            <a:picLocks noChangeAspect="1"/>
          </p:cNvPicPr>
          <p:nvPr/>
        </p:nvPicPr>
        <p:blipFill>
          <a:blip r:embed="rId4"/>
          <a:stretch>
            <a:fillRect/>
          </a:stretch>
        </p:blipFill>
        <p:spPr>
          <a:xfrm>
            <a:off x="994228" y="2107286"/>
            <a:ext cx="3112542" cy="2277815"/>
          </a:xfrm>
          <a:prstGeom prst="rect">
            <a:avLst/>
          </a:prstGeom>
        </p:spPr>
      </p:pic>
      <p:sp>
        <p:nvSpPr>
          <p:cNvPr id="7" name="TextBox 6">
            <a:extLst>
              <a:ext uri="{FF2B5EF4-FFF2-40B4-BE49-F238E27FC236}">
                <a16:creationId xmlns:a16="http://schemas.microsoft.com/office/drawing/2014/main" id="{A2E918FA-E64B-417C-AA18-2D869F5DC25D}"/>
              </a:ext>
            </a:extLst>
          </p:cNvPr>
          <p:cNvSpPr txBox="1"/>
          <p:nvPr/>
        </p:nvSpPr>
        <p:spPr>
          <a:xfrm>
            <a:off x="1000665" y="4277379"/>
            <a:ext cx="3586496" cy="1046440"/>
          </a:xfrm>
          <a:prstGeom prst="rect">
            <a:avLst/>
          </a:prstGeom>
          <a:noFill/>
        </p:spPr>
        <p:txBody>
          <a:bodyPr wrap="square" rtlCol="0">
            <a:spAutoFit/>
          </a:bodyPr>
          <a:lstStyle/>
          <a:p>
            <a:r>
              <a:rPr lang="en-US" sz="2400" dirty="0">
                <a:latin typeface="+mn-lt"/>
              </a:rPr>
              <a:t>A large brown bear walking through a forest.</a:t>
            </a:r>
          </a:p>
          <a:p>
            <a:endParaRPr lang="en-US" dirty="0"/>
          </a:p>
        </p:txBody>
      </p:sp>
      <p:pic>
        <p:nvPicPr>
          <p:cNvPr id="8" name="vid1780-copy">
            <a:hlinkClick r:id="" action="ppaction://media"/>
            <a:extLst>
              <a:ext uri="{FF2B5EF4-FFF2-40B4-BE49-F238E27FC236}">
                <a16:creationId xmlns:a16="http://schemas.microsoft.com/office/drawing/2014/main" id="{8CF84767-B150-42CA-8E72-46EA51A4C8D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677055" y="2135792"/>
            <a:ext cx="3331202" cy="2220801"/>
          </a:xfrm>
          <a:prstGeom prst="rect">
            <a:avLst/>
          </a:prstGeom>
        </p:spPr>
      </p:pic>
      <p:sp>
        <p:nvSpPr>
          <p:cNvPr id="9" name="TextBox 8">
            <a:extLst>
              <a:ext uri="{FF2B5EF4-FFF2-40B4-BE49-F238E27FC236}">
                <a16:creationId xmlns:a16="http://schemas.microsoft.com/office/drawing/2014/main" id="{39FA3890-B89B-4243-875F-C33CAB5298D8}"/>
              </a:ext>
            </a:extLst>
          </p:cNvPr>
          <p:cNvSpPr txBox="1"/>
          <p:nvPr/>
        </p:nvSpPr>
        <p:spPr>
          <a:xfrm>
            <a:off x="4718957" y="4314290"/>
            <a:ext cx="3514271" cy="830997"/>
          </a:xfrm>
          <a:prstGeom prst="rect">
            <a:avLst/>
          </a:prstGeom>
          <a:noFill/>
        </p:spPr>
        <p:txBody>
          <a:bodyPr wrap="square" rtlCol="0">
            <a:spAutoFit/>
          </a:bodyPr>
          <a:lstStyle/>
          <a:p>
            <a:pPr algn="l" defTabSz="457200" fontAlgn="auto">
              <a:spcBef>
                <a:spcPts val="0"/>
              </a:spcBef>
              <a:spcAft>
                <a:spcPts val="0"/>
              </a:spcAft>
            </a:pPr>
            <a:r>
              <a:rPr lang="en-US" sz="2400" dirty="0">
                <a:solidFill>
                  <a:prstClr val="black"/>
                </a:solidFill>
                <a:latin typeface="+mn-lt"/>
              </a:rPr>
              <a:t>A monkey pulls a dog’s tail and runs away</a:t>
            </a:r>
            <a:r>
              <a:rPr lang="en-US" sz="2400" dirty="0">
                <a:solidFill>
                  <a:prstClr val="black"/>
                </a:solidFill>
                <a:latin typeface="+mj-lt"/>
              </a:rPr>
              <a:t>.</a:t>
            </a:r>
          </a:p>
        </p:txBody>
      </p:sp>
    </p:spTree>
    <p:extLst>
      <p:ext uri="{BB962C8B-B14F-4D97-AF65-F5344CB8AC3E}">
        <p14:creationId xmlns:p14="http://schemas.microsoft.com/office/powerpoint/2010/main" val="4712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8"/>
          <p:cNvSpPr txBox="1"/>
          <p:nvPr/>
        </p:nvSpPr>
        <p:spPr>
          <a:xfrm>
            <a:off x="3143350" y="2878275"/>
            <a:ext cx="32043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Clarification: </a:t>
            </a:r>
            <a:r>
              <a:rPr lang="en" sz="1600" i="1"/>
              <a:t>Does selected attribute apply to target image?</a:t>
            </a:r>
            <a:endParaRPr sz="1600" i="1"/>
          </a:p>
        </p:txBody>
      </p:sp>
      <p:sp>
        <p:nvSpPr>
          <p:cNvPr id="378" name="Google Shape;378;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50</a:t>
            </a:fld>
            <a:endParaRPr sz="1300">
              <a:solidFill>
                <a:srgbClr val="3F3F3F"/>
              </a:solidFill>
            </a:endParaRPr>
          </a:p>
        </p:txBody>
      </p:sp>
      <p:pic>
        <p:nvPicPr>
          <p:cNvPr id="379" name="Google Shape;379;p38"/>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380" name="Google Shape;380;p38"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381" name="Google Shape;381;p38"/>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382" name="Google Shape;382;p38"/>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sp>
        <p:nvSpPr>
          <p:cNvPr id="383" name="Google Shape;383;p38"/>
          <p:cNvSpPr/>
          <p:nvPr/>
        </p:nvSpPr>
        <p:spPr>
          <a:xfrm flipH="1">
            <a:off x="4045400" y="2198006"/>
            <a:ext cx="2979300" cy="304800"/>
          </a:xfrm>
          <a:prstGeom prst="wedgeRectCallout">
            <a:avLst>
              <a:gd name="adj1" fmla="val -65999"/>
              <a:gd name="adj2" fmla="val -4435"/>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Would you like one which is </a:t>
            </a:r>
            <a:r>
              <a:rPr lang="en" b="1"/>
              <a:t>black</a:t>
            </a:r>
            <a:r>
              <a:rPr lang="en"/>
              <a:t>?</a:t>
            </a:r>
            <a:endParaRPr/>
          </a:p>
        </p:txBody>
      </p:sp>
      <p:sp>
        <p:nvSpPr>
          <p:cNvPr id="384" name="Google Shape;384;p38"/>
          <p:cNvSpPr/>
          <p:nvPr/>
        </p:nvSpPr>
        <p:spPr>
          <a:xfrm>
            <a:off x="2451475" y="2393281"/>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385" name="Google Shape;385;p38"/>
          <p:cNvSpPr/>
          <p:nvPr/>
        </p:nvSpPr>
        <p:spPr>
          <a:xfrm>
            <a:off x="4500475" y="26068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p33">
            <a:extLst>
              <a:ext uri="{FF2B5EF4-FFF2-40B4-BE49-F238E27FC236}">
                <a16:creationId xmlns:a16="http://schemas.microsoft.com/office/drawing/2014/main" id="{C8D18719-3867-484F-9518-1BB772360EA7}"/>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9"/>
          <p:cNvSpPr txBox="1"/>
          <p:nvPr/>
        </p:nvSpPr>
        <p:spPr>
          <a:xfrm>
            <a:off x="2309050" y="2971325"/>
            <a:ext cx="29793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Yes/No Response: </a:t>
            </a:r>
            <a:r>
              <a:rPr lang="en" sz="1600" i="1"/>
              <a:t>From attribute labels of target image</a:t>
            </a:r>
            <a:endParaRPr sz="1600" i="1"/>
          </a:p>
        </p:txBody>
      </p:sp>
      <p:sp>
        <p:nvSpPr>
          <p:cNvPr id="392" name="Google Shape;392;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51</a:t>
            </a:fld>
            <a:endParaRPr sz="1300">
              <a:solidFill>
                <a:srgbClr val="3F3F3F"/>
              </a:solidFill>
            </a:endParaRPr>
          </a:p>
        </p:txBody>
      </p:sp>
      <p:pic>
        <p:nvPicPr>
          <p:cNvPr id="393" name="Google Shape;393;p39"/>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394" name="Google Shape;394;p39"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395" name="Google Shape;395;p39"/>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396" name="Google Shape;396;p39"/>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 Polka Dot Chiffon Blouse</a:t>
            </a:r>
            <a:endParaRPr/>
          </a:p>
        </p:txBody>
      </p:sp>
      <p:sp>
        <p:nvSpPr>
          <p:cNvPr id="397" name="Google Shape;397;p39"/>
          <p:cNvSpPr/>
          <p:nvPr/>
        </p:nvSpPr>
        <p:spPr>
          <a:xfrm flipH="1">
            <a:off x="4045400" y="2198006"/>
            <a:ext cx="2979300" cy="304800"/>
          </a:xfrm>
          <a:prstGeom prst="wedgeRectCallout">
            <a:avLst>
              <a:gd name="adj1" fmla="val -65999"/>
              <a:gd name="adj2" fmla="val -4435"/>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Would you like one which is </a:t>
            </a:r>
            <a:r>
              <a:rPr lang="en" b="1"/>
              <a:t>black</a:t>
            </a:r>
            <a:r>
              <a:rPr lang="en"/>
              <a:t>?</a:t>
            </a:r>
            <a:endParaRPr/>
          </a:p>
        </p:txBody>
      </p:sp>
      <p:sp>
        <p:nvSpPr>
          <p:cNvPr id="398" name="Google Shape;398;p39"/>
          <p:cNvSpPr/>
          <p:nvPr/>
        </p:nvSpPr>
        <p:spPr>
          <a:xfrm>
            <a:off x="2451475" y="2393281"/>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Yes</a:t>
            </a:r>
            <a:endParaRPr dirty="0"/>
          </a:p>
        </p:txBody>
      </p:sp>
      <p:sp>
        <p:nvSpPr>
          <p:cNvPr id="399" name="Google Shape;399;p39"/>
          <p:cNvSpPr/>
          <p:nvPr/>
        </p:nvSpPr>
        <p:spPr>
          <a:xfrm>
            <a:off x="2685625" y="26928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3;p33">
            <a:extLst>
              <a:ext uri="{FF2B5EF4-FFF2-40B4-BE49-F238E27FC236}">
                <a16:creationId xmlns:a16="http://schemas.microsoft.com/office/drawing/2014/main" id="{98C406C3-2A6B-4F54-BE16-9E6DCD4719C1}"/>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40"/>
          <p:cNvSpPr txBox="1">
            <a:spLocks noGrp="1"/>
          </p:cNvSpPr>
          <p:nvPr>
            <p:ph type="body" idx="1"/>
          </p:nvPr>
        </p:nvSpPr>
        <p:spPr>
          <a:xfrm>
            <a:off x="457200" y="1222311"/>
            <a:ext cx="8229600" cy="2914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dirty="0"/>
              <a:t>Possible System Actions</a:t>
            </a:r>
            <a:endParaRPr dirty="0"/>
          </a:p>
          <a:p>
            <a:pPr marL="457200" lvl="0" indent="-431800" algn="l" rtl="0">
              <a:spcBef>
                <a:spcPts val="640"/>
              </a:spcBef>
              <a:spcAft>
                <a:spcPts val="0"/>
              </a:spcAft>
              <a:buClr>
                <a:srgbClr val="CCCCCC"/>
              </a:buClr>
              <a:buSzPts val="3200"/>
              <a:buChar char="•"/>
            </a:pPr>
            <a:r>
              <a:rPr lang="en" dirty="0">
                <a:solidFill>
                  <a:srgbClr val="CCCCCC"/>
                </a:solidFill>
              </a:rPr>
              <a:t>Clarification</a:t>
            </a:r>
            <a:endParaRPr dirty="0">
              <a:solidFill>
                <a:srgbClr val="CCCCCC"/>
              </a:solidFill>
            </a:endParaRPr>
          </a:p>
          <a:p>
            <a:pPr marL="457200" lvl="0" indent="-431800" algn="l" rtl="0">
              <a:spcBef>
                <a:spcPts val="0"/>
              </a:spcBef>
              <a:spcAft>
                <a:spcPts val="0"/>
              </a:spcAft>
              <a:buSzPts val="3200"/>
              <a:buChar char="•"/>
            </a:pPr>
            <a:r>
              <a:rPr lang="en" dirty="0"/>
              <a:t>Label Query</a:t>
            </a:r>
            <a:endParaRPr dirty="0"/>
          </a:p>
          <a:p>
            <a:pPr marL="457200" lvl="0" indent="-431800" algn="l" rtl="0">
              <a:spcBef>
                <a:spcPts val="0"/>
              </a:spcBef>
              <a:spcAft>
                <a:spcPts val="0"/>
              </a:spcAft>
              <a:buClr>
                <a:srgbClr val="CCCCCC"/>
              </a:buClr>
              <a:buSzPts val="3200"/>
              <a:buChar char="•"/>
            </a:pPr>
            <a:r>
              <a:rPr lang="en" dirty="0">
                <a:solidFill>
                  <a:srgbClr val="CCCCCC"/>
                </a:solidFill>
              </a:rPr>
              <a:t>Example Query</a:t>
            </a:r>
            <a:endParaRPr dirty="0">
              <a:solidFill>
                <a:srgbClr val="CCCCCC"/>
              </a:solidFill>
            </a:endParaRPr>
          </a:p>
          <a:p>
            <a:pPr marL="457200" lvl="0" indent="-431800" algn="l" rtl="0">
              <a:spcBef>
                <a:spcPts val="0"/>
              </a:spcBef>
              <a:spcAft>
                <a:spcPts val="0"/>
              </a:spcAft>
              <a:buClr>
                <a:srgbClr val="CCCCCC"/>
              </a:buClr>
              <a:buSzPts val="3200"/>
              <a:buChar char="•"/>
            </a:pPr>
            <a:r>
              <a:rPr lang="en" dirty="0">
                <a:solidFill>
                  <a:srgbClr val="CCCCCC"/>
                </a:solidFill>
              </a:rPr>
              <a:t>Guess</a:t>
            </a:r>
            <a:endParaRPr dirty="0">
              <a:solidFill>
                <a:srgbClr val="CCCCCC"/>
              </a:solidFill>
            </a:endParaRPr>
          </a:p>
        </p:txBody>
      </p:sp>
      <p:sp>
        <p:nvSpPr>
          <p:cNvPr id="406" name="Google Shape;406;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7" name="Google Shape;303;p33">
            <a:extLst>
              <a:ext uri="{FF2B5EF4-FFF2-40B4-BE49-F238E27FC236}">
                <a16:creationId xmlns:a16="http://schemas.microsoft.com/office/drawing/2014/main" id="{53B7361A-C57D-4122-861E-27DADD191B5A}"/>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53</a:t>
            </a:fld>
            <a:endParaRPr sz="1300">
              <a:solidFill>
                <a:srgbClr val="3F3F3F"/>
              </a:solidFill>
            </a:endParaRPr>
          </a:p>
        </p:txBody>
      </p:sp>
      <p:pic>
        <p:nvPicPr>
          <p:cNvPr id="413" name="Google Shape;413;p41"/>
          <p:cNvPicPr preferRelativeResize="0"/>
          <p:nvPr/>
        </p:nvPicPr>
        <p:blipFill>
          <a:blip r:embed="rId3">
            <a:alphaModFix/>
          </a:blip>
          <a:stretch>
            <a:fillRect/>
          </a:stretch>
        </p:blipFill>
        <p:spPr>
          <a:xfrm>
            <a:off x="2345202" y="1787275"/>
            <a:ext cx="892300" cy="883017"/>
          </a:xfrm>
          <a:prstGeom prst="rect">
            <a:avLst/>
          </a:prstGeom>
          <a:noFill/>
          <a:ln>
            <a:noFill/>
          </a:ln>
        </p:spPr>
      </p:pic>
      <p:pic>
        <p:nvPicPr>
          <p:cNvPr id="414" name="Google Shape;414;p41"/>
          <p:cNvPicPr preferRelativeResize="0"/>
          <p:nvPr/>
        </p:nvPicPr>
        <p:blipFill>
          <a:blip r:embed="rId4">
            <a:alphaModFix/>
          </a:blip>
          <a:stretch>
            <a:fillRect/>
          </a:stretch>
        </p:blipFill>
        <p:spPr>
          <a:xfrm>
            <a:off x="1691845" y="2822702"/>
            <a:ext cx="805756" cy="883025"/>
          </a:xfrm>
          <a:prstGeom prst="rect">
            <a:avLst/>
          </a:prstGeom>
          <a:noFill/>
          <a:ln>
            <a:noFill/>
          </a:ln>
        </p:spPr>
      </p:pic>
      <p:pic>
        <p:nvPicPr>
          <p:cNvPr id="415" name="Google Shape;415;p41"/>
          <p:cNvPicPr preferRelativeResize="0"/>
          <p:nvPr/>
        </p:nvPicPr>
        <p:blipFill>
          <a:blip r:embed="rId5">
            <a:alphaModFix/>
          </a:blip>
          <a:stretch>
            <a:fillRect/>
          </a:stretch>
        </p:blipFill>
        <p:spPr>
          <a:xfrm>
            <a:off x="610287" y="2628700"/>
            <a:ext cx="892300" cy="892300"/>
          </a:xfrm>
          <a:prstGeom prst="rect">
            <a:avLst/>
          </a:prstGeom>
          <a:noFill/>
          <a:ln>
            <a:noFill/>
          </a:ln>
        </p:spPr>
      </p:pic>
      <p:pic>
        <p:nvPicPr>
          <p:cNvPr id="416" name="Google Shape;416;p41"/>
          <p:cNvPicPr preferRelativeResize="0"/>
          <p:nvPr/>
        </p:nvPicPr>
        <p:blipFill>
          <a:blip r:embed="rId6">
            <a:alphaModFix/>
          </a:blip>
          <a:stretch>
            <a:fillRect/>
          </a:stretch>
        </p:blipFill>
        <p:spPr>
          <a:xfrm>
            <a:off x="2609489" y="2855346"/>
            <a:ext cx="1035425" cy="1042371"/>
          </a:xfrm>
          <a:prstGeom prst="rect">
            <a:avLst/>
          </a:prstGeom>
          <a:noFill/>
          <a:ln>
            <a:noFill/>
          </a:ln>
        </p:spPr>
      </p:pic>
      <p:pic>
        <p:nvPicPr>
          <p:cNvPr id="417" name="Google Shape;417;p41"/>
          <p:cNvPicPr preferRelativeResize="0"/>
          <p:nvPr/>
        </p:nvPicPr>
        <p:blipFill>
          <a:blip r:embed="rId7">
            <a:alphaModFix/>
          </a:blip>
          <a:stretch>
            <a:fillRect/>
          </a:stretch>
        </p:blipFill>
        <p:spPr>
          <a:xfrm>
            <a:off x="2159808" y="3781925"/>
            <a:ext cx="643267" cy="964901"/>
          </a:xfrm>
          <a:prstGeom prst="rect">
            <a:avLst/>
          </a:prstGeom>
          <a:noFill/>
          <a:ln>
            <a:noFill/>
          </a:ln>
        </p:spPr>
      </p:pic>
      <p:pic>
        <p:nvPicPr>
          <p:cNvPr id="418" name="Google Shape;418;p41"/>
          <p:cNvPicPr preferRelativeResize="0"/>
          <p:nvPr/>
        </p:nvPicPr>
        <p:blipFill>
          <a:blip r:embed="rId8">
            <a:alphaModFix/>
          </a:blip>
          <a:stretch>
            <a:fillRect/>
          </a:stretch>
        </p:blipFill>
        <p:spPr>
          <a:xfrm>
            <a:off x="7401375" y="2541800"/>
            <a:ext cx="964901" cy="964901"/>
          </a:xfrm>
          <a:prstGeom prst="rect">
            <a:avLst/>
          </a:prstGeom>
          <a:noFill/>
          <a:ln>
            <a:noFill/>
          </a:ln>
        </p:spPr>
      </p:pic>
      <p:pic>
        <p:nvPicPr>
          <p:cNvPr id="419" name="Google Shape;419;p41"/>
          <p:cNvPicPr preferRelativeResize="0"/>
          <p:nvPr/>
        </p:nvPicPr>
        <p:blipFill>
          <a:blip r:embed="rId9">
            <a:alphaModFix/>
          </a:blip>
          <a:stretch>
            <a:fillRect/>
          </a:stretch>
        </p:blipFill>
        <p:spPr>
          <a:xfrm>
            <a:off x="6511275" y="2931538"/>
            <a:ext cx="805750" cy="874239"/>
          </a:xfrm>
          <a:prstGeom prst="rect">
            <a:avLst/>
          </a:prstGeom>
          <a:noFill/>
          <a:ln>
            <a:noFill/>
          </a:ln>
        </p:spPr>
      </p:pic>
      <p:pic>
        <p:nvPicPr>
          <p:cNvPr id="420" name="Google Shape;420;p41"/>
          <p:cNvPicPr preferRelativeResize="0"/>
          <p:nvPr/>
        </p:nvPicPr>
        <p:blipFill>
          <a:blip r:embed="rId10">
            <a:alphaModFix/>
          </a:blip>
          <a:stretch>
            <a:fillRect/>
          </a:stretch>
        </p:blipFill>
        <p:spPr>
          <a:xfrm>
            <a:off x="6603805" y="1930395"/>
            <a:ext cx="892301" cy="892300"/>
          </a:xfrm>
          <a:prstGeom prst="rect">
            <a:avLst/>
          </a:prstGeom>
          <a:noFill/>
          <a:ln>
            <a:noFill/>
          </a:ln>
        </p:spPr>
      </p:pic>
      <p:pic>
        <p:nvPicPr>
          <p:cNvPr id="421" name="Google Shape;421;p41"/>
          <p:cNvPicPr preferRelativeResize="0"/>
          <p:nvPr/>
        </p:nvPicPr>
        <p:blipFill>
          <a:blip r:embed="rId11">
            <a:alphaModFix/>
          </a:blip>
          <a:stretch>
            <a:fillRect/>
          </a:stretch>
        </p:blipFill>
        <p:spPr>
          <a:xfrm>
            <a:off x="5437605" y="3162871"/>
            <a:ext cx="1035425" cy="1035425"/>
          </a:xfrm>
          <a:prstGeom prst="rect">
            <a:avLst/>
          </a:prstGeom>
          <a:noFill/>
          <a:ln>
            <a:noFill/>
          </a:ln>
        </p:spPr>
      </p:pic>
      <p:pic>
        <p:nvPicPr>
          <p:cNvPr id="422" name="Google Shape;422;p41"/>
          <p:cNvPicPr preferRelativeResize="0"/>
          <p:nvPr/>
        </p:nvPicPr>
        <p:blipFill>
          <a:blip r:embed="rId12">
            <a:alphaModFix/>
          </a:blip>
          <a:stretch>
            <a:fillRect/>
          </a:stretch>
        </p:blipFill>
        <p:spPr>
          <a:xfrm>
            <a:off x="7389400" y="3590476"/>
            <a:ext cx="892301" cy="892300"/>
          </a:xfrm>
          <a:prstGeom prst="rect">
            <a:avLst/>
          </a:prstGeom>
          <a:noFill/>
          <a:ln>
            <a:noFill/>
          </a:ln>
        </p:spPr>
      </p:pic>
      <p:pic>
        <p:nvPicPr>
          <p:cNvPr id="423" name="Google Shape;423;p41"/>
          <p:cNvPicPr preferRelativeResize="0"/>
          <p:nvPr/>
        </p:nvPicPr>
        <p:blipFill>
          <a:blip r:embed="rId13">
            <a:alphaModFix/>
          </a:blip>
          <a:stretch>
            <a:fillRect/>
          </a:stretch>
        </p:blipFill>
        <p:spPr>
          <a:xfrm>
            <a:off x="6396825" y="3937100"/>
            <a:ext cx="892301" cy="892300"/>
          </a:xfrm>
          <a:prstGeom prst="rect">
            <a:avLst/>
          </a:prstGeom>
          <a:noFill/>
          <a:ln>
            <a:noFill/>
          </a:ln>
        </p:spPr>
      </p:pic>
      <p:sp>
        <p:nvSpPr>
          <p:cNvPr id="424" name="Google Shape;424;p41"/>
          <p:cNvSpPr txBox="1"/>
          <p:nvPr/>
        </p:nvSpPr>
        <p:spPr>
          <a:xfrm>
            <a:off x="10552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Training Set</a:t>
            </a:r>
            <a:endParaRPr sz="1600"/>
          </a:p>
        </p:txBody>
      </p:sp>
      <p:sp>
        <p:nvSpPr>
          <p:cNvPr id="425" name="Google Shape;425;p41"/>
          <p:cNvSpPr txBox="1"/>
          <p:nvPr/>
        </p:nvSpPr>
        <p:spPr>
          <a:xfrm>
            <a:off x="61606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Test Set</a:t>
            </a:r>
            <a:endParaRPr sz="1600"/>
          </a:p>
        </p:txBody>
      </p:sp>
      <p:pic>
        <p:nvPicPr>
          <p:cNvPr id="426" name="Google Shape;426;p41"/>
          <p:cNvPicPr preferRelativeResize="0"/>
          <p:nvPr/>
        </p:nvPicPr>
        <p:blipFill rotWithShape="1">
          <a:blip r:embed="rId14">
            <a:alphaModFix/>
          </a:blip>
          <a:srcRect b="12846"/>
          <a:stretch/>
        </p:blipFill>
        <p:spPr>
          <a:xfrm>
            <a:off x="5629325" y="2044825"/>
            <a:ext cx="805750" cy="1053377"/>
          </a:xfrm>
          <a:prstGeom prst="rect">
            <a:avLst/>
          </a:prstGeom>
          <a:noFill/>
          <a:ln>
            <a:noFill/>
          </a:ln>
        </p:spPr>
      </p:pic>
      <p:pic>
        <p:nvPicPr>
          <p:cNvPr id="427" name="Google Shape;427;p41"/>
          <p:cNvPicPr preferRelativeResize="0"/>
          <p:nvPr/>
        </p:nvPicPr>
        <p:blipFill>
          <a:blip r:embed="rId15">
            <a:alphaModFix/>
          </a:blip>
          <a:stretch>
            <a:fillRect/>
          </a:stretch>
        </p:blipFill>
        <p:spPr>
          <a:xfrm>
            <a:off x="1345600" y="1826323"/>
            <a:ext cx="786050" cy="786050"/>
          </a:xfrm>
          <a:prstGeom prst="rect">
            <a:avLst/>
          </a:prstGeom>
          <a:noFill/>
          <a:ln>
            <a:noFill/>
          </a:ln>
        </p:spPr>
      </p:pic>
      <p:pic>
        <p:nvPicPr>
          <p:cNvPr id="428" name="Google Shape;428;p41"/>
          <p:cNvPicPr preferRelativeResize="0"/>
          <p:nvPr/>
        </p:nvPicPr>
        <p:blipFill rotWithShape="1">
          <a:blip r:embed="rId16">
            <a:alphaModFix/>
          </a:blip>
          <a:srcRect l="18237" r="18635"/>
          <a:stretch/>
        </p:blipFill>
        <p:spPr>
          <a:xfrm>
            <a:off x="1020103" y="3705728"/>
            <a:ext cx="786050" cy="848526"/>
          </a:xfrm>
          <a:prstGeom prst="rect">
            <a:avLst/>
          </a:prstGeom>
          <a:noFill/>
          <a:ln>
            <a:noFill/>
          </a:ln>
        </p:spPr>
      </p:pic>
      <p:sp>
        <p:nvSpPr>
          <p:cNvPr id="429" name="Google Shape;429;p41"/>
          <p:cNvSpPr/>
          <p:nvPr/>
        </p:nvSpPr>
        <p:spPr>
          <a:xfrm>
            <a:off x="358175" y="1727513"/>
            <a:ext cx="3473100" cy="32823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1"/>
          <p:cNvSpPr txBox="1"/>
          <p:nvPr/>
        </p:nvSpPr>
        <p:spPr>
          <a:xfrm>
            <a:off x="3451050" y="1683388"/>
            <a:ext cx="1695300" cy="10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t>Select image for label query</a:t>
            </a:r>
            <a:endParaRPr sz="1600" i="1"/>
          </a:p>
        </p:txBody>
      </p:sp>
      <p:sp>
        <p:nvSpPr>
          <p:cNvPr id="431" name="Google Shape;431;p41"/>
          <p:cNvSpPr/>
          <p:nvPr/>
        </p:nvSpPr>
        <p:spPr>
          <a:xfrm rot="-8100000">
            <a:off x="3647190" y="2298392"/>
            <a:ext cx="173948" cy="248194"/>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3;p33">
            <a:extLst>
              <a:ext uri="{FF2B5EF4-FFF2-40B4-BE49-F238E27FC236}">
                <a16:creationId xmlns:a16="http://schemas.microsoft.com/office/drawing/2014/main" id="{2A0F729A-3A9A-4F62-BE65-D7ED69BF6F3A}"/>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pic>
        <p:nvPicPr>
          <p:cNvPr id="438" name="Google Shape;438;p42"/>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439" name="Google Shape;439;p42"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440" name="Google Shape;440;p42"/>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441" name="Google Shape;441;p42"/>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 Polka Dot Chiffon Blouse</a:t>
            </a:r>
            <a:endParaRPr/>
          </a:p>
        </p:txBody>
      </p:sp>
      <p:sp>
        <p:nvSpPr>
          <p:cNvPr id="442" name="Google Shape;442;p42"/>
          <p:cNvSpPr/>
          <p:nvPr/>
        </p:nvSpPr>
        <p:spPr>
          <a:xfrm>
            <a:off x="2466125" y="2607206"/>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grpSp>
        <p:nvGrpSpPr>
          <p:cNvPr id="443" name="Google Shape;443;p42"/>
          <p:cNvGrpSpPr/>
          <p:nvPr/>
        </p:nvGrpSpPr>
        <p:grpSpPr>
          <a:xfrm>
            <a:off x="3685325" y="2230531"/>
            <a:ext cx="3582625" cy="393600"/>
            <a:chOff x="3670675" y="2596475"/>
            <a:chExt cx="3582625" cy="393600"/>
          </a:xfrm>
        </p:grpSpPr>
        <p:sp>
          <p:nvSpPr>
            <p:cNvPr id="444" name="Google Shape;444;p42"/>
            <p:cNvSpPr/>
            <p:nvPr/>
          </p:nvSpPr>
          <p:spPr>
            <a:xfrm flipH="1">
              <a:off x="3670700" y="2642225"/>
              <a:ext cx="3582600" cy="304800"/>
            </a:xfrm>
            <a:prstGeom prst="wedgeRectCallout">
              <a:avLst>
                <a:gd name="adj1" fmla="val -56670"/>
                <a:gd name="adj2" fmla="val -50582"/>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445" name="Google Shape;445;p42"/>
            <p:cNvPicPr preferRelativeResize="0"/>
            <p:nvPr/>
          </p:nvPicPr>
          <p:blipFill>
            <a:blip r:embed="rId5">
              <a:alphaModFix/>
            </a:blip>
            <a:stretch>
              <a:fillRect/>
            </a:stretch>
          </p:blipFill>
          <p:spPr>
            <a:xfrm>
              <a:off x="6968475" y="2694100"/>
              <a:ext cx="193200" cy="193200"/>
            </a:xfrm>
            <a:prstGeom prst="rect">
              <a:avLst/>
            </a:prstGeom>
            <a:noFill/>
            <a:ln>
              <a:noFill/>
            </a:ln>
          </p:spPr>
        </p:pic>
        <p:sp>
          <p:nvSpPr>
            <p:cNvPr id="446" name="Google Shape;446;p42"/>
            <p:cNvSpPr txBox="1"/>
            <p:nvPr/>
          </p:nvSpPr>
          <p:spPr>
            <a:xfrm>
              <a:off x="3670675" y="2596475"/>
              <a:ext cx="33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Would you describe this as </a:t>
              </a:r>
              <a:r>
                <a:rPr lang="en" b="1">
                  <a:solidFill>
                    <a:schemeClr val="dk1"/>
                  </a:solidFill>
                </a:rPr>
                <a:t>sleeveless</a:t>
              </a:r>
              <a:r>
                <a:rPr lang="en">
                  <a:solidFill>
                    <a:schemeClr val="dk1"/>
                  </a:solidFill>
                </a:rPr>
                <a:t>?</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grpSp>
      <p:sp>
        <p:nvSpPr>
          <p:cNvPr id="447" name="Google Shape;447;p42"/>
          <p:cNvSpPr txBox="1"/>
          <p:nvPr/>
        </p:nvSpPr>
        <p:spPr>
          <a:xfrm>
            <a:off x="3143350" y="2878275"/>
            <a:ext cx="33420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Label Query: </a:t>
            </a:r>
            <a:r>
              <a:rPr lang="en" sz="1600" i="1"/>
              <a:t>Does selected attribute apply to selected image?</a:t>
            </a:r>
            <a:endParaRPr sz="1600" i="1"/>
          </a:p>
        </p:txBody>
      </p:sp>
      <p:sp>
        <p:nvSpPr>
          <p:cNvPr id="448" name="Google Shape;448;p42"/>
          <p:cNvSpPr/>
          <p:nvPr/>
        </p:nvSpPr>
        <p:spPr>
          <a:xfrm>
            <a:off x="4500475" y="26068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p33">
            <a:extLst>
              <a:ext uri="{FF2B5EF4-FFF2-40B4-BE49-F238E27FC236}">
                <a16:creationId xmlns:a16="http://schemas.microsoft.com/office/drawing/2014/main" id="{7FE2BAC9-BDC1-4F20-A054-5B5DCD270F76}"/>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pic>
        <p:nvPicPr>
          <p:cNvPr id="455" name="Google Shape;455;p43"/>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456" name="Google Shape;456;p43"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457" name="Google Shape;457;p43"/>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458" name="Google Shape;458;p43"/>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sp>
        <p:nvSpPr>
          <p:cNvPr id="459" name="Google Shape;459;p43"/>
          <p:cNvSpPr/>
          <p:nvPr/>
        </p:nvSpPr>
        <p:spPr>
          <a:xfrm>
            <a:off x="2466125" y="2607206"/>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Yes</a:t>
            </a:r>
            <a:endParaRPr dirty="0"/>
          </a:p>
        </p:txBody>
      </p:sp>
      <p:grpSp>
        <p:nvGrpSpPr>
          <p:cNvPr id="460" name="Google Shape;460;p43"/>
          <p:cNvGrpSpPr/>
          <p:nvPr/>
        </p:nvGrpSpPr>
        <p:grpSpPr>
          <a:xfrm>
            <a:off x="3685325" y="2230531"/>
            <a:ext cx="3582625" cy="393600"/>
            <a:chOff x="3670675" y="2596475"/>
            <a:chExt cx="3582625" cy="393600"/>
          </a:xfrm>
        </p:grpSpPr>
        <p:sp>
          <p:nvSpPr>
            <p:cNvPr id="461" name="Google Shape;461;p43"/>
            <p:cNvSpPr/>
            <p:nvPr/>
          </p:nvSpPr>
          <p:spPr>
            <a:xfrm flipH="1">
              <a:off x="3670700" y="2642225"/>
              <a:ext cx="3582600" cy="304800"/>
            </a:xfrm>
            <a:prstGeom prst="wedgeRectCallout">
              <a:avLst>
                <a:gd name="adj1" fmla="val -56670"/>
                <a:gd name="adj2" fmla="val -50582"/>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462" name="Google Shape;462;p43"/>
            <p:cNvPicPr preferRelativeResize="0"/>
            <p:nvPr/>
          </p:nvPicPr>
          <p:blipFill>
            <a:blip r:embed="rId5">
              <a:alphaModFix/>
            </a:blip>
            <a:stretch>
              <a:fillRect/>
            </a:stretch>
          </p:blipFill>
          <p:spPr>
            <a:xfrm>
              <a:off x="6968475" y="2694100"/>
              <a:ext cx="193200" cy="193200"/>
            </a:xfrm>
            <a:prstGeom prst="rect">
              <a:avLst/>
            </a:prstGeom>
            <a:noFill/>
            <a:ln>
              <a:noFill/>
            </a:ln>
          </p:spPr>
        </p:pic>
        <p:sp>
          <p:nvSpPr>
            <p:cNvPr id="463" name="Google Shape;463;p43"/>
            <p:cNvSpPr txBox="1"/>
            <p:nvPr/>
          </p:nvSpPr>
          <p:spPr>
            <a:xfrm>
              <a:off x="3670675" y="2596475"/>
              <a:ext cx="33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Would you describe this as </a:t>
              </a:r>
              <a:r>
                <a:rPr lang="en" b="1">
                  <a:solidFill>
                    <a:schemeClr val="dk1"/>
                  </a:solidFill>
                </a:rPr>
                <a:t>sleeveless</a:t>
              </a:r>
              <a:r>
                <a:rPr lang="en">
                  <a:solidFill>
                    <a:schemeClr val="dk1"/>
                  </a:solidFill>
                </a:rPr>
                <a:t>?</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grpSp>
      <p:sp>
        <p:nvSpPr>
          <p:cNvPr id="464" name="Google Shape;464;p43"/>
          <p:cNvSpPr txBox="1"/>
          <p:nvPr/>
        </p:nvSpPr>
        <p:spPr>
          <a:xfrm>
            <a:off x="2309050" y="3276125"/>
            <a:ext cx="29793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Yes/No Response: </a:t>
            </a:r>
            <a:r>
              <a:rPr lang="en" sz="1600" i="1"/>
              <a:t>From attribute labels of selected image</a:t>
            </a:r>
            <a:endParaRPr sz="1600" i="1"/>
          </a:p>
        </p:txBody>
      </p:sp>
      <p:sp>
        <p:nvSpPr>
          <p:cNvPr id="465" name="Google Shape;465;p43"/>
          <p:cNvSpPr/>
          <p:nvPr/>
        </p:nvSpPr>
        <p:spPr>
          <a:xfrm>
            <a:off x="2685625" y="29214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p33">
            <a:extLst>
              <a:ext uri="{FF2B5EF4-FFF2-40B4-BE49-F238E27FC236}">
                <a16:creationId xmlns:a16="http://schemas.microsoft.com/office/drawing/2014/main" id="{D98CBC5D-DEC1-4A1E-A155-0B51CA4A1E0D}"/>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p44"/>
          <p:cNvSpPr txBox="1">
            <a:spLocks noGrp="1"/>
          </p:cNvSpPr>
          <p:nvPr>
            <p:ph type="body" idx="1"/>
          </p:nvPr>
        </p:nvSpPr>
        <p:spPr>
          <a:xfrm>
            <a:off x="457200" y="1366442"/>
            <a:ext cx="8229600" cy="2914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dirty="0"/>
              <a:t>Possible System Actions</a:t>
            </a:r>
            <a:endParaRPr dirty="0"/>
          </a:p>
          <a:p>
            <a:pPr marL="457200" lvl="0" indent="-431800" algn="l" rtl="0">
              <a:spcBef>
                <a:spcPts val="640"/>
              </a:spcBef>
              <a:spcAft>
                <a:spcPts val="0"/>
              </a:spcAft>
              <a:buClr>
                <a:srgbClr val="CCCCCC"/>
              </a:buClr>
              <a:buSzPts val="3200"/>
              <a:buChar char="•"/>
            </a:pPr>
            <a:r>
              <a:rPr lang="en" dirty="0">
                <a:solidFill>
                  <a:srgbClr val="CCCCCC"/>
                </a:solidFill>
              </a:rPr>
              <a:t>Clarification</a:t>
            </a:r>
            <a:endParaRPr dirty="0">
              <a:solidFill>
                <a:srgbClr val="CCCCCC"/>
              </a:solidFill>
            </a:endParaRPr>
          </a:p>
          <a:p>
            <a:pPr marL="457200" lvl="0" indent="-431800" algn="l" rtl="0">
              <a:spcBef>
                <a:spcPts val="0"/>
              </a:spcBef>
              <a:spcAft>
                <a:spcPts val="0"/>
              </a:spcAft>
              <a:buClr>
                <a:srgbClr val="D9D9D9"/>
              </a:buClr>
              <a:buSzPts val="3200"/>
              <a:buChar char="•"/>
            </a:pPr>
            <a:r>
              <a:rPr lang="en" dirty="0">
                <a:solidFill>
                  <a:srgbClr val="D9D9D9"/>
                </a:solidFill>
              </a:rPr>
              <a:t>Label Query</a:t>
            </a:r>
            <a:endParaRPr dirty="0">
              <a:solidFill>
                <a:srgbClr val="D9D9D9"/>
              </a:solidFill>
            </a:endParaRPr>
          </a:p>
          <a:p>
            <a:pPr marL="457200" lvl="0" indent="-431800" algn="l" rtl="0">
              <a:spcBef>
                <a:spcPts val="0"/>
              </a:spcBef>
              <a:spcAft>
                <a:spcPts val="0"/>
              </a:spcAft>
              <a:buClr>
                <a:srgbClr val="000000"/>
              </a:buClr>
              <a:buSzPts val="3200"/>
              <a:buChar char="•"/>
            </a:pPr>
            <a:r>
              <a:rPr lang="en" dirty="0">
                <a:solidFill>
                  <a:srgbClr val="000000"/>
                </a:solidFill>
              </a:rPr>
              <a:t>Example Query</a:t>
            </a:r>
            <a:endParaRPr dirty="0">
              <a:solidFill>
                <a:srgbClr val="000000"/>
              </a:solidFill>
            </a:endParaRPr>
          </a:p>
          <a:p>
            <a:pPr marL="457200" lvl="0" indent="-431800" algn="l" rtl="0">
              <a:spcBef>
                <a:spcPts val="0"/>
              </a:spcBef>
              <a:spcAft>
                <a:spcPts val="0"/>
              </a:spcAft>
              <a:buClr>
                <a:srgbClr val="CCCCCC"/>
              </a:buClr>
              <a:buSzPts val="3200"/>
              <a:buChar char="•"/>
            </a:pPr>
            <a:r>
              <a:rPr lang="en" dirty="0">
                <a:solidFill>
                  <a:srgbClr val="CCCCCC"/>
                </a:solidFill>
              </a:rPr>
              <a:t>Guess</a:t>
            </a:r>
            <a:endParaRPr dirty="0">
              <a:solidFill>
                <a:srgbClr val="CCCCCC"/>
              </a:solidFill>
            </a:endParaRPr>
          </a:p>
        </p:txBody>
      </p:sp>
      <p:sp>
        <p:nvSpPr>
          <p:cNvPr id="472" name="Google Shape;472;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
        <p:nvSpPr>
          <p:cNvPr id="7" name="Google Shape;303;p33">
            <a:extLst>
              <a:ext uri="{FF2B5EF4-FFF2-40B4-BE49-F238E27FC236}">
                <a16:creationId xmlns:a16="http://schemas.microsoft.com/office/drawing/2014/main" id="{E493687A-7FEB-4014-8D92-6B082EC541A6}"/>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479" name="Google Shape;479;p45"/>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480" name="Google Shape;480;p45"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481" name="Google Shape;481;p45"/>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482" name="Google Shape;482;p45"/>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A Polka Dot Chiffon Blouse</a:t>
            </a:r>
            <a:endParaRPr/>
          </a:p>
        </p:txBody>
      </p:sp>
      <p:sp>
        <p:nvSpPr>
          <p:cNvPr id="483" name="Google Shape;483;p45"/>
          <p:cNvSpPr/>
          <p:nvPr/>
        </p:nvSpPr>
        <p:spPr>
          <a:xfrm flipH="1">
            <a:off x="3664400" y="2243531"/>
            <a:ext cx="2979300" cy="567900"/>
          </a:xfrm>
          <a:prstGeom prst="wedgeRectCallout">
            <a:avLst>
              <a:gd name="adj1" fmla="val -71497"/>
              <a:gd name="adj2" fmla="val -43278"/>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Can you show me something you would describe as </a:t>
            </a:r>
            <a:r>
              <a:rPr lang="en" b="1"/>
              <a:t>chiffon</a:t>
            </a:r>
            <a:r>
              <a:rPr lang="en"/>
              <a:t>?</a:t>
            </a:r>
            <a:endParaRPr/>
          </a:p>
        </p:txBody>
      </p:sp>
      <p:grpSp>
        <p:nvGrpSpPr>
          <p:cNvPr id="484" name="Google Shape;484;p45"/>
          <p:cNvGrpSpPr/>
          <p:nvPr/>
        </p:nvGrpSpPr>
        <p:grpSpPr>
          <a:xfrm>
            <a:off x="2832475" y="2545681"/>
            <a:ext cx="363900" cy="304800"/>
            <a:chOff x="2222875" y="3963750"/>
            <a:chExt cx="363900" cy="304800"/>
          </a:xfrm>
          <a:solidFill>
            <a:srgbClr val="F49AE7"/>
          </a:solidFill>
        </p:grpSpPr>
        <p:sp>
          <p:nvSpPr>
            <p:cNvPr id="485" name="Google Shape;485;p45"/>
            <p:cNvSpPr/>
            <p:nvPr/>
          </p:nvSpPr>
          <p:spPr>
            <a:xfrm>
              <a:off x="2222875" y="3963750"/>
              <a:ext cx="363900" cy="304800"/>
            </a:xfrm>
            <a:prstGeom prst="wedgeRoundRectCallout">
              <a:avLst>
                <a:gd name="adj1" fmla="val -77150"/>
                <a:gd name="adj2" fmla="val -19572"/>
                <a:gd name="adj3" fmla="val 0"/>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486" name="Google Shape;486;p45"/>
            <p:cNvPicPr preferRelativeResize="0"/>
            <p:nvPr/>
          </p:nvPicPr>
          <p:blipFill rotWithShape="1">
            <a:blip r:embed="rId5">
              <a:alphaModFix/>
            </a:blip>
            <a:srcRect l="18237" r="18635"/>
            <a:stretch/>
          </p:blipFill>
          <p:spPr>
            <a:xfrm>
              <a:off x="2316614" y="4014075"/>
              <a:ext cx="178985" cy="193200"/>
            </a:xfrm>
            <a:prstGeom prst="rect">
              <a:avLst/>
            </a:prstGeom>
            <a:grpFill/>
            <a:ln>
              <a:noFill/>
            </a:ln>
          </p:spPr>
        </p:pic>
      </p:grpSp>
      <p:sp>
        <p:nvSpPr>
          <p:cNvPr id="487" name="Google Shape;487;p45"/>
          <p:cNvSpPr txBox="1"/>
          <p:nvPr/>
        </p:nvSpPr>
        <p:spPr>
          <a:xfrm>
            <a:off x="3143350" y="3183075"/>
            <a:ext cx="33420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Example Query: </a:t>
            </a:r>
            <a:r>
              <a:rPr lang="en" sz="1600" i="1"/>
              <a:t>Request positive example for selected attribute</a:t>
            </a:r>
            <a:endParaRPr sz="1600" i="1"/>
          </a:p>
        </p:txBody>
      </p:sp>
      <p:sp>
        <p:nvSpPr>
          <p:cNvPr id="488" name="Google Shape;488;p45"/>
          <p:cNvSpPr/>
          <p:nvPr/>
        </p:nvSpPr>
        <p:spPr>
          <a:xfrm>
            <a:off x="4500475" y="29116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p33">
            <a:extLst>
              <a:ext uri="{FF2B5EF4-FFF2-40B4-BE49-F238E27FC236}">
                <a16:creationId xmlns:a16="http://schemas.microsoft.com/office/drawing/2014/main" id="{EF409583-CDBC-4CEA-9A34-76C7F635AF2F}"/>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495" name="Google Shape;495;p46"/>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496" name="Google Shape;496;p46"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497" name="Google Shape;497;p46"/>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498" name="Google Shape;498;p46"/>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sp>
        <p:nvSpPr>
          <p:cNvPr id="499" name="Google Shape;499;p46"/>
          <p:cNvSpPr/>
          <p:nvPr/>
        </p:nvSpPr>
        <p:spPr>
          <a:xfrm flipH="1">
            <a:off x="3664400" y="2243531"/>
            <a:ext cx="2979300" cy="567900"/>
          </a:xfrm>
          <a:prstGeom prst="wedgeRectCallout">
            <a:avLst>
              <a:gd name="adj1" fmla="val -71497"/>
              <a:gd name="adj2" fmla="val -43278"/>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Can you show me something you would describe as </a:t>
            </a:r>
            <a:r>
              <a:rPr lang="en" b="1"/>
              <a:t>chiffon</a:t>
            </a:r>
            <a:r>
              <a:rPr lang="en"/>
              <a:t>?</a:t>
            </a:r>
            <a:endParaRPr/>
          </a:p>
        </p:txBody>
      </p:sp>
      <p:grpSp>
        <p:nvGrpSpPr>
          <p:cNvPr id="500" name="Google Shape;500;p46"/>
          <p:cNvGrpSpPr/>
          <p:nvPr/>
        </p:nvGrpSpPr>
        <p:grpSpPr>
          <a:xfrm>
            <a:off x="2832475" y="2545681"/>
            <a:ext cx="363900" cy="304800"/>
            <a:chOff x="2222875" y="3963750"/>
            <a:chExt cx="363900" cy="304800"/>
          </a:xfrm>
          <a:solidFill>
            <a:srgbClr val="F49AE7"/>
          </a:solidFill>
        </p:grpSpPr>
        <p:sp>
          <p:nvSpPr>
            <p:cNvPr id="501" name="Google Shape;501;p46"/>
            <p:cNvSpPr/>
            <p:nvPr/>
          </p:nvSpPr>
          <p:spPr>
            <a:xfrm>
              <a:off x="2222875" y="3963750"/>
              <a:ext cx="363900" cy="304800"/>
            </a:xfrm>
            <a:prstGeom prst="wedgeRoundRectCallout">
              <a:avLst>
                <a:gd name="adj1" fmla="val -77150"/>
                <a:gd name="adj2" fmla="val -19572"/>
                <a:gd name="adj3" fmla="val 0"/>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502" name="Google Shape;502;p46"/>
            <p:cNvPicPr preferRelativeResize="0"/>
            <p:nvPr/>
          </p:nvPicPr>
          <p:blipFill rotWithShape="1">
            <a:blip r:embed="rId5">
              <a:alphaModFix/>
            </a:blip>
            <a:srcRect l="18237" r="18635"/>
            <a:stretch/>
          </p:blipFill>
          <p:spPr>
            <a:xfrm>
              <a:off x="2316614" y="4014075"/>
              <a:ext cx="178985" cy="193200"/>
            </a:xfrm>
            <a:prstGeom prst="rect">
              <a:avLst/>
            </a:prstGeom>
            <a:grpFill/>
            <a:ln>
              <a:noFill/>
            </a:ln>
          </p:spPr>
        </p:pic>
      </p:grpSp>
      <p:sp>
        <p:nvSpPr>
          <p:cNvPr id="503" name="Google Shape;503;p46"/>
          <p:cNvSpPr txBox="1"/>
          <p:nvPr/>
        </p:nvSpPr>
        <p:spPr>
          <a:xfrm>
            <a:off x="2050725" y="3267275"/>
            <a:ext cx="33420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Example Image: </a:t>
            </a:r>
            <a:r>
              <a:rPr lang="en" sz="1600" i="1"/>
              <a:t>From active training set, selected using attribute labels</a:t>
            </a:r>
            <a:endParaRPr sz="1600" i="1"/>
          </a:p>
        </p:txBody>
      </p:sp>
      <p:sp>
        <p:nvSpPr>
          <p:cNvPr id="504" name="Google Shape;504;p46"/>
          <p:cNvSpPr/>
          <p:nvPr/>
        </p:nvSpPr>
        <p:spPr>
          <a:xfrm>
            <a:off x="2927425" y="2934675"/>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3;p33">
            <a:extLst>
              <a:ext uri="{FF2B5EF4-FFF2-40B4-BE49-F238E27FC236}">
                <a16:creationId xmlns:a16="http://schemas.microsoft.com/office/drawing/2014/main" id="{5B2F8B8E-FF13-4E35-B9B0-FE4EDAD17375}"/>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Google Shape;510;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59</a:t>
            </a:fld>
            <a:endParaRPr sz="1300">
              <a:solidFill>
                <a:srgbClr val="3F3F3F"/>
              </a:solidFill>
            </a:endParaRPr>
          </a:p>
        </p:txBody>
      </p:sp>
      <p:pic>
        <p:nvPicPr>
          <p:cNvPr id="511" name="Google Shape;511;p47"/>
          <p:cNvPicPr preferRelativeResize="0"/>
          <p:nvPr/>
        </p:nvPicPr>
        <p:blipFill>
          <a:blip r:embed="rId3">
            <a:alphaModFix/>
          </a:blip>
          <a:stretch>
            <a:fillRect/>
          </a:stretch>
        </p:blipFill>
        <p:spPr>
          <a:xfrm>
            <a:off x="2345202" y="1787275"/>
            <a:ext cx="892300" cy="883017"/>
          </a:xfrm>
          <a:prstGeom prst="rect">
            <a:avLst/>
          </a:prstGeom>
          <a:noFill/>
          <a:ln>
            <a:noFill/>
          </a:ln>
        </p:spPr>
      </p:pic>
      <p:pic>
        <p:nvPicPr>
          <p:cNvPr id="512" name="Google Shape;512;p47"/>
          <p:cNvPicPr preferRelativeResize="0"/>
          <p:nvPr/>
        </p:nvPicPr>
        <p:blipFill>
          <a:blip r:embed="rId4">
            <a:alphaModFix/>
          </a:blip>
          <a:stretch>
            <a:fillRect/>
          </a:stretch>
        </p:blipFill>
        <p:spPr>
          <a:xfrm>
            <a:off x="1691845" y="2822702"/>
            <a:ext cx="805756" cy="883025"/>
          </a:xfrm>
          <a:prstGeom prst="rect">
            <a:avLst/>
          </a:prstGeom>
          <a:noFill/>
          <a:ln>
            <a:noFill/>
          </a:ln>
        </p:spPr>
      </p:pic>
      <p:pic>
        <p:nvPicPr>
          <p:cNvPr id="513" name="Google Shape;513;p47"/>
          <p:cNvPicPr preferRelativeResize="0"/>
          <p:nvPr/>
        </p:nvPicPr>
        <p:blipFill>
          <a:blip r:embed="rId5">
            <a:alphaModFix/>
          </a:blip>
          <a:stretch>
            <a:fillRect/>
          </a:stretch>
        </p:blipFill>
        <p:spPr>
          <a:xfrm>
            <a:off x="610287" y="2628700"/>
            <a:ext cx="892300" cy="892300"/>
          </a:xfrm>
          <a:prstGeom prst="rect">
            <a:avLst/>
          </a:prstGeom>
          <a:noFill/>
          <a:ln>
            <a:noFill/>
          </a:ln>
        </p:spPr>
      </p:pic>
      <p:pic>
        <p:nvPicPr>
          <p:cNvPr id="514" name="Google Shape;514;p47"/>
          <p:cNvPicPr preferRelativeResize="0"/>
          <p:nvPr/>
        </p:nvPicPr>
        <p:blipFill>
          <a:blip r:embed="rId6">
            <a:alphaModFix/>
          </a:blip>
          <a:stretch>
            <a:fillRect/>
          </a:stretch>
        </p:blipFill>
        <p:spPr>
          <a:xfrm>
            <a:off x="2609489" y="2855346"/>
            <a:ext cx="1035425" cy="1042371"/>
          </a:xfrm>
          <a:prstGeom prst="rect">
            <a:avLst/>
          </a:prstGeom>
          <a:noFill/>
          <a:ln>
            <a:noFill/>
          </a:ln>
        </p:spPr>
      </p:pic>
      <p:pic>
        <p:nvPicPr>
          <p:cNvPr id="515" name="Google Shape;515;p47"/>
          <p:cNvPicPr preferRelativeResize="0"/>
          <p:nvPr/>
        </p:nvPicPr>
        <p:blipFill>
          <a:blip r:embed="rId7">
            <a:alphaModFix/>
          </a:blip>
          <a:stretch>
            <a:fillRect/>
          </a:stretch>
        </p:blipFill>
        <p:spPr>
          <a:xfrm>
            <a:off x="2159808" y="3781925"/>
            <a:ext cx="643267" cy="964901"/>
          </a:xfrm>
          <a:prstGeom prst="rect">
            <a:avLst/>
          </a:prstGeom>
          <a:noFill/>
          <a:ln>
            <a:noFill/>
          </a:ln>
        </p:spPr>
      </p:pic>
      <p:pic>
        <p:nvPicPr>
          <p:cNvPr id="516" name="Google Shape;516;p47"/>
          <p:cNvPicPr preferRelativeResize="0"/>
          <p:nvPr/>
        </p:nvPicPr>
        <p:blipFill>
          <a:blip r:embed="rId8">
            <a:alphaModFix/>
          </a:blip>
          <a:stretch>
            <a:fillRect/>
          </a:stretch>
        </p:blipFill>
        <p:spPr>
          <a:xfrm>
            <a:off x="7401375" y="2541800"/>
            <a:ext cx="964901" cy="964901"/>
          </a:xfrm>
          <a:prstGeom prst="rect">
            <a:avLst/>
          </a:prstGeom>
          <a:noFill/>
          <a:ln>
            <a:noFill/>
          </a:ln>
        </p:spPr>
      </p:pic>
      <p:pic>
        <p:nvPicPr>
          <p:cNvPr id="517" name="Google Shape;517;p47"/>
          <p:cNvPicPr preferRelativeResize="0"/>
          <p:nvPr/>
        </p:nvPicPr>
        <p:blipFill>
          <a:blip r:embed="rId9">
            <a:alphaModFix/>
          </a:blip>
          <a:stretch>
            <a:fillRect/>
          </a:stretch>
        </p:blipFill>
        <p:spPr>
          <a:xfrm>
            <a:off x="6511275" y="2931538"/>
            <a:ext cx="805750" cy="874239"/>
          </a:xfrm>
          <a:prstGeom prst="rect">
            <a:avLst/>
          </a:prstGeom>
          <a:noFill/>
          <a:ln>
            <a:noFill/>
          </a:ln>
        </p:spPr>
      </p:pic>
      <p:pic>
        <p:nvPicPr>
          <p:cNvPr id="518" name="Google Shape;518;p47"/>
          <p:cNvPicPr preferRelativeResize="0"/>
          <p:nvPr/>
        </p:nvPicPr>
        <p:blipFill>
          <a:blip r:embed="rId10">
            <a:alphaModFix/>
          </a:blip>
          <a:stretch>
            <a:fillRect/>
          </a:stretch>
        </p:blipFill>
        <p:spPr>
          <a:xfrm>
            <a:off x="6603805" y="1930395"/>
            <a:ext cx="892301" cy="892300"/>
          </a:xfrm>
          <a:prstGeom prst="rect">
            <a:avLst/>
          </a:prstGeom>
          <a:noFill/>
          <a:ln>
            <a:noFill/>
          </a:ln>
        </p:spPr>
      </p:pic>
      <p:pic>
        <p:nvPicPr>
          <p:cNvPr id="519" name="Google Shape;519;p47"/>
          <p:cNvPicPr preferRelativeResize="0"/>
          <p:nvPr/>
        </p:nvPicPr>
        <p:blipFill>
          <a:blip r:embed="rId11">
            <a:alphaModFix/>
          </a:blip>
          <a:stretch>
            <a:fillRect/>
          </a:stretch>
        </p:blipFill>
        <p:spPr>
          <a:xfrm>
            <a:off x="5437605" y="3162871"/>
            <a:ext cx="1035425" cy="1035425"/>
          </a:xfrm>
          <a:prstGeom prst="rect">
            <a:avLst/>
          </a:prstGeom>
          <a:noFill/>
          <a:ln>
            <a:noFill/>
          </a:ln>
        </p:spPr>
      </p:pic>
      <p:pic>
        <p:nvPicPr>
          <p:cNvPr id="520" name="Google Shape;520;p47"/>
          <p:cNvPicPr preferRelativeResize="0"/>
          <p:nvPr/>
        </p:nvPicPr>
        <p:blipFill>
          <a:blip r:embed="rId12">
            <a:alphaModFix/>
          </a:blip>
          <a:stretch>
            <a:fillRect/>
          </a:stretch>
        </p:blipFill>
        <p:spPr>
          <a:xfrm>
            <a:off x="7389400" y="3590476"/>
            <a:ext cx="892301" cy="892300"/>
          </a:xfrm>
          <a:prstGeom prst="rect">
            <a:avLst/>
          </a:prstGeom>
          <a:noFill/>
          <a:ln>
            <a:noFill/>
          </a:ln>
        </p:spPr>
      </p:pic>
      <p:pic>
        <p:nvPicPr>
          <p:cNvPr id="521" name="Google Shape;521;p47"/>
          <p:cNvPicPr preferRelativeResize="0"/>
          <p:nvPr/>
        </p:nvPicPr>
        <p:blipFill>
          <a:blip r:embed="rId13">
            <a:alphaModFix/>
          </a:blip>
          <a:stretch>
            <a:fillRect/>
          </a:stretch>
        </p:blipFill>
        <p:spPr>
          <a:xfrm>
            <a:off x="6396825" y="3937100"/>
            <a:ext cx="892301" cy="892300"/>
          </a:xfrm>
          <a:prstGeom prst="rect">
            <a:avLst/>
          </a:prstGeom>
          <a:noFill/>
          <a:ln>
            <a:noFill/>
          </a:ln>
        </p:spPr>
      </p:pic>
      <p:sp>
        <p:nvSpPr>
          <p:cNvPr id="522" name="Google Shape;522;p47"/>
          <p:cNvSpPr txBox="1"/>
          <p:nvPr/>
        </p:nvSpPr>
        <p:spPr>
          <a:xfrm>
            <a:off x="10552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Training Set</a:t>
            </a:r>
            <a:endParaRPr sz="1600"/>
          </a:p>
        </p:txBody>
      </p:sp>
      <p:sp>
        <p:nvSpPr>
          <p:cNvPr id="523" name="Google Shape;523;p47"/>
          <p:cNvSpPr txBox="1"/>
          <p:nvPr/>
        </p:nvSpPr>
        <p:spPr>
          <a:xfrm>
            <a:off x="6160643" y="1394900"/>
            <a:ext cx="1987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Active Test Set</a:t>
            </a:r>
            <a:endParaRPr sz="1600"/>
          </a:p>
        </p:txBody>
      </p:sp>
      <p:pic>
        <p:nvPicPr>
          <p:cNvPr id="524" name="Google Shape;524;p47"/>
          <p:cNvPicPr preferRelativeResize="0"/>
          <p:nvPr/>
        </p:nvPicPr>
        <p:blipFill rotWithShape="1">
          <a:blip r:embed="rId14">
            <a:alphaModFix/>
          </a:blip>
          <a:srcRect b="12846"/>
          <a:stretch/>
        </p:blipFill>
        <p:spPr>
          <a:xfrm>
            <a:off x="5629325" y="2044825"/>
            <a:ext cx="805750" cy="1053377"/>
          </a:xfrm>
          <a:prstGeom prst="rect">
            <a:avLst/>
          </a:prstGeom>
          <a:noFill/>
          <a:ln>
            <a:noFill/>
          </a:ln>
        </p:spPr>
      </p:pic>
      <p:pic>
        <p:nvPicPr>
          <p:cNvPr id="525" name="Google Shape;525;p47"/>
          <p:cNvPicPr preferRelativeResize="0"/>
          <p:nvPr/>
        </p:nvPicPr>
        <p:blipFill>
          <a:blip r:embed="rId15">
            <a:alphaModFix/>
          </a:blip>
          <a:stretch>
            <a:fillRect/>
          </a:stretch>
        </p:blipFill>
        <p:spPr>
          <a:xfrm>
            <a:off x="1345600" y="1826323"/>
            <a:ext cx="786050" cy="786050"/>
          </a:xfrm>
          <a:prstGeom prst="rect">
            <a:avLst/>
          </a:prstGeom>
          <a:noFill/>
          <a:ln>
            <a:noFill/>
          </a:ln>
        </p:spPr>
      </p:pic>
      <p:pic>
        <p:nvPicPr>
          <p:cNvPr id="526" name="Google Shape;526;p47"/>
          <p:cNvPicPr preferRelativeResize="0"/>
          <p:nvPr/>
        </p:nvPicPr>
        <p:blipFill rotWithShape="1">
          <a:blip r:embed="rId16">
            <a:alphaModFix/>
          </a:blip>
          <a:srcRect l="18237" r="18635"/>
          <a:stretch/>
        </p:blipFill>
        <p:spPr>
          <a:xfrm>
            <a:off x="1020103" y="3705728"/>
            <a:ext cx="786050" cy="848526"/>
          </a:xfrm>
          <a:prstGeom prst="rect">
            <a:avLst/>
          </a:prstGeom>
          <a:noFill/>
          <a:ln>
            <a:noFill/>
          </a:ln>
        </p:spPr>
      </p:pic>
      <p:sp>
        <p:nvSpPr>
          <p:cNvPr id="527" name="Google Shape;527;p47"/>
          <p:cNvSpPr/>
          <p:nvPr/>
        </p:nvSpPr>
        <p:spPr>
          <a:xfrm>
            <a:off x="358175" y="1727513"/>
            <a:ext cx="3473100" cy="32823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7"/>
          <p:cNvSpPr txBox="1"/>
          <p:nvPr/>
        </p:nvSpPr>
        <p:spPr>
          <a:xfrm>
            <a:off x="3507175" y="1482475"/>
            <a:ext cx="2079000" cy="12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500">
                <a:solidFill>
                  <a:schemeClr val="dk1"/>
                </a:solidFill>
              </a:rPr>
              <a:t>Active learning queries reference images in the active training set so that the system is forced to learn generaliable classifiers.</a:t>
            </a:r>
            <a:endParaRPr sz="1500"/>
          </a:p>
        </p:txBody>
      </p:sp>
      <p:sp>
        <p:nvSpPr>
          <p:cNvPr id="24" name="Google Shape;303;p33">
            <a:extLst>
              <a:ext uri="{FF2B5EF4-FFF2-40B4-BE49-F238E27FC236}">
                <a16:creationId xmlns:a16="http://schemas.microsoft.com/office/drawing/2014/main" id="{03124ADB-00C6-49CE-95E0-018F29CAB012}"/>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E5BC46-CAF2-4DF8-A041-1C4D30C3543C}"/>
              </a:ext>
            </a:extLst>
          </p:cNvPr>
          <p:cNvPicPr>
            <a:picLocks noChangeAspect="1"/>
          </p:cNvPicPr>
          <p:nvPr/>
        </p:nvPicPr>
        <p:blipFill>
          <a:blip r:embed="rId2" cstate="print"/>
          <a:stretch>
            <a:fillRect/>
          </a:stretch>
        </p:blipFill>
        <p:spPr>
          <a:xfrm>
            <a:off x="617221" y="2071807"/>
            <a:ext cx="3396455" cy="3200400"/>
          </a:xfrm>
          <a:prstGeom prst="rect">
            <a:avLst/>
          </a:prstGeom>
        </p:spPr>
      </p:pic>
      <p:sp>
        <p:nvSpPr>
          <p:cNvPr id="11" name="TextBox 10">
            <a:extLst>
              <a:ext uri="{FF2B5EF4-FFF2-40B4-BE49-F238E27FC236}">
                <a16:creationId xmlns:a16="http://schemas.microsoft.com/office/drawing/2014/main" id="{EE5E5B90-36DE-4BDE-8198-F00707A0924D}"/>
              </a:ext>
            </a:extLst>
          </p:cNvPr>
          <p:cNvSpPr txBox="1"/>
          <p:nvPr/>
        </p:nvSpPr>
        <p:spPr>
          <a:xfrm>
            <a:off x="661392" y="4641867"/>
            <a:ext cx="3308112" cy="792480"/>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A55C3F62-5B77-47EE-AF74-980477A84A95}"/>
              </a:ext>
            </a:extLst>
          </p:cNvPr>
          <p:cNvSpPr>
            <a:spLocks noGrp="1"/>
          </p:cNvSpPr>
          <p:nvPr>
            <p:ph type="title"/>
          </p:nvPr>
        </p:nvSpPr>
        <p:spPr/>
        <p:txBody>
          <a:bodyPr/>
          <a:lstStyle/>
          <a:p>
            <a:r>
              <a:rPr lang="en-US" dirty="0"/>
              <a:t>Visual Question Answering</a:t>
            </a:r>
          </a:p>
        </p:txBody>
      </p:sp>
      <p:sp>
        <p:nvSpPr>
          <p:cNvPr id="3" name="Content Placeholder 2">
            <a:extLst>
              <a:ext uri="{FF2B5EF4-FFF2-40B4-BE49-F238E27FC236}">
                <a16:creationId xmlns:a16="http://schemas.microsoft.com/office/drawing/2014/main" id="{B93AE9D7-387C-477F-ACD5-178B6F65F7F9}"/>
              </a:ext>
            </a:extLst>
          </p:cNvPr>
          <p:cNvSpPr>
            <a:spLocks noGrp="1"/>
          </p:cNvSpPr>
          <p:nvPr>
            <p:ph idx="1"/>
          </p:nvPr>
        </p:nvSpPr>
        <p:spPr>
          <a:xfrm>
            <a:off x="685800" y="1028700"/>
            <a:ext cx="7772400" cy="1242060"/>
          </a:xfrm>
        </p:spPr>
        <p:txBody>
          <a:bodyPr/>
          <a:lstStyle/>
          <a:p>
            <a:r>
              <a:rPr lang="en-US" dirty="0"/>
              <a:t>Answer a natural language question about an image or video.</a:t>
            </a:r>
          </a:p>
        </p:txBody>
      </p:sp>
      <p:sp>
        <p:nvSpPr>
          <p:cNvPr id="4" name="Slide Number Placeholder 3">
            <a:extLst>
              <a:ext uri="{FF2B5EF4-FFF2-40B4-BE49-F238E27FC236}">
                <a16:creationId xmlns:a16="http://schemas.microsoft.com/office/drawing/2014/main" id="{89F61F91-E2AE-4010-9C18-225EEE6888E3}"/>
              </a:ext>
            </a:extLst>
          </p:cNvPr>
          <p:cNvSpPr>
            <a:spLocks noGrp="1"/>
          </p:cNvSpPr>
          <p:nvPr>
            <p:ph type="sldNum" sz="quarter" idx="11"/>
          </p:nvPr>
        </p:nvSpPr>
        <p:spPr/>
        <p:txBody>
          <a:bodyPr/>
          <a:lstStyle/>
          <a:p>
            <a:fld id="{C00908E0-2CD8-43DB-8F16-1B583539CFFD}" type="slidenum">
              <a:rPr lang="ar-SA" smtClean="0">
                <a:solidFill>
                  <a:srgbClr val="000000"/>
                </a:solidFill>
              </a:rPr>
              <a:pPr/>
              <a:t>6</a:t>
            </a:fld>
            <a:endParaRPr lang="en-US">
              <a:solidFill>
                <a:srgbClr val="000000"/>
              </a:solidFill>
              <a:latin typeface="Times New Roman" pitchFamily="18" charset="0"/>
            </a:endParaRPr>
          </a:p>
        </p:txBody>
      </p:sp>
      <p:sp>
        <p:nvSpPr>
          <p:cNvPr id="6" name="TextBox 5">
            <a:extLst>
              <a:ext uri="{FF2B5EF4-FFF2-40B4-BE49-F238E27FC236}">
                <a16:creationId xmlns:a16="http://schemas.microsoft.com/office/drawing/2014/main" id="{02FB16A6-035A-48CF-A323-00D90A64A14E}"/>
              </a:ext>
            </a:extLst>
          </p:cNvPr>
          <p:cNvSpPr txBox="1"/>
          <p:nvPr/>
        </p:nvSpPr>
        <p:spPr>
          <a:xfrm>
            <a:off x="615672" y="4641034"/>
            <a:ext cx="3596640" cy="615553"/>
          </a:xfrm>
          <a:prstGeom prst="rect">
            <a:avLst/>
          </a:prstGeom>
          <a:solidFill>
            <a:schemeClr val="bg1"/>
          </a:solidFill>
        </p:spPr>
        <p:txBody>
          <a:bodyPr wrap="square" rtlCol="0">
            <a:spAutoFit/>
          </a:bodyPr>
          <a:lstStyle/>
          <a:p>
            <a:r>
              <a:rPr lang="en-US" sz="2000" dirty="0"/>
              <a:t>What is in the child’s mouth?</a:t>
            </a:r>
          </a:p>
          <a:p>
            <a:endParaRPr lang="en-US" dirty="0"/>
          </a:p>
        </p:txBody>
      </p:sp>
      <p:pic>
        <p:nvPicPr>
          <p:cNvPr id="7" name="Content Placeholder 9" descr="A person riding a wave on a surfboard in the water&#10;&#10;Description automatically generated">
            <a:extLst>
              <a:ext uri="{FF2B5EF4-FFF2-40B4-BE49-F238E27FC236}">
                <a16:creationId xmlns:a16="http://schemas.microsoft.com/office/drawing/2014/main" id="{F2A4F45B-CC30-EC40-A50B-346E9C660799}"/>
              </a:ext>
            </a:extLst>
          </p:cNvPr>
          <p:cNvPicPr>
            <a:picLocks noChangeAspect="1"/>
          </p:cNvPicPr>
          <p:nvPr/>
        </p:nvPicPr>
        <p:blipFill rotWithShape="1">
          <a:blip r:embed="rId3"/>
          <a:srcRect l="18338" t="5003" r="19192" b="41278"/>
          <a:stretch/>
        </p:blipFill>
        <p:spPr>
          <a:xfrm>
            <a:off x="4082255" y="1989369"/>
            <a:ext cx="4659020" cy="2621849"/>
          </a:xfrm>
          <a:prstGeom prst="rect">
            <a:avLst/>
          </a:prstGeom>
        </p:spPr>
      </p:pic>
      <p:sp>
        <p:nvSpPr>
          <p:cNvPr id="9" name="TextBox 8">
            <a:extLst>
              <a:ext uri="{FF2B5EF4-FFF2-40B4-BE49-F238E27FC236}">
                <a16:creationId xmlns:a16="http://schemas.microsoft.com/office/drawing/2014/main" id="{BF8578B2-6080-480F-82FF-1B36C10C7410}"/>
              </a:ext>
            </a:extLst>
          </p:cNvPr>
          <p:cNvSpPr txBox="1"/>
          <p:nvPr/>
        </p:nvSpPr>
        <p:spPr>
          <a:xfrm>
            <a:off x="4797354" y="4561963"/>
            <a:ext cx="3596640" cy="615553"/>
          </a:xfrm>
          <a:prstGeom prst="rect">
            <a:avLst/>
          </a:prstGeom>
          <a:solidFill>
            <a:schemeClr val="bg1"/>
          </a:solidFill>
        </p:spPr>
        <p:txBody>
          <a:bodyPr wrap="square" rtlCol="0">
            <a:spAutoFit/>
          </a:bodyPr>
          <a:lstStyle/>
          <a:p>
            <a:r>
              <a:rPr lang="en-US" sz="2000" dirty="0"/>
              <a:t>What color is the surfboard?</a:t>
            </a:r>
          </a:p>
          <a:p>
            <a:endParaRPr lang="en-US" dirty="0"/>
          </a:p>
        </p:txBody>
      </p:sp>
    </p:spTree>
    <p:extLst>
      <p:ext uri="{BB962C8B-B14F-4D97-AF65-F5344CB8AC3E}">
        <p14:creationId xmlns:p14="http://schemas.microsoft.com/office/powerpoint/2010/main" val="40530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8"/>
          <p:cNvSpPr txBox="1">
            <a:spLocks noGrp="1"/>
          </p:cNvSpPr>
          <p:nvPr>
            <p:ph type="body" idx="1"/>
          </p:nvPr>
        </p:nvSpPr>
        <p:spPr>
          <a:xfrm>
            <a:off x="457200" y="1278294"/>
            <a:ext cx="8229600" cy="2914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dirty="0"/>
              <a:t>Possible System Actions</a:t>
            </a:r>
            <a:endParaRPr dirty="0"/>
          </a:p>
          <a:p>
            <a:pPr marL="457200" lvl="0" indent="-431800" algn="l" rtl="0">
              <a:spcBef>
                <a:spcPts val="640"/>
              </a:spcBef>
              <a:spcAft>
                <a:spcPts val="0"/>
              </a:spcAft>
              <a:buClr>
                <a:srgbClr val="CCCCCC"/>
              </a:buClr>
              <a:buSzPts val="3200"/>
              <a:buChar char="•"/>
            </a:pPr>
            <a:r>
              <a:rPr lang="en" dirty="0">
                <a:solidFill>
                  <a:srgbClr val="CCCCCC"/>
                </a:solidFill>
              </a:rPr>
              <a:t>Clarification</a:t>
            </a:r>
            <a:endParaRPr dirty="0">
              <a:solidFill>
                <a:srgbClr val="CCCCCC"/>
              </a:solidFill>
            </a:endParaRPr>
          </a:p>
          <a:p>
            <a:pPr marL="457200" lvl="0" indent="-431800" algn="l" rtl="0">
              <a:spcBef>
                <a:spcPts val="0"/>
              </a:spcBef>
              <a:spcAft>
                <a:spcPts val="0"/>
              </a:spcAft>
              <a:buClr>
                <a:srgbClr val="D9D9D9"/>
              </a:buClr>
              <a:buSzPts val="3200"/>
              <a:buChar char="•"/>
            </a:pPr>
            <a:r>
              <a:rPr lang="en" dirty="0">
                <a:solidFill>
                  <a:srgbClr val="D9D9D9"/>
                </a:solidFill>
              </a:rPr>
              <a:t>Label Query</a:t>
            </a:r>
            <a:endParaRPr dirty="0">
              <a:solidFill>
                <a:srgbClr val="D9D9D9"/>
              </a:solidFill>
            </a:endParaRPr>
          </a:p>
          <a:p>
            <a:pPr marL="457200" lvl="0" indent="-431800" algn="l" rtl="0">
              <a:spcBef>
                <a:spcPts val="0"/>
              </a:spcBef>
              <a:spcAft>
                <a:spcPts val="0"/>
              </a:spcAft>
              <a:buClr>
                <a:srgbClr val="D9D9D9"/>
              </a:buClr>
              <a:buSzPts val="3200"/>
              <a:buChar char="•"/>
            </a:pPr>
            <a:r>
              <a:rPr lang="en" dirty="0">
                <a:solidFill>
                  <a:srgbClr val="D9D9D9"/>
                </a:solidFill>
              </a:rPr>
              <a:t>Example Query</a:t>
            </a:r>
            <a:endParaRPr dirty="0">
              <a:solidFill>
                <a:srgbClr val="D9D9D9"/>
              </a:solidFill>
            </a:endParaRPr>
          </a:p>
          <a:p>
            <a:pPr marL="457200" lvl="0" indent="-431800" algn="l" rtl="0">
              <a:spcBef>
                <a:spcPts val="0"/>
              </a:spcBef>
              <a:spcAft>
                <a:spcPts val="0"/>
              </a:spcAft>
              <a:buClr>
                <a:srgbClr val="000000"/>
              </a:buClr>
              <a:buSzPts val="3200"/>
              <a:buChar char="•"/>
            </a:pPr>
            <a:r>
              <a:rPr lang="en" dirty="0">
                <a:solidFill>
                  <a:srgbClr val="000000"/>
                </a:solidFill>
              </a:rPr>
              <a:t>Guess</a:t>
            </a:r>
            <a:endParaRPr dirty="0">
              <a:solidFill>
                <a:srgbClr val="000000"/>
              </a:solidFill>
            </a:endParaRPr>
          </a:p>
        </p:txBody>
      </p:sp>
      <p:sp>
        <p:nvSpPr>
          <p:cNvPr id="535" name="Google Shape;535;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7" name="Google Shape;303;p33">
            <a:extLst>
              <a:ext uri="{FF2B5EF4-FFF2-40B4-BE49-F238E27FC236}">
                <a16:creationId xmlns:a16="http://schemas.microsoft.com/office/drawing/2014/main" id="{11CEB217-59F7-4D7D-B41E-CE45DC5F99A7}"/>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1" name="Google Shape;541;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pic>
        <p:nvPicPr>
          <p:cNvPr id="542" name="Google Shape;542;p49"/>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543" name="Google Shape;543;p49"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544" name="Google Shape;544;p49"/>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545" name="Google Shape;545;p49"/>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grpSp>
        <p:nvGrpSpPr>
          <p:cNvPr id="546" name="Google Shape;546;p49"/>
          <p:cNvGrpSpPr/>
          <p:nvPr/>
        </p:nvGrpSpPr>
        <p:grpSpPr>
          <a:xfrm>
            <a:off x="3542688" y="2228706"/>
            <a:ext cx="3277824" cy="393600"/>
            <a:chOff x="3670675" y="3810900"/>
            <a:chExt cx="3277824" cy="393600"/>
          </a:xfrm>
        </p:grpSpPr>
        <p:sp>
          <p:nvSpPr>
            <p:cNvPr id="547" name="Google Shape;547;p49"/>
            <p:cNvSpPr/>
            <p:nvPr/>
          </p:nvSpPr>
          <p:spPr>
            <a:xfrm flipH="1">
              <a:off x="3670699" y="3856650"/>
              <a:ext cx="3277800" cy="304800"/>
            </a:xfrm>
            <a:prstGeom prst="wedgeRectCallout">
              <a:avLst>
                <a:gd name="adj1" fmla="val -59590"/>
                <a:gd name="adj2" fmla="val -51239"/>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548" name="Google Shape;548;p49"/>
            <p:cNvSpPr txBox="1"/>
            <p:nvPr/>
          </p:nvSpPr>
          <p:spPr>
            <a:xfrm>
              <a:off x="3670675" y="3810900"/>
              <a:ext cx="30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Is this what you were searching for?</a:t>
              </a:r>
              <a:endParaRPr>
                <a:latin typeface="Calibri"/>
                <a:ea typeface="Calibri"/>
                <a:cs typeface="Calibri"/>
                <a:sym typeface="Calibri"/>
              </a:endParaRPr>
            </a:p>
          </p:txBody>
        </p:sp>
        <p:pic>
          <p:nvPicPr>
            <p:cNvPr id="549" name="Google Shape;549;p49"/>
            <p:cNvPicPr preferRelativeResize="0"/>
            <p:nvPr/>
          </p:nvPicPr>
          <p:blipFill rotWithShape="1">
            <a:blip r:embed="rId5">
              <a:alphaModFix/>
            </a:blip>
            <a:srcRect b="15124"/>
            <a:stretch/>
          </p:blipFill>
          <p:spPr>
            <a:xfrm>
              <a:off x="6677050" y="3897200"/>
              <a:ext cx="184400" cy="234750"/>
            </a:xfrm>
            <a:prstGeom prst="rect">
              <a:avLst/>
            </a:prstGeom>
            <a:noFill/>
            <a:ln>
              <a:noFill/>
            </a:ln>
          </p:spPr>
        </p:pic>
      </p:grpSp>
      <p:sp>
        <p:nvSpPr>
          <p:cNvPr id="550" name="Google Shape;550;p49"/>
          <p:cNvSpPr/>
          <p:nvPr/>
        </p:nvSpPr>
        <p:spPr>
          <a:xfrm>
            <a:off x="2323488" y="2533956"/>
            <a:ext cx="780000" cy="193200"/>
          </a:xfrm>
          <a:prstGeom prst="wedgeRoundRectCallout">
            <a:avLst>
              <a:gd name="adj1" fmla="val -67551"/>
              <a:gd name="adj2" fmla="val -53756"/>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551" name="Google Shape;551;p49"/>
          <p:cNvSpPr txBox="1"/>
          <p:nvPr/>
        </p:nvSpPr>
        <p:spPr>
          <a:xfrm>
            <a:off x="4133950" y="2878275"/>
            <a:ext cx="21819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Guess: </a:t>
            </a:r>
            <a:r>
              <a:rPr lang="en" sz="1600" i="1"/>
              <a:t>Selects image from active test set</a:t>
            </a:r>
            <a:endParaRPr sz="1600" i="1"/>
          </a:p>
        </p:txBody>
      </p:sp>
      <p:sp>
        <p:nvSpPr>
          <p:cNvPr id="552" name="Google Shape;552;p49"/>
          <p:cNvSpPr/>
          <p:nvPr/>
        </p:nvSpPr>
        <p:spPr>
          <a:xfrm>
            <a:off x="5110075" y="26068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p33">
            <a:extLst>
              <a:ext uri="{FF2B5EF4-FFF2-40B4-BE49-F238E27FC236}">
                <a16:creationId xmlns:a16="http://schemas.microsoft.com/office/drawing/2014/main" id="{D20E8056-4E7F-435B-B384-FB9214DD625E}"/>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pic>
        <p:nvPicPr>
          <p:cNvPr id="559" name="Google Shape;559;p50"/>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560" name="Google Shape;560;p50"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561" name="Google Shape;561;p50"/>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562" name="Google Shape;562;p50"/>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grpSp>
        <p:nvGrpSpPr>
          <p:cNvPr id="563" name="Google Shape;563;p50"/>
          <p:cNvGrpSpPr/>
          <p:nvPr/>
        </p:nvGrpSpPr>
        <p:grpSpPr>
          <a:xfrm>
            <a:off x="3542688" y="2228706"/>
            <a:ext cx="3277824" cy="393600"/>
            <a:chOff x="3670675" y="3810900"/>
            <a:chExt cx="3277824" cy="393600"/>
          </a:xfrm>
        </p:grpSpPr>
        <p:sp>
          <p:nvSpPr>
            <p:cNvPr id="564" name="Google Shape;564;p50"/>
            <p:cNvSpPr/>
            <p:nvPr/>
          </p:nvSpPr>
          <p:spPr>
            <a:xfrm flipH="1">
              <a:off x="3670699" y="3856650"/>
              <a:ext cx="3277800" cy="304800"/>
            </a:xfrm>
            <a:prstGeom prst="wedgeRectCallout">
              <a:avLst>
                <a:gd name="adj1" fmla="val -59590"/>
                <a:gd name="adj2" fmla="val -51239"/>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565" name="Google Shape;565;p50"/>
            <p:cNvSpPr txBox="1"/>
            <p:nvPr/>
          </p:nvSpPr>
          <p:spPr>
            <a:xfrm>
              <a:off x="3670675" y="3810900"/>
              <a:ext cx="30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Is this what you were searching for?</a:t>
              </a:r>
              <a:endParaRPr>
                <a:latin typeface="Calibri"/>
                <a:ea typeface="Calibri"/>
                <a:cs typeface="Calibri"/>
                <a:sym typeface="Calibri"/>
              </a:endParaRPr>
            </a:p>
          </p:txBody>
        </p:sp>
        <p:pic>
          <p:nvPicPr>
            <p:cNvPr id="566" name="Google Shape;566;p50"/>
            <p:cNvPicPr preferRelativeResize="0"/>
            <p:nvPr/>
          </p:nvPicPr>
          <p:blipFill rotWithShape="1">
            <a:blip r:embed="rId5">
              <a:alphaModFix/>
            </a:blip>
            <a:srcRect b="15124"/>
            <a:stretch/>
          </p:blipFill>
          <p:spPr>
            <a:xfrm>
              <a:off x="6677050" y="3897200"/>
              <a:ext cx="184400" cy="234750"/>
            </a:xfrm>
            <a:prstGeom prst="rect">
              <a:avLst/>
            </a:prstGeom>
            <a:noFill/>
            <a:ln>
              <a:noFill/>
            </a:ln>
          </p:spPr>
        </p:pic>
      </p:grpSp>
      <p:sp>
        <p:nvSpPr>
          <p:cNvPr id="567" name="Google Shape;567;p50"/>
          <p:cNvSpPr/>
          <p:nvPr/>
        </p:nvSpPr>
        <p:spPr>
          <a:xfrm>
            <a:off x="2323488" y="2533956"/>
            <a:ext cx="780000" cy="193200"/>
          </a:xfrm>
          <a:prstGeom prst="wedgeRoundRectCallout">
            <a:avLst>
              <a:gd name="adj1" fmla="val -67551"/>
              <a:gd name="adj2" fmla="val -53756"/>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568" name="Google Shape;568;p50"/>
          <p:cNvSpPr txBox="1"/>
          <p:nvPr/>
        </p:nvSpPr>
        <p:spPr>
          <a:xfrm>
            <a:off x="2000350" y="3106875"/>
            <a:ext cx="23949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CC0000"/>
                </a:solidFill>
              </a:rPr>
              <a:t>0/1 Success: </a:t>
            </a:r>
            <a:r>
              <a:rPr lang="en" sz="1600" i="1"/>
              <a:t>Compare guessed image with target image </a:t>
            </a:r>
            <a:endParaRPr sz="1600" i="1"/>
          </a:p>
        </p:txBody>
      </p:sp>
      <p:sp>
        <p:nvSpPr>
          <p:cNvPr id="569" name="Google Shape;569;p50"/>
          <p:cNvSpPr/>
          <p:nvPr/>
        </p:nvSpPr>
        <p:spPr>
          <a:xfrm>
            <a:off x="2671675" y="2835400"/>
            <a:ext cx="174000" cy="2484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3;p33">
            <a:extLst>
              <a:ext uri="{FF2B5EF4-FFF2-40B4-BE49-F238E27FC236}">
                <a16:creationId xmlns:a16="http://schemas.microsoft.com/office/drawing/2014/main" id="{C50297A5-DB00-408C-B7DC-44F9E4C87A11}"/>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576" name="Google Shape;576;p51"/>
          <p:cNvPicPr preferRelativeResize="0"/>
          <p:nvPr/>
        </p:nvPicPr>
        <p:blipFill>
          <a:blip r:embed="rId3">
            <a:alphaModFix/>
          </a:blip>
          <a:stretch>
            <a:fillRect/>
          </a:stretch>
        </p:blipFill>
        <p:spPr>
          <a:xfrm flipH="1">
            <a:off x="6202387" y="1939675"/>
            <a:ext cx="2493938" cy="2493938"/>
          </a:xfrm>
          <a:prstGeom prst="rect">
            <a:avLst/>
          </a:prstGeom>
          <a:noFill/>
          <a:ln>
            <a:noFill/>
          </a:ln>
        </p:spPr>
      </p:pic>
      <p:pic>
        <p:nvPicPr>
          <p:cNvPr id="577" name="Google Shape;577;p51" descr="alice.jpg"/>
          <p:cNvPicPr preferRelativeResize="0"/>
          <p:nvPr/>
        </p:nvPicPr>
        <p:blipFill>
          <a:blip r:embed="rId4">
            <a:alphaModFix/>
          </a:blip>
          <a:stretch>
            <a:fillRect/>
          </a:stretch>
        </p:blipFill>
        <p:spPr>
          <a:xfrm flipH="1">
            <a:off x="596681" y="3252524"/>
            <a:ext cx="1505632" cy="1524100"/>
          </a:xfrm>
          <a:prstGeom prst="rect">
            <a:avLst/>
          </a:prstGeom>
          <a:noFill/>
          <a:ln>
            <a:noFill/>
          </a:ln>
        </p:spPr>
      </p:pic>
      <p:sp>
        <p:nvSpPr>
          <p:cNvPr id="578" name="Google Shape;578;p51"/>
          <p:cNvSpPr/>
          <p:nvPr/>
        </p:nvSpPr>
        <p:spPr>
          <a:xfrm flipH="1">
            <a:off x="4790600" y="1634875"/>
            <a:ext cx="2234100" cy="304800"/>
          </a:xfrm>
          <a:prstGeom prst="wedgeRectCallout">
            <a:avLst>
              <a:gd name="adj1" fmla="val -62966"/>
              <a:gd name="adj2" fmla="val -1567"/>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What can I help you find?</a:t>
            </a:r>
            <a:endParaRPr/>
          </a:p>
        </p:txBody>
      </p:sp>
      <p:sp>
        <p:nvSpPr>
          <p:cNvPr id="579" name="Google Shape;579;p51"/>
          <p:cNvSpPr/>
          <p:nvPr/>
        </p:nvSpPr>
        <p:spPr>
          <a:xfrm>
            <a:off x="2146675" y="1830150"/>
            <a:ext cx="2595600" cy="304800"/>
          </a:xfrm>
          <a:prstGeom prst="wedgeRoundRectCallout">
            <a:avLst>
              <a:gd name="adj1" fmla="val -62421"/>
              <a:gd name="adj2" fmla="val 57222"/>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1"/>
                </a:solidFill>
              </a:rPr>
              <a:t>A Polka Dot Chiffon Blouse</a:t>
            </a:r>
            <a:endParaRPr dirty="0"/>
          </a:p>
        </p:txBody>
      </p:sp>
      <p:sp>
        <p:nvSpPr>
          <p:cNvPr id="580" name="Google Shape;580;p51"/>
          <p:cNvSpPr/>
          <p:nvPr/>
        </p:nvSpPr>
        <p:spPr>
          <a:xfrm flipH="1">
            <a:off x="4045400" y="2198006"/>
            <a:ext cx="2979300" cy="304800"/>
          </a:xfrm>
          <a:prstGeom prst="wedgeRectCallout">
            <a:avLst>
              <a:gd name="adj1" fmla="val -65999"/>
              <a:gd name="adj2" fmla="val -4435"/>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Would you like one which is </a:t>
            </a:r>
            <a:r>
              <a:rPr lang="en" b="1"/>
              <a:t>black</a:t>
            </a:r>
            <a:r>
              <a:rPr lang="en"/>
              <a:t>?</a:t>
            </a:r>
            <a:endParaRPr/>
          </a:p>
        </p:txBody>
      </p:sp>
      <p:sp>
        <p:nvSpPr>
          <p:cNvPr id="581" name="Google Shape;581;p51"/>
          <p:cNvSpPr/>
          <p:nvPr/>
        </p:nvSpPr>
        <p:spPr>
          <a:xfrm>
            <a:off x="2451475" y="2393281"/>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582" name="Google Shape;582;p51"/>
          <p:cNvSpPr/>
          <p:nvPr/>
        </p:nvSpPr>
        <p:spPr>
          <a:xfrm>
            <a:off x="2451475" y="3002881"/>
            <a:ext cx="780000" cy="193200"/>
          </a:xfrm>
          <a:prstGeom prst="wedgeRoundRectCallout">
            <a:avLst>
              <a:gd name="adj1" fmla="val -59188"/>
              <a:gd name="adj2" fmla="val -10123"/>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583" name="Google Shape;583;p51"/>
          <p:cNvSpPr/>
          <p:nvPr/>
        </p:nvSpPr>
        <p:spPr>
          <a:xfrm flipH="1">
            <a:off x="3664400" y="3157931"/>
            <a:ext cx="2979300" cy="567900"/>
          </a:xfrm>
          <a:prstGeom prst="wedgeRectCallout">
            <a:avLst>
              <a:gd name="adj1" fmla="val -71497"/>
              <a:gd name="adj2" fmla="val -43278"/>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Can you show me something you would describe as </a:t>
            </a:r>
            <a:r>
              <a:rPr lang="en" b="1"/>
              <a:t>chiffon</a:t>
            </a:r>
            <a:r>
              <a:rPr lang="en"/>
              <a:t>?</a:t>
            </a:r>
            <a:endParaRPr/>
          </a:p>
        </p:txBody>
      </p:sp>
      <p:grpSp>
        <p:nvGrpSpPr>
          <p:cNvPr id="584" name="Google Shape;584;p51"/>
          <p:cNvGrpSpPr/>
          <p:nvPr/>
        </p:nvGrpSpPr>
        <p:grpSpPr>
          <a:xfrm>
            <a:off x="2832475" y="3460081"/>
            <a:ext cx="363900" cy="304800"/>
            <a:chOff x="2222875" y="3963750"/>
            <a:chExt cx="363900" cy="304800"/>
          </a:xfrm>
          <a:solidFill>
            <a:srgbClr val="F49AE7"/>
          </a:solidFill>
        </p:grpSpPr>
        <p:sp>
          <p:nvSpPr>
            <p:cNvPr id="585" name="Google Shape;585;p51"/>
            <p:cNvSpPr/>
            <p:nvPr/>
          </p:nvSpPr>
          <p:spPr>
            <a:xfrm>
              <a:off x="2222875" y="3963750"/>
              <a:ext cx="363900" cy="304800"/>
            </a:xfrm>
            <a:prstGeom prst="wedgeRoundRectCallout">
              <a:avLst>
                <a:gd name="adj1" fmla="val -77150"/>
                <a:gd name="adj2" fmla="val -19572"/>
                <a:gd name="adj3" fmla="val 0"/>
              </a:avLst>
            </a:prstGeom>
            <a:grp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586" name="Google Shape;586;p51"/>
            <p:cNvPicPr preferRelativeResize="0"/>
            <p:nvPr/>
          </p:nvPicPr>
          <p:blipFill rotWithShape="1">
            <a:blip r:embed="rId5">
              <a:alphaModFix/>
            </a:blip>
            <a:srcRect l="18237" r="18635"/>
            <a:stretch/>
          </p:blipFill>
          <p:spPr>
            <a:xfrm>
              <a:off x="2316614" y="4014075"/>
              <a:ext cx="178985" cy="193200"/>
            </a:xfrm>
            <a:prstGeom prst="rect">
              <a:avLst/>
            </a:prstGeom>
            <a:grpFill/>
            <a:ln>
              <a:noFill/>
            </a:ln>
          </p:spPr>
        </p:pic>
      </p:grpSp>
      <p:grpSp>
        <p:nvGrpSpPr>
          <p:cNvPr id="587" name="Google Shape;587;p51"/>
          <p:cNvGrpSpPr/>
          <p:nvPr/>
        </p:nvGrpSpPr>
        <p:grpSpPr>
          <a:xfrm>
            <a:off x="3670675" y="2626206"/>
            <a:ext cx="3582625" cy="393600"/>
            <a:chOff x="3670675" y="2596475"/>
            <a:chExt cx="3582625" cy="393600"/>
          </a:xfrm>
        </p:grpSpPr>
        <p:sp>
          <p:nvSpPr>
            <p:cNvPr id="588" name="Google Shape;588;p51"/>
            <p:cNvSpPr/>
            <p:nvPr/>
          </p:nvSpPr>
          <p:spPr>
            <a:xfrm flipH="1">
              <a:off x="3670700" y="2642225"/>
              <a:ext cx="3582600" cy="304800"/>
            </a:xfrm>
            <a:prstGeom prst="wedgeRectCallout">
              <a:avLst>
                <a:gd name="adj1" fmla="val -56670"/>
                <a:gd name="adj2" fmla="val -50582"/>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589" name="Google Shape;589;p51"/>
            <p:cNvPicPr preferRelativeResize="0"/>
            <p:nvPr/>
          </p:nvPicPr>
          <p:blipFill>
            <a:blip r:embed="rId6">
              <a:alphaModFix/>
            </a:blip>
            <a:stretch>
              <a:fillRect/>
            </a:stretch>
          </p:blipFill>
          <p:spPr>
            <a:xfrm>
              <a:off x="6968475" y="2694100"/>
              <a:ext cx="193200" cy="193200"/>
            </a:xfrm>
            <a:prstGeom prst="rect">
              <a:avLst/>
            </a:prstGeom>
            <a:noFill/>
            <a:ln>
              <a:noFill/>
            </a:ln>
          </p:spPr>
        </p:pic>
        <p:sp>
          <p:nvSpPr>
            <p:cNvPr id="590" name="Google Shape;590;p51"/>
            <p:cNvSpPr txBox="1"/>
            <p:nvPr/>
          </p:nvSpPr>
          <p:spPr>
            <a:xfrm>
              <a:off x="3670675" y="2596475"/>
              <a:ext cx="33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Would you describe this as </a:t>
              </a:r>
              <a:r>
                <a:rPr lang="en" b="1">
                  <a:solidFill>
                    <a:schemeClr val="dk1"/>
                  </a:solidFill>
                </a:rPr>
                <a:t>sleeveless</a:t>
              </a:r>
              <a:r>
                <a:rPr lang="en">
                  <a:solidFill>
                    <a:schemeClr val="dk1"/>
                  </a:solidFill>
                </a:rPr>
                <a:t>?</a:t>
              </a:r>
              <a:endParaRPr>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grpSp>
      <p:grpSp>
        <p:nvGrpSpPr>
          <p:cNvPr id="591" name="Google Shape;591;p51"/>
          <p:cNvGrpSpPr/>
          <p:nvPr/>
        </p:nvGrpSpPr>
        <p:grpSpPr>
          <a:xfrm>
            <a:off x="3670675" y="3840631"/>
            <a:ext cx="3277824" cy="393600"/>
            <a:chOff x="3670675" y="3810900"/>
            <a:chExt cx="3277824" cy="393600"/>
          </a:xfrm>
        </p:grpSpPr>
        <p:sp>
          <p:nvSpPr>
            <p:cNvPr id="592" name="Google Shape;592;p51"/>
            <p:cNvSpPr/>
            <p:nvPr/>
          </p:nvSpPr>
          <p:spPr>
            <a:xfrm flipH="1">
              <a:off x="3670699" y="3856650"/>
              <a:ext cx="3277800" cy="304800"/>
            </a:xfrm>
            <a:prstGeom prst="wedgeRectCallout">
              <a:avLst>
                <a:gd name="adj1" fmla="val -59590"/>
                <a:gd name="adj2" fmla="val -51239"/>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sp>
          <p:nvSpPr>
            <p:cNvPr id="593" name="Google Shape;593;p51"/>
            <p:cNvSpPr txBox="1"/>
            <p:nvPr/>
          </p:nvSpPr>
          <p:spPr>
            <a:xfrm>
              <a:off x="3670675" y="3810900"/>
              <a:ext cx="3054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Is this what you were searching for?</a:t>
              </a:r>
              <a:endParaRPr>
                <a:latin typeface="Calibri"/>
                <a:ea typeface="Calibri"/>
                <a:cs typeface="Calibri"/>
                <a:sym typeface="Calibri"/>
              </a:endParaRPr>
            </a:p>
          </p:txBody>
        </p:sp>
        <p:pic>
          <p:nvPicPr>
            <p:cNvPr id="594" name="Google Shape;594;p51"/>
            <p:cNvPicPr preferRelativeResize="0"/>
            <p:nvPr/>
          </p:nvPicPr>
          <p:blipFill rotWithShape="1">
            <a:blip r:embed="rId7">
              <a:alphaModFix/>
            </a:blip>
            <a:srcRect b="15124"/>
            <a:stretch/>
          </p:blipFill>
          <p:spPr>
            <a:xfrm>
              <a:off x="6677050" y="3897200"/>
              <a:ext cx="184400" cy="234750"/>
            </a:xfrm>
            <a:prstGeom prst="rect">
              <a:avLst/>
            </a:prstGeom>
            <a:noFill/>
            <a:ln>
              <a:noFill/>
            </a:ln>
          </p:spPr>
        </p:pic>
      </p:grpSp>
      <p:sp>
        <p:nvSpPr>
          <p:cNvPr id="595" name="Google Shape;595;p51"/>
          <p:cNvSpPr/>
          <p:nvPr/>
        </p:nvSpPr>
        <p:spPr>
          <a:xfrm>
            <a:off x="2451475" y="4145881"/>
            <a:ext cx="780000" cy="193200"/>
          </a:xfrm>
          <a:prstGeom prst="wedgeRoundRectCallout">
            <a:avLst>
              <a:gd name="adj1" fmla="val -67551"/>
              <a:gd name="adj2" fmla="val -53756"/>
              <a:gd name="adj3" fmla="val 0"/>
            </a:avLst>
          </a:prstGeom>
          <a:solidFill>
            <a:srgbClr val="F49AE7"/>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Yes</a:t>
            </a:r>
            <a:endParaRPr/>
          </a:p>
        </p:txBody>
      </p:sp>
      <p:sp>
        <p:nvSpPr>
          <p:cNvPr id="26" name="Google Shape;303;p33">
            <a:extLst>
              <a:ext uri="{FF2B5EF4-FFF2-40B4-BE49-F238E27FC236}">
                <a16:creationId xmlns:a16="http://schemas.microsoft.com/office/drawing/2014/main" id="{E1B0B751-E8D7-4CE7-99E5-BA2BA3C8FB6D}"/>
              </a:ext>
            </a:extLst>
          </p:cNvPr>
          <p:cNvSpPr txBox="1">
            <a:spLocks noGrp="1"/>
          </p:cNvSpPr>
          <p:nvPr>
            <p:ph type="title"/>
          </p:nvPr>
        </p:nvSpPr>
        <p:spPr>
          <a:xfrm>
            <a:off x="457200" y="5437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Sample Interaction</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5"/>
          <p:cNvSpPr txBox="1">
            <a:spLocks noGrp="1"/>
          </p:cNvSpPr>
          <p:nvPr>
            <p:ph type="title"/>
          </p:nvPr>
        </p:nvSpPr>
        <p:spPr>
          <a:xfrm>
            <a:off x="382556" y="57465"/>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Policy Learning</a:t>
            </a:r>
            <a:endParaRPr dirty="0"/>
          </a:p>
        </p:txBody>
      </p:sp>
      <p:sp>
        <p:nvSpPr>
          <p:cNvPr id="743" name="Google Shape;743;p65"/>
          <p:cNvSpPr txBox="1">
            <a:spLocks noGrp="1"/>
          </p:cNvSpPr>
          <p:nvPr>
            <p:ph type="body" idx="1"/>
          </p:nvPr>
        </p:nvSpPr>
        <p:spPr>
          <a:xfrm>
            <a:off x="382556" y="1306675"/>
            <a:ext cx="8350897" cy="2914800"/>
          </a:xfrm>
          <a:prstGeom prst="rect">
            <a:avLst/>
          </a:prstGeom>
        </p:spPr>
        <p:txBody>
          <a:bodyPr spcFirstLastPara="1" wrap="square" lIns="91425" tIns="91425" rIns="91425" bIns="91425" anchor="t" anchorCtr="0">
            <a:noAutofit/>
          </a:bodyPr>
          <a:lstStyle/>
          <a:p>
            <a:pPr marL="457200" lvl="0" indent="-381000" algn="l" rtl="0">
              <a:spcBef>
                <a:spcPts val="640"/>
              </a:spcBef>
              <a:spcAft>
                <a:spcPts val="0"/>
              </a:spcAft>
              <a:buSzPts val="2400"/>
              <a:buChar char="•"/>
            </a:pPr>
            <a:r>
              <a:rPr lang="en" sz="2400" dirty="0"/>
              <a:t>Hierarchical Dialog Policy:</a:t>
            </a:r>
            <a:endParaRPr sz="2400" dirty="0"/>
          </a:p>
          <a:p>
            <a:pPr marL="914400" lvl="1" indent="-381000" algn="l" rtl="0">
              <a:spcBef>
                <a:spcPts val="0"/>
              </a:spcBef>
              <a:spcAft>
                <a:spcPts val="0"/>
              </a:spcAft>
              <a:buSzPts val="2400"/>
              <a:buChar char="–"/>
            </a:pPr>
            <a:r>
              <a:rPr lang="en" sz="2400" dirty="0">
                <a:solidFill>
                  <a:srgbClr val="C00000"/>
                </a:solidFill>
              </a:rPr>
              <a:t>Clarification Policy: </a:t>
            </a:r>
            <a:r>
              <a:rPr lang="en" sz="2400" dirty="0"/>
              <a:t>chooses best clarification.</a:t>
            </a:r>
            <a:endParaRPr sz="2400" dirty="0"/>
          </a:p>
          <a:p>
            <a:pPr marL="914400" lvl="1" indent="-381000" algn="l" rtl="0">
              <a:spcBef>
                <a:spcPts val="0"/>
              </a:spcBef>
              <a:spcAft>
                <a:spcPts val="0"/>
              </a:spcAft>
              <a:buSzPts val="2400"/>
              <a:buChar char="–"/>
            </a:pPr>
            <a:r>
              <a:rPr lang="en" sz="2400" dirty="0">
                <a:solidFill>
                  <a:srgbClr val="C00000"/>
                </a:solidFill>
              </a:rPr>
              <a:t>Active Learning Policy: </a:t>
            </a:r>
            <a:r>
              <a:rPr lang="en" sz="2400" dirty="0"/>
              <a:t>chooses best active learning query.</a:t>
            </a:r>
            <a:endParaRPr sz="2400" dirty="0"/>
          </a:p>
          <a:p>
            <a:pPr marL="914400" lvl="1" indent="-381000" algn="l" rtl="0">
              <a:spcBef>
                <a:spcPts val="0"/>
              </a:spcBef>
              <a:spcAft>
                <a:spcPts val="0"/>
              </a:spcAft>
              <a:buSzPts val="2400"/>
              <a:buChar char="–"/>
            </a:pPr>
            <a:r>
              <a:rPr lang="en" sz="2400" dirty="0">
                <a:solidFill>
                  <a:srgbClr val="C00000"/>
                </a:solidFill>
              </a:rPr>
              <a:t>Decision Policy: </a:t>
            </a:r>
            <a:r>
              <a:rPr lang="en" sz="2400" dirty="0"/>
              <a:t>chooses between guess, best clarification, and best active learning query.</a:t>
            </a:r>
            <a:endParaRPr sz="2400" dirty="0"/>
          </a:p>
          <a:p>
            <a:pPr marL="457200" lvl="0" indent="-381000" algn="l" rtl="0">
              <a:spcBef>
                <a:spcPts val="0"/>
              </a:spcBef>
              <a:spcAft>
                <a:spcPts val="0"/>
              </a:spcAft>
              <a:buSzPts val="2400"/>
              <a:buChar char="•"/>
            </a:pPr>
            <a:r>
              <a:rPr lang="en" sz="2400" dirty="0"/>
              <a:t>Featurize state-action pairs</a:t>
            </a:r>
            <a:endParaRPr sz="2400" dirty="0"/>
          </a:p>
          <a:p>
            <a:pPr marL="457200" lvl="0" indent="-381000" algn="l" rtl="0">
              <a:spcBef>
                <a:spcPts val="0"/>
              </a:spcBef>
              <a:spcAft>
                <a:spcPts val="0"/>
              </a:spcAft>
              <a:buSzPts val="2400"/>
              <a:buChar char="•"/>
            </a:pPr>
            <a:r>
              <a:rPr lang="en" sz="2400" dirty="0"/>
              <a:t>Q-Learning and A3C for policy learning</a:t>
            </a:r>
            <a:endParaRPr sz="2400" dirty="0"/>
          </a:p>
        </p:txBody>
      </p:sp>
      <p:sp>
        <p:nvSpPr>
          <p:cNvPr id="744" name="Google Shape;744;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64</a:t>
            </a:fld>
            <a:endParaRPr sz="1300">
              <a:solidFill>
                <a:srgbClr val="3F3F3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6"/>
          <p:cNvSpPr txBox="1">
            <a:spLocks noGrp="1"/>
          </p:cNvSpPr>
          <p:nvPr>
            <p:ph type="title"/>
          </p:nvPr>
        </p:nvSpPr>
        <p:spPr>
          <a:xfrm>
            <a:off x="457200" y="99453"/>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Policy Learning Features</a:t>
            </a:r>
            <a:endParaRPr dirty="0"/>
          </a:p>
        </p:txBody>
      </p:sp>
      <p:sp>
        <p:nvSpPr>
          <p:cNvPr id="750" name="Google Shape;750;p66"/>
          <p:cNvSpPr txBox="1">
            <a:spLocks noGrp="1"/>
          </p:cNvSpPr>
          <p:nvPr>
            <p:ph type="body" idx="1"/>
          </p:nvPr>
        </p:nvSpPr>
        <p:spPr>
          <a:xfrm>
            <a:off x="457200" y="1395952"/>
            <a:ext cx="8229600" cy="2914800"/>
          </a:xfrm>
          <a:prstGeom prst="rect">
            <a:avLst/>
          </a:prstGeom>
        </p:spPr>
        <p:txBody>
          <a:bodyPr spcFirstLastPara="1" wrap="square" lIns="91425" tIns="91425" rIns="91425" bIns="91425" anchor="t" anchorCtr="0">
            <a:noAutofit/>
          </a:bodyPr>
          <a:lstStyle/>
          <a:p>
            <a:pPr marL="457200" lvl="0" indent="-393700" algn="l" rtl="0">
              <a:spcBef>
                <a:spcPts val="640"/>
              </a:spcBef>
              <a:spcAft>
                <a:spcPts val="0"/>
              </a:spcAft>
              <a:buSzPts val="2600"/>
              <a:buChar char="•"/>
            </a:pPr>
            <a:r>
              <a:rPr lang="en" sz="2600" dirty="0">
                <a:solidFill>
                  <a:srgbClr val="C00000"/>
                </a:solidFill>
              </a:rPr>
              <a:t>Clarification Policy Features: </a:t>
            </a:r>
            <a:r>
              <a:rPr lang="en" sz="2600" dirty="0"/>
              <a:t>Metrics about current beliefs, information gain estimated from classifier probabilities.</a:t>
            </a:r>
            <a:endParaRPr sz="2600" dirty="0"/>
          </a:p>
          <a:p>
            <a:pPr marL="457200" lvl="0" indent="-393700" algn="l" rtl="0">
              <a:spcBef>
                <a:spcPts val="0"/>
              </a:spcBef>
              <a:spcAft>
                <a:spcPts val="0"/>
              </a:spcAft>
              <a:buSzPts val="2600"/>
              <a:buChar char="•"/>
            </a:pPr>
            <a:r>
              <a:rPr lang="en" sz="2600" dirty="0">
                <a:solidFill>
                  <a:srgbClr val="C00000"/>
                </a:solidFill>
              </a:rPr>
              <a:t>Active Learning Policy Features: </a:t>
            </a:r>
            <a:r>
              <a:rPr lang="en" sz="2600" dirty="0"/>
              <a:t>Margin, Fraction of previous uses and successes.</a:t>
            </a:r>
            <a:endParaRPr sz="2600" dirty="0"/>
          </a:p>
          <a:p>
            <a:pPr marL="457200" lvl="0" indent="-393700" algn="l" rtl="0">
              <a:spcBef>
                <a:spcPts val="0"/>
              </a:spcBef>
              <a:spcAft>
                <a:spcPts val="0"/>
              </a:spcAft>
              <a:buSzPts val="2600"/>
              <a:buChar char="•"/>
            </a:pPr>
            <a:r>
              <a:rPr lang="en" sz="2600" dirty="0">
                <a:solidFill>
                  <a:srgbClr val="C00000"/>
                </a:solidFill>
              </a:rPr>
              <a:t>Decision Policy Features: </a:t>
            </a:r>
            <a:r>
              <a:rPr lang="en" sz="2600" dirty="0"/>
              <a:t>Metrics about current beliefs, information gain, margin, dialog length.</a:t>
            </a:r>
            <a:endParaRPr sz="2600" dirty="0"/>
          </a:p>
        </p:txBody>
      </p:sp>
      <p:sp>
        <p:nvSpPr>
          <p:cNvPr id="751" name="Google Shape;751;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65</a:t>
            </a:fld>
            <a:endParaRPr sz="1300">
              <a:solidFill>
                <a:srgbClr val="3F3F3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0"/>
          <p:cNvSpPr txBox="1">
            <a:spLocks noGrp="1"/>
          </p:cNvSpPr>
          <p:nvPr>
            <p:ph type="title"/>
          </p:nvPr>
        </p:nvSpPr>
        <p:spPr>
          <a:xfrm>
            <a:off x="457075" y="5259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Results</a:t>
            </a:r>
            <a:endParaRPr dirty="0"/>
          </a:p>
        </p:txBody>
      </p:sp>
      <p:sp>
        <p:nvSpPr>
          <p:cNvPr id="778" name="Google Shape;778;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66</a:t>
            </a:fld>
            <a:endParaRPr sz="1300">
              <a:solidFill>
                <a:srgbClr val="3F3F3F"/>
              </a:solidFill>
            </a:endParaRPr>
          </a:p>
        </p:txBody>
      </p:sp>
      <p:pic>
        <p:nvPicPr>
          <p:cNvPr id="779" name="Google Shape;779;p70"/>
          <p:cNvPicPr preferRelativeResize="0"/>
          <p:nvPr/>
        </p:nvPicPr>
        <p:blipFill rotWithShape="1">
          <a:blip r:embed="rId3">
            <a:alphaModFix/>
          </a:blip>
          <a:srcRect t="3128"/>
          <a:stretch/>
        </p:blipFill>
        <p:spPr>
          <a:xfrm>
            <a:off x="152400" y="1850575"/>
            <a:ext cx="8839199" cy="1958700"/>
          </a:xfrm>
          <a:prstGeom prst="rect">
            <a:avLst/>
          </a:prstGeom>
          <a:noFill/>
          <a:ln>
            <a:noFill/>
          </a:ln>
        </p:spPr>
      </p:pic>
      <p:sp>
        <p:nvSpPr>
          <p:cNvPr id="780" name="Google Shape;780;p70"/>
          <p:cNvSpPr/>
          <p:nvPr/>
        </p:nvSpPr>
        <p:spPr>
          <a:xfrm>
            <a:off x="178375" y="2750125"/>
            <a:ext cx="8508300" cy="698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6" name="Google Shape;786;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67</a:t>
            </a:fld>
            <a:endParaRPr sz="1300">
              <a:solidFill>
                <a:srgbClr val="3F3F3F"/>
              </a:solidFill>
            </a:endParaRPr>
          </a:p>
        </p:txBody>
      </p:sp>
      <p:pic>
        <p:nvPicPr>
          <p:cNvPr id="787" name="Google Shape;787;p71"/>
          <p:cNvPicPr preferRelativeResize="0"/>
          <p:nvPr/>
        </p:nvPicPr>
        <p:blipFill rotWithShape="1">
          <a:blip r:embed="rId3">
            <a:alphaModFix/>
          </a:blip>
          <a:srcRect t="3128"/>
          <a:stretch/>
        </p:blipFill>
        <p:spPr>
          <a:xfrm>
            <a:off x="152400" y="1850575"/>
            <a:ext cx="8839199" cy="1958700"/>
          </a:xfrm>
          <a:prstGeom prst="rect">
            <a:avLst/>
          </a:prstGeom>
          <a:noFill/>
          <a:ln>
            <a:noFill/>
          </a:ln>
        </p:spPr>
      </p:pic>
      <p:sp>
        <p:nvSpPr>
          <p:cNvPr id="788" name="Google Shape;788;p71"/>
          <p:cNvSpPr/>
          <p:nvPr/>
        </p:nvSpPr>
        <p:spPr>
          <a:xfrm>
            <a:off x="178375" y="2750125"/>
            <a:ext cx="8508300" cy="698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71"/>
          <p:cNvSpPr txBox="1"/>
          <p:nvPr/>
        </p:nvSpPr>
        <p:spPr>
          <a:xfrm>
            <a:off x="297300" y="3918900"/>
            <a:ext cx="87201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mbria"/>
                <a:ea typeface="Cambria"/>
                <a:cs typeface="Cambria"/>
                <a:sym typeface="Cambria"/>
              </a:rPr>
              <a:t>Fully learned policy is significantly more successful than the baseline, while also having significantly shorter dialogs on average</a:t>
            </a:r>
            <a:endParaRPr sz="2300">
              <a:latin typeface="Cambria"/>
              <a:ea typeface="Cambria"/>
              <a:cs typeface="Cambria"/>
              <a:sym typeface="Cambria"/>
            </a:endParaRPr>
          </a:p>
        </p:txBody>
      </p:sp>
      <p:sp>
        <p:nvSpPr>
          <p:cNvPr id="9" name="Google Shape;777;p70">
            <a:extLst>
              <a:ext uri="{FF2B5EF4-FFF2-40B4-BE49-F238E27FC236}">
                <a16:creationId xmlns:a16="http://schemas.microsoft.com/office/drawing/2014/main" id="{62252EBC-8BE7-4196-A972-52A3B0152035}"/>
              </a:ext>
            </a:extLst>
          </p:cNvPr>
          <p:cNvSpPr txBox="1">
            <a:spLocks noGrp="1"/>
          </p:cNvSpPr>
          <p:nvPr>
            <p:ph type="title"/>
          </p:nvPr>
        </p:nvSpPr>
        <p:spPr>
          <a:xfrm>
            <a:off x="457075" y="5259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Results</a:t>
            </a:r>
            <a:endParaRP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5" name="Google Shape;795;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68</a:t>
            </a:fld>
            <a:endParaRPr sz="1300">
              <a:solidFill>
                <a:srgbClr val="3F3F3F"/>
              </a:solidFill>
            </a:endParaRPr>
          </a:p>
        </p:txBody>
      </p:sp>
      <p:pic>
        <p:nvPicPr>
          <p:cNvPr id="796" name="Google Shape;796;p72"/>
          <p:cNvPicPr preferRelativeResize="0"/>
          <p:nvPr/>
        </p:nvPicPr>
        <p:blipFill rotWithShape="1">
          <a:blip r:embed="rId3">
            <a:alphaModFix/>
          </a:blip>
          <a:srcRect t="3128"/>
          <a:stretch/>
        </p:blipFill>
        <p:spPr>
          <a:xfrm>
            <a:off x="152400" y="1850575"/>
            <a:ext cx="8839199" cy="1958700"/>
          </a:xfrm>
          <a:prstGeom prst="rect">
            <a:avLst/>
          </a:prstGeom>
          <a:noFill/>
          <a:ln>
            <a:noFill/>
          </a:ln>
        </p:spPr>
      </p:pic>
      <p:sp>
        <p:nvSpPr>
          <p:cNvPr id="797" name="Google Shape;797;p72"/>
          <p:cNvSpPr/>
          <p:nvPr/>
        </p:nvSpPr>
        <p:spPr>
          <a:xfrm>
            <a:off x="178375" y="3196100"/>
            <a:ext cx="8508300" cy="252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2"/>
          <p:cNvSpPr txBox="1"/>
          <p:nvPr/>
        </p:nvSpPr>
        <p:spPr>
          <a:xfrm>
            <a:off x="297300" y="3918900"/>
            <a:ext cx="87201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mbria"/>
                <a:ea typeface="Cambria"/>
                <a:cs typeface="Cambria"/>
                <a:sym typeface="Cambria"/>
              </a:rPr>
              <a:t>If we replace either the clarification or active learning policies with static policies, we find that the success rate drops considerably.</a:t>
            </a:r>
            <a:endParaRPr sz="2300">
              <a:latin typeface="Cambria"/>
              <a:ea typeface="Cambria"/>
              <a:cs typeface="Cambria"/>
              <a:sym typeface="Cambria"/>
            </a:endParaRPr>
          </a:p>
        </p:txBody>
      </p:sp>
      <p:sp>
        <p:nvSpPr>
          <p:cNvPr id="9" name="Google Shape;777;p70">
            <a:extLst>
              <a:ext uri="{FF2B5EF4-FFF2-40B4-BE49-F238E27FC236}">
                <a16:creationId xmlns:a16="http://schemas.microsoft.com/office/drawing/2014/main" id="{B393F07F-D453-4807-8F70-4036AE19AEDE}"/>
              </a:ext>
            </a:extLst>
          </p:cNvPr>
          <p:cNvSpPr txBox="1">
            <a:spLocks noGrp="1"/>
          </p:cNvSpPr>
          <p:nvPr>
            <p:ph type="title"/>
          </p:nvPr>
        </p:nvSpPr>
        <p:spPr>
          <a:xfrm>
            <a:off x="457075" y="5259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Results</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4" name="Google Shape;804;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300">
                <a:solidFill>
                  <a:srgbClr val="3F3F3F"/>
                </a:solidFill>
              </a:rPr>
              <a:t>69</a:t>
            </a:fld>
            <a:endParaRPr sz="1300">
              <a:solidFill>
                <a:srgbClr val="3F3F3F"/>
              </a:solidFill>
            </a:endParaRPr>
          </a:p>
        </p:txBody>
      </p:sp>
      <p:pic>
        <p:nvPicPr>
          <p:cNvPr id="805" name="Google Shape;805;p73"/>
          <p:cNvPicPr preferRelativeResize="0"/>
          <p:nvPr/>
        </p:nvPicPr>
        <p:blipFill rotWithShape="1">
          <a:blip r:embed="rId3">
            <a:alphaModFix/>
          </a:blip>
          <a:srcRect t="3128"/>
          <a:stretch/>
        </p:blipFill>
        <p:spPr>
          <a:xfrm>
            <a:off x="152400" y="1850575"/>
            <a:ext cx="8839199" cy="1958700"/>
          </a:xfrm>
          <a:prstGeom prst="rect">
            <a:avLst/>
          </a:prstGeom>
          <a:noFill/>
          <a:ln>
            <a:noFill/>
          </a:ln>
        </p:spPr>
      </p:pic>
      <p:sp>
        <p:nvSpPr>
          <p:cNvPr id="806" name="Google Shape;806;p73"/>
          <p:cNvSpPr/>
          <p:nvPr/>
        </p:nvSpPr>
        <p:spPr>
          <a:xfrm>
            <a:off x="178375" y="2738900"/>
            <a:ext cx="8508300" cy="501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3"/>
          <p:cNvSpPr txBox="1"/>
          <p:nvPr/>
        </p:nvSpPr>
        <p:spPr>
          <a:xfrm>
            <a:off x="297300" y="3918900"/>
            <a:ext cx="87201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mbria"/>
                <a:ea typeface="Cambria"/>
                <a:cs typeface="Cambria"/>
                <a:sym typeface="Cambria"/>
              </a:rPr>
              <a:t>If we replace only the decision policy with a static policy, we find that it remains more successful than the baseline but is unable to shorten dialogs.</a:t>
            </a:r>
            <a:endParaRPr sz="2300">
              <a:latin typeface="Cambria"/>
              <a:ea typeface="Cambria"/>
              <a:cs typeface="Cambria"/>
              <a:sym typeface="Cambria"/>
            </a:endParaRPr>
          </a:p>
        </p:txBody>
      </p:sp>
      <p:sp>
        <p:nvSpPr>
          <p:cNvPr id="9" name="Google Shape;777;p70">
            <a:extLst>
              <a:ext uri="{FF2B5EF4-FFF2-40B4-BE49-F238E27FC236}">
                <a16:creationId xmlns:a16="http://schemas.microsoft.com/office/drawing/2014/main" id="{EF551C42-95DA-4FA8-B39E-23DE19170A83}"/>
              </a:ext>
            </a:extLst>
          </p:cNvPr>
          <p:cNvSpPr txBox="1">
            <a:spLocks noGrp="1"/>
          </p:cNvSpPr>
          <p:nvPr>
            <p:ph type="title"/>
          </p:nvPr>
        </p:nvSpPr>
        <p:spPr>
          <a:xfrm>
            <a:off x="457075" y="52599"/>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Results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8CAA-290B-4D73-A64E-4B9B3DF56762}"/>
              </a:ext>
            </a:extLst>
          </p:cNvPr>
          <p:cNvSpPr>
            <a:spLocks noGrp="1"/>
          </p:cNvSpPr>
          <p:nvPr>
            <p:ph type="title"/>
          </p:nvPr>
        </p:nvSpPr>
        <p:spPr/>
        <p:txBody>
          <a:bodyPr/>
          <a:lstStyle/>
          <a:p>
            <a:r>
              <a:rPr lang="en-US" dirty="0"/>
              <a:t>Natural Language Robot Navigation</a:t>
            </a:r>
          </a:p>
        </p:txBody>
      </p:sp>
      <p:sp>
        <p:nvSpPr>
          <p:cNvPr id="3" name="Content Placeholder 2">
            <a:extLst>
              <a:ext uri="{FF2B5EF4-FFF2-40B4-BE49-F238E27FC236}">
                <a16:creationId xmlns:a16="http://schemas.microsoft.com/office/drawing/2014/main" id="{E611C632-5977-4E38-AAC9-D869DE26D32B}"/>
              </a:ext>
            </a:extLst>
          </p:cNvPr>
          <p:cNvSpPr>
            <a:spLocks noGrp="1"/>
          </p:cNvSpPr>
          <p:nvPr>
            <p:ph idx="1"/>
          </p:nvPr>
        </p:nvSpPr>
        <p:spPr>
          <a:xfrm>
            <a:off x="685800" y="1028700"/>
            <a:ext cx="7772400" cy="1608753"/>
          </a:xfrm>
        </p:spPr>
        <p:txBody>
          <a:bodyPr/>
          <a:lstStyle/>
          <a:p>
            <a:r>
              <a:rPr lang="en-US" dirty="0"/>
              <a:t>Provide a (simulated) robot with natural language navigation instructions which it must follow.</a:t>
            </a:r>
          </a:p>
        </p:txBody>
      </p:sp>
      <p:sp>
        <p:nvSpPr>
          <p:cNvPr id="4" name="Slide Number Placeholder 3">
            <a:extLst>
              <a:ext uri="{FF2B5EF4-FFF2-40B4-BE49-F238E27FC236}">
                <a16:creationId xmlns:a16="http://schemas.microsoft.com/office/drawing/2014/main" id="{DDE9325A-A252-49E5-9DB2-1D8EECAF254A}"/>
              </a:ext>
            </a:extLst>
          </p:cNvPr>
          <p:cNvSpPr>
            <a:spLocks noGrp="1"/>
          </p:cNvSpPr>
          <p:nvPr>
            <p:ph type="sldNum" sz="quarter" idx="11"/>
          </p:nvPr>
        </p:nvSpPr>
        <p:spPr/>
        <p:txBody>
          <a:bodyPr/>
          <a:lstStyle/>
          <a:p>
            <a:fld id="{C00908E0-2CD8-43DB-8F16-1B583539CFFD}" type="slidenum">
              <a:rPr lang="ar-SA" smtClean="0">
                <a:solidFill>
                  <a:srgbClr val="000000"/>
                </a:solidFill>
              </a:rPr>
              <a:pPr/>
              <a:t>7</a:t>
            </a:fld>
            <a:endParaRPr lang="en-US">
              <a:solidFill>
                <a:srgbClr val="000000"/>
              </a:solidFill>
              <a:latin typeface="Times New Roman" pitchFamily="18" charset="0"/>
            </a:endParaRPr>
          </a:p>
        </p:txBody>
      </p:sp>
      <p:pic>
        <p:nvPicPr>
          <p:cNvPr id="20" name="Picture 19">
            <a:extLst>
              <a:ext uri="{FF2B5EF4-FFF2-40B4-BE49-F238E27FC236}">
                <a16:creationId xmlns:a16="http://schemas.microsoft.com/office/drawing/2014/main" id="{3755D884-3CBB-421C-8BC5-96938A41493C}"/>
              </a:ext>
            </a:extLst>
          </p:cNvPr>
          <p:cNvPicPr>
            <a:picLocks noChangeAspect="1"/>
          </p:cNvPicPr>
          <p:nvPr/>
        </p:nvPicPr>
        <p:blipFill>
          <a:blip r:embed="rId2"/>
          <a:stretch>
            <a:fillRect/>
          </a:stretch>
        </p:blipFill>
        <p:spPr>
          <a:xfrm>
            <a:off x="1345366" y="2571750"/>
            <a:ext cx="1942120" cy="1937665"/>
          </a:xfrm>
          <a:prstGeom prst="rect">
            <a:avLst/>
          </a:prstGeom>
        </p:spPr>
      </p:pic>
      <p:sp>
        <p:nvSpPr>
          <p:cNvPr id="21" name="TextBox 20">
            <a:extLst>
              <a:ext uri="{FF2B5EF4-FFF2-40B4-BE49-F238E27FC236}">
                <a16:creationId xmlns:a16="http://schemas.microsoft.com/office/drawing/2014/main" id="{AB674A66-8B1B-4E2F-B15F-91AA1D5BA18F}"/>
              </a:ext>
            </a:extLst>
          </p:cNvPr>
          <p:cNvSpPr txBox="1"/>
          <p:nvPr/>
        </p:nvSpPr>
        <p:spPr>
          <a:xfrm>
            <a:off x="784154" y="4449995"/>
            <a:ext cx="3153364" cy="800219"/>
          </a:xfrm>
          <a:prstGeom prst="rect">
            <a:avLst/>
          </a:prstGeom>
          <a:solidFill>
            <a:schemeClr val="bg1"/>
          </a:solidFill>
        </p:spPr>
        <p:txBody>
          <a:bodyPr wrap="square" rtlCol="0">
            <a:spAutoFit/>
          </a:bodyPr>
          <a:lstStyle/>
          <a:p>
            <a:r>
              <a:rPr lang="en-US" sz="1600" dirty="0">
                <a:solidFill>
                  <a:prstClr val="black"/>
                </a:solidFill>
                <a:latin typeface="Calibri"/>
              </a:rPr>
              <a:t>Take your first left.  Go all the way down until you hit a dead end</a:t>
            </a:r>
            <a:r>
              <a:rPr lang="en-US" sz="1600" dirty="0"/>
              <a:t>.</a:t>
            </a:r>
          </a:p>
          <a:p>
            <a:endParaRPr lang="en-US" dirty="0"/>
          </a:p>
        </p:txBody>
      </p:sp>
      <p:pic>
        <p:nvPicPr>
          <p:cNvPr id="23" name="Picture 22">
            <a:extLst>
              <a:ext uri="{FF2B5EF4-FFF2-40B4-BE49-F238E27FC236}">
                <a16:creationId xmlns:a16="http://schemas.microsoft.com/office/drawing/2014/main" id="{04C5439E-BBAF-44B2-AF05-048AAEFC6559}"/>
              </a:ext>
            </a:extLst>
          </p:cNvPr>
          <p:cNvPicPr>
            <a:picLocks noChangeAspect="1"/>
          </p:cNvPicPr>
          <p:nvPr/>
        </p:nvPicPr>
        <p:blipFill>
          <a:blip r:embed="rId3"/>
          <a:stretch>
            <a:fillRect/>
          </a:stretch>
        </p:blipFill>
        <p:spPr>
          <a:xfrm>
            <a:off x="4226378" y="2470922"/>
            <a:ext cx="3850324" cy="2672578"/>
          </a:xfrm>
          <a:prstGeom prst="rect">
            <a:avLst/>
          </a:prstGeom>
        </p:spPr>
      </p:pic>
    </p:spTree>
    <p:extLst>
      <p:ext uri="{BB962C8B-B14F-4D97-AF65-F5344CB8AC3E}">
        <p14:creationId xmlns:p14="http://schemas.microsoft.com/office/powerpoint/2010/main" val="21420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9BC9-9CDB-4A76-83BC-8E87FEDC504C}"/>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1C1591D5-DEDC-44AC-BF03-C0645793BBA6}"/>
              </a:ext>
            </a:extLst>
          </p:cNvPr>
          <p:cNvSpPr>
            <a:spLocks noGrp="1"/>
          </p:cNvSpPr>
          <p:nvPr>
            <p:ph idx="1"/>
          </p:nvPr>
        </p:nvSpPr>
        <p:spPr>
          <a:xfrm>
            <a:off x="491412" y="1028700"/>
            <a:ext cx="8167396" cy="3515916"/>
          </a:xfrm>
        </p:spPr>
        <p:txBody>
          <a:bodyPr/>
          <a:lstStyle/>
          <a:p>
            <a:r>
              <a:rPr lang="en-US" dirty="0"/>
              <a:t>Fully integrate existing methods and implement and test on real robots, tasks, and users.</a:t>
            </a:r>
          </a:p>
          <a:p>
            <a:r>
              <a:rPr lang="en-US" dirty="0"/>
              <a:t>Include NL dialog for teaching new tasks as well as concepts (e.g. Chai et al., IJCAI 2018).</a:t>
            </a:r>
          </a:p>
          <a:p>
            <a:pPr lvl="1"/>
            <a:r>
              <a:rPr lang="en-US" dirty="0"/>
              <a:t>RL + NL for task learning (Goyal et al., IJCAI 2019, </a:t>
            </a:r>
            <a:r>
              <a:rPr lang="en-US" dirty="0" err="1"/>
              <a:t>CoRL</a:t>
            </a:r>
            <a:r>
              <a:rPr lang="en-US" dirty="0"/>
              <a:t> 2020).</a:t>
            </a:r>
          </a:p>
        </p:txBody>
      </p:sp>
      <p:sp>
        <p:nvSpPr>
          <p:cNvPr id="4" name="Slide Number Placeholder 3">
            <a:extLst>
              <a:ext uri="{FF2B5EF4-FFF2-40B4-BE49-F238E27FC236}">
                <a16:creationId xmlns:a16="http://schemas.microsoft.com/office/drawing/2014/main" id="{713319BE-F066-4177-9C3A-31286A14106C}"/>
              </a:ext>
            </a:extLst>
          </p:cNvPr>
          <p:cNvSpPr>
            <a:spLocks noGrp="1"/>
          </p:cNvSpPr>
          <p:nvPr>
            <p:ph type="sldNum" sz="quarter" idx="11"/>
          </p:nvPr>
        </p:nvSpPr>
        <p:spPr/>
        <p:txBody>
          <a:bodyPr/>
          <a:lstStyle/>
          <a:p>
            <a:fld id="{C00908E0-2CD8-43DB-8F16-1B583539CFFD}" type="slidenum">
              <a:rPr lang="ar-SA" smtClean="0">
                <a:solidFill>
                  <a:srgbClr val="000000"/>
                </a:solidFill>
              </a:rPr>
              <a:pPr/>
              <a:t>70</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62927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9BC9-9CDB-4A76-83BC-8E87FEDC504C}"/>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1C1591D5-DEDC-44AC-BF03-C0645793BBA6}"/>
              </a:ext>
            </a:extLst>
          </p:cNvPr>
          <p:cNvSpPr>
            <a:spLocks noGrp="1"/>
          </p:cNvSpPr>
          <p:nvPr>
            <p:ph idx="1"/>
          </p:nvPr>
        </p:nvSpPr>
        <p:spPr>
          <a:xfrm>
            <a:off x="491412" y="1028700"/>
            <a:ext cx="8167396" cy="3515916"/>
          </a:xfrm>
        </p:spPr>
        <p:txBody>
          <a:bodyPr/>
          <a:lstStyle/>
          <a:p>
            <a:r>
              <a:rPr lang="en-US" dirty="0"/>
              <a:t>Add eye-tracking, gesture and disfluency interpretation and generation to improve robot dialog interaction (e.g. Yu et al., SIGDIAL 2015).</a:t>
            </a:r>
          </a:p>
          <a:p>
            <a:r>
              <a:rPr lang="en-US" dirty="0"/>
              <a:t>Use emotion and frustration detection to influence RL rewards and guide interaction.</a:t>
            </a:r>
          </a:p>
          <a:p>
            <a:endParaRPr lang="en-US" dirty="0"/>
          </a:p>
        </p:txBody>
      </p:sp>
      <p:sp>
        <p:nvSpPr>
          <p:cNvPr id="4" name="Slide Number Placeholder 3">
            <a:extLst>
              <a:ext uri="{FF2B5EF4-FFF2-40B4-BE49-F238E27FC236}">
                <a16:creationId xmlns:a16="http://schemas.microsoft.com/office/drawing/2014/main" id="{713319BE-F066-4177-9C3A-31286A14106C}"/>
              </a:ext>
            </a:extLst>
          </p:cNvPr>
          <p:cNvSpPr>
            <a:spLocks noGrp="1"/>
          </p:cNvSpPr>
          <p:nvPr>
            <p:ph type="sldNum" sz="quarter" idx="11"/>
          </p:nvPr>
        </p:nvSpPr>
        <p:spPr/>
        <p:txBody>
          <a:bodyPr/>
          <a:lstStyle/>
          <a:p>
            <a:fld id="{C00908E0-2CD8-43DB-8F16-1B583539CFFD}" type="slidenum">
              <a:rPr lang="ar-SA" smtClean="0">
                <a:solidFill>
                  <a:srgbClr val="000000"/>
                </a:solidFill>
              </a:rPr>
              <a:pPr/>
              <a:t>71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96804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58CC-6897-4977-AE3E-1FCFBCD4CFE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0FA98BE-3801-4B32-86E4-06DBBD5BD7ED}"/>
              </a:ext>
            </a:extLst>
          </p:cNvPr>
          <p:cNvSpPr>
            <a:spLocks noGrp="1"/>
          </p:cNvSpPr>
          <p:nvPr>
            <p:ph idx="1"/>
          </p:nvPr>
        </p:nvSpPr>
        <p:spPr>
          <a:xfrm>
            <a:off x="495300" y="1370823"/>
            <a:ext cx="8153400" cy="3515916"/>
          </a:xfrm>
        </p:spPr>
        <p:txBody>
          <a:bodyPr/>
          <a:lstStyle/>
          <a:p>
            <a:r>
              <a:rPr lang="en-US" dirty="0"/>
              <a:t>Robot dialog is a challenging, high-impact problem that is attracting increasing attention.</a:t>
            </a:r>
          </a:p>
          <a:p>
            <a:r>
              <a:rPr lang="en-US" dirty="0"/>
              <a:t>Requires integrating substantial recent progress on deep-learning for language grounding and for dialog.</a:t>
            </a:r>
          </a:p>
        </p:txBody>
      </p:sp>
      <p:sp>
        <p:nvSpPr>
          <p:cNvPr id="4" name="Slide Number Placeholder 3">
            <a:extLst>
              <a:ext uri="{FF2B5EF4-FFF2-40B4-BE49-F238E27FC236}">
                <a16:creationId xmlns:a16="http://schemas.microsoft.com/office/drawing/2014/main" id="{7D5E1A36-7DCB-4092-8078-7E0C7DCA9E11}"/>
              </a:ext>
            </a:extLst>
          </p:cNvPr>
          <p:cNvSpPr>
            <a:spLocks noGrp="1"/>
          </p:cNvSpPr>
          <p:nvPr>
            <p:ph type="sldNum" sz="quarter" idx="11"/>
          </p:nvPr>
        </p:nvSpPr>
        <p:spPr/>
        <p:txBody>
          <a:bodyPr/>
          <a:lstStyle/>
          <a:p>
            <a:fld id="{C00908E0-2CD8-43DB-8F16-1B583539CFFD}" type="slidenum">
              <a:rPr lang="ar-SA" smtClean="0">
                <a:solidFill>
                  <a:srgbClr val="000000"/>
                </a:solidFill>
              </a:rPr>
              <a:pPr/>
              <a:t>72</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70894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5ACC-2D8C-4A5C-906B-2025F814C22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353ADDCC-1557-4485-985F-AA698E678556}"/>
              </a:ext>
            </a:extLst>
          </p:cNvPr>
          <p:cNvSpPr>
            <a:spLocks noGrp="1"/>
          </p:cNvSpPr>
          <p:nvPr>
            <p:ph idx="1"/>
          </p:nvPr>
        </p:nvSpPr>
        <p:spPr>
          <a:xfrm>
            <a:off x="416767" y="1028700"/>
            <a:ext cx="8148735" cy="3515916"/>
          </a:xfrm>
        </p:spPr>
        <p:txBody>
          <a:bodyPr/>
          <a:lstStyle/>
          <a:p>
            <a:r>
              <a:rPr lang="en-US" sz="3200" dirty="0"/>
              <a:t>We have developed methods to allow lifelong learning for robot/visually-grounded dialog by acquiring knowledge from both clarification and opportunistic active learning queries. </a:t>
            </a:r>
          </a:p>
          <a:p>
            <a:r>
              <a:rPr lang="en-US" dirty="0"/>
              <a:t>Reinforcement learning can be used to acquire effective dialog policies that use such queries to optimize overall task performance.</a:t>
            </a:r>
            <a:endParaRPr lang="en-US" sz="3200" dirty="0"/>
          </a:p>
          <a:p>
            <a:endParaRPr lang="en-US" dirty="0"/>
          </a:p>
        </p:txBody>
      </p:sp>
      <p:sp>
        <p:nvSpPr>
          <p:cNvPr id="4" name="Slide Number Placeholder 3">
            <a:extLst>
              <a:ext uri="{FF2B5EF4-FFF2-40B4-BE49-F238E27FC236}">
                <a16:creationId xmlns:a16="http://schemas.microsoft.com/office/drawing/2014/main" id="{0041C874-C9DB-4D37-8E2E-EE54AF19B357}"/>
              </a:ext>
            </a:extLst>
          </p:cNvPr>
          <p:cNvSpPr>
            <a:spLocks noGrp="1"/>
          </p:cNvSpPr>
          <p:nvPr>
            <p:ph type="sldNum" sz="quarter" idx="11"/>
          </p:nvPr>
        </p:nvSpPr>
        <p:spPr/>
        <p:txBody>
          <a:bodyPr/>
          <a:lstStyle/>
          <a:p>
            <a:fld id="{C00908E0-2CD8-43DB-8F16-1B583539CFFD}" type="slidenum">
              <a:rPr lang="ar-SA" smtClean="0">
                <a:solidFill>
                  <a:srgbClr val="000000"/>
                </a:solidFill>
              </a:rPr>
              <a:pPr/>
              <a:t>73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135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4395-6477-4201-BD5E-60E40F558841}"/>
              </a:ext>
            </a:extLst>
          </p:cNvPr>
          <p:cNvSpPr>
            <a:spLocks noGrp="1"/>
          </p:cNvSpPr>
          <p:nvPr>
            <p:ph type="title"/>
          </p:nvPr>
        </p:nvSpPr>
        <p:spPr/>
        <p:txBody>
          <a:bodyPr/>
          <a:lstStyle/>
          <a:p>
            <a:r>
              <a:rPr lang="en-US" dirty="0"/>
              <a:t>Deep Multimodal Models for GNLP</a:t>
            </a:r>
          </a:p>
        </p:txBody>
      </p:sp>
      <p:sp>
        <p:nvSpPr>
          <p:cNvPr id="3" name="Content Placeholder 2">
            <a:extLst>
              <a:ext uri="{FF2B5EF4-FFF2-40B4-BE49-F238E27FC236}">
                <a16:creationId xmlns:a16="http://schemas.microsoft.com/office/drawing/2014/main" id="{65901E67-952B-4C70-B5E9-4DB5659438DD}"/>
              </a:ext>
            </a:extLst>
          </p:cNvPr>
          <p:cNvSpPr>
            <a:spLocks noGrp="1"/>
          </p:cNvSpPr>
          <p:nvPr>
            <p:ph idx="1"/>
          </p:nvPr>
        </p:nvSpPr>
        <p:spPr>
          <a:xfrm>
            <a:off x="342123" y="1028700"/>
            <a:ext cx="8497078" cy="3515916"/>
          </a:xfrm>
        </p:spPr>
        <p:txBody>
          <a:bodyPr/>
          <a:lstStyle/>
          <a:p>
            <a:r>
              <a:rPr lang="en-US" sz="2800" dirty="0"/>
              <a:t>Initially combinations of CNNs and RNNs (LSTMs, GRUs) were popular.</a:t>
            </a:r>
          </a:p>
          <a:p>
            <a:r>
              <a:rPr lang="en-US" sz="2800" dirty="0"/>
              <a:t>Now transformer models with cross-modal attention and pretraining on large multimodal corpora are SOTA.</a:t>
            </a:r>
          </a:p>
        </p:txBody>
      </p:sp>
      <p:sp>
        <p:nvSpPr>
          <p:cNvPr id="4" name="Slide Number Placeholder 3">
            <a:extLst>
              <a:ext uri="{FF2B5EF4-FFF2-40B4-BE49-F238E27FC236}">
                <a16:creationId xmlns:a16="http://schemas.microsoft.com/office/drawing/2014/main" id="{308D8FD0-79AA-40EB-AE42-D41C0F1FF479}"/>
              </a:ext>
            </a:extLst>
          </p:cNvPr>
          <p:cNvSpPr>
            <a:spLocks noGrp="1"/>
          </p:cNvSpPr>
          <p:nvPr>
            <p:ph type="sldNum" sz="quarter" idx="11"/>
          </p:nvPr>
        </p:nvSpPr>
        <p:spPr/>
        <p:txBody>
          <a:bodyPr/>
          <a:lstStyle/>
          <a:p>
            <a:fld id="{C00908E0-2CD8-43DB-8F16-1B583539CFFD}" type="slidenum">
              <a:rPr lang="ar-SA" smtClean="0">
                <a:solidFill>
                  <a:srgbClr val="000000"/>
                </a:solidFill>
              </a:rPr>
              <a:pPr/>
              <a:t>8</a:t>
            </a:fld>
            <a:endParaRPr lang="en-US">
              <a:solidFill>
                <a:srgbClr val="000000"/>
              </a:solidFill>
              <a:latin typeface="Times New Roman" pitchFamily="18" charset="0"/>
            </a:endParaRPr>
          </a:p>
        </p:txBody>
      </p:sp>
      <p:pic>
        <p:nvPicPr>
          <p:cNvPr id="6" name="Picture 5">
            <a:extLst>
              <a:ext uri="{FF2B5EF4-FFF2-40B4-BE49-F238E27FC236}">
                <a16:creationId xmlns:a16="http://schemas.microsoft.com/office/drawing/2014/main" id="{3E67EDDC-FDF9-4A58-A293-969F8BDBFC53}"/>
              </a:ext>
            </a:extLst>
          </p:cNvPr>
          <p:cNvPicPr>
            <a:picLocks noChangeAspect="1"/>
          </p:cNvPicPr>
          <p:nvPr/>
        </p:nvPicPr>
        <p:blipFill>
          <a:blip r:embed="rId2"/>
          <a:stretch>
            <a:fillRect/>
          </a:stretch>
        </p:blipFill>
        <p:spPr>
          <a:xfrm>
            <a:off x="1535734" y="2861303"/>
            <a:ext cx="5473111" cy="2356842"/>
          </a:xfrm>
          <a:prstGeom prst="rect">
            <a:avLst/>
          </a:prstGeom>
        </p:spPr>
      </p:pic>
    </p:spTree>
    <p:extLst>
      <p:ext uri="{BB962C8B-B14F-4D97-AF65-F5344CB8AC3E}">
        <p14:creationId xmlns:p14="http://schemas.microsoft.com/office/powerpoint/2010/main" val="211338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C7A8-64EA-4633-9DE5-901935812066}"/>
              </a:ext>
            </a:extLst>
          </p:cNvPr>
          <p:cNvSpPr>
            <a:spLocks noGrp="1"/>
          </p:cNvSpPr>
          <p:nvPr>
            <p:ph type="title"/>
          </p:nvPr>
        </p:nvSpPr>
        <p:spPr/>
        <p:txBody>
          <a:bodyPr/>
          <a:lstStyle/>
          <a:p>
            <a:r>
              <a:rPr lang="en-US" dirty="0"/>
              <a:t>Training Demands</a:t>
            </a:r>
          </a:p>
        </p:txBody>
      </p:sp>
      <p:sp>
        <p:nvSpPr>
          <p:cNvPr id="3" name="Content Placeholder 2">
            <a:extLst>
              <a:ext uri="{FF2B5EF4-FFF2-40B4-BE49-F238E27FC236}">
                <a16:creationId xmlns:a16="http://schemas.microsoft.com/office/drawing/2014/main" id="{C6F06A84-B58B-4F12-9930-2B1FF46E90C1}"/>
              </a:ext>
            </a:extLst>
          </p:cNvPr>
          <p:cNvSpPr>
            <a:spLocks noGrp="1"/>
          </p:cNvSpPr>
          <p:nvPr>
            <p:ph idx="1"/>
          </p:nvPr>
        </p:nvSpPr>
        <p:spPr>
          <a:xfrm>
            <a:off x="429209" y="1028700"/>
            <a:ext cx="8028992" cy="3515916"/>
          </a:xfrm>
        </p:spPr>
        <p:txBody>
          <a:bodyPr/>
          <a:lstStyle/>
          <a:p>
            <a:r>
              <a:rPr lang="en-US" sz="2800" dirty="0"/>
              <a:t>Modern deep learning systems require enormous amounts of training data to be effective.</a:t>
            </a:r>
          </a:p>
          <a:p>
            <a:r>
              <a:rPr lang="en-US" sz="2800" dirty="0"/>
              <a:t>May still lack competence on the long-tail of rare language and concepts encountered in practice.</a:t>
            </a:r>
          </a:p>
          <a:p>
            <a:r>
              <a:rPr lang="en-US" sz="2800" dirty="0"/>
              <a:t>Ideally, a robot could continue to learn through natural interaction with human users while in operation, adapting to the demands of specific tasks and environments.</a:t>
            </a:r>
          </a:p>
          <a:p>
            <a:endParaRPr lang="en-US" dirty="0"/>
          </a:p>
        </p:txBody>
      </p:sp>
      <p:sp>
        <p:nvSpPr>
          <p:cNvPr id="4" name="Slide Number Placeholder 3">
            <a:extLst>
              <a:ext uri="{FF2B5EF4-FFF2-40B4-BE49-F238E27FC236}">
                <a16:creationId xmlns:a16="http://schemas.microsoft.com/office/drawing/2014/main" id="{6B3D8904-F129-461B-9569-2A27C9C21C6D}"/>
              </a:ext>
            </a:extLst>
          </p:cNvPr>
          <p:cNvSpPr>
            <a:spLocks noGrp="1"/>
          </p:cNvSpPr>
          <p:nvPr>
            <p:ph type="sldNum" sz="quarter" idx="11"/>
          </p:nvPr>
        </p:nvSpPr>
        <p:spPr/>
        <p:txBody>
          <a:bodyPr/>
          <a:lstStyle/>
          <a:p>
            <a:fld id="{C00908E0-2CD8-43DB-8F16-1B583539CFFD}" type="slidenum">
              <a:rPr lang="ar-SA" smtClean="0">
                <a:solidFill>
                  <a:srgbClr val="000000"/>
                </a:solidFill>
              </a:rPr>
              <a:pPr/>
              <a:t>9</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80941696"/>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ls">
  <a:themeElements>
    <a:clrScheme name="">
      <a:dk1>
        <a:srgbClr val="000000"/>
      </a:dk1>
      <a:lt1>
        <a:srgbClr val="FFFFFF"/>
      </a:lt1>
      <a:dk2>
        <a:srgbClr val="3333FF"/>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66"/>
      </a:hlink>
      <a:folHlink>
        <a:srgbClr val="B2B2B2"/>
      </a:folHlink>
    </a:clrScheme>
    <a:fontScheme name="model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24550</TotalTime>
  <Words>2717</Words>
  <Application>Microsoft Office PowerPoint</Application>
  <PresentationFormat>On-screen Show (16:9)</PresentationFormat>
  <Paragraphs>390</Paragraphs>
  <Slides>73</Slides>
  <Notes>48</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Courier New</vt:lpstr>
      <vt:lpstr>Arial</vt:lpstr>
      <vt:lpstr>Calibri</vt:lpstr>
      <vt:lpstr>Times New Roman</vt:lpstr>
      <vt:lpstr>Cambria</vt:lpstr>
      <vt:lpstr>Helvetica</vt:lpstr>
      <vt:lpstr>simple-light-2</vt:lpstr>
      <vt:lpstr>models</vt:lpstr>
      <vt:lpstr>Dialog with Robots:  Perceptually Grounded Communication with Lifelong Learning</vt:lpstr>
      <vt:lpstr>RoboNLP</vt:lpstr>
      <vt:lpstr>Language Grounding</vt:lpstr>
      <vt:lpstr>GNLP Explosion</vt:lpstr>
      <vt:lpstr>Image and Video Captioning</vt:lpstr>
      <vt:lpstr>Visual Question Answering</vt:lpstr>
      <vt:lpstr>Natural Language Robot Navigation</vt:lpstr>
      <vt:lpstr>Deep Multimodal Models for GNLP</vt:lpstr>
      <vt:lpstr>Training Demands</vt:lpstr>
      <vt:lpstr>Lifelong Learning</vt:lpstr>
      <vt:lpstr>Lifelong Learning from Queries</vt:lpstr>
      <vt:lpstr>Active Learning</vt:lpstr>
      <vt:lpstr>Robot Dialog for Lifelong Learning</vt:lpstr>
      <vt:lpstr>PowerPoint Presentation</vt:lpstr>
      <vt:lpstr>Learning from Dialog Clarifications</vt:lpstr>
      <vt:lpstr>Inferring Training Data from Clarifications </vt:lpstr>
      <vt:lpstr>Inferring Training Data from Clarifications</vt:lpstr>
      <vt:lpstr>Inferring Training Data from Clarifications</vt:lpstr>
      <vt:lpstr>Inferring Training Data from Clarifications</vt:lpstr>
      <vt:lpstr>Inferring Training Data from Clarifications</vt:lpstr>
      <vt:lpstr>Experiments via Amazon Mechanical Turk</vt:lpstr>
      <vt:lpstr>AMT Survey Responses</vt:lpstr>
      <vt:lpstr>AMT Delivery Dialog Length in Turns</vt:lpstr>
      <vt:lpstr>Segbot Experiment</vt:lpstr>
      <vt:lpstr>Segbot Dialog Success</vt:lpstr>
      <vt:lpstr>Segbot Survey Responses</vt:lpstr>
      <vt:lpstr>Opportunistic Active Learning (OAL)</vt:lpstr>
      <vt:lpstr>OAL “On Topic” Query</vt:lpstr>
      <vt:lpstr>OAL “Off Topic” Query</vt:lpstr>
      <vt:lpstr>OAL Dialog Policy</vt:lpstr>
      <vt:lpstr>RL for Dialog</vt:lpstr>
      <vt:lpstr>RL for OAL</vt:lpstr>
      <vt:lpstr>PowerPoint Presentation</vt:lpstr>
      <vt:lpstr>PowerPoint Presentation</vt:lpstr>
      <vt:lpstr>Sample Simulated Dialog</vt:lpstr>
      <vt:lpstr>RL for OAL Training Process</vt:lpstr>
      <vt:lpstr>RL Method</vt:lpstr>
      <vt:lpstr>Experimental Method</vt:lpstr>
      <vt:lpstr>RL for OAL Results</vt:lpstr>
      <vt:lpstr>RL for OAL Results</vt:lpstr>
      <vt:lpstr>RL for OAL Results</vt:lpstr>
      <vt:lpstr>RL for OAL Results</vt:lpstr>
      <vt:lpstr>Integrating Clarification and OAL Queries</vt:lpstr>
      <vt:lpstr>Image-Based Product Search Dataset</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Sample Interaction</vt:lpstr>
      <vt:lpstr>Policy Learning</vt:lpstr>
      <vt:lpstr>Policy Learning Features</vt:lpstr>
      <vt:lpstr>Results</vt:lpstr>
      <vt:lpstr>Results</vt:lpstr>
      <vt:lpstr>Results</vt:lpstr>
      <vt:lpstr>Results</vt:lpstr>
      <vt:lpstr>Future Work</vt:lpstr>
      <vt:lpstr>Future Work</vt:lpstr>
      <vt:lpstr>Conclusions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Continuously Improving Robotic Natural Language Understanding with Semantic Parsing, Dialog, and Multi-modal Perception</dc:title>
  <dc:creator>Raymond Mooney</dc:creator>
  <cp:lastModifiedBy>Raymond Mooney</cp:lastModifiedBy>
  <cp:revision>159</cp:revision>
  <dcterms:modified xsi:type="dcterms:W3CDTF">2021-07-12T14:53:09Z</dcterms:modified>
</cp:coreProperties>
</file>