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3" r:id="rId1"/>
  </p:sldMasterIdLst>
  <p:notesMasterIdLst>
    <p:notesMasterId r:id="rId20"/>
  </p:notesMasterIdLst>
  <p:handoutMasterIdLst>
    <p:handoutMasterId r:id="rId21"/>
  </p:handoutMasterIdLst>
  <p:sldIdLst>
    <p:sldId id="311" r:id="rId2"/>
    <p:sldId id="398" r:id="rId3"/>
    <p:sldId id="399" r:id="rId4"/>
    <p:sldId id="412" r:id="rId5"/>
    <p:sldId id="400" r:id="rId6"/>
    <p:sldId id="414" r:id="rId7"/>
    <p:sldId id="401" r:id="rId8"/>
    <p:sldId id="402" r:id="rId9"/>
    <p:sldId id="403" r:id="rId10"/>
    <p:sldId id="404" r:id="rId11"/>
    <p:sldId id="405" r:id="rId12"/>
    <p:sldId id="407" r:id="rId13"/>
    <p:sldId id="406" r:id="rId14"/>
    <p:sldId id="413" r:id="rId15"/>
    <p:sldId id="411" r:id="rId16"/>
    <p:sldId id="408" r:id="rId17"/>
    <p:sldId id="409" r:id="rId18"/>
    <p:sldId id="410" r:id="rId19"/>
  </p:sldIdLst>
  <p:sldSz cx="12192000" cy="6858000"/>
  <p:notesSz cx="6858000" cy="9117013"/>
  <p:defaultTextStyle>
    <a:defPPr>
      <a:defRPr lang="en-US"/>
    </a:defPPr>
    <a:lvl1pPr algn="l" rtl="0" fontAlgn="base">
      <a:spcBef>
        <a:spcPct val="0"/>
      </a:spcBef>
      <a:spcAft>
        <a:spcPct val="0"/>
      </a:spcAft>
      <a:defRPr sz="20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0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0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0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000" kern="1200">
        <a:solidFill>
          <a:schemeClr val="tx1"/>
        </a:solidFill>
        <a:latin typeface="Times New Roman" pitchFamily="18" charset="0"/>
        <a:ea typeface="+mn-ea"/>
        <a:cs typeface="Arial" pitchFamily="34" charset="0"/>
      </a:defRPr>
    </a:lvl5pPr>
    <a:lvl6pPr marL="2286000" algn="l" defTabSz="914400" rtl="0" eaLnBrk="1" latinLnBrk="0" hangingPunct="1">
      <a:defRPr sz="2000" kern="1200">
        <a:solidFill>
          <a:schemeClr val="tx1"/>
        </a:solidFill>
        <a:latin typeface="Times New Roman" pitchFamily="18" charset="0"/>
        <a:ea typeface="+mn-ea"/>
        <a:cs typeface="Arial" pitchFamily="34" charset="0"/>
      </a:defRPr>
    </a:lvl6pPr>
    <a:lvl7pPr marL="2743200" algn="l" defTabSz="914400" rtl="0" eaLnBrk="1" latinLnBrk="0" hangingPunct="1">
      <a:defRPr sz="2000" kern="1200">
        <a:solidFill>
          <a:schemeClr val="tx1"/>
        </a:solidFill>
        <a:latin typeface="Times New Roman" pitchFamily="18" charset="0"/>
        <a:ea typeface="+mn-ea"/>
        <a:cs typeface="Arial" pitchFamily="34" charset="0"/>
      </a:defRPr>
    </a:lvl7pPr>
    <a:lvl8pPr marL="3200400" algn="l" defTabSz="914400" rtl="0" eaLnBrk="1" latinLnBrk="0" hangingPunct="1">
      <a:defRPr sz="2000" kern="1200">
        <a:solidFill>
          <a:schemeClr val="tx1"/>
        </a:solidFill>
        <a:latin typeface="Times New Roman" pitchFamily="18" charset="0"/>
        <a:ea typeface="+mn-ea"/>
        <a:cs typeface="Arial" pitchFamily="34" charset="0"/>
      </a:defRPr>
    </a:lvl8pPr>
    <a:lvl9pPr marL="3657600" algn="l" defTabSz="914400" rtl="0" eaLnBrk="1" latinLnBrk="0" hangingPunct="1">
      <a:defRPr sz="20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oney"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800000"/>
    <a:srgbClr val="003300"/>
    <a:srgbClr val="1B1282"/>
    <a:srgbClr val="2600FF"/>
    <a:srgbClr val="7F7F7F"/>
    <a:srgbClr val="64C7F8"/>
    <a:srgbClr val="FF6600"/>
    <a:srgbClr val="03A37A"/>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5077" autoAdjust="0"/>
  </p:normalViewPr>
  <p:slideViewPr>
    <p:cSldViewPr snapToGrid="0">
      <p:cViewPr varScale="1">
        <p:scale>
          <a:sx n="79" d="100"/>
          <a:sy n="79" d="100"/>
        </p:scale>
        <p:origin x="101" y="39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32771" name="Rectangle 3"/>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2F768D-E7BC-4A12-A887-26F2F2272FFA}" type="slidenum">
              <a:rPr lang="x-none"/>
              <a:pPr/>
              <a:t>‹#›</a:t>
            </a:fld>
            <a:endParaRPr lang="en-US"/>
          </a:p>
        </p:txBody>
      </p:sp>
    </p:spTree>
    <p:extLst>
      <p:ext uri="{BB962C8B-B14F-4D97-AF65-F5344CB8AC3E}">
        <p14:creationId xmlns:p14="http://schemas.microsoft.com/office/powerpoint/2010/main" val="366267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cs typeface="+mn-cs"/>
              </a:defRPr>
            </a:lvl1pPr>
          </a:lstStyle>
          <a:p>
            <a:pPr>
              <a:defRPr/>
            </a:pPr>
            <a:endParaRPr lang="en-US"/>
          </a:p>
        </p:txBody>
      </p:sp>
      <p:sp>
        <p:nvSpPr>
          <p:cNvPr id="51203" name="Rectangle 3"/>
          <p:cNvSpPr>
            <a:spLocks noGrp="1" noChangeArrowheads="1"/>
          </p:cNvSpPr>
          <p:nvPr>
            <p:ph type="dt"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392113" y="684213"/>
            <a:ext cx="6075362" cy="3417887"/>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914400" y="4330700"/>
            <a:ext cx="5029200" cy="410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06" name="Rectangle 6"/>
          <p:cNvSpPr>
            <a:spLocks noGrp="1" noChangeArrowheads="1"/>
          </p:cNvSpPr>
          <p:nvPr>
            <p:ph type="ftr" sz="quarter" idx="4"/>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cs typeface="+mn-cs"/>
              </a:defRPr>
            </a:lvl1pPr>
          </a:lstStyle>
          <a:p>
            <a:pPr>
              <a:defRPr/>
            </a:pPr>
            <a:endParaRPr lang="en-US"/>
          </a:p>
        </p:txBody>
      </p:sp>
      <p:sp>
        <p:nvSpPr>
          <p:cNvPr id="51207" name="Rectangle 7"/>
          <p:cNvSpPr>
            <a:spLocks noGrp="1" noChangeArrowheads="1"/>
          </p:cNvSpPr>
          <p:nvPr>
            <p:ph type="sldNum" sz="quarter" idx="5"/>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A9B7EC5-3E16-48A1-A534-5BE6CC38EC09}" type="slidenum">
              <a:rPr lang="x-none"/>
              <a:pPr/>
              <a:t>‹#›</a:t>
            </a:fld>
            <a:endParaRPr lang="en-US"/>
          </a:p>
        </p:txBody>
      </p:sp>
    </p:spTree>
    <p:extLst>
      <p:ext uri="{BB962C8B-B14F-4D97-AF65-F5344CB8AC3E}">
        <p14:creationId xmlns:p14="http://schemas.microsoft.com/office/powerpoint/2010/main" val="5441185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392113" y="684213"/>
            <a:ext cx="6075362" cy="3417887"/>
          </a:xfrm>
          <a:ln/>
        </p:spPr>
      </p:sp>
      <p:sp>
        <p:nvSpPr>
          <p:cNvPr id="1423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fld id="{9C1F435B-DFA8-4802-8E88-4D6063F43163}" type="slidenum">
              <a:rPr lang="en-US" sz="1200" smtClean="0"/>
              <a:pPr eaLnBrk="1" hangingPunct="1"/>
              <a:t>1</a:t>
            </a:fld>
            <a:endParaRPr lang="en-US" sz="1200"/>
          </a:p>
        </p:txBody>
      </p:sp>
    </p:spTree>
    <p:extLst>
      <p:ext uri="{BB962C8B-B14F-4D97-AF65-F5344CB8AC3E}">
        <p14:creationId xmlns:p14="http://schemas.microsoft.com/office/powerpoint/2010/main" val="71227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9B7EC5-3E16-48A1-A534-5BE6CC38EC09}" type="slidenum">
              <a:rPr lang="x-none" smtClean="0"/>
              <a:pPr/>
              <a:t>16</a:t>
            </a:fld>
            <a:endParaRPr lang="en-US"/>
          </a:p>
        </p:txBody>
      </p:sp>
    </p:spTree>
    <p:extLst>
      <p:ext uri="{BB962C8B-B14F-4D97-AF65-F5344CB8AC3E}">
        <p14:creationId xmlns:p14="http://schemas.microsoft.com/office/powerpoint/2010/main" val="269985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D97EFC4-44FC-43C8-AEB5-BF9E9CEC9889}"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0AEB58F-7125-4EA5-BDB0-D4B3AD8A9276}"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228600"/>
            <a:ext cx="2590800" cy="583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7569200" cy="583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E4B898CA-4DBD-410F-9200-B40D2615BAB8}"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C442808E-67CE-449E-AC47-9C3424BBED8F}"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B88526BB-643F-45EF-9BF0-01E630E0F9F7}" type="slidenum">
              <a:rPr lang="x-none"/>
              <a:pPr/>
              <a:t>‹#›</a:t>
            </a:fld>
            <a:endParaRPr lang="en-US">
              <a:latin typeface="Times New Roman" pitchFamily="18" charset="0"/>
            </a:endParaRPr>
          </a:p>
        </p:txBody>
      </p:sp>
      <p:sp>
        <p:nvSpPr>
          <p:cNvPr id="6"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371600"/>
            <a:ext cx="508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687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360E20D0-9957-4F30-B68E-5F8AB273854C}" type="slidenum">
              <a:rPr lang="x-none"/>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fld id="{8E394B05-CCAE-491C-A584-656CE07CA2F5}" type="slidenum">
              <a:rPr lang="x-none"/>
              <a:pPr/>
              <a:t>‹#›</a:t>
            </a:fld>
            <a:endParaRPr lang="en-US">
              <a:latin typeface="Times New Roman" pitchFamily="18" charset="0"/>
            </a:endParaRPr>
          </a:p>
        </p:txBody>
      </p:sp>
      <p:sp>
        <p:nvSpPr>
          <p:cNvPr id="9" name="Footer Placeholder 8"/>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fld id="{B44F658B-BA56-43DF-BD23-229DA188334E}" type="slidenum">
              <a:rPr lang="x-none"/>
              <a:pPr/>
              <a:t>‹#›</a:t>
            </a:fld>
            <a:endParaRPr lang="en-US">
              <a:latin typeface="Times New Roman" pitchFamily="18" charset="0"/>
            </a:endParaRPr>
          </a:p>
        </p:txBody>
      </p:sp>
      <p:sp>
        <p:nvSpPr>
          <p:cNvPr id="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fld id="{A95D001F-7266-430C-914E-5B0DB7865499}" type="slidenum">
              <a:rPr lang="x-none"/>
              <a:pPr/>
              <a:t>‹#›</a:t>
            </a:fld>
            <a:endParaRPr lang="en-US">
              <a:latin typeface="Times New Roman" pitchFamily="18" charset="0"/>
            </a:endParaRPr>
          </a:p>
        </p:txBody>
      </p:sp>
      <p:sp>
        <p:nvSpPr>
          <p:cNvPr id="4" name="Footer Placeholder 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C57AC753-7320-460B-9DAE-DF8CC91AE95E}" type="slidenum">
              <a:rPr lang="x-none"/>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D2EE080E-1C2F-4B1F-B1DF-6EDCC70ABB7E}" type="slidenum">
              <a:rPr lang="x-none"/>
              <a:pPr/>
              <a:t>‹#›</a:t>
            </a:fld>
            <a:endParaRPr lang="en-US">
              <a:latin typeface="Times New Roman" pitchFamily="18" charset="0"/>
            </a:endParaRPr>
          </a:p>
        </p:txBody>
      </p:sp>
      <p:sp>
        <p:nvSpPr>
          <p:cNvPr id="7" name="Footer Placeholder 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914400" y="228600"/>
            <a:ext cx="10363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2227" name="Rectangle 3"/>
          <p:cNvSpPr>
            <a:spLocks noGrp="1" noChangeArrowheads="1"/>
          </p:cNvSpPr>
          <p:nvPr>
            <p:ph type="body" idx="1"/>
          </p:nvPr>
        </p:nvSpPr>
        <p:spPr bwMode="auto">
          <a:xfrm>
            <a:off x="914400" y="1371600"/>
            <a:ext cx="10363200" cy="468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level Second </a:t>
            </a:r>
          </a:p>
          <a:p>
            <a:pPr lvl="2"/>
            <a:r>
              <a:rPr lang="en-US"/>
              <a:t>Third level</a:t>
            </a:r>
          </a:p>
          <a:p>
            <a:pPr lvl="3"/>
            <a:r>
              <a:rPr lang="en-US"/>
              <a:t>Fourth level</a:t>
            </a:r>
          </a:p>
          <a:p>
            <a:pPr lvl="4"/>
            <a:r>
              <a:rPr lang="en-US"/>
              <a:t>Fifth level</a:t>
            </a:r>
          </a:p>
        </p:txBody>
      </p:sp>
      <p:sp>
        <p:nvSpPr>
          <p:cNvPr id="65540" name="Rectangle 4"/>
          <p:cNvSpPr>
            <a:spLocks noGrp="1" noChangeArrowheads="1"/>
          </p:cNvSpPr>
          <p:nvPr>
            <p:ph type="dt" sz="half" idx="2"/>
          </p:nvPr>
        </p:nvSpPr>
        <p:spPr bwMode="auto">
          <a:xfrm>
            <a:off x="304800" y="64008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FF9933"/>
                </a:solidFill>
                <a:cs typeface="+mn-cs"/>
              </a:defRPr>
            </a:lvl1pPr>
          </a:lstStyle>
          <a:p>
            <a:pPr>
              <a:defRPr/>
            </a:pPr>
            <a:endParaRPr lang="en-US"/>
          </a:p>
        </p:txBody>
      </p:sp>
      <p:sp>
        <p:nvSpPr>
          <p:cNvPr id="65541" name="Line 5"/>
          <p:cNvSpPr>
            <a:spLocks noChangeShapeType="1"/>
          </p:cNvSpPr>
          <p:nvPr/>
        </p:nvSpPr>
        <p:spPr bwMode="auto">
          <a:xfrm>
            <a:off x="711200" y="1295400"/>
            <a:ext cx="10769600" cy="0"/>
          </a:xfrm>
          <a:prstGeom prst="line">
            <a:avLst/>
          </a:prstGeom>
          <a:noFill/>
          <a:ln w="76200">
            <a:solidFill>
              <a:srgbClr val="FF5050"/>
            </a:solidFill>
            <a:round/>
            <a:headEnd/>
            <a:tailEnd/>
          </a:ln>
          <a:effectLst/>
        </p:spPr>
        <p:txBody>
          <a:bodyPr/>
          <a:lstStyle/>
          <a:p>
            <a:pPr algn="ctr">
              <a:defRPr/>
            </a:pPr>
            <a:endParaRPr lang="en-US" sz="2000">
              <a:solidFill>
                <a:srgbClr val="000000"/>
              </a:solidFill>
              <a:cs typeface="+mn-cs"/>
            </a:endParaRPr>
          </a:p>
        </p:txBody>
      </p:sp>
      <p:sp>
        <p:nvSpPr>
          <p:cNvPr id="65542" name="Rectangle 6"/>
          <p:cNvSpPr>
            <a:spLocks noGrp="1" noChangeArrowheads="1"/>
          </p:cNvSpPr>
          <p:nvPr>
            <p:ph type="sldNum" sz="quarter" idx="4"/>
          </p:nvPr>
        </p:nvSpPr>
        <p:spPr bwMode="auto">
          <a:xfrm>
            <a:off x="9245600" y="64008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latin typeface="Helvetica" pitchFamily="34" charset="0"/>
              </a:defRPr>
            </a:lvl1pPr>
          </a:lstStyle>
          <a:p>
            <a:fld id="{7127FE6E-105C-4CC1-86A8-6AA3C08D26A3}" type="slidenum">
              <a:rPr lang="x-none"/>
              <a:pPr/>
              <a:t>‹#›</a:t>
            </a:fld>
            <a:endParaRPr lang="en-US"/>
          </a:p>
        </p:txBody>
      </p:sp>
      <p:sp>
        <p:nvSpPr>
          <p:cNvPr id="65543" name="Rectangle 7"/>
          <p:cNvSpPr>
            <a:spLocks noGrp="1" noChangeArrowheads="1"/>
          </p:cNvSpPr>
          <p:nvPr>
            <p:ph type="ftr" sz="quarter" idx="3"/>
          </p:nvPr>
        </p:nvSpPr>
        <p:spPr bwMode="auto">
          <a:xfrm>
            <a:off x="4165600" y="64008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rgbClr val="FF0000"/>
              </a:buClr>
              <a:buFontTx/>
              <a:buChar char="•"/>
              <a:defRPr sz="1400">
                <a:solidFill>
                  <a:srgbClr val="CC6600"/>
                </a:solidFill>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66" r:id="rId1"/>
    <p:sldLayoutId id="2147484367" r:id="rId2"/>
    <p:sldLayoutId id="2147484368" r:id="rId3"/>
    <p:sldLayoutId id="2147484369" r:id="rId4"/>
    <p:sldLayoutId id="2147484370" r:id="rId5"/>
    <p:sldLayoutId id="2147484371" r:id="rId6"/>
    <p:sldLayoutId id="2147484372" r:id="rId7"/>
    <p:sldLayoutId id="2147484373" r:id="rId8"/>
    <p:sldLayoutId id="2147484374" r:id="rId9"/>
    <p:sldLayoutId id="2147484375" r:id="rId10"/>
    <p:sldLayoutId id="2147484376" r:id="rId11"/>
  </p:sldLayoutIdLst>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fontAlgn="base">
        <a:spcBef>
          <a:spcPct val="0"/>
        </a:spcBef>
        <a:spcAft>
          <a:spcPct val="0"/>
        </a:spcAft>
        <a:defRPr sz="3600">
          <a:solidFill>
            <a:schemeClr val="tx2"/>
          </a:solidFill>
          <a:latin typeface="Times New Roman" pitchFamily="18" charset="0"/>
        </a:defRPr>
      </a:lvl6pPr>
      <a:lvl7pPr marL="914400" algn="ctr" rtl="0" fontAlgn="base">
        <a:spcBef>
          <a:spcPct val="0"/>
        </a:spcBef>
        <a:spcAft>
          <a:spcPct val="0"/>
        </a:spcAft>
        <a:defRPr sz="3600">
          <a:solidFill>
            <a:schemeClr val="tx2"/>
          </a:solidFill>
          <a:latin typeface="Times New Roman" pitchFamily="18" charset="0"/>
        </a:defRPr>
      </a:lvl7pPr>
      <a:lvl8pPr marL="1371600" algn="ctr" rtl="0" fontAlgn="base">
        <a:spcBef>
          <a:spcPct val="0"/>
        </a:spcBef>
        <a:spcAft>
          <a:spcPct val="0"/>
        </a:spcAft>
        <a:defRPr sz="3600">
          <a:solidFill>
            <a:schemeClr val="tx2"/>
          </a:solidFill>
          <a:latin typeface="Times New Roman" pitchFamily="18" charset="0"/>
        </a:defRPr>
      </a:lvl8pPr>
      <a:lvl9pPr marL="1828800" algn="ctr"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algn="ctr" eaLnBrk="0" fontAlgn="base" hangingPunct="0">
              <a:spcBef>
                <a:spcPct val="0"/>
              </a:spcBef>
              <a:spcAft>
                <a:spcPct val="0"/>
              </a:spcAft>
              <a:defRPr sz="1600">
                <a:solidFill>
                  <a:schemeClr val="tx1"/>
                </a:solidFill>
                <a:latin typeface="Times New Roman" pitchFamily="18" charset="0"/>
              </a:defRPr>
            </a:lvl6pPr>
            <a:lvl7pPr marL="2971800" indent="-228600" algn="ctr" eaLnBrk="0" fontAlgn="base" hangingPunct="0">
              <a:spcBef>
                <a:spcPct val="0"/>
              </a:spcBef>
              <a:spcAft>
                <a:spcPct val="0"/>
              </a:spcAft>
              <a:defRPr sz="1600">
                <a:solidFill>
                  <a:schemeClr val="tx1"/>
                </a:solidFill>
                <a:latin typeface="Times New Roman" pitchFamily="18" charset="0"/>
              </a:defRPr>
            </a:lvl7pPr>
            <a:lvl8pPr marL="3429000" indent="-228600" algn="ctr" eaLnBrk="0" fontAlgn="base" hangingPunct="0">
              <a:spcBef>
                <a:spcPct val="0"/>
              </a:spcBef>
              <a:spcAft>
                <a:spcPct val="0"/>
              </a:spcAft>
              <a:defRPr sz="1600">
                <a:solidFill>
                  <a:schemeClr val="tx1"/>
                </a:solidFill>
                <a:latin typeface="Times New Roman" pitchFamily="18" charset="0"/>
              </a:defRPr>
            </a:lvl8pPr>
            <a:lvl9pPr marL="3886200" indent="-228600" algn="ctr" eaLnBrk="0" fontAlgn="base" hangingPunct="0">
              <a:spcBef>
                <a:spcPct val="0"/>
              </a:spcBef>
              <a:spcAft>
                <a:spcPct val="0"/>
              </a:spcAft>
              <a:defRPr sz="1600">
                <a:solidFill>
                  <a:schemeClr val="tx1"/>
                </a:solidFill>
                <a:latin typeface="Times New Roman" pitchFamily="18" charset="0"/>
              </a:defRPr>
            </a:lvl9pPr>
          </a:lstStyle>
          <a:p>
            <a:pPr eaLnBrk="1" hangingPunct="1"/>
            <a:fld id="{3571EE4A-87AA-4170-8941-75D6CE3E01B6}" type="slidenum">
              <a:rPr lang="en-US" sz="1200">
                <a:latin typeface="Helvetica" pitchFamily="34" charset="0"/>
              </a:rPr>
              <a:pPr eaLnBrk="1" hangingPunct="1"/>
              <a:t>1</a:t>
            </a:fld>
            <a:endParaRPr lang="en-US" sz="1200"/>
          </a:p>
        </p:txBody>
      </p:sp>
      <p:sp>
        <p:nvSpPr>
          <p:cNvPr id="66563" name="Rectangle 4"/>
          <p:cNvSpPr>
            <a:spLocks noGrp="1" noChangeArrowheads="1"/>
          </p:cNvSpPr>
          <p:nvPr>
            <p:ph type="ctrTitle"/>
          </p:nvPr>
        </p:nvSpPr>
        <p:spPr>
          <a:xfrm>
            <a:off x="1451593" y="2322553"/>
            <a:ext cx="9144000" cy="2212893"/>
          </a:xfrm>
        </p:spPr>
        <p:txBody>
          <a:bodyPr/>
          <a:lstStyle/>
          <a:p>
            <a:r>
              <a:rPr lang="en-US" sz="4800" dirty="0"/>
              <a:t>Ethical Issues in IR</a:t>
            </a:r>
            <a:endParaRPr lang="en-US" b="1" dirty="0"/>
          </a:p>
        </p:txBody>
      </p:sp>
    </p:spTree>
    <p:extLst>
      <p:ext uri="{BB962C8B-B14F-4D97-AF65-F5344CB8AC3E}">
        <p14:creationId xmlns:p14="http://schemas.microsoft.com/office/powerpoint/2010/main" val="2411153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A21F7-C522-45CD-A103-E0ED4B11BD64}"/>
              </a:ext>
            </a:extLst>
          </p:cNvPr>
          <p:cNvSpPr>
            <a:spLocks noGrp="1"/>
          </p:cNvSpPr>
          <p:nvPr>
            <p:ph type="title"/>
          </p:nvPr>
        </p:nvSpPr>
        <p:spPr/>
        <p:txBody>
          <a:bodyPr/>
          <a:lstStyle/>
          <a:p>
            <a:r>
              <a:rPr lang="en-US" dirty="0"/>
              <a:t>Differential Privacy</a:t>
            </a:r>
          </a:p>
        </p:txBody>
      </p:sp>
      <p:sp>
        <p:nvSpPr>
          <p:cNvPr id="3" name="Content Placeholder 2">
            <a:extLst>
              <a:ext uri="{FF2B5EF4-FFF2-40B4-BE49-F238E27FC236}">
                <a16:creationId xmlns:a16="http://schemas.microsoft.com/office/drawing/2014/main" id="{E7A0FC56-A1DD-4C04-9289-F15CE05C3E27}"/>
              </a:ext>
            </a:extLst>
          </p:cNvPr>
          <p:cNvSpPr>
            <a:spLocks noGrp="1"/>
          </p:cNvSpPr>
          <p:nvPr>
            <p:ph idx="1"/>
          </p:nvPr>
        </p:nvSpPr>
        <p:spPr>
          <a:xfrm>
            <a:off x="332509" y="1371600"/>
            <a:ext cx="11453091" cy="4687888"/>
          </a:xfrm>
        </p:spPr>
        <p:txBody>
          <a:bodyPr/>
          <a:lstStyle/>
          <a:p>
            <a:r>
              <a:rPr lang="en-US" dirty="0"/>
              <a:t>Add random noise to any computation from private data to ensure that no individual’s data can be reverse engineered from the result.</a:t>
            </a:r>
          </a:p>
          <a:p>
            <a:r>
              <a:rPr lang="en-US" dirty="0"/>
              <a:t>Ensure that when using released information the probability of any conclusion about any individual does not change much if their data is removed from the original dataset.</a:t>
            </a:r>
          </a:p>
          <a:p>
            <a:pPr lvl="1"/>
            <a:r>
              <a:rPr lang="en-US" dirty="0"/>
              <a:t>Even if Bob’s data was not included in the Netflix data we could still use the data to infer that if he watched Star Wars Episode II he probably watched Episode I.  But we could not use it to accurately infer that he probably watched a pornographic film. If we do release info that allows us to infer this otherwise </a:t>
            </a:r>
            <a:r>
              <a:rPr lang="en-US" dirty="0" err="1"/>
              <a:t>uninferable</a:t>
            </a:r>
            <a:r>
              <a:rPr lang="en-US" dirty="0"/>
              <a:t> fact, we violate differential privacy.</a:t>
            </a:r>
          </a:p>
        </p:txBody>
      </p:sp>
      <p:sp>
        <p:nvSpPr>
          <p:cNvPr id="4" name="Slide Number Placeholder 3">
            <a:extLst>
              <a:ext uri="{FF2B5EF4-FFF2-40B4-BE49-F238E27FC236}">
                <a16:creationId xmlns:a16="http://schemas.microsoft.com/office/drawing/2014/main" id="{14D7553A-22BA-43DF-8724-1D35D888C075}"/>
              </a:ext>
            </a:extLst>
          </p:cNvPr>
          <p:cNvSpPr>
            <a:spLocks noGrp="1"/>
          </p:cNvSpPr>
          <p:nvPr>
            <p:ph type="sldNum" sz="quarter" idx="11"/>
          </p:nvPr>
        </p:nvSpPr>
        <p:spPr/>
        <p:txBody>
          <a:bodyPr/>
          <a:lstStyle/>
          <a:p>
            <a:fld id="{C442808E-67CE-449E-AC47-9C3424BBED8F}" type="slidenum">
              <a:rPr lang="x-none" smtClean="0"/>
              <a:pPr/>
              <a:t>10</a:t>
            </a:fld>
            <a:endParaRPr lang="en-US">
              <a:latin typeface="Times New Roman" pitchFamily="18" charset="0"/>
            </a:endParaRPr>
          </a:p>
        </p:txBody>
      </p:sp>
    </p:spTree>
    <p:extLst>
      <p:ext uri="{BB962C8B-B14F-4D97-AF65-F5344CB8AC3E}">
        <p14:creationId xmlns:p14="http://schemas.microsoft.com/office/powerpoint/2010/main" val="1592485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05ED-7B5B-4639-A3B2-36A6A348FDCC}"/>
              </a:ext>
            </a:extLst>
          </p:cNvPr>
          <p:cNvSpPr>
            <a:spLocks noGrp="1"/>
          </p:cNvSpPr>
          <p:nvPr>
            <p:ph type="title"/>
          </p:nvPr>
        </p:nvSpPr>
        <p:spPr/>
        <p:txBody>
          <a:bodyPr/>
          <a:lstStyle/>
          <a:p>
            <a:r>
              <a:rPr lang="en-US" dirty="0"/>
              <a:t>Fairness</a:t>
            </a:r>
          </a:p>
        </p:txBody>
      </p:sp>
      <p:sp>
        <p:nvSpPr>
          <p:cNvPr id="3" name="Content Placeholder 2">
            <a:extLst>
              <a:ext uri="{FF2B5EF4-FFF2-40B4-BE49-F238E27FC236}">
                <a16:creationId xmlns:a16="http://schemas.microsoft.com/office/drawing/2014/main" id="{040787AD-AE52-4D24-A892-6ED7B9031A95}"/>
              </a:ext>
            </a:extLst>
          </p:cNvPr>
          <p:cNvSpPr>
            <a:spLocks noGrp="1"/>
          </p:cNvSpPr>
          <p:nvPr>
            <p:ph idx="1"/>
          </p:nvPr>
        </p:nvSpPr>
        <p:spPr/>
        <p:txBody>
          <a:bodyPr/>
          <a:lstStyle/>
          <a:p>
            <a:r>
              <a:rPr lang="en-US" dirty="0"/>
              <a:t>Search results or recommendations could exhibit various types of bias, such as political or cultural bias.</a:t>
            </a:r>
          </a:p>
          <a:p>
            <a:pPr lvl="1"/>
            <a:r>
              <a:rPr lang="en-US" dirty="0"/>
              <a:t>A search for a politically sensitive topic such as “abortion” or “gay marriage” could present results all from a particular perspective.</a:t>
            </a:r>
          </a:p>
          <a:p>
            <a:r>
              <a:rPr lang="en-US" dirty="0"/>
              <a:t>Including come sort of diversity component to the ranking score could be useful to ensure that each subsequent result is significantly different from previous results.</a:t>
            </a:r>
          </a:p>
          <a:p>
            <a:r>
              <a:rPr lang="en-US" dirty="0"/>
              <a:t>How do we measure “fairness” and how can algorithms prevent inadvertent biases?</a:t>
            </a:r>
          </a:p>
        </p:txBody>
      </p:sp>
      <p:sp>
        <p:nvSpPr>
          <p:cNvPr id="4" name="Slide Number Placeholder 3">
            <a:extLst>
              <a:ext uri="{FF2B5EF4-FFF2-40B4-BE49-F238E27FC236}">
                <a16:creationId xmlns:a16="http://schemas.microsoft.com/office/drawing/2014/main" id="{3FC94576-66ED-435D-B1CA-779B43F34663}"/>
              </a:ext>
            </a:extLst>
          </p:cNvPr>
          <p:cNvSpPr>
            <a:spLocks noGrp="1"/>
          </p:cNvSpPr>
          <p:nvPr>
            <p:ph type="sldNum" sz="quarter" idx="11"/>
          </p:nvPr>
        </p:nvSpPr>
        <p:spPr/>
        <p:txBody>
          <a:bodyPr/>
          <a:lstStyle/>
          <a:p>
            <a:fld id="{C442808E-67CE-449E-AC47-9C3424BBED8F}" type="slidenum">
              <a:rPr lang="x-none" smtClean="0"/>
              <a:pPr/>
              <a:t>11</a:t>
            </a:fld>
            <a:endParaRPr lang="en-US">
              <a:latin typeface="Times New Roman" pitchFamily="18" charset="0"/>
            </a:endParaRPr>
          </a:p>
        </p:txBody>
      </p:sp>
    </p:spTree>
    <p:extLst>
      <p:ext uri="{BB962C8B-B14F-4D97-AF65-F5344CB8AC3E}">
        <p14:creationId xmlns:p14="http://schemas.microsoft.com/office/powerpoint/2010/main" val="34103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4199-9806-40D9-8AF7-C8F153045790}"/>
              </a:ext>
            </a:extLst>
          </p:cNvPr>
          <p:cNvSpPr>
            <a:spLocks noGrp="1"/>
          </p:cNvSpPr>
          <p:nvPr>
            <p:ph type="title"/>
          </p:nvPr>
        </p:nvSpPr>
        <p:spPr/>
        <p:txBody>
          <a:bodyPr/>
          <a:lstStyle/>
          <a:p>
            <a:r>
              <a:rPr lang="en-US" dirty="0"/>
              <a:t>Fairness in Machine Learning Systems</a:t>
            </a:r>
          </a:p>
        </p:txBody>
      </p:sp>
      <p:sp>
        <p:nvSpPr>
          <p:cNvPr id="3" name="Content Placeholder 2">
            <a:extLst>
              <a:ext uri="{FF2B5EF4-FFF2-40B4-BE49-F238E27FC236}">
                <a16:creationId xmlns:a16="http://schemas.microsoft.com/office/drawing/2014/main" id="{8A7008EF-9BF7-4971-A72D-71EFF2BF0BB6}"/>
              </a:ext>
            </a:extLst>
          </p:cNvPr>
          <p:cNvSpPr>
            <a:spLocks noGrp="1"/>
          </p:cNvSpPr>
          <p:nvPr>
            <p:ph idx="1"/>
          </p:nvPr>
        </p:nvSpPr>
        <p:spPr/>
        <p:txBody>
          <a:bodyPr/>
          <a:lstStyle/>
          <a:p>
            <a:r>
              <a:rPr lang="en-US" dirty="0"/>
              <a:t>Many machine learning systems exhibit inadvertent biases based on unrepresentative training data.</a:t>
            </a:r>
          </a:p>
          <a:p>
            <a:pPr lvl="1"/>
            <a:r>
              <a:rPr lang="en-US" dirty="0"/>
              <a:t>Face recognition systems have a higher error rate for black individuals because training data did not contain a representative fraction of black faces.</a:t>
            </a:r>
          </a:p>
          <a:p>
            <a:r>
              <a:rPr lang="en-US" dirty="0"/>
              <a:t>Mechanisms for statistically guaranteeing similar test error rates on particular “protected classes” such as sex, race, religion, and national origin.</a:t>
            </a:r>
          </a:p>
        </p:txBody>
      </p:sp>
      <p:sp>
        <p:nvSpPr>
          <p:cNvPr id="4" name="Slide Number Placeholder 3">
            <a:extLst>
              <a:ext uri="{FF2B5EF4-FFF2-40B4-BE49-F238E27FC236}">
                <a16:creationId xmlns:a16="http://schemas.microsoft.com/office/drawing/2014/main" id="{14720AC6-DC71-4080-9D17-8EF6AE096323}"/>
              </a:ext>
            </a:extLst>
          </p:cNvPr>
          <p:cNvSpPr>
            <a:spLocks noGrp="1"/>
          </p:cNvSpPr>
          <p:nvPr>
            <p:ph type="sldNum" sz="quarter" idx="11"/>
          </p:nvPr>
        </p:nvSpPr>
        <p:spPr/>
        <p:txBody>
          <a:bodyPr/>
          <a:lstStyle/>
          <a:p>
            <a:fld id="{C442808E-67CE-449E-AC47-9C3424BBED8F}" type="slidenum">
              <a:rPr lang="x-none" smtClean="0"/>
              <a:pPr/>
              <a:t>12</a:t>
            </a:fld>
            <a:endParaRPr lang="en-US">
              <a:latin typeface="Times New Roman" pitchFamily="18" charset="0"/>
            </a:endParaRPr>
          </a:p>
        </p:txBody>
      </p:sp>
    </p:spTree>
    <p:extLst>
      <p:ext uri="{BB962C8B-B14F-4D97-AF65-F5344CB8AC3E}">
        <p14:creationId xmlns:p14="http://schemas.microsoft.com/office/powerpoint/2010/main" val="65233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5A19-F198-412C-8437-8BCE18FC4116}"/>
              </a:ext>
            </a:extLst>
          </p:cNvPr>
          <p:cNvSpPr>
            <a:spLocks noGrp="1"/>
          </p:cNvSpPr>
          <p:nvPr>
            <p:ph type="title"/>
          </p:nvPr>
        </p:nvSpPr>
        <p:spPr/>
        <p:txBody>
          <a:bodyPr/>
          <a:lstStyle/>
          <a:p>
            <a:r>
              <a:rPr lang="en-US" dirty="0"/>
              <a:t>Disinformation</a:t>
            </a:r>
          </a:p>
        </p:txBody>
      </p:sp>
      <p:sp>
        <p:nvSpPr>
          <p:cNvPr id="3" name="Content Placeholder 2">
            <a:extLst>
              <a:ext uri="{FF2B5EF4-FFF2-40B4-BE49-F238E27FC236}">
                <a16:creationId xmlns:a16="http://schemas.microsoft.com/office/drawing/2014/main" id="{37F21AA6-DDAC-4704-9796-9FB4D4EA6904}"/>
              </a:ext>
            </a:extLst>
          </p:cNvPr>
          <p:cNvSpPr>
            <a:spLocks noGrp="1"/>
          </p:cNvSpPr>
          <p:nvPr>
            <p:ph idx="1"/>
          </p:nvPr>
        </p:nvSpPr>
        <p:spPr>
          <a:xfrm>
            <a:off x="480291" y="1371600"/>
            <a:ext cx="11203709" cy="4687888"/>
          </a:xfrm>
        </p:spPr>
        <p:txBody>
          <a:bodyPr/>
          <a:lstStyle/>
          <a:p>
            <a:r>
              <a:rPr lang="en-US" sz="2800" dirty="0"/>
              <a:t>The Internet contains a wide variety of information, some of which is just inaccurate and unsupported by reliable facts, and some is intentional misinformation intended to mislead people for political or other purposes.</a:t>
            </a:r>
          </a:p>
          <a:p>
            <a:r>
              <a:rPr lang="en-US" sz="2800" dirty="0"/>
              <a:t>How can we automatically detect “fake news” and “fairly” filter it or annotate it with reliable warnings. </a:t>
            </a:r>
          </a:p>
          <a:p>
            <a:r>
              <a:rPr lang="en-US" sz="2800" dirty="0"/>
              <a:t>Given human-expert labeled training data, could use text categorization to detect some types of misinformation.</a:t>
            </a:r>
          </a:p>
          <a:p>
            <a:pPr lvl="1"/>
            <a:r>
              <a:rPr lang="en-US" sz="2400" dirty="0"/>
              <a:t>Might detect know types of misinformation represented in the training data such as “vaccines cause autism” or ones that use exaggerated expressions.</a:t>
            </a:r>
          </a:p>
          <a:p>
            <a:pPr lvl="1"/>
            <a:r>
              <a:rPr lang="en-US" sz="2400" dirty="0"/>
              <a:t>Hard to detect novel forms of misinformation such as those analyzed by “fact checking” organizations such as PolitiFact and Snopes. </a:t>
            </a:r>
          </a:p>
          <a:p>
            <a:pPr lvl="1"/>
            <a:endParaRPr lang="en-US" dirty="0"/>
          </a:p>
        </p:txBody>
      </p:sp>
      <p:sp>
        <p:nvSpPr>
          <p:cNvPr id="4" name="Slide Number Placeholder 3">
            <a:extLst>
              <a:ext uri="{FF2B5EF4-FFF2-40B4-BE49-F238E27FC236}">
                <a16:creationId xmlns:a16="http://schemas.microsoft.com/office/drawing/2014/main" id="{A9E685C2-FE01-4AE4-B98E-9D01A0F4E194}"/>
              </a:ext>
            </a:extLst>
          </p:cNvPr>
          <p:cNvSpPr>
            <a:spLocks noGrp="1"/>
          </p:cNvSpPr>
          <p:nvPr>
            <p:ph type="sldNum" sz="quarter" idx="11"/>
          </p:nvPr>
        </p:nvSpPr>
        <p:spPr/>
        <p:txBody>
          <a:bodyPr/>
          <a:lstStyle/>
          <a:p>
            <a:fld id="{C442808E-67CE-449E-AC47-9C3424BBED8F}" type="slidenum">
              <a:rPr lang="x-none" smtClean="0"/>
              <a:pPr/>
              <a:t>13</a:t>
            </a:fld>
            <a:endParaRPr lang="en-US">
              <a:latin typeface="Times New Roman" pitchFamily="18" charset="0"/>
            </a:endParaRPr>
          </a:p>
        </p:txBody>
      </p:sp>
    </p:spTree>
    <p:extLst>
      <p:ext uri="{BB962C8B-B14F-4D97-AF65-F5344CB8AC3E}">
        <p14:creationId xmlns:p14="http://schemas.microsoft.com/office/powerpoint/2010/main" val="222143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0498-ACA8-4CD0-9CE3-F1F909CFBB42}"/>
              </a:ext>
            </a:extLst>
          </p:cNvPr>
          <p:cNvSpPr>
            <a:spLocks noGrp="1"/>
          </p:cNvSpPr>
          <p:nvPr>
            <p:ph type="title"/>
          </p:nvPr>
        </p:nvSpPr>
        <p:spPr/>
        <p:txBody>
          <a:bodyPr/>
          <a:lstStyle/>
          <a:p>
            <a:r>
              <a:rPr lang="en-US" dirty="0"/>
              <a:t>Section 230 of the Communications Decency Act</a:t>
            </a:r>
          </a:p>
        </p:txBody>
      </p:sp>
      <p:sp>
        <p:nvSpPr>
          <p:cNvPr id="3" name="Content Placeholder 2">
            <a:extLst>
              <a:ext uri="{FF2B5EF4-FFF2-40B4-BE49-F238E27FC236}">
                <a16:creationId xmlns:a16="http://schemas.microsoft.com/office/drawing/2014/main" id="{324D1968-B050-4C5C-BBE3-CA3851629F36}"/>
              </a:ext>
            </a:extLst>
          </p:cNvPr>
          <p:cNvSpPr>
            <a:spLocks noGrp="1"/>
          </p:cNvSpPr>
          <p:nvPr>
            <p:ph idx="1"/>
          </p:nvPr>
        </p:nvSpPr>
        <p:spPr/>
        <p:txBody>
          <a:bodyPr/>
          <a:lstStyle/>
          <a:p>
            <a:r>
              <a:rPr lang="en-US" dirty="0"/>
              <a:t>Provides immunity from liability for providers and users of an "interactive computer service" who publish information provided by third-party users:</a:t>
            </a:r>
          </a:p>
          <a:p>
            <a:pPr lvl="1"/>
            <a:r>
              <a:rPr lang="en-US" dirty="0"/>
              <a:t>No provider or user of an interactive computer service shall be treated as the publisher or speaker of any information provided by another information content provider.</a:t>
            </a:r>
          </a:p>
          <a:p>
            <a:r>
              <a:rPr lang="en-US" dirty="0"/>
              <a:t>But when recommendation algorithms “push” certain sites that attract attention (and “fake news” tends to attract attention), aren’t they behaving more like publishers who should be held responsible for the material they promote?</a:t>
            </a:r>
          </a:p>
        </p:txBody>
      </p:sp>
      <p:sp>
        <p:nvSpPr>
          <p:cNvPr id="4" name="Slide Number Placeholder 3">
            <a:extLst>
              <a:ext uri="{FF2B5EF4-FFF2-40B4-BE49-F238E27FC236}">
                <a16:creationId xmlns:a16="http://schemas.microsoft.com/office/drawing/2014/main" id="{C2A9C30A-0961-4321-A565-B5909ACA2F4B}"/>
              </a:ext>
            </a:extLst>
          </p:cNvPr>
          <p:cNvSpPr>
            <a:spLocks noGrp="1"/>
          </p:cNvSpPr>
          <p:nvPr>
            <p:ph type="sldNum" sz="quarter" idx="11"/>
          </p:nvPr>
        </p:nvSpPr>
        <p:spPr/>
        <p:txBody>
          <a:bodyPr/>
          <a:lstStyle/>
          <a:p>
            <a:fld id="{C442808E-67CE-449E-AC47-9C3424BBED8F}" type="slidenum">
              <a:rPr lang="x-none" smtClean="0"/>
              <a:pPr/>
              <a:t>14</a:t>
            </a:fld>
            <a:endParaRPr lang="en-US">
              <a:latin typeface="Times New Roman" pitchFamily="18" charset="0"/>
            </a:endParaRPr>
          </a:p>
        </p:txBody>
      </p:sp>
    </p:spTree>
    <p:extLst>
      <p:ext uri="{BB962C8B-B14F-4D97-AF65-F5344CB8AC3E}">
        <p14:creationId xmlns:p14="http://schemas.microsoft.com/office/powerpoint/2010/main" val="2161332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B5D8-A876-4DEB-82D8-EE80D0400AD9}"/>
              </a:ext>
            </a:extLst>
          </p:cNvPr>
          <p:cNvSpPr>
            <a:spLocks noGrp="1"/>
          </p:cNvSpPr>
          <p:nvPr>
            <p:ph type="title"/>
          </p:nvPr>
        </p:nvSpPr>
        <p:spPr/>
        <p:txBody>
          <a:bodyPr/>
          <a:lstStyle/>
          <a:p>
            <a:r>
              <a:rPr lang="en-US" dirty="0"/>
              <a:t>Fake Review Detection</a:t>
            </a:r>
          </a:p>
        </p:txBody>
      </p:sp>
      <p:sp>
        <p:nvSpPr>
          <p:cNvPr id="3" name="Content Placeholder 2">
            <a:extLst>
              <a:ext uri="{FF2B5EF4-FFF2-40B4-BE49-F238E27FC236}">
                <a16:creationId xmlns:a16="http://schemas.microsoft.com/office/drawing/2014/main" id="{CBC82D24-E268-43D6-BB46-7CF580A3BFCE}"/>
              </a:ext>
            </a:extLst>
          </p:cNvPr>
          <p:cNvSpPr>
            <a:spLocks noGrp="1"/>
          </p:cNvSpPr>
          <p:nvPr>
            <p:ph idx="1"/>
          </p:nvPr>
        </p:nvSpPr>
        <p:spPr/>
        <p:txBody>
          <a:bodyPr/>
          <a:lstStyle/>
          <a:p>
            <a:r>
              <a:rPr lang="en-US" dirty="0"/>
              <a:t>One form of deception detection that has been widely studied is classifying product/hotel/etc. reviews as real or fake.</a:t>
            </a:r>
          </a:p>
          <a:p>
            <a:r>
              <a:rPr lang="en-US" dirty="0"/>
              <a:t>Hard to get labelled data, some studies use solicited crowdsourced fake reviews.</a:t>
            </a:r>
          </a:p>
          <a:p>
            <a:r>
              <a:rPr lang="en-US" dirty="0"/>
              <a:t>Automated text classification does fairly well at identifying fake reviews by finding linguistic patterns in fake and real reviews, fake reviews tend to be very general and abstract and real ones mention very specific, concrete details.</a:t>
            </a:r>
          </a:p>
        </p:txBody>
      </p:sp>
      <p:sp>
        <p:nvSpPr>
          <p:cNvPr id="4" name="Slide Number Placeholder 3">
            <a:extLst>
              <a:ext uri="{FF2B5EF4-FFF2-40B4-BE49-F238E27FC236}">
                <a16:creationId xmlns:a16="http://schemas.microsoft.com/office/drawing/2014/main" id="{87CE7580-0939-48F0-A2F1-CEE76C29192B}"/>
              </a:ext>
            </a:extLst>
          </p:cNvPr>
          <p:cNvSpPr>
            <a:spLocks noGrp="1"/>
          </p:cNvSpPr>
          <p:nvPr>
            <p:ph type="sldNum" sz="quarter" idx="11"/>
          </p:nvPr>
        </p:nvSpPr>
        <p:spPr/>
        <p:txBody>
          <a:bodyPr/>
          <a:lstStyle/>
          <a:p>
            <a:fld id="{C442808E-67CE-449E-AC47-9C3424BBED8F}" type="slidenum">
              <a:rPr lang="x-none" smtClean="0"/>
              <a:pPr/>
              <a:t>15</a:t>
            </a:fld>
            <a:endParaRPr lang="en-US">
              <a:latin typeface="Times New Roman" pitchFamily="18" charset="0"/>
            </a:endParaRPr>
          </a:p>
        </p:txBody>
      </p:sp>
    </p:spTree>
    <p:extLst>
      <p:ext uri="{BB962C8B-B14F-4D97-AF65-F5344CB8AC3E}">
        <p14:creationId xmlns:p14="http://schemas.microsoft.com/office/powerpoint/2010/main" val="117552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BC9ED-0DF9-47D1-AF50-A4C5D8CE5397}"/>
              </a:ext>
            </a:extLst>
          </p:cNvPr>
          <p:cNvSpPr>
            <a:spLocks noGrp="1"/>
          </p:cNvSpPr>
          <p:nvPr>
            <p:ph type="title"/>
          </p:nvPr>
        </p:nvSpPr>
        <p:spPr/>
        <p:txBody>
          <a:bodyPr/>
          <a:lstStyle/>
          <a:p>
            <a:r>
              <a:rPr lang="en-US" dirty="0"/>
              <a:t>Internet Addiction</a:t>
            </a:r>
          </a:p>
        </p:txBody>
      </p:sp>
      <p:sp>
        <p:nvSpPr>
          <p:cNvPr id="3" name="Content Placeholder 2">
            <a:extLst>
              <a:ext uri="{FF2B5EF4-FFF2-40B4-BE49-F238E27FC236}">
                <a16:creationId xmlns:a16="http://schemas.microsoft.com/office/drawing/2014/main" id="{55A4F9DA-C2FC-4F1C-A9AE-255789904181}"/>
              </a:ext>
            </a:extLst>
          </p:cNvPr>
          <p:cNvSpPr>
            <a:spLocks noGrp="1"/>
          </p:cNvSpPr>
          <p:nvPr>
            <p:ph idx="1"/>
          </p:nvPr>
        </p:nvSpPr>
        <p:spPr/>
        <p:txBody>
          <a:bodyPr/>
          <a:lstStyle/>
          <a:p>
            <a:r>
              <a:rPr lang="en-US" dirty="0"/>
              <a:t>Effective search and recommendation methods encourage continued engagement and screen time and can lead to addictive behavior.</a:t>
            </a:r>
          </a:p>
          <a:p>
            <a:r>
              <a:rPr lang="en-US" dirty="0"/>
              <a:t>Machine learning over massive user data is used to optimize every aspect of information systems to maximize continued use.</a:t>
            </a:r>
          </a:p>
          <a:p>
            <a:r>
              <a:rPr lang="en-US" dirty="0"/>
              <a:t>Internet companies use A/B testing to optimize every aspect of information systems to maximize engagement. </a:t>
            </a:r>
          </a:p>
        </p:txBody>
      </p:sp>
      <p:sp>
        <p:nvSpPr>
          <p:cNvPr id="4" name="Slide Number Placeholder 3">
            <a:extLst>
              <a:ext uri="{FF2B5EF4-FFF2-40B4-BE49-F238E27FC236}">
                <a16:creationId xmlns:a16="http://schemas.microsoft.com/office/drawing/2014/main" id="{3DB67D21-1C44-49AC-B022-8ED427040A82}"/>
              </a:ext>
            </a:extLst>
          </p:cNvPr>
          <p:cNvSpPr>
            <a:spLocks noGrp="1"/>
          </p:cNvSpPr>
          <p:nvPr>
            <p:ph type="sldNum" sz="quarter" idx="11"/>
          </p:nvPr>
        </p:nvSpPr>
        <p:spPr/>
        <p:txBody>
          <a:bodyPr/>
          <a:lstStyle/>
          <a:p>
            <a:fld id="{C442808E-67CE-449E-AC47-9C3424BBED8F}" type="slidenum">
              <a:rPr lang="x-none" smtClean="0"/>
              <a:pPr/>
              <a:t>16</a:t>
            </a:fld>
            <a:endParaRPr lang="en-US">
              <a:latin typeface="Times New Roman" pitchFamily="18" charset="0"/>
            </a:endParaRPr>
          </a:p>
        </p:txBody>
      </p:sp>
    </p:spTree>
    <p:extLst>
      <p:ext uri="{BB962C8B-B14F-4D97-AF65-F5344CB8AC3E}">
        <p14:creationId xmlns:p14="http://schemas.microsoft.com/office/powerpoint/2010/main" val="398388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C18D2-3F75-40BF-AEF8-3C77042AA648}"/>
              </a:ext>
            </a:extLst>
          </p:cNvPr>
          <p:cNvSpPr>
            <a:spLocks noGrp="1"/>
          </p:cNvSpPr>
          <p:nvPr>
            <p:ph type="title"/>
          </p:nvPr>
        </p:nvSpPr>
        <p:spPr/>
        <p:txBody>
          <a:bodyPr/>
          <a:lstStyle/>
          <a:p>
            <a:r>
              <a:rPr lang="en-US" dirty="0"/>
              <a:t>Filter Bubble</a:t>
            </a:r>
          </a:p>
        </p:txBody>
      </p:sp>
      <p:sp>
        <p:nvSpPr>
          <p:cNvPr id="3" name="Content Placeholder 2">
            <a:extLst>
              <a:ext uri="{FF2B5EF4-FFF2-40B4-BE49-F238E27FC236}">
                <a16:creationId xmlns:a16="http://schemas.microsoft.com/office/drawing/2014/main" id="{648C96DE-3A10-40C1-A7CA-E29A8D9ECBED}"/>
              </a:ext>
            </a:extLst>
          </p:cNvPr>
          <p:cNvSpPr>
            <a:spLocks noGrp="1"/>
          </p:cNvSpPr>
          <p:nvPr>
            <p:ph idx="1"/>
          </p:nvPr>
        </p:nvSpPr>
        <p:spPr>
          <a:xfrm>
            <a:off x="563418" y="1371600"/>
            <a:ext cx="11028218" cy="4687888"/>
          </a:xfrm>
        </p:spPr>
        <p:txBody>
          <a:bodyPr/>
          <a:lstStyle/>
          <a:p>
            <a:r>
              <a:rPr lang="en-US" sz="2800" dirty="0"/>
              <a:t>Recommendation algorithms and personalized search and newsfeeds reinforce individual biases.</a:t>
            </a:r>
          </a:p>
          <a:p>
            <a:r>
              <a:rPr lang="en-US" sz="2800" dirty="0"/>
              <a:t>Users become separated from information that disagrees with their viewpoints, effectively isolating them in their own cultural or ideological bubbles.</a:t>
            </a:r>
          </a:p>
          <a:p>
            <a:r>
              <a:rPr lang="en-US" sz="2800" i="1" dirty="0"/>
              <a:t>Bill Gates 2017: (</a:t>
            </a:r>
            <a:r>
              <a:rPr lang="en-US" sz="2800" dirty="0"/>
              <a:t>Technology such as social media) “lets you go off with like-minded people, so you're not mixing and sharing and understanding other points of view ... It's super important. It's turned out to be more of a problem than I, or many others, would have expected.”</a:t>
            </a:r>
          </a:p>
          <a:p>
            <a:r>
              <a:rPr lang="en-US" sz="2800" dirty="0"/>
              <a:t>Algorithms that encourage presentation of a more diverse set of information might help to battle this effect.</a:t>
            </a:r>
          </a:p>
        </p:txBody>
      </p:sp>
      <p:sp>
        <p:nvSpPr>
          <p:cNvPr id="4" name="Slide Number Placeholder 3">
            <a:extLst>
              <a:ext uri="{FF2B5EF4-FFF2-40B4-BE49-F238E27FC236}">
                <a16:creationId xmlns:a16="http://schemas.microsoft.com/office/drawing/2014/main" id="{E8BABFD0-7B83-4EE1-B9F0-F77DDCDDF44C}"/>
              </a:ext>
            </a:extLst>
          </p:cNvPr>
          <p:cNvSpPr>
            <a:spLocks noGrp="1"/>
          </p:cNvSpPr>
          <p:nvPr>
            <p:ph type="sldNum" sz="quarter" idx="11"/>
          </p:nvPr>
        </p:nvSpPr>
        <p:spPr/>
        <p:txBody>
          <a:bodyPr/>
          <a:lstStyle/>
          <a:p>
            <a:fld id="{C442808E-67CE-449E-AC47-9C3424BBED8F}" type="slidenum">
              <a:rPr lang="x-none" smtClean="0"/>
              <a:pPr/>
              <a:t>17</a:t>
            </a:fld>
            <a:endParaRPr lang="en-US">
              <a:latin typeface="Times New Roman" pitchFamily="18" charset="0"/>
            </a:endParaRPr>
          </a:p>
        </p:txBody>
      </p:sp>
    </p:spTree>
    <p:extLst>
      <p:ext uri="{BB962C8B-B14F-4D97-AF65-F5344CB8AC3E}">
        <p14:creationId xmlns:p14="http://schemas.microsoft.com/office/powerpoint/2010/main" val="4034775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067BA-EB53-4E50-A9E7-014B970BC981}"/>
              </a:ext>
            </a:extLst>
          </p:cNvPr>
          <p:cNvSpPr>
            <a:spLocks noGrp="1"/>
          </p:cNvSpPr>
          <p:nvPr>
            <p:ph type="title"/>
          </p:nvPr>
        </p:nvSpPr>
        <p:spPr/>
        <p:txBody>
          <a:bodyPr/>
          <a:lstStyle/>
          <a:p>
            <a:r>
              <a:rPr lang="en-US" dirty="0"/>
              <a:t>Radicalization</a:t>
            </a:r>
          </a:p>
        </p:txBody>
      </p:sp>
      <p:sp>
        <p:nvSpPr>
          <p:cNvPr id="3" name="Content Placeholder 2">
            <a:extLst>
              <a:ext uri="{FF2B5EF4-FFF2-40B4-BE49-F238E27FC236}">
                <a16:creationId xmlns:a16="http://schemas.microsoft.com/office/drawing/2014/main" id="{D5EBAC22-BA46-4F45-9AE0-A53025D69160}"/>
              </a:ext>
            </a:extLst>
          </p:cNvPr>
          <p:cNvSpPr>
            <a:spLocks noGrp="1"/>
          </p:cNvSpPr>
          <p:nvPr>
            <p:ph idx="1"/>
          </p:nvPr>
        </p:nvSpPr>
        <p:spPr/>
        <p:txBody>
          <a:bodyPr/>
          <a:lstStyle/>
          <a:p>
            <a:r>
              <a:rPr lang="en-US" dirty="0"/>
              <a:t>Extreme political/religious beliefs can be reinforced by recommendation and personalization.</a:t>
            </a:r>
          </a:p>
          <a:p>
            <a:r>
              <a:rPr lang="en-US" dirty="0"/>
              <a:t>Can lead to “self radicalization” and potentially violent behavior.</a:t>
            </a:r>
          </a:p>
          <a:p>
            <a:pPr lvl="1"/>
            <a:r>
              <a:rPr lang="en-US" dirty="0"/>
              <a:t>Pizza gate conspiracy (predecessor to </a:t>
            </a:r>
            <a:r>
              <a:rPr lang="en-US" dirty="0" err="1"/>
              <a:t>QAnon</a:t>
            </a:r>
            <a:r>
              <a:rPr lang="en-US" dirty="0"/>
              <a:t>) led to Edgar Maddison Welch, a 28-year-old man from Salisbury, North Carolina, on December 4, 2016 going to Comet Ping Pong and firing three shots from an AR-15 style rifle.</a:t>
            </a:r>
          </a:p>
        </p:txBody>
      </p:sp>
      <p:sp>
        <p:nvSpPr>
          <p:cNvPr id="4" name="Slide Number Placeholder 3">
            <a:extLst>
              <a:ext uri="{FF2B5EF4-FFF2-40B4-BE49-F238E27FC236}">
                <a16:creationId xmlns:a16="http://schemas.microsoft.com/office/drawing/2014/main" id="{02501E60-0155-4879-8A90-5C0953135762}"/>
              </a:ext>
            </a:extLst>
          </p:cNvPr>
          <p:cNvSpPr>
            <a:spLocks noGrp="1"/>
          </p:cNvSpPr>
          <p:nvPr>
            <p:ph type="sldNum" sz="quarter" idx="11"/>
          </p:nvPr>
        </p:nvSpPr>
        <p:spPr/>
        <p:txBody>
          <a:bodyPr/>
          <a:lstStyle/>
          <a:p>
            <a:fld id="{C442808E-67CE-449E-AC47-9C3424BBED8F}" type="slidenum">
              <a:rPr lang="x-none" smtClean="0"/>
              <a:pPr/>
              <a:t>18</a:t>
            </a:fld>
            <a:endParaRPr lang="en-US">
              <a:latin typeface="Times New Roman" pitchFamily="18" charset="0"/>
            </a:endParaRPr>
          </a:p>
        </p:txBody>
      </p:sp>
    </p:spTree>
    <p:extLst>
      <p:ext uri="{BB962C8B-B14F-4D97-AF65-F5344CB8AC3E}">
        <p14:creationId xmlns:p14="http://schemas.microsoft.com/office/powerpoint/2010/main" val="398834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878A-F884-4BF5-9CE4-5E6D44E9778A}"/>
              </a:ext>
            </a:extLst>
          </p:cNvPr>
          <p:cNvSpPr>
            <a:spLocks noGrp="1"/>
          </p:cNvSpPr>
          <p:nvPr>
            <p:ph type="title"/>
          </p:nvPr>
        </p:nvSpPr>
        <p:spPr/>
        <p:txBody>
          <a:bodyPr/>
          <a:lstStyle/>
          <a:p>
            <a:r>
              <a:rPr lang="en-US" dirty="0"/>
              <a:t>Ethical Issues</a:t>
            </a:r>
          </a:p>
        </p:txBody>
      </p:sp>
      <p:sp>
        <p:nvSpPr>
          <p:cNvPr id="3" name="Content Placeholder 2">
            <a:extLst>
              <a:ext uri="{FF2B5EF4-FFF2-40B4-BE49-F238E27FC236}">
                <a16:creationId xmlns:a16="http://schemas.microsoft.com/office/drawing/2014/main" id="{DFA267C0-6515-4ED3-B15C-5C35FE8E1268}"/>
              </a:ext>
            </a:extLst>
          </p:cNvPr>
          <p:cNvSpPr>
            <a:spLocks noGrp="1"/>
          </p:cNvSpPr>
          <p:nvPr>
            <p:ph idx="1"/>
          </p:nvPr>
        </p:nvSpPr>
        <p:spPr/>
        <p:txBody>
          <a:bodyPr/>
          <a:lstStyle/>
          <a:p>
            <a:r>
              <a:rPr lang="en-US" dirty="0"/>
              <a:t>IR technology raises a wide variety of ethical issues</a:t>
            </a:r>
          </a:p>
          <a:p>
            <a:pPr lvl="1"/>
            <a:r>
              <a:rPr lang="en-US" dirty="0"/>
              <a:t>Privacy</a:t>
            </a:r>
          </a:p>
          <a:p>
            <a:pPr lvl="1"/>
            <a:r>
              <a:rPr lang="en-US" dirty="0"/>
              <a:t>Fairness</a:t>
            </a:r>
          </a:p>
          <a:p>
            <a:pPr lvl="1"/>
            <a:r>
              <a:rPr lang="en-US" dirty="0"/>
              <a:t>Disinformation</a:t>
            </a:r>
          </a:p>
          <a:p>
            <a:pPr lvl="1"/>
            <a:r>
              <a:rPr lang="en-US" dirty="0"/>
              <a:t>Internet addiction</a:t>
            </a:r>
          </a:p>
          <a:p>
            <a:pPr lvl="1"/>
            <a:r>
              <a:rPr lang="en-US" dirty="0"/>
              <a:t>Filter bubble</a:t>
            </a:r>
          </a:p>
          <a:p>
            <a:pPr lvl="1"/>
            <a:r>
              <a:rPr lang="en-US" dirty="0"/>
              <a:t>Radicalization</a:t>
            </a:r>
          </a:p>
          <a:p>
            <a:pPr lvl="1"/>
            <a:endParaRPr lang="en-US" dirty="0"/>
          </a:p>
        </p:txBody>
      </p:sp>
      <p:sp>
        <p:nvSpPr>
          <p:cNvPr id="4" name="Slide Number Placeholder 3">
            <a:extLst>
              <a:ext uri="{FF2B5EF4-FFF2-40B4-BE49-F238E27FC236}">
                <a16:creationId xmlns:a16="http://schemas.microsoft.com/office/drawing/2014/main" id="{2C94D434-7118-4BCE-8EE6-BE2E084112A1}"/>
              </a:ext>
            </a:extLst>
          </p:cNvPr>
          <p:cNvSpPr>
            <a:spLocks noGrp="1"/>
          </p:cNvSpPr>
          <p:nvPr>
            <p:ph type="sldNum" sz="quarter" idx="11"/>
          </p:nvPr>
        </p:nvSpPr>
        <p:spPr/>
        <p:txBody>
          <a:bodyPr/>
          <a:lstStyle/>
          <a:p>
            <a:fld id="{C442808E-67CE-449E-AC47-9C3424BBED8F}" type="slidenum">
              <a:rPr lang="x-none" smtClean="0"/>
              <a:pPr/>
              <a:t>2</a:t>
            </a:fld>
            <a:endParaRPr lang="en-US">
              <a:latin typeface="Times New Roman" pitchFamily="18" charset="0"/>
            </a:endParaRPr>
          </a:p>
        </p:txBody>
      </p:sp>
    </p:spTree>
    <p:extLst>
      <p:ext uri="{BB962C8B-B14F-4D97-AF65-F5344CB8AC3E}">
        <p14:creationId xmlns:p14="http://schemas.microsoft.com/office/powerpoint/2010/main" val="256161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8997D-20A0-4960-B99C-78D8181CCEB5}"/>
              </a:ext>
            </a:extLst>
          </p:cNvPr>
          <p:cNvSpPr>
            <a:spLocks noGrp="1"/>
          </p:cNvSpPr>
          <p:nvPr>
            <p:ph type="title"/>
          </p:nvPr>
        </p:nvSpPr>
        <p:spPr/>
        <p:txBody>
          <a:bodyPr/>
          <a:lstStyle/>
          <a:p>
            <a:r>
              <a:rPr lang="en-US" dirty="0"/>
              <a:t>Recent Documentaries</a:t>
            </a:r>
          </a:p>
        </p:txBody>
      </p:sp>
      <p:sp>
        <p:nvSpPr>
          <p:cNvPr id="3" name="Content Placeholder 2">
            <a:extLst>
              <a:ext uri="{FF2B5EF4-FFF2-40B4-BE49-F238E27FC236}">
                <a16:creationId xmlns:a16="http://schemas.microsoft.com/office/drawing/2014/main" id="{35D8D6D2-3364-49AD-AD49-528EB64C0552}"/>
              </a:ext>
            </a:extLst>
          </p:cNvPr>
          <p:cNvSpPr>
            <a:spLocks noGrp="1"/>
          </p:cNvSpPr>
          <p:nvPr>
            <p:ph idx="1"/>
          </p:nvPr>
        </p:nvSpPr>
        <p:spPr>
          <a:xfrm>
            <a:off x="446880" y="1475293"/>
            <a:ext cx="3297382" cy="4687888"/>
          </a:xfrm>
        </p:spPr>
        <p:txBody>
          <a:bodyPr/>
          <a:lstStyle/>
          <a:p>
            <a:r>
              <a:rPr lang="en-US" dirty="0"/>
              <a:t>Explores the dangerous human impact of social networking, with tech experts sounding the alarm on their own creations.</a:t>
            </a:r>
          </a:p>
        </p:txBody>
      </p:sp>
      <p:sp>
        <p:nvSpPr>
          <p:cNvPr id="4" name="Slide Number Placeholder 3">
            <a:extLst>
              <a:ext uri="{FF2B5EF4-FFF2-40B4-BE49-F238E27FC236}">
                <a16:creationId xmlns:a16="http://schemas.microsoft.com/office/drawing/2014/main" id="{3CFC25ED-709F-4182-A9DB-ADA971FDAFD5}"/>
              </a:ext>
            </a:extLst>
          </p:cNvPr>
          <p:cNvSpPr>
            <a:spLocks noGrp="1"/>
          </p:cNvSpPr>
          <p:nvPr>
            <p:ph type="sldNum" sz="quarter" idx="11"/>
          </p:nvPr>
        </p:nvSpPr>
        <p:spPr/>
        <p:txBody>
          <a:bodyPr/>
          <a:lstStyle/>
          <a:p>
            <a:fld id="{C442808E-67CE-449E-AC47-9C3424BBED8F}" type="slidenum">
              <a:rPr lang="x-none" smtClean="0"/>
              <a:pPr/>
              <a:t>3</a:t>
            </a:fld>
            <a:endParaRPr lang="en-US">
              <a:latin typeface="Times New Roman" pitchFamily="18" charset="0"/>
            </a:endParaRPr>
          </a:p>
        </p:txBody>
      </p:sp>
      <p:pic>
        <p:nvPicPr>
          <p:cNvPr id="1026" name="Picture 2" descr="The Social Dilemma (2020) - IMDb">
            <a:extLst>
              <a:ext uri="{FF2B5EF4-FFF2-40B4-BE49-F238E27FC236}">
                <a16:creationId xmlns:a16="http://schemas.microsoft.com/office/drawing/2014/main" id="{451875A3-19AE-47E8-8451-FE880665AC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9820" y="2281047"/>
            <a:ext cx="2180018" cy="4128822"/>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69C0DD07-1E36-40C3-8E4D-F4DFCA0891B8}"/>
              </a:ext>
            </a:extLst>
          </p:cNvPr>
          <p:cNvSpPr txBox="1">
            <a:spLocks/>
          </p:cNvSpPr>
          <p:nvPr/>
        </p:nvSpPr>
        <p:spPr bwMode="auto">
          <a:xfrm>
            <a:off x="6162164" y="1542473"/>
            <a:ext cx="3297382" cy="468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a:lstStyle>
          <a:p>
            <a:r>
              <a:rPr lang="en-US" kern="0" dirty="0"/>
              <a:t>Explores the Cambridge Analytical company that mined data from Facebook to impact the Brexit and 2016 Presidential elections.</a:t>
            </a:r>
          </a:p>
        </p:txBody>
      </p:sp>
      <p:pic>
        <p:nvPicPr>
          <p:cNvPr id="7" name="Picture 6" descr="A sign on a city street&#10;&#10;Description automatically generated">
            <a:extLst>
              <a:ext uri="{FF2B5EF4-FFF2-40B4-BE49-F238E27FC236}">
                <a16:creationId xmlns:a16="http://schemas.microsoft.com/office/drawing/2014/main" id="{84F78343-8AE1-43CB-89B0-AAFF39EC0B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546" y="2281047"/>
            <a:ext cx="2466975" cy="3648075"/>
          </a:xfrm>
          <a:prstGeom prst="rect">
            <a:avLst/>
          </a:prstGeom>
        </p:spPr>
      </p:pic>
    </p:spTree>
    <p:extLst>
      <p:ext uri="{BB962C8B-B14F-4D97-AF65-F5344CB8AC3E}">
        <p14:creationId xmlns:p14="http://schemas.microsoft.com/office/powerpoint/2010/main" val="400243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8997D-20A0-4960-B99C-78D8181CCEB5}"/>
              </a:ext>
            </a:extLst>
          </p:cNvPr>
          <p:cNvSpPr>
            <a:spLocks noGrp="1"/>
          </p:cNvSpPr>
          <p:nvPr>
            <p:ph type="title"/>
          </p:nvPr>
        </p:nvSpPr>
        <p:spPr/>
        <p:txBody>
          <a:bodyPr/>
          <a:lstStyle/>
          <a:p>
            <a:r>
              <a:rPr lang="en-US" dirty="0"/>
              <a:t>Recent Documentaries</a:t>
            </a:r>
          </a:p>
        </p:txBody>
      </p:sp>
      <p:sp>
        <p:nvSpPr>
          <p:cNvPr id="3" name="Content Placeholder 2">
            <a:extLst>
              <a:ext uri="{FF2B5EF4-FFF2-40B4-BE49-F238E27FC236}">
                <a16:creationId xmlns:a16="http://schemas.microsoft.com/office/drawing/2014/main" id="{35D8D6D2-3364-49AD-AD49-528EB64C0552}"/>
              </a:ext>
            </a:extLst>
          </p:cNvPr>
          <p:cNvSpPr>
            <a:spLocks noGrp="1"/>
          </p:cNvSpPr>
          <p:nvPr>
            <p:ph idx="1"/>
          </p:nvPr>
        </p:nvSpPr>
        <p:spPr>
          <a:xfrm>
            <a:off x="446880" y="1475293"/>
            <a:ext cx="3297382" cy="4687888"/>
          </a:xfrm>
        </p:spPr>
        <p:txBody>
          <a:bodyPr/>
          <a:lstStyle/>
          <a:p>
            <a:r>
              <a:rPr lang="en-US" dirty="0"/>
              <a:t>Explores how social media has exacerbated issues with “cancel culture”</a:t>
            </a:r>
          </a:p>
        </p:txBody>
      </p:sp>
      <p:sp>
        <p:nvSpPr>
          <p:cNvPr id="4" name="Slide Number Placeholder 3">
            <a:extLst>
              <a:ext uri="{FF2B5EF4-FFF2-40B4-BE49-F238E27FC236}">
                <a16:creationId xmlns:a16="http://schemas.microsoft.com/office/drawing/2014/main" id="{3CFC25ED-709F-4182-A9DB-ADA971FDAFD5}"/>
              </a:ext>
            </a:extLst>
          </p:cNvPr>
          <p:cNvSpPr>
            <a:spLocks noGrp="1"/>
          </p:cNvSpPr>
          <p:nvPr>
            <p:ph type="sldNum" sz="quarter" idx="11"/>
          </p:nvPr>
        </p:nvSpPr>
        <p:spPr/>
        <p:txBody>
          <a:bodyPr/>
          <a:lstStyle/>
          <a:p>
            <a:fld id="{C442808E-67CE-449E-AC47-9C3424BBED8F}" type="slidenum">
              <a:rPr lang="x-none" smtClean="0"/>
              <a:pPr/>
              <a:t>4</a:t>
            </a:fld>
            <a:endParaRPr lang="en-US">
              <a:latin typeface="Times New Roman" pitchFamily="18" charset="0"/>
            </a:endParaRPr>
          </a:p>
        </p:txBody>
      </p:sp>
      <p:sp>
        <p:nvSpPr>
          <p:cNvPr id="6" name="Content Placeholder 2">
            <a:extLst>
              <a:ext uri="{FF2B5EF4-FFF2-40B4-BE49-F238E27FC236}">
                <a16:creationId xmlns:a16="http://schemas.microsoft.com/office/drawing/2014/main" id="{69C0DD07-1E36-40C3-8E4D-F4DFCA0891B8}"/>
              </a:ext>
            </a:extLst>
          </p:cNvPr>
          <p:cNvSpPr txBox="1">
            <a:spLocks/>
          </p:cNvSpPr>
          <p:nvPr/>
        </p:nvSpPr>
        <p:spPr bwMode="auto">
          <a:xfrm>
            <a:off x="6162164" y="1542473"/>
            <a:ext cx="3297382" cy="468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CC00"/>
              </a:buClr>
              <a:buChar char="–"/>
              <a:defRPr sz="2800">
                <a:solidFill>
                  <a:srgbClr val="333399"/>
                </a:solidFill>
                <a:latin typeface="+mn-lt"/>
              </a:defRPr>
            </a:lvl2pPr>
            <a:lvl3pPr marL="1143000" indent="-228600" algn="l" rtl="0" eaLnBrk="0" fontAlgn="base" hangingPunct="0">
              <a:spcBef>
                <a:spcPct val="20000"/>
              </a:spcBef>
              <a:spcAft>
                <a:spcPct val="0"/>
              </a:spcAft>
              <a:buClr>
                <a:srgbClr val="3333CC"/>
              </a:buClr>
              <a:buChar char="•"/>
              <a:defRPr sz="2400">
                <a:solidFill>
                  <a:srgbClr val="006600"/>
                </a:solidFill>
                <a:latin typeface="+mn-lt"/>
              </a:defRPr>
            </a:lvl3pPr>
            <a:lvl4pPr marL="1600200" indent="-228600" algn="l" rtl="0" eaLnBrk="0" fontAlgn="base" hangingPunct="0">
              <a:spcBef>
                <a:spcPct val="20000"/>
              </a:spcBef>
              <a:spcAft>
                <a:spcPct val="0"/>
              </a:spcAft>
              <a:buClr>
                <a:srgbClr val="3333CC"/>
              </a:buClr>
              <a:buChar char="–"/>
              <a:defRPr sz="2000">
                <a:solidFill>
                  <a:schemeClr val="tx1"/>
                </a:solidFill>
                <a:latin typeface="+mn-lt"/>
              </a:defRPr>
            </a:lvl4pPr>
            <a:lvl5pPr marL="2057400" indent="-228600" algn="l" rtl="0" eaLnBrk="0" fontAlgn="base" hangingPunct="0">
              <a:spcBef>
                <a:spcPct val="20000"/>
              </a:spcBef>
              <a:spcAft>
                <a:spcPct val="0"/>
              </a:spcAft>
              <a:buClr>
                <a:srgbClr val="3333CC"/>
              </a:buClr>
              <a:buChar char="»"/>
              <a:defRPr sz="2000">
                <a:solidFill>
                  <a:srgbClr val="0000CC"/>
                </a:solidFill>
                <a:latin typeface="+mn-lt"/>
              </a:defRPr>
            </a:lvl5pPr>
            <a:lvl6pPr marL="2514600" indent="-228600" algn="l" rtl="0" fontAlgn="base">
              <a:spcBef>
                <a:spcPct val="20000"/>
              </a:spcBef>
              <a:spcAft>
                <a:spcPct val="0"/>
              </a:spcAft>
              <a:buClr>
                <a:srgbClr val="3333CC"/>
              </a:buClr>
              <a:buChar char="»"/>
              <a:defRPr sz="2000">
                <a:solidFill>
                  <a:srgbClr val="0000CC"/>
                </a:solidFill>
                <a:latin typeface="+mn-lt"/>
              </a:defRPr>
            </a:lvl6pPr>
            <a:lvl7pPr marL="2971800" indent="-228600" algn="l" rtl="0" fontAlgn="base">
              <a:spcBef>
                <a:spcPct val="20000"/>
              </a:spcBef>
              <a:spcAft>
                <a:spcPct val="0"/>
              </a:spcAft>
              <a:buClr>
                <a:srgbClr val="3333CC"/>
              </a:buClr>
              <a:buChar char="»"/>
              <a:defRPr sz="2000">
                <a:solidFill>
                  <a:srgbClr val="0000CC"/>
                </a:solidFill>
                <a:latin typeface="+mn-lt"/>
              </a:defRPr>
            </a:lvl7pPr>
            <a:lvl8pPr marL="3429000" indent="-228600" algn="l" rtl="0" fontAlgn="base">
              <a:spcBef>
                <a:spcPct val="20000"/>
              </a:spcBef>
              <a:spcAft>
                <a:spcPct val="0"/>
              </a:spcAft>
              <a:buClr>
                <a:srgbClr val="3333CC"/>
              </a:buClr>
              <a:buChar char="»"/>
              <a:defRPr sz="2000">
                <a:solidFill>
                  <a:srgbClr val="0000CC"/>
                </a:solidFill>
                <a:latin typeface="+mn-lt"/>
              </a:defRPr>
            </a:lvl8pPr>
            <a:lvl9pPr marL="3886200" indent="-228600" algn="l" rtl="0" fontAlgn="base">
              <a:spcBef>
                <a:spcPct val="20000"/>
              </a:spcBef>
              <a:spcAft>
                <a:spcPct val="0"/>
              </a:spcAft>
              <a:buClr>
                <a:srgbClr val="3333CC"/>
              </a:buClr>
              <a:buChar char="»"/>
              <a:defRPr sz="2000">
                <a:solidFill>
                  <a:srgbClr val="0000CC"/>
                </a:solidFill>
                <a:latin typeface="+mn-lt"/>
              </a:defRPr>
            </a:lvl9pPr>
          </a:lstStyle>
          <a:p>
            <a:endParaRPr lang="en-US" kern="0" dirty="0"/>
          </a:p>
        </p:txBody>
      </p:sp>
      <p:pic>
        <p:nvPicPr>
          <p:cNvPr id="9" name="Picture 8" descr="A picture containing diagram&#10;&#10;Description automatically generated">
            <a:extLst>
              <a:ext uri="{FF2B5EF4-FFF2-40B4-BE49-F238E27FC236}">
                <a16:creationId xmlns:a16="http://schemas.microsoft.com/office/drawing/2014/main" id="{193BF0FC-D992-432F-9659-63FAE37308F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6179" y="1680002"/>
            <a:ext cx="3187574" cy="4720797"/>
          </a:xfrm>
          <a:prstGeom prst="rect">
            <a:avLst/>
          </a:prstGeom>
        </p:spPr>
      </p:pic>
    </p:spTree>
    <p:extLst>
      <p:ext uri="{BB962C8B-B14F-4D97-AF65-F5344CB8AC3E}">
        <p14:creationId xmlns:p14="http://schemas.microsoft.com/office/powerpoint/2010/main" val="398369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6008F-EF23-4B2B-9418-900472FD649F}"/>
              </a:ext>
            </a:extLst>
          </p:cNvPr>
          <p:cNvSpPr>
            <a:spLocks noGrp="1"/>
          </p:cNvSpPr>
          <p:nvPr>
            <p:ph type="title"/>
          </p:nvPr>
        </p:nvSpPr>
        <p:spPr/>
        <p:txBody>
          <a:bodyPr/>
          <a:lstStyle/>
          <a:p>
            <a:r>
              <a:rPr lang="en-US" dirty="0"/>
              <a:t>Relevant Recent Popular Science/Tech Books</a:t>
            </a:r>
          </a:p>
        </p:txBody>
      </p:sp>
      <p:pic>
        <p:nvPicPr>
          <p:cNvPr id="6" name="Content Placeholder 5" descr="Graphical user interface, text, application&#10;&#10;Description automatically generated">
            <a:extLst>
              <a:ext uri="{FF2B5EF4-FFF2-40B4-BE49-F238E27FC236}">
                <a16:creationId xmlns:a16="http://schemas.microsoft.com/office/drawing/2014/main" id="{5AB51181-FA28-425F-82A2-15AF6F0F52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400" y="1366595"/>
            <a:ext cx="3496301" cy="5313528"/>
          </a:xfrm>
        </p:spPr>
      </p:pic>
      <p:sp>
        <p:nvSpPr>
          <p:cNvPr id="4" name="Slide Number Placeholder 3">
            <a:extLst>
              <a:ext uri="{FF2B5EF4-FFF2-40B4-BE49-F238E27FC236}">
                <a16:creationId xmlns:a16="http://schemas.microsoft.com/office/drawing/2014/main" id="{58A5B058-D9E7-4632-A6A3-86FF0DC5B6F0}"/>
              </a:ext>
            </a:extLst>
          </p:cNvPr>
          <p:cNvSpPr>
            <a:spLocks noGrp="1"/>
          </p:cNvSpPr>
          <p:nvPr>
            <p:ph type="sldNum" sz="quarter" idx="11"/>
          </p:nvPr>
        </p:nvSpPr>
        <p:spPr/>
        <p:txBody>
          <a:bodyPr/>
          <a:lstStyle/>
          <a:p>
            <a:fld id="{C442808E-67CE-449E-AC47-9C3424BBED8F}" type="slidenum">
              <a:rPr lang="x-none" smtClean="0"/>
              <a:pPr/>
              <a:t>5</a:t>
            </a:fld>
            <a:endParaRPr lang="en-US">
              <a:latin typeface="Times New Roman" pitchFamily="18" charset="0"/>
            </a:endParaRPr>
          </a:p>
        </p:txBody>
      </p:sp>
      <p:pic>
        <p:nvPicPr>
          <p:cNvPr id="5" name="Picture 4" descr="A close up of a sign&#10;&#10;Description automatically generated">
            <a:extLst>
              <a:ext uri="{FF2B5EF4-FFF2-40B4-BE49-F238E27FC236}">
                <a16:creationId xmlns:a16="http://schemas.microsoft.com/office/drawing/2014/main" id="{C4B6E378-4ECF-4869-AE9F-5325BCC55D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693" y="1366595"/>
            <a:ext cx="3362613" cy="5189218"/>
          </a:xfrm>
          <a:prstGeom prst="rect">
            <a:avLst/>
          </a:prstGeom>
        </p:spPr>
      </p:pic>
      <p:pic>
        <p:nvPicPr>
          <p:cNvPr id="7" name="Picture 6" descr="A picture containing calendar&#10;&#10;Description automatically generated">
            <a:extLst>
              <a:ext uri="{FF2B5EF4-FFF2-40B4-BE49-F238E27FC236}">
                <a16:creationId xmlns:a16="http://schemas.microsoft.com/office/drawing/2014/main" id="{CAA54755-FBD2-4B23-B2EC-9CFB76310B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3875" y="1366595"/>
            <a:ext cx="3421348" cy="5189218"/>
          </a:xfrm>
          <a:prstGeom prst="rect">
            <a:avLst/>
          </a:prstGeom>
        </p:spPr>
      </p:pic>
    </p:spTree>
    <p:extLst>
      <p:ext uri="{BB962C8B-B14F-4D97-AF65-F5344CB8AC3E}">
        <p14:creationId xmlns:p14="http://schemas.microsoft.com/office/powerpoint/2010/main" val="330167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E9D6C-E3B2-41F5-B6B0-40F74A1088C2}"/>
              </a:ext>
            </a:extLst>
          </p:cNvPr>
          <p:cNvSpPr>
            <a:spLocks noGrp="1"/>
          </p:cNvSpPr>
          <p:nvPr>
            <p:ph type="title"/>
          </p:nvPr>
        </p:nvSpPr>
        <p:spPr/>
        <p:txBody>
          <a:bodyPr/>
          <a:lstStyle/>
          <a:p>
            <a:r>
              <a:rPr lang="en-US" dirty="0"/>
              <a:t>Relevant Recent Popular Science/Tech Books</a:t>
            </a:r>
          </a:p>
        </p:txBody>
      </p:sp>
      <p:sp>
        <p:nvSpPr>
          <p:cNvPr id="4" name="Slide Number Placeholder 3">
            <a:extLst>
              <a:ext uri="{FF2B5EF4-FFF2-40B4-BE49-F238E27FC236}">
                <a16:creationId xmlns:a16="http://schemas.microsoft.com/office/drawing/2014/main" id="{6AEE43E0-1162-4AD5-91ED-521E107E5E67}"/>
              </a:ext>
            </a:extLst>
          </p:cNvPr>
          <p:cNvSpPr>
            <a:spLocks noGrp="1"/>
          </p:cNvSpPr>
          <p:nvPr>
            <p:ph type="sldNum" sz="quarter" idx="11"/>
          </p:nvPr>
        </p:nvSpPr>
        <p:spPr/>
        <p:txBody>
          <a:bodyPr/>
          <a:lstStyle/>
          <a:p>
            <a:fld id="{C442808E-67CE-449E-AC47-9C3424BBED8F}" type="slidenum">
              <a:rPr lang="x-none" smtClean="0"/>
              <a:pPr/>
              <a:t>6</a:t>
            </a:fld>
            <a:endParaRPr lang="en-US">
              <a:latin typeface="Times New Roman" pitchFamily="18" charset="0"/>
            </a:endParaRPr>
          </a:p>
        </p:txBody>
      </p:sp>
      <p:pic>
        <p:nvPicPr>
          <p:cNvPr id="6" name="Picture 5" descr="A blue sign with white text&#10;&#10;Description automatically generated with low confidence">
            <a:extLst>
              <a:ext uri="{FF2B5EF4-FFF2-40B4-BE49-F238E27FC236}">
                <a16:creationId xmlns:a16="http://schemas.microsoft.com/office/drawing/2014/main" id="{4C5C2E4E-A133-440A-A08D-02643D427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5872" y="1647825"/>
            <a:ext cx="3171825" cy="4752975"/>
          </a:xfrm>
          <a:prstGeom prst="rect">
            <a:avLst/>
          </a:prstGeom>
        </p:spPr>
      </p:pic>
      <p:pic>
        <p:nvPicPr>
          <p:cNvPr id="8" name="Picture 7" descr="Diagram&#10;&#10;Description automatically generated">
            <a:extLst>
              <a:ext uri="{FF2B5EF4-FFF2-40B4-BE49-F238E27FC236}">
                <a16:creationId xmlns:a16="http://schemas.microsoft.com/office/drawing/2014/main" id="{103B1158-10AC-44FE-9E84-464B53071F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4305" y="1553486"/>
            <a:ext cx="3330514" cy="4941651"/>
          </a:xfrm>
          <a:prstGeom prst="rect">
            <a:avLst/>
          </a:prstGeom>
        </p:spPr>
      </p:pic>
    </p:spTree>
    <p:extLst>
      <p:ext uri="{BB962C8B-B14F-4D97-AF65-F5344CB8AC3E}">
        <p14:creationId xmlns:p14="http://schemas.microsoft.com/office/powerpoint/2010/main" val="1345407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9BFD2-E55C-4DBB-8ABF-09493FD6904A}"/>
              </a:ext>
            </a:extLst>
          </p:cNvPr>
          <p:cNvSpPr>
            <a:spLocks noGrp="1"/>
          </p:cNvSpPr>
          <p:nvPr>
            <p:ph type="title"/>
          </p:nvPr>
        </p:nvSpPr>
        <p:spPr/>
        <p:txBody>
          <a:bodyPr/>
          <a:lstStyle/>
          <a:p>
            <a:r>
              <a:rPr lang="en-US" dirty="0"/>
              <a:t>Privacy</a:t>
            </a:r>
          </a:p>
        </p:txBody>
      </p:sp>
      <p:sp>
        <p:nvSpPr>
          <p:cNvPr id="3" name="Content Placeholder 2">
            <a:extLst>
              <a:ext uri="{FF2B5EF4-FFF2-40B4-BE49-F238E27FC236}">
                <a16:creationId xmlns:a16="http://schemas.microsoft.com/office/drawing/2014/main" id="{24784C13-5ABF-445E-BB48-B6EC1777FCBF}"/>
              </a:ext>
            </a:extLst>
          </p:cNvPr>
          <p:cNvSpPr>
            <a:spLocks noGrp="1"/>
          </p:cNvSpPr>
          <p:nvPr>
            <p:ph idx="1"/>
          </p:nvPr>
        </p:nvSpPr>
        <p:spPr/>
        <p:txBody>
          <a:bodyPr/>
          <a:lstStyle/>
          <a:p>
            <a:r>
              <a:rPr lang="en-US" dirty="0"/>
              <a:t>Search engines, social media sites, etc. collect enormous amounts of person information about their users.</a:t>
            </a:r>
          </a:p>
          <a:p>
            <a:r>
              <a:rPr lang="en-US" dirty="0"/>
              <a:t>Data is sold to advertisers in various forms to allow “micro targeting.”</a:t>
            </a:r>
          </a:p>
          <a:p>
            <a:r>
              <a:rPr lang="en-US" dirty="0"/>
              <a:t>Very few people read “terms of use” or change privacy settings from defaults.</a:t>
            </a:r>
          </a:p>
          <a:p>
            <a:r>
              <a:rPr lang="en-US" dirty="0"/>
              <a:t>Some sites like DuckDuckGo do not collect user data nor personalize results.</a:t>
            </a:r>
          </a:p>
        </p:txBody>
      </p:sp>
      <p:sp>
        <p:nvSpPr>
          <p:cNvPr id="4" name="Slide Number Placeholder 3">
            <a:extLst>
              <a:ext uri="{FF2B5EF4-FFF2-40B4-BE49-F238E27FC236}">
                <a16:creationId xmlns:a16="http://schemas.microsoft.com/office/drawing/2014/main" id="{BAE67383-1F98-4BEB-86B3-1EEE9802EEB4}"/>
              </a:ext>
            </a:extLst>
          </p:cNvPr>
          <p:cNvSpPr>
            <a:spLocks noGrp="1"/>
          </p:cNvSpPr>
          <p:nvPr>
            <p:ph type="sldNum" sz="quarter" idx="11"/>
          </p:nvPr>
        </p:nvSpPr>
        <p:spPr/>
        <p:txBody>
          <a:bodyPr/>
          <a:lstStyle/>
          <a:p>
            <a:fld id="{C442808E-67CE-449E-AC47-9C3424BBED8F}" type="slidenum">
              <a:rPr lang="x-none" smtClean="0"/>
              <a:pPr/>
              <a:t>7</a:t>
            </a:fld>
            <a:endParaRPr lang="en-US">
              <a:latin typeface="Times New Roman" pitchFamily="18" charset="0"/>
            </a:endParaRPr>
          </a:p>
        </p:txBody>
      </p:sp>
    </p:spTree>
    <p:extLst>
      <p:ext uri="{BB962C8B-B14F-4D97-AF65-F5344CB8AC3E}">
        <p14:creationId xmlns:p14="http://schemas.microsoft.com/office/powerpoint/2010/main" val="3478270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5492A-85EC-411C-9CB6-130301444152}"/>
              </a:ext>
            </a:extLst>
          </p:cNvPr>
          <p:cNvSpPr>
            <a:spLocks noGrp="1"/>
          </p:cNvSpPr>
          <p:nvPr>
            <p:ph type="title"/>
          </p:nvPr>
        </p:nvSpPr>
        <p:spPr/>
        <p:txBody>
          <a:bodyPr/>
          <a:lstStyle/>
          <a:p>
            <a:r>
              <a:rPr lang="en-US" dirty="0"/>
              <a:t>Deanonymization</a:t>
            </a:r>
          </a:p>
        </p:txBody>
      </p:sp>
      <p:sp>
        <p:nvSpPr>
          <p:cNvPr id="3" name="Content Placeholder 2">
            <a:extLst>
              <a:ext uri="{FF2B5EF4-FFF2-40B4-BE49-F238E27FC236}">
                <a16:creationId xmlns:a16="http://schemas.microsoft.com/office/drawing/2014/main" id="{D479E626-8ACE-4926-B05B-D68F30124210}"/>
              </a:ext>
            </a:extLst>
          </p:cNvPr>
          <p:cNvSpPr>
            <a:spLocks noGrp="1"/>
          </p:cNvSpPr>
          <p:nvPr>
            <p:ph idx="1"/>
          </p:nvPr>
        </p:nvSpPr>
        <p:spPr>
          <a:xfrm>
            <a:off x="547007" y="1371600"/>
            <a:ext cx="10730593" cy="4687888"/>
          </a:xfrm>
        </p:spPr>
        <p:txBody>
          <a:bodyPr/>
          <a:lstStyle/>
          <a:p>
            <a:r>
              <a:rPr lang="en-US" dirty="0"/>
              <a:t>Even if user IDs are removed, they can frequently be inferred from other disclosed information.</a:t>
            </a:r>
          </a:p>
          <a:p>
            <a:pPr lvl="1"/>
            <a:r>
              <a:rPr lang="en-US" dirty="0"/>
              <a:t>In mid-90’s Mass. released anonymized data on state employee health records, and MIT PhD student identified the governor’s unique record by combining info on birthday, sex, and zip code.</a:t>
            </a:r>
          </a:p>
          <a:p>
            <a:pPr lvl="1"/>
            <a:r>
              <a:rPr lang="en-US" dirty="0"/>
              <a:t>When AOL released search query records in 2006 for anonymized users, specific users were identified thru information in their queries.</a:t>
            </a:r>
          </a:p>
          <a:p>
            <a:pPr lvl="1"/>
            <a:r>
              <a:rPr lang="en-US" dirty="0"/>
              <a:t>Netflix Prize data was deanonymized in 2006 by UTCS researchers by matching ratings vectors with public film ratings on IMDB (</a:t>
            </a:r>
            <a:r>
              <a:rPr lang="en-US" i="1" dirty="0"/>
              <a:t>Narayanan, Arvind; </a:t>
            </a:r>
            <a:r>
              <a:rPr lang="en-US" i="1" dirty="0" err="1"/>
              <a:t>Shmatikov</a:t>
            </a:r>
            <a:r>
              <a:rPr lang="en-US" i="1" dirty="0"/>
              <a:t>, Vitaly  “How To Break Anonymity of the Netflix Prize Dataset”)</a:t>
            </a:r>
            <a:endParaRPr lang="en-US" dirty="0"/>
          </a:p>
        </p:txBody>
      </p:sp>
      <p:sp>
        <p:nvSpPr>
          <p:cNvPr id="4" name="Slide Number Placeholder 3">
            <a:extLst>
              <a:ext uri="{FF2B5EF4-FFF2-40B4-BE49-F238E27FC236}">
                <a16:creationId xmlns:a16="http://schemas.microsoft.com/office/drawing/2014/main" id="{8875CC80-88A9-4A03-A537-2892CA4B5A88}"/>
              </a:ext>
            </a:extLst>
          </p:cNvPr>
          <p:cNvSpPr>
            <a:spLocks noGrp="1"/>
          </p:cNvSpPr>
          <p:nvPr>
            <p:ph type="sldNum" sz="quarter" idx="11"/>
          </p:nvPr>
        </p:nvSpPr>
        <p:spPr/>
        <p:txBody>
          <a:bodyPr/>
          <a:lstStyle/>
          <a:p>
            <a:fld id="{C442808E-67CE-449E-AC47-9C3424BBED8F}" type="slidenum">
              <a:rPr lang="x-none" smtClean="0"/>
              <a:pPr/>
              <a:t>8</a:t>
            </a:fld>
            <a:endParaRPr lang="en-US">
              <a:latin typeface="Times New Roman" pitchFamily="18" charset="0"/>
            </a:endParaRPr>
          </a:p>
        </p:txBody>
      </p:sp>
    </p:spTree>
    <p:extLst>
      <p:ext uri="{BB962C8B-B14F-4D97-AF65-F5344CB8AC3E}">
        <p14:creationId xmlns:p14="http://schemas.microsoft.com/office/powerpoint/2010/main" val="308605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0F77-1AA4-4C58-89F1-0F195B6280A7}"/>
              </a:ext>
            </a:extLst>
          </p:cNvPr>
          <p:cNvSpPr>
            <a:spLocks noGrp="1"/>
          </p:cNvSpPr>
          <p:nvPr>
            <p:ph type="title"/>
          </p:nvPr>
        </p:nvSpPr>
        <p:spPr/>
        <p:txBody>
          <a:bodyPr/>
          <a:lstStyle/>
          <a:p>
            <a:r>
              <a:rPr lang="en-US" dirty="0"/>
              <a:t>Randomized Response</a:t>
            </a:r>
          </a:p>
        </p:txBody>
      </p:sp>
      <p:sp>
        <p:nvSpPr>
          <p:cNvPr id="3" name="Content Placeholder 2">
            <a:extLst>
              <a:ext uri="{FF2B5EF4-FFF2-40B4-BE49-F238E27FC236}">
                <a16:creationId xmlns:a16="http://schemas.microsoft.com/office/drawing/2014/main" id="{A75FE642-15DE-4B27-AE0C-9A035F0CD907}"/>
              </a:ext>
            </a:extLst>
          </p:cNvPr>
          <p:cNvSpPr>
            <a:spLocks noGrp="1"/>
          </p:cNvSpPr>
          <p:nvPr>
            <p:ph idx="1"/>
          </p:nvPr>
        </p:nvSpPr>
        <p:spPr>
          <a:xfrm>
            <a:off x="277091" y="1371600"/>
            <a:ext cx="11582400" cy="4687888"/>
          </a:xfrm>
        </p:spPr>
        <p:txBody>
          <a:bodyPr/>
          <a:lstStyle/>
          <a:p>
            <a:r>
              <a:rPr lang="en-US" dirty="0"/>
              <a:t>Goal is to produce accurate population statistics without compromising privacy of individuals.</a:t>
            </a:r>
          </a:p>
          <a:p>
            <a:r>
              <a:rPr lang="en-US" dirty="0"/>
              <a:t>Example: </a:t>
            </a:r>
          </a:p>
          <a:p>
            <a:pPr lvl="1"/>
            <a:r>
              <a:rPr lang="en-US" dirty="0"/>
              <a:t>Ask a man whether he has ever had sex with a prostitute. Before he answers, ask him to flip a coin. Instruct him to answer "yes" if the coin comes up tails, and truthfully, if it comes up heads.</a:t>
            </a:r>
          </a:p>
          <a:p>
            <a:pPr lvl="1"/>
            <a:r>
              <a:rPr lang="en-US" dirty="0"/>
              <a:t>Half of people will answer "yes" regardless of whether they have done it. The other half will answer truthfully. Whatever proportion of the group said "no", the true number who did not have sex with a prostitute is double that, because of the law of large numbers we assume the two halves are probably close to the same as it is a large randomized sampling.</a:t>
            </a:r>
          </a:p>
        </p:txBody>
      </p:sp>
      <p:sp>
        <p:nvSpPr>
          <p:cNvPr id="4" name="Slide Number Placeholder 3">
            <a:extLst>
              <a:ext uri="{FF2B5EF4-FFF2-40B4-BE49-F238E27FC236}">
                <a16:creationId xmlns:a16="http://schemas.microsoft.com/office/drawing/2014/main" id="{52171E2C-F4CA-42C7-BFD1-A774A4D6F2C7}"/>
              </a:ext>
            </a:extLst>
          </p:cNvPr>
          <p:cNvSpPr>
            <a:spLocks noGrp="1"/>
          </p:cNvSpPr>
          <p:nvPr>
            <p:ph type="sldNum" sz="quarter" idx="11"/>
          </p:nvPr>
        </p:nvSpPr>
        <p:spPr/>
        <p:txBody>
          <a:bodyPr/>
          <a:lstStyle/>
          <a:p>
            <a:fld id="{C442808E-67CE-449E-AC47-9C3424BBED8F}" type="slidenum">
              <a:rPr lang="x-none" smtClean="0"/>
              <a:pPr/>
              <a:t>9</a:t>
            </a:fld>
            <a:endParaRPr lang="en-US">
              <a:latin typeface="Times New Roman" pitchFamily="18" charset="0"/>
            </a:endParaRPr>
          </a:p>
        </p:txBody>
      </p:sp>
    </p:spTree>
    <p:extLst>
      <p:ext uri="{BB962C8B-B14F-4D97-AF65-F5344CB8AC3E}">
        <p14:creationId xmlns:p14="http://schemas.microsoft.com/office/powerpoint/2010/main" val="3920941304"/>
      </p:ext>
    </p:extLst>
  </p:cSld>
  <p:clrMapOvr>
    <a:masterClrMapping/>
  </p:clrMapOvr>
</p:sld>
</file>

<file path=ppt/theme/theme1.xml><?xml version="1.0" encoding="utf-8"?>
<a:theme xmlns:a="http://schemas.openxmlformats.org/drawingml/2006/main" name="1_models">
  <a:themeElements>
    <a:clrScheme name="">
      <a:dk1>
        <a:srgbClr val="000000"/>
      </a:dk1>
      <a:lt1>
        <a:srgbClr val="FFFFFF"/>
      </a:lt1>
      <a:dk2>
        <a:srgbClr val="3333FF"/>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66"/>
      </a:hlink>
      <a:folHlink>
        <a:srgbClr val="B2B2B2"/>
      </a:folHlink>
    </a:clrScheme>
    <a:fontScheme name="model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el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el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el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el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el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el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el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C:\My Documents\Powerpoint\IR Course\models.ppt</Template>
  <TotalTime>104371</TotalTime>
  <Words>1240</Words>
  <Application>Microsoft Office PowerPoint</Application>
  <PresentationFormat>Widescreen</PresentationFormat>
  <Paragraphs>91</Paragraphs>
  <Slides>18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Helvetica</vt:lpstr>
      <vt:lpstr>Times New Roman</vt:lpstr>
      <vt:lpstr>1_models</vt:lpstr>
      <vt:lpstr>Ethical Issues in IR</vt:lpstr>
      <vt:lpstr>Ethical Issues</vt:lpstr>
      <vt:lpstr>Recent Documentaries</vt:lpstr>
      <vt:lpstr>Recent Documentaries</vt:lpstr>
      <vt:lpstr>Relevant Recent Popular Science/Tech Books</vt:lpstr>
      <vt:lpstr>Relevant Recent Popular Science/Tech Books</vt:lpstr>
      <vt:lpstr>Privacy</vt:lpstr>
      <vt:lpstr>Deanonymization</vt:lpstr>
      <vt:lpstr>Randomized Response</vt:lpstr>
      <vt:lpstr>Differential Privacy</vt:lpstr>
      <vt:lpstr>Fairness</vt:lpstr>
      <vt:lpstr>Fairness in Machine Learning Systems</vt:lpstr>
      <vt:lpstr>Disinformation</vt:lpstr>
      <vt:lpstr>Section 230 of the Communications Decency Act</vt:lpstr>
      <vt:lpstr>Fake Review Detection</vt:lpstr>
      <vt:lpstr>Internet Addiction</vt:lpstr>
      <vt:lpstr>Filter Bubble</vt:lpstr>
      <vt:lpstr>Radicalization</vt:lpstr>
    </vt:vector>
  </TitlesOfParts>
  <Company>University of Texas at Austin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Information Retrieval and Web Search</dc:title>
  <dc:creator>Raymond Mooney</dc:creator>
  <cp:lastModifiedBy>Raymond Mooney</cp:lastModifiedBy>
  <cp:revision>1128</cp:revision>
  <cp:lastPrinted>1601-01-01T00:00:00Z</cp:lastPrinted>
  <dcterms:created xsi:type="dcterms:W3CDTF">2001-05-20T22:11:52Z</dcterms:created>
  <dcterms:modified xsi:type="dcterms:W3CDTF">2021-11-15T19:09:09Z</dcterms:modified>
</cp:coreProperties>
</file>