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380" r:id="rId3"/>
    <p:sldId id="381" r:id="rId4"/>
    <p:sldId id="379" r:id="rId5"/>
    <p:sldId id="301" r:id="rId6"/>
    <p:sldId id="262" r:id="rId7"/>
    <p:sldId id="269" r:id="rId8"/>
    <p:sldId id="258" r:id="rId9"/>
    <p:sldId id="259" r:id="rId10"/>
    <p:sldId id="303" r:id="rId11"/>
    <p:sldId id="272" r:id="rId12"/>
    <p:sldId id="260" r:id="rId13"/>
    <p:sldId id="273" r:id="rId14"/>
    <p:sldId id="265" r:id="rId15"/>
    <p:sldId id="266" r:id="rId16"/>
    <p:sldId id="264" r:id="rId17"/>
    <p:sldId id="283" r:id="rId18"/>
    <p:sldId id="267" r:id="rId19"/>
    <p:sldId id="285" r:id="rId20"/>
    <p:sldId id="278" r:id="rId21"/>
    <p:sldId id="327" r:id="rId22"/>
    <p:sldId id="343" r:id="rId23"/>
    <p:sldId id="325" r:id="rId24"/>
    <p:sldId id="342" r:id="rId25"/>
    <p:sldId id="371" r:id="rId26"/>
    <p:sldId id="392" r:id="rId27"/>
    <p:sldId id="393" r:id="rId28"/>
    <p:sldId id="372" r:id="rId29"/>
    <p:sldId id="344" r:id="rId30"/>
    <p:sldId id="383" r:id="rId31"/>
    <p:sldId id="345" r:id="rId32"/>
    <p:sldId id="346" r:id="rId33"/>
    <p:sldId id="347" r:id="rId34"/>
    <p:sldId id="348" r:id="rId35"/>
    <p:sldId id="384" r:id="rId36"/>
    <p:sldId id="376" r:id="rId37"/>
    <p:sldId id="351" r:id="rId38"/>
    <p:sldId id="352" r:id="rId39"/>
    <p:sldId id="353" r:id="rId40"/>
    <p:sldId id="354" r:id="rId41"/>
    <p:sldId id="359" r:id="rId42"/>
    <p:sldId id="360" r:id="rId43"/>
    <p:sldId id="361" r:id="rId44"/>
    <p:sldId id="362" r:id="rId45"/>
    <p:sldId id="363" r:id="rId46"/>
    <p:sldId id="364" r:id="rId47"/>
    <p:sldId id="365" r:id="rId48"/>
    <p:sldId id="370" r:id="rId49"/>
    <p:sldId id="375" r:id="rId50"/>
    <p:sldId id="377" r:id="rId51"/>
    <p:sldId id="355" r:id="rId52"/>
    <p:sldId id="356" r:id="rId53"/>
    <p:sldId id="378" r:id="rId54"/>
    <p:sldId id="389" r:id="rId55"/>
    <p:sldId id="390" r:id="rId56"/>
    <p:sldId id="391" r:id="rId57"/>
    <p:sldId id="373" r:id="rId58"/>
    <p:sldId id="388" r:id="rId59"/>
    <p:sldId id="329" r:id="rId60"/>
    <p:sldId id="284" r:id="rId61"/>
    <p:sldId id="274" r:id="rId62"/>
    <p:sldId id="341" r:id="rId63"/>
    <p:sldId id="374" r:id="rId64"/>
    <p:sldId id="382"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9" autoAdjust="0"/>
    <p:restoredTop sz="82906" autoAdjust="0"/>
  </p:normalViewPr>
  <p:slideViewPr>
    <p:cSldViewPr>
      <p:cViewPr varScale="1">
        <p:scale>
          <a:sx n="77" d="100"/>
          <a:sy n="77" d="100"/>
        </p:scale>
        <p:origin x="-1746" y="-90"/>
      </p:cViewPr>
      <p:guideLst>
        <p:guide orient="horz" pos="2160"/>
        <p:guide pos="2880"/>
      </p:guideLst>
    </p:cSldViewPr>
  </p:slideViewPr>
  <p:notesTextViewPr>
    <p:cViewPr>
      <p:scale>
        <a:sx n="1" d="1"/>
        <a:sy n="1" d="1"/>
      </p:scale>
      <p:origin x="0" y="0"/>
    </p:cViewPr>
  </p:notesTextViewPr>
  <p:sorterViewPr>
    <p:cViewPr>
      <p:scale>
        <a:sx n="100" d="100"/>
        <a:sy n="100" d="100"/>
      </p:scale>
      <p:origin x="0" y="211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A3A229-4CCA-4E27-89C7-34D971657EB6}" type="datetimeFigureOut">
              <a:rPr lang="en-US" smtClean="0"/>
              <a:t>12/1/2013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D3D751-B751-412C-8EB9-8D78FEC3C92D}" type="slidenum">
              <a:rPr lang="en-US" smtClean="0"/>
              <a:t>‹#›</a:t>
            </a:fld>
            <a:endParaRPr lang="en-US"/>
          </a:p>
        </p:txBody>
      </p:sp>
    </p:spTree>
    <p:extLst>
      <p:ext uri="{BB962C8B-B14F-4D97-AF65-F5344CB8AC3E}">
        <p14:creationId xmlns:p14="http://schemas.microsoft.com/office/powerpoint/2010/main" val="584271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goal is to raise</a:t>
            </a:r>
            <a:r>
              <a:rPr lang="en-US" baseline="0" dirty="0" smtClean="0"/>
              <a:t> issues, not to present completed work.</a:t>
            </a:r>
          </a:p>
          <a:p>
            <a:r>
              <a:rPr lang="en-US" baseline="0" dirty="0" smtClean="0"/>
              <a:t>Our community has a lot of work to do.</a:t>
            </a:r>
          </a:p>
          <a:p>
            <a:r>
              <a:rPr lang="en-US" baseline="0" dirty="0" smtClean="0"/>
              <a:t>Ask questions!</a:t>
            </a:r>
            <a:endParaRPr lang="en-US" dirty="0"/>
          </a:p>
        </p:txBody>
      </p:sp>
      <p:sp>
        <p:nvSpPr>
          <p:cNvPr id="4" name="Slide Number Placeholder 3"/>
          <p:cNvSpPr>
            <a:spLocks noGrp="1"/>
          </p:cNvSpPr>
          <p:nvPr>
            <p:ph type="sldNum" sz="quarter" idx="10"/>
          </p:nvPr>
        </p:nvSpPr>
        <p:spPr/>
        <p:txBody>
          <a:bodyPr/>
          <a:lstStyle/>
          <a:p>
            <a:fld id="{E2D3D751-B751-412C-8EB9-8D78FEC3C92D}" type="slidenum">
              <a:rPr lang="en-US" smtClean="0"/>
              <a:t>1</a:t>
            </a:fld>
            <a:endParaRPr lang="en-US"/>
          </a:p>
        </p:txBody>
      </p:sp>
    </p:spTree>
    <p:extLst>
      <p:ext uri="{BB962C8B-B14F-4D97-AF65-F5344CB8AC3E}">
        <p14:creationId xmlns:p14="http://schemas.microsoft.com/office/powerpoint/2010/main" val="1659192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D3D751-B751-412C-8EB9-8D78FEC3C92D}" type="slidenum">
              <a:rPr lang="en-US" smtClean="0"/>
              <a:t>32</a:t>
            </a:fld>
            <a:endParaRPr lang="en-US"/>
          </a:p>
        </p:txBody>
      </p:sp>
    </p:spTree>
    <p:extLst>
      <p:ext uri="{BB962C8B-B14F-4D97-AF65-F5344CB8AC3E}">
        <p14:creationId xmlns:p14="http://schemas.microsoft.com/office/powerpoint/2010/main" val="1127301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D3D751-B751-412C-8EB9-8D78FEC3C92D}" type="slidenum">
              <a:rPr lang="en-US" smtClean="0"/>
              <a:t>34</a:t>
            </a:fld>
            <a:endParaRPr lang="en-US"/>
          </a:p>
        </p:txBody>
      </p:sp>
    </p:spTree>
    <p:extLst>
      <p:ext uri="{BB962C8B-B14F-4D97-AF65-F5344CB8AC3E}">
        <p14:creationId xmlns:p14="http://schemas.microsoft.com/office/powerpoint/2010/main" val="272891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the problem is harder</a:t>
            </a:r>
            <a:r>
              <a:rPr lang="en-US" baseline="0" dirty="0" smtClean="0"/>
              <a:t> than it looks</a:t>
            </a:r>
            <a:endParaRPr lang="en-US" dirty="0"/>
          </a:p>
        </p:txBody>
      </p:sp>
      <p:sp>
        <p:nvSpPr>
          <p:cNvPr id="4" name="Slide Number Placeholder 3"/>
          <p:cNvSpPr>
            <a:spLocks noGrp="1"/>
          </p:cNvSpPr>
          <p:nvPr>
            <p:ph type="sldNum" sz="quarter" idx="10"/>
          </p:nvPr>
        </p:nvSpPr>
        <p:spPr/>
        <p:txBody>
          <a:bodyPr/>
          <a:lstStyle/>
          <a:p>
            <a:fld id="{E2D3D751-B751-412C-8EB9-8D78FEC3C92D}" type="slidenum">
              <a:rPr lang="en-US" smtClean="0"/>
              <a:t>36</a:t>
            </a:fld>
            <a:endParaRPr lang="en-US"/>
          </a:p>
        </p:txBody>
      </p:sp>
    </p:spTree>
    <p:extLst>
      <p:ext uri="{BB962C8B-B14F-4D97-AF65-F5344CB8AC3E}">
        <p14:creationId xmlns:p14="http://schemas.microsoft.com/office/powerpoint/2010/main" val="1487154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D3D751-B751-412C-8EB9-8D78FEC3C92D}" type="slidenum">
              <a:rPr lang="en-US" smtClean="0"/>
              <a:t>37</a:t>
            </a:fld>
            <a:endParaRPr lang="en-US"/>
          </a:p>
        </p:txBody>
      </p:sp>
    </p:spTree>
    <p:extLst>
      <p:ext uri="{BB962C8B-B14F-4D97-AF65-F5344CB8AC3E}">
        <p14:creationId xmlns:p14="http://schemas.microsoft.com/office/powerpoint/2010/main" val="2105760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D3D751-B751-412C-8EB9-8D78FEC3C92D}" type="slidenum">
              <a:rPr lang="en-US" smtClean="0"/>
              <a:t>40</a:t>
            </a:fld>
            <a:endParaRPr lang="en-US"/>
          </a:p>
        </p:txBody>
      </p:sp>
    </p:spTree>
    <p:extLst>
      <p:ext uri="{BB962C8B-B14F-4D97-AF65-F5344CB8AC3E}">
        <p14:creationId xmlns:p14="http://schemas.microsoft.com/office/powerpoint/2010/main" val="2105760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Nature papers in under 2 years</a:t>
            </a:r>
            <a:endParaRPr lang="en-US" dirty="0"/>
          </a:p>
        </p:txBody>
      </p:sp>
      <p:sp>
        <p:nvSpPr>
          <p:cNvPr id="4" name="Slide Number Placeholder 3"/>
          <p:cNvSpPr>
            <a:spLocks noGrp="1"/>
          </p:cNvSpPr>
          <p:nvPr>
            <p:ph type="sldNum" sz="quarter" idx="10"/>
          </p:nvPr>
        </p:nvSpPr>
        <p:spPr/>
        <p:txBody>
          <a:bodyPr/>
          <a:lstStyle/>
          <a:p>
            <a:fld id="{E2D3D751-B751-412C-8EB9-8D78FEC3C92D}" type="slidenum">
              <a:rPr lang="en-US" smtClean="0"/>
              <a:t>46</a:t>
            </a:fld>
            <a:endParaRPr lang="en-US"/>
          </a:p>
        </p:txBody>
      </p:sp>
    </p:spTree>
    <p:extLst>
      <p:ext uri="{BB962C8B-B14F-4D97-AF65-F5344CB8AC3E}">
        <p14:creationId xmlns:p14="http://schemas.microsoft.com/office/powerpoint/2010/main" val="15739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Gaming is</a:t>
            </a:r>
            <a:r>
              <a:rPr lang="en-US" baseline="0" dirty="0" smtClean="0"/>
              <a:t> a gateway drug to SE</a:t>
            </a:r>
            <a:endParaRPr lang="en-US" dirty="0"/>
          </a:p>
        </p:txBody>
      </p:sp>
      <p:sp>
        <p:nvSpPr>
          <p:cNvPr id="4" name="Slide Number Placeholder 3"/>
          <p:cNvSpPr>
            <a:spLocks noGrp="1"/>
          </p:cNvSpPr>
          <p:nvPr>
            <p:ph type="sldNum" sz="quarter" idx="10"/>
          </p:nvPr>
        </p:nvSpPr>
        <p:spPr/>
        <p:txBody>
          <a:bodyPr/>
          <a:lstStyle/>
          <a:p>
            <a:fld id="{E2D3D751-B751-412C-8EB9-8D78FEC3C92D}" type="slidenum">
              <a:rPr lang="en-US" smtClean="0"/>
              <a:t>53</a:t>
            </a:fld>
            <a:endParaRPr lang="en-US"/>
          </a:p>
        </p:txBody>
      </p:sp>
    </p:spTree>
    <p:extLst>
      <p:ext uri="{BB962C8B-B14F-4D97-AF65-F5344CB8AC3E}">
        <p14:creationId xmlns:p14="http://schemas.microsoft.com/office/powerpoint/2010/main" val="435045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2D3D751-B751-412C-8EB9-8D78FEC3C92D}" type="slidenum">
              <a:rPr lang="en-US" smtClean="0"/>
              <a:t>63</a:t>
            </a:fld>
            <a:endParaRPr lang="en-US"/>
          </a:p>
        </p:txBody>
      </p:sp>
    </p:spTree>
    <p:extLst>
      <p:ext uri="{BB962C8B-B14F-4D97-AF65-F5344CB8AC3E}">
        <p14:creationId xmlns:p14="http://schemas.microsoft.com/office/powerpoint/2010/main" val="2649383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If you don’t like it, try living a day without it!</a:t>
            </a:r>
          </a:p>
          <a:p>
            <a:r>
              <a:rPr lang="en-US" dirty="0" smtClean="0"/>
              <a:t>Software provides</a:t>
            </a:r>
            <a:r>
              <a:rPr lang="en-US" baseline="0" dirty="0" smtClean="0"/>
              <a:t> (most of) the value in our gadgets.  -- not to mention much value in our economy.</a:t>
            </a:r>
            <a:endParaRPr lang="en-US" dirty="0" smtClean="0"/>
          </a:p>
          <a:p>
            <a:r>
              <a:rPr lang="en-US" dirty="0" smtClean="0"/>
              <a:t>Today, a 500,000-line program is “medium”</a:t>
            </a:r>
          </a:p>
          <a:p>
            <a:r>
              <a:rPr lang="en-US" dirty="0" smtClean="0"/>
              <a:t>And for this presentation, I’m running a 50,000,000-line program</a:t>
            </a:r>
          </a:p>
          <a:p>
            <a:r>
              <a:rPr lang="en-US" dirty="0" smtClean="0"/>
              <a:t>It’s a measure of our success that</a:t>
            </a:r>
            <a:r>
              <a:rPr lang="en-US" baseline="0" dirty="0" smtClean="0"/>
              <a:t> we just assume we should be able to do more</a:t>
            </a:r>
            <a:endParaRPr lang="en-US" dirty="0"/>
          </a:p>
        </p:txBody>
      </p:sp>
      <p:sp>
        <p:nvSpPr>
          <p:cNvPr id="4" name="Slide Number Placeholder 3"/>
          <p:cNvSpPr>
            <a:spLocks noGrp="1"/>
          </p:cNvSpPr>
          <p:nvPr>
            <p:ph type="sldNum" sz="quarter" idx="10"/>
          </p:nvPr>
        </p:nvSpPr>
        <p:spPr/>
        <p:txBody>
          <a:bodyPr/>
          <a:lstStyle/>
          <a:p>
            <a:fld id="{4D8F8FD4-E539-4EF3-84CA-A50F5B5605E9}" type="slidenum">
              <a:rPr lang="en-US" smtClean="0"/>
              <a:t>2</a:t>
            </a:fld>
            <a:endParaRPr lang="en-US"/>
          </a:p>
        </p:txBody>
      </p:sp>
    </p:spTree>
    <p:extLst>
      <p:ext uri="{BB962C8B-B14F-4D97-AF65-F5344CB8AC3E}">
        <p14:creationId xmlns:p14="http://schemas.microsoft.com/office/powerpoint/2010/main" val="4196588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Integration of the two parts is also deep</a:t>
            </a:r>
            <a:endParaRPr lang="en-US" dirty="0"/>
          </a:p>
        </p:txBody>
      </p:sp>
      <p:sp>
        <p:nvSpPr>
          <p:cNvPr id="4" name="Slide Number Placeholder 3"/>
          <p:cNvSpPr>
            <a:spLocks noGrp="1"/>
          </p:cNvSpPr>
          <p:nvPr>
            <p:ph type="sldNum" sz="quarter" idx="10"/>
          </p:nvPr>
        </p:nvSpPr>
        <p:spPr/>
        <p:txBody>
          <a:bodyPr/>
          <a:lstStyle/>
          <a:p>
            <a:fld id="{4D8F8FD4-E539-4EF3-84CA-A50F5B5605E9}" type="slidenum">
              <a:rPr lang="en-US" smtClean="0"/>
              <a:t>3</a:t>
            </a:fld>
            <a:endParaRPr lang="en-US"/>
          </a:p>
        </p:txBody>
      </p:sp>
    </p:spTree>
    <p:extLst>
      <p:ext uri="{BB962C8B-B14F-4D97-AF65-F5344CB8AC3E}">
        <p14:creationId xmlns:p14="http://schemas.microsoft.com/office/powerpoint/2010/main" val="345864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 has been wildly successful, and will continue to be.  I want to talk</a:t>
            </a:r>
            <a:r>
              <a:rPr lang="en-US" baseline="0" dirty="0" smtClean="0"/>
              <a:t> </a:t>
            </a:r>
            <a:r>
              <a:rPr lang="en-US" dirty="0" smtClean="0"/>
              <a:t>about some remaining problems.</a:t>
            </a:r>
          </a:p>
          <a:p>
            <a:endParaRPr lang="en-US" dirty="0" smtClean="0"/>
          </a:p>
          <a:p>
            <a:r>
              <a:rPr lang="en-US" dirty="0" smtClean="0"/>
              <a:t> * what sort and how?</a:t>
            </a:r>
          </a:p>
          <a:p>
            <a:endParaRPr lang="en-US" dirty="0" smtClean="0"/>
          </a:p>
          <a:p>
            <a:r>
              <a:rPr lang="en-US" dirty="0" smtClean="0"/>
              <a:t> * what are people good at.  What about after training?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big-picture view vs. focused tasks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focus on problem, not program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2D3D751-B751-412C-8EB9-8D78FEC3C92D}" type="slidenum">
              <a:rPr lang="en-US" smtClean="0"/>
              <a:t>5</a:t>
            </a:fld>
            <a:endParaRPr lang="en-US"/>
          </a:p>
        </p:txBody>
      </p:sp>
    </p:spTree>
    <p:extLst>
      <p:ext uri="{BB962C8B-B14F-4D97-AF65-F5344CB8AC3E}">
        <p14:creationId xmlns:p14="http://schemas.microsoft.com/office/powerpoint/2010/main" val="2649383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can learn from games.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sense of progress and accomplishment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love my work and I'm happy that I get paid to do it.</a:t>
            </a:r>
          </a:p>
          <a:p>
            <a:endParaRPr lang="en-US" dirty="0"/>
          </a:p>
        </p:txBody>
      </p:sp>
      <p:sp>
        <p:nvSpPr>
          <p:cNvPr id="4" name="Slide Number Placeholder 3"/>
          <p:cNvSpPr>
            <a:spLocks noGrp="1"/>
          </p:cNvSpPr>
          <p:nvPr>
            <p:ph type="sldNum" sz="quarter" idx="10"/>
          </p:nvPr>
        </p:nvSpPr>
        <p:spPr/>
        <p:txBody>
          <a:bodyPr/>
          <a:lstStyle/>
          <a:p>
            <a:fld id="{E2D3D751-B751-412C-8EB9-8D78FEC3C92D}" type="slidenum">
              <a:rPr lang="en-US" smtClean="0"/>
              <a:t>10</a:t>
            </a:fld>
            <a:endParaRPr lang="en-US"/>
          </a:p>
        </p:txBody>
      </p:sp>
    </p:spTree>
    <p:extLst>
      <p:ext uri="{BB962C8B-B14F-4D97-AF65-F5344CB8AC3E}">
        <p14:creationId xmlns:p14="http://schemas.microsoft.com/office/powerpoint/2010/main" val="3802782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order:</a:t>
            </a:r>
            <a:r>
              <a:rPr lang="en-US" baseline="0" dirty="0" smtClean="0"/>
              <a:t> wind, earth, crash.</a:t>
            </a:r>
            <a:endParaRPr lang="en-US" dirty="0"/>
          </a:p>
        </p:txBody>
      </p:sp>
      <p:sp>
        <p:nvSpPr>
          <p:cNvPr id="4" name="Slide Number Placeholder 3"/>
          <p:cNvSpPr>
            <a:spLocks noGrp="1"/>
          </p:cNvSpPr>
          <p:nvPr>
            <p:ph type="sldNum" sz="quarter" idx="10"/>
          </p:nvPr>
        </p:nvSpPr>
        <p:spPr/>
        <p:txBody>
          <a:bodyPr/>
          <a:lstStyle/>
          <a:p>
            <a:fld id="{E2D3D751-B751-412C-8EB9-8D78FEC3C92D}" type="slidenum">
              <a:rPr lang="en-US" smtClean="0"/>
              <a:t>12</a:t>
            </a:fld>
            <a:endParaRPr lang="en-US"/>
          </a:p>
        </p:txBody>
      </p:sp>
    </p:spTree>
    <p:extLst>
      <p:ext uri="{BB962C8B-B14F-4D97-AF65-F5344CB8AC3E}">
        <p14:creationId xmlns:p14="http://schemas.microsoft.com/office/powerpoint/2010/main" val="4283484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a:t>
            </a:r>
            <a:r>
              <a:rPr lang="en-US" dirty="0" err="1" smtClean="0"/>
              <a:t>overoptimize</a:t>
            </a:r>
            <a:r>
              <a:rPr lang="en-US" dirty="0" smtClean="0"/>
              <a:t>!</a:t>
            </a:r>
            <a:endParaRPr lang="en-US" dirty="0"/>
          </a:p>
        </p:txBody>
      </p:sp>
      <p:sp>
        <p:nvSpPr>
          <p:cNvPr id="4" name="Slide Number Placeholder 3"/>
          <p:cNvSpPr>
            <a:spLocks noGrp="1"/>
          </p:cNvSpPr>
          <p:nvPr>
            <p:ph type="sldNum" sz="quarter" idx="10"/>
          </p:nvPr>
        </p:nvSpPr>
        <p:spPr/>
        <p:txBody>
          <a:bodyPr/>
          <a:lstStyle/>
          <a:p>
            <a:fld id="{E2D3D751-B751-412C-8EB9-8D78FEC3C92D}" type="slidenum">
              <a:rPr lang="en-US" smtClean="0"/>
              <a:t>21</a:t>
            </a:fld>
            <a:endParaRPr lang="en-US"/>
          </a:p>
        </p:txBody>
      </p:sp>
    </p:spTree>
    <p:extLst>
      <p:ext uri="{BB962C8B-B14F-4D97-AF65-F5344CB8AC3E}">
        <p14:creationId xmlns:p14="http://schemas.microsoft.com/office/powerpoint/2010/main" val="2049377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What is the best way to utilize a community?</a:t>
            </a:r>
          </a:p>
          <a:p>
            <a:pPr lvl="1"/>
            <a:r>
              <a:rPr lang="en-US" dirty="0" smtClean="0"/>
              <a:t>Redundancy</a:t>
            </a:r>
          </a:p>
          <a:p>
            <a:pPr lvl="1"/>
            <a:r>
              <a:rPr lang="en-US" dirty="0" smtClean="0"/>
              <a:t>Reconfigure games to adjust difficulty</a:t>
            </a:r>
          </a:p>
          <a:p>
            <a:endParaRPr lang="en-US" dirty="0"/>
          </a:p>
        </p:txBody>
      </p:sp>
      <p:sp>
        <p:nvSpPr>
          <p:cNvPr id="4" name="Slide Number Placeholder 3"/>
          <p:cNvSpPr>
            <a:spLocks noGrp="1"/>
          </p:cNvSpPr>
          <p:nvPr>
            <p:ph type="sldNum" sz="quarter" idx="10"/>
          </p:nvPr>
        </p:nvSpPr>
        <p:spPr/>
        <p:txBody>
          <a:bodyPr/>
          <a:lstStyle/>
          <a:p>
            <a:fld id="{E2D3D751-B751-412C-8EB9-8D78FEC3C92D}" type="slidenum">
              <a:rPr lang="en-US" smtClean="0"/>
              <a:t>25</a:t>
            </a:fld>
            <a:endParaRPr lang="en-US"/>
          </a:p>
        </p:txBody>
      </p:sp>
    </p:spTree>
    <p:extLst>
      <p:ext uri="{BB962C8B-B14F-4D97-AF65-F5344CB8AC3E}">
        <p14:creationId xmlns:p14="http://schemas.microsoft.com/office/powerpoint/2010/main" val="1301474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game design makes similar choices</a:t>
            </a:r>
          </a:p>
          <a:p>
            <a:endParaRPr lang="en-US" dirty="0"/>
          </a:p>
        </p:txBody>
      </p:sp>
      <p:sp>
        <p:nvSpPr>
          <p:cNvPr id="4" name="Slide Number Placeholder 3"/>
          <p:cNvSpPr>
            <a:spLocks noGrp="1"/>
          </p:cNvSpPr>
          <p:nvPr>
            <p:ph type="sldNum" sz="quarter" idx="10"/>
          </p:nvPr>
        </p:nvSpPr>
        <p:spPr/>
        <p:txBody>
          <a:bodyPr/>
          <a:lstStyle/>
          <a:p>
            <a:fld id="{E2D3D751-B751-412C-8EB9-8D78FEC3C92D}" type="slidenum">
              <a:rPr lang="en-US" smtClean="0"/>
              <a:t>29</a:t>
            </a:fld>
            <a:endParaRPr lang="en-US"/>
          </a:p>
        </p:txBody>
      </p:sp>
    </p:spTree>
    <p:extLst>
      <p:ext uri="{BB962C8B-B14F-4D97-AF65-F5344CB8AC3E}">
        <p14:creationId xmlns:p14="http://schemas.microsoft.com/office/powerpoint/2010/main" val="1810369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F51181-3545-470E-9F61-6A6C86FFE2AD}" type="datetimeFigureOut">
              <a:rPr lang="en-US" smtClean="0"/>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B2EDD1-1777-4017-9FDD-1BF30686D5AF}" type="slidenum">
              <a:rPr lang="en-US" smtClean="0"/>
              <a:t>‹#›</a:t>
            </a:fld>
            <a:endParaRPr lang="en-US"/>
          </a:p>
        </p:txBody>
      </p:sp>
    </p:spTree>
    <p:extLst>
      <p:ext uri="{BB962C8B-B14F-4D97-AF65-F5344CB8AC3E}">
        <p14:creationId xmlns:p14="http://schemas.microsoft.com/office/powerpoint/2010/main" val="306095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51181-3545-470E-9F61-6A6C86FFE2AD}" type="datetimeFigureOut">
              <a:rPr lang="en-US" smtClean="0"/>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B2EDD1-1777-4017-9FDD-1BF30686D5AF}" type="slidenum">
              <a:rPr lang="en-US" smtClean="0"/>
              <a:t>‹#›</a:t>
            </a:fld>
            <a:endParaRPr lang="en-US"/>
          </a:p>
        </p:txBody>
      </p:sp>
    </p:spTree>
    <p:extLst>
      <p:ext uri="{BB962C8B-B14F-4D97-AF65-F5344CB8AC3E}">
        <p14:creationId xmlns:p14="http://schemas.microsoft.com/office/powerpoint/2010/main" val="268552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51181-3545-470E-9F61-6A6C86FFE2AD}" type="datetimeFigureOut">
              <a:rPr lang="en-US" smtClean="0"/>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B2EDD1-1777-4017-9FDD-1BF30686D5AF}" type="slidenum">
              <a:rPr lang="en-US" smtClean="0"/>
              <a:t>‹#›</a:t>
            </a:fld>
            <a:endParaRPr lang="en-US"/>
          </a:p>
        </p:txBody>
      </p:sp>
    </p:spTree>
    <p:extLst>
      <p:ext uri="{BB962C8B-B14F-4D97-AF65-F5344CB8AC3E}">
        <p14:creationId xmlns:p14="http://schemas.microsoft.com/office/powerpoint/2010/main" val="258254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51181-3545-470E-9F61-6A6C86FFE2AD}" type="datetimeFigureOut">
              <a:rPr lang="en-US" smtClean="0"/>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B2EDD1-1777-4017-9FDD-1BF30686D5AF}" type="slidenum">
              <a:rPr lang="en-US" smtClean="0"/>
              <a:t>‹#›</a:t>
            </a:fld>
            <a:endParaRPr lang="en-US"/>
          </a:p>
        </p:txBody>
      </p:sp>
    </p:spTree>
    <p:extLst>
      <p:ext uri="{BB962C8B-B14F-4D97-AF65-F5344CB8AC3E}">
        <p14:creationId xmlns:p14="http://schemas.microsoft.com/office/powerpoint/2010/main" val="24430191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F51181-3545-470E-9F61-6A6C86FFE2AD}" type="datetimeFigureOut">
              <a:rPr lang="en-US" smtClean="0"/>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B2EDD1-1777-4017-9FDD-1BF30686D5AF}" type="slidenum">
              <a:rPr lang="en-US" smtClean="0"/>
              <a:t>‹#›</a:t>
            </a:fld>
            <a:endParaRPr lang="en-US"/>
          </a:p>
        </p:txBody>
      </p:sp>
    </p:spTree>
    <p:extLst>
      <p:ext uri="{BB962C8B-B14F-4D97-AF65-F5344CB8AC3E}">
        <p14:creationId xmlns:p14="http://schemas.microsoft.com/office/powerpoint/2010/main" val="3493750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F51181-3545-470E-9F61-6A6C86FFE2AD}" type="datetimeFigureOut">
              <a:rPr lang="en-US" smtClean="0"/>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B2EDD1-1777-4017-9FDD-1BF30686D5AF}" type="slidenum">
              <a:rPr lang="en-US" smtClean="0"/>
              <a:t>‹#›</a:t>
            </a:fld>
            <a:endParaRPr lang="en-US"/>
          </a:p>
        </p:txBody>
      </p:sp>
    </p:spTree>
    <p:extLst>
      <p:ext uri="{BB962C8B-B14F-4D97-AF65-F5344CB8AC3E}">
        <p14:creationId xmlns:p14="http://schemas.microsoft.com/office/powerpoint/2010/main" val="1851945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F51181-3545-470E-9F61-6A6C86FFE2AD}" type="datetimeFigureOut">
              <a:rPr lang="en-US" smtClean="0"/>
              <a:t>12/1/2013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B2EDD1-1777-4017-9FDD-1BF30686D5AF}" type="slidenum">
              <a:rPr lang="en-US" smtClean="0"/>
              <a:t>‹#›</a:t>
            </a:fld>
            <a:endParaRPr lang="en-US"/>
          </a:p>
        </p:txBody>
      </p:sp>
    </p:spTree>
    <p:extLst>
      <p:ext uri="{BB962C8B-B14F-4D97-AF65-F5344CB8AC3E}">
        <p14:creationId xmlns:p14="http://schemas.microsoft.com/office/powerpoint/2010/main" val="4029091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51181-3545-470E-9F61-6A6C86FFE2AD}" type="datetimeFigureOut">
              <a:rPr lang="en-US" smtClean="0"/>
              <a:t>12/1/2013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B2EDD1-1777-4017-9FDD-1BF30686D5AF}" type="slidenum">
              <a:rPr lang="en-US" smtClean="0"/>
              <a:t>‹#›</a:t>
            </a:fld>
            <a:endParaRPr lang="en-US"/>
          </a:p>
        </p:txBody>
      </p:sp>
    </p:spTree>
    <p:extLst>
      <p:ext uri="{BB962C8B-B14F-4D97-AF65-F5344CB8AC3E}">
        <p14:creationId xmlns:p14="http://schemas.microsoft.com/office/powerpoint/2010/main" val="39503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51181-3545-470E-9F61-6A6C86FFE2AD}" type="datetimeFigureOut">
              <a:rPr lang="en-US" smtClean="0"/>
              <a:t>12/1/2013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B2EDD1-1777-4017-9FDD-1BF30686D5AF}" type="slidenum">
              <a:rPr lang="en-US" smtClean="0"/>
              <a:t>‹#›</a:t>
            </a:fld>
            <a:endParaRPr lang="en-US"/>
          </a:p>
        </p:txBody>
      </p:sp>
    </p:spTree>
    <p:extLst>
      <p:ext uri="{BB962C8B-B14F-4D97-AF65-F5344CB8AC3E}">
        <p14:creationId xmlns:p14="http://schemas.microsoft.com/office/powerpoint/2010/main" val="710502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51181-3545-470E-9F61-6A6C86FFE2AD}" type="datetimeFigureOut">
              <a:rPr lang="en-US" smtClean="0"/>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B2EDD1-1777-4017-9FDD-1BF30686D5AF}" type="slidenum">
              <a:rPr lang="en-US" smtClean="0"/>
              <a:t>‹#›</a:t>
            </a:fld>
            <a:endParaRPr lang="en-US"/>
          </a:p>
        </p:txBody>
      </p:sp>
    </p:spTree>
    <p:extLst>
      <p:ext uri="{BB962C8B-B14F-4D97-AF65-F5344CB8AC3E}">
        <p14:creationId xmlns:p14="http://schemas.microsoft.com/office/powerpoint/2010/main" val="3860989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F51181-3545-470E-9F61-6A6C86FFE2AD}" type="datetimeFigureOut">
              <a:rPr lang="en-US" smtClean="0"/>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B2EDD1-1777-4017-9FDD-1BF30686D5AF}" type="slidenum">
              <a:rPr lang="en-US" smtClean="0"/>
              <a:t>‹#›</a:t>
            </a:fld>
            <a:endParaRPr lang="en-US"/>
          </a:p>
        </p:txBody>
      </p:sp>
    </p:spTree>
    <p:extLst>
      <p:ext uri="{BB962C8B-B14F-4D97-AF65-F5344CB8AC3E}">
        <p14:creationId xmlns:p14="http://schemas.microsoft.com/office/powerpoint/2010/main" val="2380806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51181-3545-470E-9F61-6A6C86FFE2AD}" type="datetimeFigureOut">
              <a:rPr lang="en-US" smtClean="0"/>
              <a:t>12/1/2013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B2EDD1-1777-4017-9FDD-1BF30686D5AF}" type="slidenum">
              <a:rPr lang="en-US" smtClean="0"/>
              <a:t>‹#›</a:t>
            </a:fld>
            <a:endParaRPr lang="en-US"/>
          </a:p>
        </p:txBody>
      </p:sp>
    </p:spTree>
    <p:extLst>
      <p:ext uri="{BB962C8B-B14F-4D97-AF65-F5344CB8AC3E}">
        <p14:creationId xmlns:p14="http://schemas.microsoft.com/office/powerpoint/2010/main" val="3102817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rgbClr val="7030A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gi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
            <a:ext cx="2209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30425"/>
            <a:ext cx="9144000" cy="1470025"/>
          </a:xfrm>
        </p:spPr>
        <p:txBody>
          <a:bodyPr>
            <a:normAutofit/>
          </a:bodyPr>
          <a:lstStyle/>
          <a:p>
            <a:r>
              <a:rPr lang="en-US" dirty="0" smtClean="0"/>
              <a:t>Verification Games:</a:t>
            </a:r>
            <a:br>
              <a:rPr lang="en-US" dirty="0" smtClean="0"/>
            </a:br>
            <a:r>
              <a:rPr lang="en-US" dirty="0" smtClean="0"/>
              <a:t>Making software verification fun</a:t>
            </a:r>
            <a:endParaRPr lang="en-US" dirty="0"/>
          </a:p>
        </p:txBody>
      </p:sp>
      <p:sp>
        <p:nvSpPr>
          <p:cNvPr id="3" name="Subtitle 2"/>
          <p:cNvSpPr>
            <a:spLocks noGrp="1"/>
          </p:cNvSpPr>
          <p:nvPr>
            <p:ph type="subTitle" idx="1"/>
          </p:nvPr>
        </p:nvSpPr>
        <p:spPr>
          <a:xfrm>
            <a:off x="152399" y="3886200"/>
            <a:ext cx="8839199" cy="2971800"/>
          </a:xfrm>
        </p:spPr>
        <p:txBody>
          <a:bodyPr>
            <a:normAutofit/>
          </a:bodyPr>
          <a:lstStyle/>
          <a:p>
            <a:r>
              <a:rPr lang="en-US" sz="3600" dirty="0" smtClean="0">
                <a:solidFill>
                  <a:schemeClr val="tx1"/>
                </a:solidFill>
              </a:rPr>
              <a:t>Michael D. Ernst</a:t>
            </a:r>
          </a:p>
          <a:p>
            <a:r>
              <a:rPr lang="en-US" sz="2400" dirty="0" smtClean="0">
                <a:solidFill>
                  <a:schemeClr val="tx1"/>
                </a:solidFill>
              </a:rPr>
              <a:t>University of Washington</a:t>
            </a:r>
          </a:p>
          <a:p>
            <a:endParaRPr lang="en-US" sz="2400" dirty="0">
              <a:solidFill>
                <a:schemeClr val="tx1"/>
              </a:solidFill>
            </a:endParaRPr>
          </a:p>
          <a:p>
            <a:endParaRPr lang="en-US" dirty="0" smtClean="0">
              <a:solidFill>
                <a:schemeClr val="tx1"/>
              </a:solidFill>
            </a:endParaRPr>
          </a:p>
          <a:p>
            <a:endParaRPr lang="en-US" dirty="0">
              <a:solidFill>
                <a:schemeClr val="tx1"/>
              </a:solidFill>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2664" y="71438"/>
            <a:ext cx="2846465" cy="213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2" descr="data:image/jpeg;base64,/9j/4AAQSkZJRgABAQAAAQABAAD/2wCEAAkGBwgHBgkIBwgKCgkLDRYPDQwMDRsUFRAWIB0iIiAdHx8kKDQsJCYxJx8fLT0tMTU3Ojo6Iys/RD84QzQ5OjcBCgoKDQwNGg8PGjclHyU3Nzc3Nzc3Nzc3Nzc3Nzc3Nzc3Nzc3Nzc3Nzc3Nzc3Nzc3Nzc3Nzc3Nzc3Nzc3Nzc3N//AABEIAHUAqQMBIgACEQEDEQH/xAAcAAACAgMBAQAAAAAAAAAAAAAABwEGAwUIBAL/xABJEAABAwIBBQsJBQQKAwAAAAABAAIDBBEFBgcSIaETFBUiMVFhcZGT0RdBUlVicoGisTI0VMHCJEKCkiM2Q3N0g7Ph8PE1U2P/xAAZAQACAwEAAAAAAAAAAAAAAAAAAwIEBQH/xAAnEQACAgEDAgcBAQEAAAAAAAAAAQIDEQQSITFRExQiMkFhgSORUv/aAAwDAQACEQMRAD8AuGVOVEWTcdO+ognnE7nAbm4C1uvrVe8qlD6ure8b4rDnf+64Z/eSfQJZrul0tVlSlLqTsslGWENLyqUXq6t7xvijyqUXq6t7xvilahWfI09iHjSGl5VKL1dW943xR5VKL1dW943xStQjyNPYPGkNLyqUXq6t7xvitpk3lzT4/ie8YKSphfubn6cjwRYW5j0pMq3ZrP61j/DSfVqVfo6oVyklyiUbZNpD9oDeki6ljxR+hTWHK4gLJh/3OLqWqymrmUUEtRIf6OmhdK74C/5KnJ4rwjq9xRMUzj0WHYjUURpKuUwPMZex7QCRy2189x8F5vKpRerq3vG+KV8kj5pHyyG73uLnE+cnlXytCOgpxyQ8WQ4cBzgUeM4rBh7KWphkm0g18jwW3DS62o9BTKoHmSlYTygWK5fwetOHYrR1o/sJmvPVfXsuulsGkDmPYDcX0gecFVbaY02rb0aJKTlHk9GJm1I8gkG45Et8dzgUuC4rPh81HVSvh0bvY8AG7Q7znpTIxT7m/rC55zif1yxD/K/0mLldUbbtsux3c4wyi3+VSi9XVveN8UeVSi9XVveN8UrUK55GnsQ8aQ0vKpRerq3vG+KPKpRerq3vG+KVqEeRp7B40h15L5ZQZR1k1NT01TC6KPTLpHgg67eZWbSd6Tu1KjNH/wCarf8ADfqCaqydXWq7dsOhYqblHLF7neBNLhlh/aSfQJZ6LuY9i6eOEE8soPWxYajDNwidJpNcB5tFW6dROmvbt6CpRU5ZyczKFYsv6LeOVdY1rQGTWnbYekNfzaSrq1K5qcVJfIhrDwClQvuKV8ErJo/txuD29YNwpHCNF3MexW7NcCMqgSD92k+rU3sJbFicEUsRaGSxNkabX1EXWx4ItySNv7iyrNXK2Dio9fseoRi08ntoPucXV+aXmdfEtwwCoYDxqyZsDQObW47G2+KYVt6URF7ljbX6Ukc7VfumJUVC03bDCZHe842Gxu1QqjuthHtydzhNlCQhC2SuC6Cze4hv3BMMqHuu98AjeedzdR2hc+pq5oK8nDaqlLrup6gSMA8zXDxae1UddH0KfZjauuBqYof2N/wXPecRpOWOIWBt/Reb/wCbF0RUxb5pyxrgL21rwnCL8srf5FUjOVdu9LPBPCccNnMWi7mPYvlPnLaoZg+T+JSgt02xbm0htuM+zRtOxIboWhpr3cm2sCpxUQX1ou5j2L24DRcJY1Q0RFxNM1rh7PK7YCuiaTDxUxl4LWi9gNFRv1PhSUUstnYw3LLYos0gIxqtuLfs/wCoJqrYDCCDcStH8C+uCnf+4fy/7rJ1Csus34wPhKMVjJs1jmYJI3sP7zSFkUK0xIkc71FoyYdXAauPA89Vi39SXKeOdLDt8ZPV+iOPA5s7T0A8b5S5I5WtDLNW3twFq9WQUqEK6KHhmsxA1OT1BpG74HugdbmB4uwhMQJI5oa7RkxGhceUMnYOkcV36E64XiSJr/SaCseS2Wzj+j3zFM8eLPtC1g5Xu+n/AALnHKyu4RykxCpDrsMxYz3W8UfS/wAU9ctMS4Pw6tqwddNAS33zybSFzm0aLQBew1C6do47rJT/AA5PiKQIQhaQkFcM1tbvbKY05dZtXA6O3O4cYfQ9qp69mD13BuLUdcTYQTNe73b69l0q6G+uUSUXho6gw9+nSRnmFuxZ3uDWlx5ALrX4Q+7ZGXvY3Cz4lJudI/ndxVkRn/PcxzXqwKfO/iBFDR0QOuomdK8dDRq2u2JWq1Zyq7feVM0YN2U0bYQOn7R2ut8FVVp6SGylf6KseZF0zU0RnyhlqyOJSwG1/TcbDYHJ80LNzpY2+e1ylfmjw4swV9Q4casqDY+w3V9dJNccio2PffJ9uBnSKRKEIXSIKFKEAaTKKkZUxOjkF2TxOjd1EW/Nc0TQvp5pIJPtxPLHdYNj9F1NirNOlJHK0grnjOBRChyrrQBZs5E7R73L8wcmaSW22UO/J2fMEyuoQhaQksWb+t3jlXROc7RZMTA7p0uT5tFdDYZIHUmv9wkLluCZ9PPFPH9uJ7Xttzg3G0Lo7C65suHOniN2VETZGHnDgLbCszWrZYp90Pr5jgpOd3EdDBo6Zp41XUXPuN1/XRSkVxzqV2+Mo2UrTeOlga23tu1nZoqmqzo4baV98kLHmQIW9gwUyZGVWMaPGjrGMafYtY/M4di0SfGSlnHwQawCLXFkIUzh0Fm+xLf+CYbUF13SQbm/3m6jtbtW7x6oZDHpSO0Y4mOkeeYAeAKXOaGvLsLqaYnjU1QHtHsuHiD2reZzsT3tk7Xvadc+jTs/i1HZpLCnHE3Uu5aX/Qkq2pdWVlRVSX0p5XSm/tEn81hJsL/RC22SlEMRykw+lcLtdMHOHm0W8Y3/AJVtSahHPYrLlj2yLw3g/DqKkI101O1rvftr23VpWvwhhELnnlc7Ytgser25fyPn1BCEJpAEIQgD4mZukTmH94EJJ53qKz8Prw3WdKB56uM39SdxS7zp4fvjJ6v0Rd0Dm1DeoHjfKXKKlstjL8JLmLQj0KVC2BAJ1ZvK0VmSdJpHXT6ULujR5PlsksrZkpjZw7JnKGAus50TXQ+887mey7SqmtqdteF1yNrlhlexit4Rxasrb3FRM5492+rZZeMm2soGoWGxe3BqLhLFqOitcTzNY4ezfXsurPEI/SF9WNnDcDtm9GF2tLNRvd1SPu8dhI7EmdfnFiulGw/s27AWDXhtuhc/5UUPB2UWIUoFmtnc5nuu4w2ELN0FjlKSfzyOtSwsGrQhC1BBcc1tbvbKU07ncSqgcy3tCzgewO7Vtc7tdd+HUDTqAdO8fK39So+CVhw7GKGsvYQzsc4+zfjbLrY5d13CGVVdI12lHE4Qst5g0WPzaR+KpSpzqlP6G7vRg0KveaWi3TFKyucDowQhjelzj4N2qh9Sc2afDtwwCF7hxqud0pv6I4o2NJ+K7rZYpx3OVL1DJpY9zp42ecDWsyhSqiWFg6CEIXQBCEIAhaXKGkZUxOjkF2TxOjd1H/tbteLFY9OkJt9k3SrV6GyUXhnLc0MlPNJBNbdI3lj7c4NjtWNWLOBRbyysrQBZk5E7f4hr+YOVdWxXLdBS7ipLDwCm6hCmRJVxzWUJqco3VLm3ZSQOdf2ncUbC7sVNTazRYeW4RLUOA0quos33G6vrpKprJbaX98DKlmQzGQWwzQtrLC63TypI52aLcccpawCwqYNE9LmHXsc1PuwAslXncw/TwPdwLuo6gHqa7i/Ut7FSq/ndF/gx+qLFAhCFsFcFJ16zrPnKhCAPpjXSPayMXe4gNHOTyLpLJXD20NJT0zBxaWBsQ6bC35FInIah4QyqoI3NuyKTdn9AYLjbZdFYSzRpi48rnX+HIs3WS3WRh25HQ4i2ewKUISzgIQhAAhCEAC+JWbpE5nOLL7QgBIZ3qHRkw6vta+lTv+HGH6kuU8M6WHioydr7C7qYipb0AcuwuSO02+kO1WdDLNW3sFvuyShRpt9IdqNNvpDtV0USTYEnzLorIjDeD8LoaUjXBAC73jrO0lIfJijZieUOH0Zs5skwLhztbxjsBXSeEsO5vlI1uKzta8zjD9HV8RbNgqvlph2/8OraW198U7g0e1bVtsrQtfjDLxMfb7Jt2qrb7cr4Ow64OWhrAuCDzFC2eVNIMOyjxGlJAa2dzme646TdhC1em30h2rZi90UxLWGSpXzpt9IdqNNvpDtUjgxc0NCXVGIV7hqa1sLD0nW76N7U7adm5wsZ6IAS9zWYdvfJ2hvy1LjUOPODyfKGpighY8nvulL8HviKRKEIUiIIQhAAhCEACChCANVi0DZZG6VrObYgi4K1vBtL+Hg7oIQqFvE2Pj7UHBtL+Hg7oI4Npfw8HdBCEvLO5PqOggjfpRxRNdztjAK31EwR0sbRzIQrOn6shPoZ1grWB9NIDzIQrLWULXU0D6CCR2lJFE5x87owSo4Npfw8HdBCFnPgeHBtL+Hg7oKODKUjXTwd01ShGWGTZYVA2OR1rWa2waBYALyYQ6U45WtdM9waTcE6jrt8EIV7Tr+YmfUsAQhCYRBCEI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wgHBgkIBwgKCgkLDRYPDQwMDRsUFRAWIB0iIiAdHx8kKDQsJCYxJx8fLT0tMTU3Ojo6Iys/RD84QzQ5OjcBCgoKDQwNGg8PGjclHyU3Nzc3Nzc3Nzc3Nzc3Nzc3Nzc3Nzc3Nzc3Nzc3Nzc3Nzc3Nzc3Nzc3Nzc3Nzc3Nzc3N//AABEIAHUAqQMBIgACEQEDEQH/xAAcAAACAgMBAQAAAAAAAAAAAAAABwEGAwUIBAL/xABJEAABAwIBBQsJBQQKAwAAAAABAAIDBBEFBgcSIaETFBUiMVFhcZGT0RdBUlVicoGisTI0VMHCJEKCkiM2Q3N0g7Ph8PE1U2P/xAAZAQACAwEAAAAAAAAAAAAAAAAAAwIEBQH/xAAnEQACAgEDAgcBAQEAAAAAAAAAAQIDEQQSITFRExQiMkFhgSORUv/aAAwDAQACEQMRAD8AuGVOVEWTcdO+ognnE7nAbm4C1uvrVe8qlD6ure8b4rDnf+64Z/eSfQJZrul0tVlSlLqTsslGWENLyqUXq6t7xvijyqUXq6t7xvilahWfI09iHjSGl5VKL1dW943xR5VKL1dW943xStQjyNPYPGkNLyqUXq6t7xvitpk3lzT4/ie8YKSphfubn6cjwRYW5j0pMq3ZrP61j/DSfVqVfo6oVyklyiUbZNpD9oDeki6ljxR+hTWHK4gLJh/3OLqWqymrmUUEtRIf6OmhdK74C/5KnJ4rwjq9xRMUzj0WHYjUURpKuUwPMZex7QCRy2189x8F5vKpRerq3vG+KV8kj5pHyyG73uLnE+cnlXytCOgpxyQ8WQ4cBzgUeM4rBh7KWphkm0g18jwW3DS62o9BTKoHmSlYTygWK5fwetOHYrR1o/sJmvPVfXsuulsGkDmPYDcX0gecFVbaY02rb0aJKTlHk9GJm1I8gkG45Et8dzgUuC4rPh81HVSvh0bvY8AG7Q7znpTIxT7m/rC55zif1yxD/K/0mLldUbbtsux3c4wyi3+VSi9XVveN8UeVSi9XVveN8UrUK55GnsQ8aQ0vKpRerq3vG+KPKpRerq3vG+KVqEeRp7B40h15L5ZQZR1k1NT01TC6KPTLpHgg67eZWbSd6Tu1KjNH/wCarf8ADfqCaqydXWq7dsOhYqblHLF7neBNLhlh/aSfQJZ6LuY9i6eOEE8soPWxYajDNwidJpNcB5tFW6dROmvbt6CpRU5ZyczKFYsv6LeOVdY1rQGTWnbYekNfzaSrq1K5qcVJfIhrDwClQvuKV8ErJo/txuD29YNwpHCNF3MexW7NcCMqgSD92k+rU3sJbFicEUsRaGSxNkabX1EXWx4ItySNv7iyrNXK2Dio9fseoRi08ntoPucXV+aXmdfEtwwCoYDxqyZsDQObW47G2+KYVt6URF7ljbX6Ukc7VfumJUVC03bDCZHe842Gxu1QqjuthHtydzhNlCQhC2SuC6Cze4hv3BMMqHuu98AjeedzdR2hc+pq5oK8nDaqlLrup6gSMA8zXDxae1UddH0KfZjauuBqYof2N/wXPecRpOWOIWBt/Reb/wCbF0RUxb5pyxrgL21rwnCL8srf5FUjOVdu9LPBPCccNnMWi7mPYvlPnLaoZg+T+JSgt02xbm0htuM+zRtOxIboWhpr3cm2sCpxUQX1ou5j2L24DRcJY1Q0RFxNM1rh7PK7YCuiaTDxUxl4LWi9gNFRv1PhSUUstnYw3LLYos0gIxqtuLfs/wCoJqrYDCCDcStH8C+uCnf+4fy/7rJ1Csus34wPhKMVjJs1jmYJI3sP7zSFkUK0xIkc71FoyYdXAauPA89Vi39SXKeOdLDt8ZPV+iOPA5s7T0A8b5S5I5WtDLNW3twFq9WQUqEK6KHhmsxA1OT1BpG74HugdbmB4uwhMQJI5oa7RkxGhceUMnYOkcV36E64XiSJr/SaCseS2Wzj+j3zFM8eLPtC1g5Xu+n/AALnHKyu4RykxCpDrsMxYz3W8UfS/wAU9ctMS4Pw6tqwddNAS33zybSFzm0aLQBew1C6do47rJT/AA5PiKQIQhaQkFcM1tbvbKY05dZtXA6O3O4cYfQ9qp69mD13BuLUdcTYQTNe73b69l0q6G+uUSUXho6gw9+nSRnmFuxZ3uDWlx5ALrX4Q+7ZGXvY3Cz4lJudI/ndxVkRn/PcxzXqwKfO/iBFDR0QOuomdK8dDRq2u2JWq1Zyq7feVM0YN2U0bYQOn7R2ut8FVVp6SGylf6KseZF0zU0RnyhlqyOJSwG1/TcbDYHJ80LNzpY2+e1ylfmjw4swV9Q4casqDY+w3V9dJNccio2PffJ9uBnSKRKEIXSIKFKEAaTKKkZUxOjkF2TxOjd1EW/Nc0TQvp5pIJPtxPLHdYNj9F1NirNOlJHK0grnjOBRChyrrQBZs5E7R73L8wcmaSW22UO/J2fMEyuoQhaQksWb+t3jlXROc7RZMTA7p0uT5tFdDYZIHUmv9wkLluCZ9PPFPH9uJ7Xttzg3G0Lo7C65suHOniN2VETZGHnDgLbCszWrZYp90Pr5jgpOd3EdDBo6Zp41XUXPuN1/XRSkVxzqV2+Mo2UrTeOlga23tu1nZoqmqzo4baV98kLHmQIW9gwUyZGVWMaPGjrGMafYtY/M4di0SfGSlnHwQawCLXFkIUzh0Fm+xLf+CYbUF13SQbm/3m6jtbtW7x6oZDHpSO0Y4mOkeeYAeAKXOaGvLsLqaYnjU1QHtHsuHiD2reZzsT3tk7Xvadc+jTs/i1HZpLCnHE3Uu5aX/Qkq2pdWVlRVSX0p5XSm/tEn81hJsL/RC22SlEMRykw+lcLtdMHOHm0W8Y3/AJVtSahHPYrLlj2yLw3g/DqKkI101O1rvftr23VpWvwhhELnnlc7Ytgser25fyPn1BCEJpAEIQgD4mZukTmH94EJJ53qKz8Prw3WdKB56uM39SdxS7zp4fvjJ6v0Rd0Dm1DeoHjfKXKKlstjL8JLmLQj0KVC2BAJ1ZvK0VmSdJpHXT6ULujR5PlsksrZkpjZw7JnKGAus50TXQ+887mey7SqmtqdteF1yNrlhlexit4Rxasrb3FRM5492+rZZeMm2soGoWGxe3BqLhLFqOitcTzNY4ezfXsurPEI/SF9WNnDcDtm9GF2tLNRvd1SPu8dhI7EmdfnFiulGw/s27AWDXhtuhc/5UUPB2UWIUoFmtnc5nuu4w2ELN0FjlKSfzyOtSwsGrQhC1BBcc1tbvbKU07ncSqgcy3tCzgewO7Vtc7tdd+HUDTqAdO8fK39So+CVhw7GKGsvYQzsc4+zfjbLrY5d13CGVVdI12lHE4Qst5g0WPzaR+KpSpzqlP6G7vRg0KveaWi3TFKyucDowQhjelzj4N2qh9Sc2afDtwwCF7hxqud0pv6I4o2NJ+K7rZYpx3OVL1DJpY9zp42ecDWsyhSqiWFg6CEIXQBCEIAhaXKGkZUxOjkF2TxOjd1H/tbteLFY9OkJt9k3SrV6GyUXhnLc0MlPNJBNbdI3lj7c4NjtWNWLOBRbyysrQBZk5E7f4hr+YOVdWxXLdBS7ipLDwCm6hCmRJVxzWUJqco3VLm3ZSQOdf2ncUbC7sVNTazRYeW4RLUOA0quos33G6vrpKprJbaX98DKlmQzGQWwzQtrLC63TypI52aLcccpawCwqYNE9LmHXsc1PuwAslXncw/TwPdwLuo6gHqa7i/Ut7FSq/ndF/gx+qLFAhCFsFcFJ16zrPnKhCAPpjXSPayMXe4gNHOTyLpLJXD20NJT0zBxaWBsQ6bC35FInIah4QyqoI3NuyKTdn9AYLjbZdFYSzRpi48rnX+HIs3WS3WRh25HQ4i2ewKUISzgIQhAAhCEAC+JWbpE5nOLL7QgBIZ3qHRkw6vta+lTv+HGH6kuU8M6WHioydr7C7qYipb0AcuwuSO02+kO1WdDLNW3sFvuyShRpt9IdqNNvpDtV0USTYEnzLorIjDeD8LoaUjXBAC73jrO0lIfJijZieUOH0Zs5skwLhztbxjsBXSeEsO5vlI1uKzta8zjD9HV8RbNgqvlph2/8OraW198U7g0e1bVtsrQtfjDLxMfb7Jt2qrb7cr4Ow64OWhrAuCDzFC2eVNIMOyjxGlJAa2dzme646TdhC1em30h2rZi90UxLWGSpXzpt9IdqNNvpDtUjgxc0NCXVGIV7hqa1sLD0nW76N7U7adm5wsZ6IAS9zWYdvfJ2hvy1LjUOPODyfKGpighY8nvulL8HviKRKEIUiIIQhAAhCEACChCANVi0DZZG6VrObYgi4K1vBtL+Hg7oIQqFvE2Pj7UHBtL+Hg7oI4Npfw8HdBCEvLO5PqOggjfpRxRNdztjAK31EwR0sbRzIQrOn6shPoZ1grWB9NIDzIQrLWULXU0D6CCR2lJFE5x87owSo4Npfw8HdBCFnPgeHBtL+Hg7oKODKUjXTwd01ShGWGTZYVA2OR1rWa2waBYALyYQ6U45WtdM9waTcE6jrt8EIV7Tr+YmfUsAQhCYRBCEIA//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wgHBgkIBwgKCgkLDRYPDQwMDRsUFRAWIB0iIiAdHx8kKDQsJCYxJx8fLT0tMTU3Ojo6Iys/RD84QzQ5OjcBCgoKDQwNGg8PGjclHyU3Nzc3Nzc3Nzc3Nzc3Nzc3Nzc3Nzc3Nzc3Nzc3Nzc3Nzc3Nzc3Nzc3Nzc3Nzc3Nzc3N//AABEIAHUAqQMBIgACEQEDEQH/xAAcAAACAgMBAQAAAAAAAAAAAAAABwEGAwUIBAL/xABJEAABAwIBBQsJBQQKAwAAAAABAAIDBBEFBgcSIaETFBUiMVFhcZGT0RdBUlVicoGisTI0VMHCJEKCkiM2Q3N0g7Ph8PE1U2P/xAAZAQACAwEAAAAAAAAAAAAAAAAAAwIEBQH/xAAnEQACAgEDAgcBAQEAAAAAAAAAAQIDEQQSITFRExQiMkFhgSORUv/aAAwDAQACEQMRAD8AuGVOVEWTcdO+ognnE7nAbm4C1uvrVe8qlD6ure8b4rDnf+64Z/eSfQJZrul0tVlSlLqTsslGWENLyqUXq6t7xvijyqUXq6t7xvilahWfI09iHjSGl5VKL1dW943xR5VKL1dW943xStQjyNPYPGkNLyqUXq6t7xvitpk3lzT4/ie8YKSphfubn6cjwRYW5j0pMq3ZrP61j/DSfVqVfo6oVyklyiUbZNpD9oDeki6ljxR+hTWHK4gLJh/3OLqWqymrmUUEtRIf6OmhdK74C/5KnJ4rwjq9xRMUzj0WHYjUURpKuUwPMZex7QCRy2189x8F5vKpRerq3vG+KV8kj5pHyyG73uLnE+cnlXytCOgpxyQ8WQ4cBzgUeM4rBh7KWphkm0g18jwW3DS62o9BTKoHmSlYTygWK5fwetOHYrR1o/sJmvPVfXsuulsGkDmPYDcX0gecFVbaY02rb0aJKTlHk9GJm1I8gkG45Et8dzgUuC4rPh81HVSvh0bvY8AG7Q7znpTIxT7m/rC55zif1yxD/K/0mLldUbbtsux3c4wyi3+VSi9XVveN8UeVSi9XVveN8UrUK55GnsQ8aQ0vKpRerq3vG+KPKpRerq3vG+KVqEeRp7B40h15L5ZQZR1k1NT01TC6KPTLpHgg67eZWbSd6Tu1KjNH/wCarf8ADfqCaqydXWq7dsOhYqblHLF7neBNLhlh/aSfQJZ6LuY9i6eOEE8soPWxYajDNwidJpNcB5tFW6dROmvbt6CpRU5ZyczKFYsv6LeOVdY1rQGTWnbYekNfzaSrq1K5qcVJfIhrDwClQvuKV8ErJo/txuD29YNwpHCNF3MexW7NcCMqgSD92k+rU3sJbFicEUsRaGSxNkabX1EXWx4ItySNv7iyrNXK2Dio9fseoRi08ntoPucXV+aXmdfEtwwCoYDxqyZsDQObW47G2+KYVt6URF7ljbX6Ukc7VfumJUVC03bDCZHe842Gxu1QqjuthHtydzhNlCQhC2SuC6Cze4hv3BMMqHuu98AjeedzdR2hc+pq5oK8nDaqlLrup6gSMA8zXDxae1UddH0KfZjauuBqYof2N/wXPecRpOWOIWBt/Reb/wCbF0RUxb5pyxrgL21rwnCL8srf5FUjOVdu9LPBPCccNnMWi7mPYvlPnLaoZg+T+JSgt02xbm0htuM+zRtOxIboWhpr3cm2sCpxUQX1ou5j2L24DRcJY1Q0RFxNM1rh7PK7YCuiaTDxUxl4LWi9gNFRv1PhSUUstnYw3LLYos0gIxqtuLfs/wCoJqrYDCCDcStH8C+uCnf+4fy/7rJ1Csus34wPhKMVjJs1jmYJI3sP7zSFkUK0xIkc71FoyYdXAauPA89Vi39SXKeOdLDt8ZPV+iOPA5s7T0A8b5S5I5WtDLNW3twFq9WQUqEK6KHhmsxA1OT1BpG74HugdbmB4uwhMQJI5oa7RkxGhceUMnYOkcV36E64XiSJr/SaCseS2Wzj+j3zFM8eLPtC1g5Xu+n/AALnHKyu4RykxCpDrsMxYz3W8UfS/wAU9ctMS4Pw6tqwddNAS33zybSFzm0aLQBew1C6do47rJT/AA5PiKQIQhaQkFcM1tbvbKY05dZtXA6O3O4cYfQ9qp69mD13BuLUdcTYQTNe73b69l0q6G+uUSUXho6gw9+nSRnmFuxZ3uDWlx5ALrX4Q+7ZGXvY3Cz4lJudI/ndxVkRn/PcxzXqwKfO/iBFDR0QOuomdK8dDRq2u2JWq1Zyq7feVM0YN2U0bYQOn7R2ut8FVVp6SGylf6KseZF0zU0RnyhlqyOJSwG1/TcbDYHJ80LNzpY2+e1ylfmjw4swV9Q4casqDY+w3V9dJNccio2PffJ9uBnSKRKEIXSIKFKEAaTKKkZUxOjkF2TxOjd1EW/Nc0TQvp5pIJPtxPLHdYNj9F1NirNOlJHK0grnjOBRChyrrQBZs5E7R73L8wcmaSW22UO/J2fMEyuoQhaQksWb+t3jlXROc7RZMTA7p0uT5tFdDYZIHUmv9wkLluCZ9PPFPH9uJ7Xttzg3G0Lo7C65suHOniN2VETZGHnDgLbCszWrZYp90Pr5jgpOd3EdDBo6Zp41XUXPuN1/XRSkVxzqV2+Mo2UrTeOlga23tu1nZoqmqzo4baV98kLHmQIW9gwUyZGVWMaPGjrGMafYtY/M4di0SfGSlnHwQawCLXFkIUzh0Fm+xLf+CYbUF13SQbm/3m6jtbtW7x6oZDHpSO0Y4mOkeeYAeAKXOaGvLsLqaYnjU1QHtHsuHiD2reZzsT3tk7Xvadc+jTs/i1HZpLCnHE3Uu5aX/Qkq2pdWVlRVSX0p5XSm/tEn81hJsL/RC22SlEMRykw+lcLtdMHOHm0W8Y3/AJVtSahHPYrLlj2yLw3g/DqKkI101O1rvftr23VpWvwhhELnnlc7Ytgser25fyPn1BCEJpAEIQgD4mZukTmH94EJJ53qKz8Prw3WdKB56uM39SdxS7zp4fvjJ6v0Rd0Dm1DeoHjfKXKKlstjL8JLmLQj0KVC2BAJ1ZvK0VmSdJpHXT6ULujR5PlsksrZkpjZw7JnKGAus50TXQ+887mey7SqmtqdteF1yNrlhlexit4Rxasrb3FRM5492+rZZeMm2soGoWGxe3BqLhLFqOitcTzNY4ezfXsurPEI/SF9WNnDcDtm9GF2tLNRvd1SPu8dhI7EmdfnFiulGw/s27AWDXhtuhc/5UUPB2UWIUoFmtnc5nuu4w2ELN0FjlKSfzyOtSwsGrQhC1BBcc1tbvbKU07ncSqgcy3tCzgewO7Vtc7tdd+HUDTqAdO8fK39So+CVhw7GKGsvYQzsc4+zfjbLrY5d13CGVVdI12lHE4Qst5g0WPzaR+KpSpzqlP6G7vRg0KveaWi3TFKyucDowQhjelzj4N2qh9Sc2afDtwwCF7hxqud0pv6I4o2NJ+K7rZYpx3OVL1DJpY9zp42ecDWsyhSqiWFg6CEIXQBCEIAhaXKGkZUxOjkF2TxOjd1H/tbteLFY9OkJt9k3SrV6GyUXhnLc0MlPNJBNbdI3lj7c4NjtWNWLOBRbyysrQBZk5E7f4hr+YOVdWxXLdBS7ipLDwCm6hCmRJVxzWUJqco3VLm3ZSQOdf2ncUbC7sVNTazRYeW4RLUOA0quos33G6vrpKprJbaX98DKlmQzGQWwzQtrLC63TypI52aLcccpawCwqYNE9LmHXsc1PuwAslXncw/TwPdwLuo6gHqa7i/Ut7FSq/ndF/gx+qLFAhCFsFcFJ16zrPnKhCAPpjXSPayMXe4gNHOTyLpLJXD20NJT0zBxaWBsQ6bC35FInIah4QyqoI3NuyKTdn9AYLjbZdFYSzRpi48rnX+HIs3WS3WRh25HQ4i2ewKUISzgIQhAAhCEAC+JWbpE5nOLL7QgBIZ3qHRkw6vta+lTv+HGH6kuU8M6WHioydr7C7qYipb0AcuwuSO02+kO1WdDLNW3sFvuyShRpt9IdqNNvpDtV0USTYEnzLorIjDeD8LoaUjXBAC73jrO0lIfJijZieUOH0Zs5skwLhztbxjsBXSeEsO5vlI1uKzta8zjD9HV8RbNgqvlph2/8OraW198U7g0e1bVtsrQtfjDLxMfb7Jt2qrb7cr4Ow64OWhrAuCDzFC2eVNIMOyjxGlJAa2dzme646TdhC1em30h2rZi90UxLWGSpXzpt9IdqNNvpDtUjgxc0NCXVGIV7hqa1sLD0nW76N7U7adm5wsZ6IAS9zWYdvfJ2hvy1LjUOPODyfKGpighY8nvulL8HviKRKEIUiIIQhAAhCEACChCANVi0DZZG6VrObYgi4K1vBtL+Hg7oIQqFvE2Pj7UHBtL+Hg7oI4Npfw8HdBCEvLO5PqOggjfpRxRNdztjAK31EwR0sbRzIQrOn6shPoZ1grWB9NIDzIQrLWULXU0D6CCR2lJFE5x87owSo4Npfw8HdBCFnPgeHBtL+Hg7oKODKUjXTwd01ShGWGTZYVA2OR1rWa2waBYALyYQ6U45WtdM9waTcE6jrt8EIV7Tr+YmfUsAQhCYRBCEIA//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05816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is like a game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Fun puzzles that compel me to solve them:</a:t>
            </a:r>
          </a:p>
          <a:p>
            <a:r>
              <a:rPr lang="en-US" dirty="0" smtClean="0"/>
              <a:t>minimize </a:t>
            </a:r>
            <a:r>
              <a:rPr lang="en-US" dirty="0"/>
              <a:t>a test case</a:t>
            </a:r>
          </a:p>
          <a:p>
            <a:r>
              <a:rPr lang="en-US" dirty="0" smtClean="0"/>
              <a:t>fix </a:t>
            </a:r>
            <a:r>
              <a:rPr lang="en-US" dirty="0"/>
              <a:t>a bug</a:t>
            </a:r>
          </a:p>
          <a:p>
            <a:r>
              <a:rPr lang="en-US" dirty="0" smtClean="0"/>
              <a:t>create </a:t>
            </a:r>
            <a:r>
              <a:rPr lang="en-US" dirty="0"/>
              <a:t>a feature</a:t>
            </a:r>
          </a:p>
          <a:p>
            <a:r>
              <a:rPr lang="en-US" dirty="0" smtClean="0"/>
              <a:t>refactor</a:t>
            </a:r>
          </a:p>
          <a:p>
            <a:endParaRPr lang="en-US" dirty="0" smtClean="0"/>
          </a:p>
          <a:p>
            <a:pPr marL="0" indent="0">
              <a:buNone/>
            </a:pPr>
            <a:r>
              <a:rPr lang="en-US" dirty="0" smtClean="0"/>
              <a:t>When is it not fun?</a:t>
            </a:r>
          </a:p>
          <a:p>
            <a:pPr marL="0" indent="0">
              <a:buNone/>
            </a:pPr>
            <a:r>
              <a:rPr lang="en-US" dirty="0" smtClean="0"/>
              <a:t>What is usability in software engineering?</a:t>
            </a:r>
            <a:endParaRPr lang="en-US" dirty="0"/>
          </a:p>
          <a:p>
            <a:endParaRPr lang="en-US" dirty="0"/>
          </a:p>
        </p:txBody>
      </p:sp>
    </p:spTree>
    <p:extLst>
      <p:ext uri="{BB962C8B-B14F-4D97-AF65-F5344CB8AC3E}">
        <p14:creationId xmlns:p14="http://schemas.microsoft.com/office/powerpoint/2010/main" val="297146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cygwin\home\mernst\sync\verigames-images\annotated_co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870" y="4191000"/>
            <a:ext cx="2041930" cy="26347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cygwin\home\mernst\sync\verigames-images\original_co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085" y="152400"/>
            <a:ext cx="2057399" cy="26547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cygwin\home\mernst\sync\verigames-images\new_gam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414" y="186652"/>
            <a:ext cx="2911186" cy="2175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cygwin\home\mernst\sync\verigames-images\completed_gam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4384" y="4383117"/>
            <a:ext cx="2897216" cy="21700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00484" y="161717"/>
            <a:ext cx="718466" cy="400110"/>
          </a:xfrm>
          <a:prstGeom prst="rect">
            <a:avLst/>
          </a:prstGeom>
          <a:solidFill>
            <a:srgbClr val="FFFF00"/>
          </a:solidFill>
          <a:ln>
            <a:solidFill>
              <a:schemeClr val="tx1"/>
            </a:solidFill>
          </a:ln>
        </p:spPr>
        <p:txBody>
          <a:bodyPr wrap="none" rtlCol="0">
            <a:spAutoFit/>
          </a:bodyPr>
          <a:lstStyle/>
          <a:p>
            <a:r>
              <a:rPr lang="en-US" sz="2000" dirty="0" smtClean="0"/>
              <a:t>Code</a:t>
            </a:r>
            <a:endParaRPr lang="en-US" sz="2000" dirty="0"/>
          </a:p>
        </p:txBody>
      </p:sp>
      <p:sp>
        <p:nvSpPr>
          <p:cNvPr id="7" name="TextBox 6"/>
          <p:cNvSpPr txBox="1"/>
          <p:nvPr/>
        </p:nvSpPr>
        <p:spPr>
          <a:xfrm>
            <a:off x="5257800" y="186652"/>
            <a:ext cx="803425" cy="400110"/>
          </a:xfrm>
          <a:prstGeom prst="rect">
            <a:avLst/>
          </a:prstGeom>
          <a:solidFill>
            <a:srgbClr val="FFFF00"/>
          </a:solidFill>
          <a:ln>
            <a:solidFill>
              <a:schemeClr val="tx1"/>
            </a:solidFill>
          </a:ln>
        </p:spPr>
        <p:txBody>
          <a:bodyPr wrap="none" rtlCol="0">
            <a:spAutoFit/>
          </a:bodyPr>
          <a:lstStyle/>
          <a:p>
            <a:r>
              <a:rPr lang="en-US" sz="2000" dirty="0" smtClean="0"/>
              <a:t>Game</a:t>
            </a:r>
            <a:endParaRPr lang="en-US" sz="2000" dirty="0"/>
          </a:p>
        </p:txBody>
      </p:sp>
      <p:sp>
        <p:nvSpPr>
          <p:cNvPr id="8" name="TextBox 7"/>
          <p:cNvSpPr txBox="1"/>
          <p:nvPr/>
        </p:nvSpPr>
        <p:spPr>
          <a:xfrm>
            <a:off x="4763372" y="4382869"/>
            <a:ext cx="1328312" cy="707886"/>
          </a:xfrm>
          <a:prstGeom prst="rect">
            <a:avLst/>
          </a:prstGeom>
          <a:solidFill>
            <a:srgbClr val="FFFF00"/>
          </a:solidFill>
          <a:ln>
            <a:solidFill>
              <a:schemeClr val="tx1"/>
            </a:solidFill>
          </a:ln>
        </p:spPr>
        <p:txBody>
          <a:bodyPr wrap="none" rtlCol="0">
            <a:spAutoFit/>
          </a:bodyPr>
          <a:lstStyle/>
          <a:p>
            <a:pPr algn="r"/>
            <a:r>
              <a:rPr lang="en-US" sz="2000" dirty="0" smtClean="0"/>
              <a:t>Completed</a:t>
            </a:r>
            <a:br>
              <a:rPr lang="en-US" sz="2000" dirty="0" smtClean="0"/>
            </a:br>
            <a:r>
              <a:rPr lang="en-US" sz="2000" dirty="0" smtClean="0"/>
              <a:t>game</a:t>
            </a:r>
            <a:endParaRPr lang="en-US" sz="2000" dirty="0"/>
          </a:p>
        </p:txBody>
      </p:sp>
      <p:pic>
        <p:nvPicPr>
          <p:cNvPr id="9" name="Picture 6" descr="C:\cygwin\home\mernst\sync\verigames-images\chec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792" y="4558585"/>
            <a:ext cx="1413986" cy="14139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1066800" y="2971800"/>
            <a:ext cx="0" cy="99060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77891" y="1230868"/>
            <a:ext cx="1194109" cy="646331"/>
          </a:xfrm>
          <a:prstGeom prst="rect">
            <a:avLst/>
          </a:prstGeom>
          <a:noFill/>
        </p:spPr>
        <p:txBody>
          <a:bodyPr wrap="none" rtlCol="0">
            <a:spAutoFit/>
          </a:bodyPr>
          <a:lstStyle/>
          <a:p>
            <a:pPr algn="ctr"/>
            <a:r>
              <a:rPr lang="en-US" dirty="0" smtClean="0"/>
              <a:t>Automatic</a:t>
            </a:r>
            <a:br>
              <a:rPr lang="en-US" dirty="0" smtClean="0"/>
            </a:br>
            <a:r>
              <a:rPr lang="en-US" dirty="0" smtClean="0"/>
              <a:t>translation</a:t>
            </a:r>
            <a:endParaRPr lang="en-US" dirty="0"/>
          </a:p>
        </p:txBody>
      </p:sp>
      <p:cxnSp>
        <p:nvCxnSpPr>
          <p:cNvPr id="12" name="Straight Arrow Connector 11"/>
          <p:cNvCxnSpPr/>
          <p:nvPr/>
        </p:nvCxnSpPr>
        <p:spPr>
          <a:xfrm>
            <a:off x="2971800" y="1174954"/>
            <a:ext cx="2362200" cy="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552720" y="2622754"/>
            <a:ext cx="0" cy="1492046"/>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886523" y="5638800"/>
            <a:ext cx="2523677" cy="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95400" y="3124200"/>
            <a:ext cx="1655325" cy="646331"/>
          </a:xfrm>
          <a:prstGeom prst="rect">
            <a:avLst/>
          </a:prstGeom>
          <a:noFill/>
        </p:spPr>
        <p:txBody>
          <a:bodyPr wrap="none" rtlCol="0">
            <a:spAutoFit/>
          </a:bodyPr>
          <a:lstStyle/>
          <a:p>
            <a:r>
              <a:rPr lang="en-US" dirty="0" smtClean="0"/>
              <a:t>Highly-skilled,</a:t>
            </a:r>
            <a:br>
              <a:rPr lang="en-US" dirty="0" smtClean="0"/>
            </a:br>
            <a:r>
              <a:rPr lang="en-US" dirty="0" smtClean="0"/>
              <a:t>expensive labor</a:t>
            </a:r>
            <a:endParaRPr lang="en-US" dirty="0"/>
          </a:p>
        </p:txBody>
      </p:sp>
      <p:sp>
        <p:nvSpPr>
          <p:cNvPr id="16" name="TextBox 15"/>
          <p:cNvSpPr txBox="1"/>
          <p:nvPr/>
        </p:nvSpPr>
        <p:spPr>
          <a:xfrm>
            <a:off x="7613222" y="2895600"/>
            <a:ext cx="671979" cy="646331"/>
          </a:xfrm>
          <a:prstGeom prst="rect">
            <a:avLst/>
          </a:prstGeom>
          <a:noFill/>
        </p:spPr>
        <p:txBody>
          <a:bodyPr wrap="none" rtlCol="0">
            <a:spAutoFit/>
          </a:bodyPr>
          <a:lstStyle/>
          <a:p>
            <a:r>
              <a:rPr lang="en-US" dirty="0" smtClean="0"/>
              <a:t>Free</a:t>
            </a:r>
            <a:br>
              <a:rPr lang="en-US" dirty="0" smtClean="0"/>
            </a:br>
            <a:r>
              <a:rPr lang="en-US" dirty="0" smtClean="0"/>
              <a:t>labor</a:t>
            </a:r>
            <a:endParaRPr lang="en-US" dirty="0"/>
          </a:p>
        </p:txBody>
      </p:sp>
      <p:sp>
        <p:nvSpPr>
          <p:cNvPr id="17" name="TextBox 16"/>
          <p:cNvSpPr txBox="1"/>
          <p:nvPr/>
        </p:nvSpPr>
        <p:spPr>
          <a:xfrm>
            <a:off x="2250746" y="4230469"/>
            <a:ext cx="1972207" cy="1015663"/>
          </a:xfrm>
          <a:prstGeom prst="rect">
            <a:avLst/>
          </a:prstGeom>
          <a:solidFill>
            <a:srgbClr val="FFFF00"/>
          </a:solidFill>
          <a:ln>
            <a:solidFill>
              <a:schemeClr val="tx1"/>
            </a:solidFill>
          </a:ln>
        </p:spPr>
        <p:txBody>
          <a:bodyPr wrap="none" rtlCol="0">
            <a:spAutoFit/>
          </a:bodyPr>
          <a:lstStyle/>
          <a:p>
            <a:r>
              <a:rPr lang="en-US" sz="2000" dirty="0" smtClean="0"/>
              <a:t>Verified software</a:t>
            </a:r>
          </a:p>
          <a:p>
            <a:r>
              <a:rPr lang="en-US" sz="2000" dirty="0" smtClean="0"/>
              <a:t>(with proof/</a:t>
            </a:r>
            <a:br>
              <a:rPr lang="en-US" sz="2000" dirty="0" smtClean="0"/>
            </a:br>
            <a:r>
              <a:rPr lang="en-US" sz="2000" dirty="0" smtClean="0"/>
              <a:t>annotations)</a:t>
            </a:r>
            <a:endParaRPr lang="en-US" sz="2000" dirty="0"/>
          </a:p>
        </p:txBody>
      </p:sp>
      <p:sp>
        <p:nvSpPr>
          <p:cNvPr id="18" name="TextBox 17"/>
          <p:cNvSpPr txBox="1"/>
          <p:nvPr/>
        </p:nvSpPr>
        <p:spPr>
          <a:xfrm>
            <a:off x="3673614" y="5678269"/>
            <a:ext cx="1194109" cy="646331"/>
          </a:xfrm>
          <a:prstGeom prst="rect">
            <a:avLst/>
          </a:prstGeom>
          <a:noFill/>
        </p:spPr>
        <p:txBody>
          <a:bodyPr wrap="none" rtlCol="0">
            <a:spAutoFit/>
          </a:bodyPr>
          <a:lstStyle/>
          <a:p>
            <a:pPr algn="ctr"/>
            <a:r>
              <a:rPr lang="en-US" dirty="0" smtClean="0"/>
              <a:t>Automatic</a:t>
            </a:r>
            <a:br>
              <a:rPr lang="en-US" dirty="0" smtClean="0"/>
            </a:br>
            <a:r>
              <a:rPr lang="en-US" dirty="0" smtClean="0"/>
              <a:t>translation</a:t>
            </a:r>
            <a:endParaRPr lang="en-US" dirty="0"/>
          </a:p>
        </p:txBody>
      </p:sp>
      <p:sp>
        <p:nvSpPr>
          <p:cNvPr id="20" name="Rounded Rectangular Callout 19"/>
          <p:cNvSpPr/>
          <p:nvPr/>
        </p:nvSpPr>
        <p:spPr>
          <a:xfrm>
            <a:off x="3429000" y="2317954"/>
            <a:ext cx="1693728" cy="1307692"/>
          </a:xfrm>
          <a:prstGeom prst="wedgeRoundRectCallout">
            <a:avLst>
              <a:gd name="adj1" fmla="val 105674"/>
              <a:gd name="adj2" fmla="val -533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Encodes a constraint system</a:t>
            </a:r>
            <a:endParaRPr lang="en-US" sz="2400" dirty="0"/>
          </a:p>
        </p:txBody>
      </p:sp>
      <p:sp>
        <p:nvSpPr>
          <p:cNvPr id="19" name="Rounded Rectangular Callout 18"/>
          <p:cNvSpPr/>
          <p:nvPr/>
        </p:nvSpPr>
        <p:spPr>
          <a:xfrm>
            <a:off x="3429000" y="2317845"/>
            <a:ext cx="1693728" cy="1307692"/>
          </a:xfrm>
          <a:prstGeom prst="wedgeRoundRectCallout">
            <a:avLst>
              <a:gd name="adj1" fmla="val -121556"/>
              <a:gd name="adj2" fmla="val -523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Encodes a constraint system</a:t>
            </a:r>
            <a:endParaRPr lang="en-US" sz="2400" dirty="0"/>
          </a:p>
        </p:txBody>
      </p:sp>
    </p:spTree>
    <p:extLst>
      <p:ext uri="{BB962C8B-B14F-4D97-AF65-F5344CB8AC3E}">
        <p14:creationId xmlns:p14="http://schemas.microsoft.com/office/powerpoint/2010/main" val="404728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5" grpId="0"/>
      <p:bldP spid="16" grpId="0"/>
      <p:bldP spid="17" grpId="0" animBg="1"/>
      <p:bldP spid="18" grpId="0"/>
      <p:bldP spid="20"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 Jam game demo</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0209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cygwin\home\mernst\sync\verigames-images\annotated_co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870" y="4191000"/>
            <a:ext cx="2041930" cy="26347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cygwin\home\mernst\sync\verigames-images\original_co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085" y="152400"/>
            <a:ext cx="2057399" cy="26547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cygwin\home\mernst\sync\verigames-images\new_gam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414" y="186652"/>
            <a:ext cx="2911186" cy="2175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cygwin\home\mernst\sync\verigames-images\completed_gam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4384" y="4383117"/>
            <a:ext cx="2897216" cy="21700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00484" y="161717"/>
            <a:ext cx="718466" cy="400110"/>
          </a:xfrm>
          <a:prstGeom prst="rect">
            <a:avLst/>
          </a:prstGeom>
          <a:solidFill>
            <a:srgbClr val="FFFF00"/>
          </a:solidFill>
          <a:ln>
            <a:solidFill>
              <a:schemeClr val="tx1"/>
            </a:solidFill>
          </a:ln>
        </p:spPr>
        <p:txBody>
          <a:bodyPr wrap="none" rtlCol="0">
            <a:spAutoFit/>
          </a:bodyPr>
          <a:lstStyle/>
          <a:p>
            <a:r>
              <a:rPr lang="en-US" sz="2000" dirty="0" smtClean="0"/>
              <a:t>Code</a:t>
            </a:r>
            <a:endParaRPr lang="en-US" sz="2000" dirty="0"/>
          </a:p>
        </p:txBody>
      </p:sp>
      <p:sp>
        <p:nvSpPr>
          <p:cNvPr id="7" name="TextBox 6"/>
          <p:cNvSpPr txBox="1"/>
          <p:nvPr/>
        </p:nvSpPr>
        <p:spPr>
          <a:xfrm>
            <a:off x="5257800" y="186652"/>
            <a:ext cx="803425" cy="400110"/>
          </a:xfrm>
          <a:prstGeom prst="rect">
            <a:avLst/>
          </a:prstGeom>
          <a:solidFill>
            <a:srgbClr val="FFFF00"/>
          </a:solidFill>
          <a:ln>
            <a:solidFill>
              <a:schemeClr val="tx1"/>
            </a:solidFill>
          </a:ln>
        </p:spPr>
        <p:txBody>
          <a:bodyPr wrap="none" rtlCol="0">
            <a:spAutoFit/>
          </a:bodyPr>
          <a:lstStyle/>
          <a:p>
            <a:r>
              <a:rPr lang="en-US" sz="2000" dirty="0" smtClean="0"/>
              <a:t>Game</a:t>
            </a:r>
            <a:endParaRPr lang="en-US" sz="2000" dirty="0"/>
          </a:p>
        </p:txBody>
      </p:sp>
      <p:sp>
        <p:nvSpPr>
          <p:cNvPr id="8" name="TextBox 7"/>
          <p:cNvSpPr txBox="1"/>
          <p:nvPr/>
        </p:nvSpPr>
        <p:spPr>
          <a:xfrm>
            <a:off x="4413339" y="4382869"/>
            <a:ext cx="1678345" cy="1015663"/>
          </a:xfrm>
          <a:prstGeom prst="rect">
            <a:avLst/>
          </a:prstGeom>
          <a:solidFill>
            <a:srgbClr val="FFFF00"/>
          </a:solidFill>
          <a:ln>
            <a:solidFill>
              <a:schemeClr val="tx1"/>
            </a:solidFill>
          </a:ln>
        </p:spPr>
        <p:txBody>
          <a:bodyPr wrap="none" rtlCol="0">
            <a:spAutoFit/>
          </a:bodyPr>
          <a:lstStyle/>
          <a:p>
            <a:pPr algn="r"/>
            <a:r>
              <a:rPr lang="en-US" sz="2000" dirty="0" smtClean="0"/>
              <a:t>Completed</a:t>
            </a:r>
            <a:br>
              <a:rPr lang="en-US" sz="2000" dirty="0" smtClean="0"/>
            </a:br>
            <a:r>
              <a:rPr lang="en-US" sz="2000" dirty="0" smtClean="0"/>
              <a:t>game</a:t>
            </a:r>
          </a:p>
          <a:p>
            <a:pPr algn="r"/>
            <a:r>
              <a:rPr lang="en-US" sz="2000" u="sng" dirty="0" smtClean="0">
                <a:solidFill>
                  <a:srgbClr val="FF0000"/>
                </a:solidFill>
              </a:rPr>
              <a:t>with </a:t>
            </a:r>
            <a:r>
              <a:rPr lang="en-US" sz="2000" u="sng" dirty="0" err="1" smtClean="0">
                <a:solidFill>
                  <a:srgbClr val="FF0000"/>
                </a:solidFill>
              </a:rPr>
              <a:t>buzzsaws</a:t>
            </a:r>
            <a:endParaRPr lang="en-US" sz="2000" u="sng" dirty="0">
              <a:solidFill>
                <a:srgbClr val="FF0000"/>
              </a:solidFill>
            </a:endParaRPr>
          </a:p>
        </p:txBody>
      </p:sp>
      <p:cxnSp>
        <p:nvCxnSpPr>
          <p:cNvPr id="10" name="Straight Arrow Connector 9"/>
          <p:cNvCxnSpPr/>
          <p:nvPr/>
        </p:nvCxnSpPr>
        <p:spPr>
          <a:xfrm>
            <a:off x="1066800" y="2971800"/>
            <a:ext cx="0" cy="99060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77891" y="1230868"/>
            <a:ext cx="1194109" cy="646331"/>
          </a:xfrm>
          <a:prstGeom prst="rect">
            <a:avLst/>
          </a:prstGeom>
          <a:noFill/>
        </p:spPr>
        <p:txBody>
          <a:bodyPr wrap="none" rtlCol="0">
            <a:spAutoFit/>
          </a:bodyPr>
          <a:lstStyle/>
          <a:p>
            <a:pPr algn="ctr"/>
            <a:r>
              <a:rPr lang="en-US" dirty="0" smtClean="0"/>
              <a:t>Automatic</a:t>
            </a:r>
            <a:br>
              <a:rPr lang="en-US" dirty="0" smtClean="0"/>
            </a:br>
            <a:r>
              <a:rPr lang="en-US" dirty="0" smtClean="0"/>
              <a:t>translation</a:t>
            </a:r>
            <a:endParaRPr lang="en-US" dirty="0"/>
          </a:p>
        </p:txBody>
      </p:sp>
      <p:cxnSp>
        <p:nvCxnSpPr>
          <p:cNvPr id="12" name="Straight Arrow Connector 11"/>
          <p:cNvCxnSpPr/>
          <p:nvPr/>
        </p:nvCxnSpPr>
        <p:spPr>
          <a:xfrm>
            <a:off x="2971800" y="1174954"/>
            <a:ext cx="2362200" cy="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552720" y="2622754"/>
            <a:ext cx="0" cy="1492046"/>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886523" y="5638800"/>
            <a:ext cx="2523677" cy="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95400" y="3124200"/>
            <a:ext cx="1655325" cy="646331"/>
          </a:xfrm>
          <a:prstGeom prst="rect">
            <a:avLst/>
          </a:prstGeom>
          <a:noFill/>
        </p:spPr>
        <p:txBody>
          <a:bodyPr wrap="none" rtlCol="0">
            <a:spAutoFit/>
          </a:bodyPr>
          <a:lstStyle/>
          <a:p>
            <a:r>
              <a:rPr lang="en-US" dirty="0" smtClean="0"/>
              <a:t>Highly-skilled,</a:t>
            </a:r>
            <a:br>
              <a:rPr lang="en-US" dirty="0" smtClean="0"/>
            </a:br>
            <a:r>
              <a:rPr lang="en-US" dirty="0" smtClean="0"/>
              <a:t>expensive labor</a:t>
            </a:r>
            <a:endParaRPr lang="en-US" dirty="0"/>
          </a:p>
        </p:txBody>
      </p:sp>
      <p:sp>
        <p:nvSpPr>
          <p:cNvPr id="16" name="TextBox 15"/>
          <p:cNvSpPr txBox="1"/>
          <p:nvPr/>
        </p:nvSpPr>
        <p:spPr>
          <a:xfrm>
            <a:off x="7613222" y="2895600"/>
            <a:ext cx="671979" cy="646331"/>
          </a:xfrm>
          <a:prstGeom prst="rect">
            <a:avLst/>
          </a:prstGeom>
          <a:noFill/>
        </p:spPr>
        <p:txBody>
          <a:bodyPr wrap="none" rtlCol="0">
            <a:spAutoFit/>
          </a:bodyPr>
          <a:lstStyle/>
          <a:p>
            <a:r>
              <a:rPr lang="en-US" dirty="0" smtClean="0"/>
              <a:t>Free</a:t>
            </a:r>
            <a:br>
              <a:rPr lang="en-US" dirty="0" smtClean="0"/>
            </a:br>
            <a:r>
              <a:rPr lang="en-US" dirty="0" smtClean="0"/>
              <a:t>labor</a:t>
            </a:r>
            <a:endParaRPr lang="en-US" dirty="0"/>
          </a:p>
        </p:txBody>
      </p:sp>
      <p:sp>
        <p:nvSpPr>
          <p:cNvPr id="17" name="TextBox 16"/>
          <p:cNvSpPr txBox="1"/>
          <p:nvPr/>
        </p:nvSpPr>
        <p:spPr>
          <a:xfrm>
            <a:off x="2250746" y="4230469"/>
            <a:ext cx="1630126" cy="1015663"/>
          </a:xfrm>
          <a:prstGeom prst="rect">
            <a:avLst/>
          </a:prstGeom>
          <a:solidFill>
            <a:srgbClr val="FFFF00"/>
          </a:solidFill>
          <a:ln>
            <a:solidFill>
              <a:schemeClr val="tx1"/>
            </a:solidFill>
          </a:ln>
        </p:spPr>
        <p:txBody>
          <a:bodyPr wrap="none" rtlCol="0">
            <a:spAutoFit/>
          </a:bodyPr>
          <a:lstStyle/>
          <a:p>
            <a:r>
              <a:rPr lang="en-US" sz="2000" dirty="0" smtClean="0"/>
              <a:t>Bug detected,</a:t>
            </a:r>
            <a:br>
              <a:rPr lang="en-US" sz="2000" dirty="0" smtClean="0"/>
            </a:br>
            <a:r>
              <a:rPr lang="en-US" sz="2000" dirty="0" smtClean="0"/>
              <a:t>notify</a:t>
            </a:r>
            <a:br>
              <a:rPr lang="en-US" sz="2000" dirty="0" smtClean="0"/>
            </a:br>
            <a:r>
              <a:rPr lang="en-US" sz="2000" dirty="0" smtClean="0"/>
              <a:t>programmer</a:t>
            </a:r>
            <a:endParaRPr lang="en-US" sz="2000" dirty="0"/>
          </a:p>
        </p:txBody>
      </p:sp>
      <p:sp>
        <p:nvSpPr>
          <p:cNvPr id="18" name="TextBox 17"/>
          <p:cNvSpPr txBox="1"/>
          <p:nvPr/>
        </p:nvSpPr>
        <p:spPr>
          <a:xfrm>
            <a:off x="3673618" y="5678269"/>
            <a:ext cx="1194109" cy="646331"/>
          </a:xfrm>
          <a:prstGeom prst="rect">
            <a:avLst/>
          </a:prstGeom>
          <a:noFill/>
        </p:spPr>
        <p:txBody>
          <a:bodyPr wrap="none" rtlCol="0">
            <a:spAutoFit/>
          </a:bodyPr>
          <a:lstStyle/>
          <a:p>
            <a:pPr algn="ctr"/>
            <a:r>
              <a:rPr lang="en-US" dirty="0" smtClean="0"/>
              <a:t>Automatic</a:t>
            </a:r>
            <a:br>
              <a:rPr lang="en-US" dirty="0" smtClean="0"/>
            </a:br>
            <a:r>
              <a:rPr lang="en-US" dirty="0" smtClean="0"/>
              <a:t>translation</a:t>
            </a:r>
            <a:endParaRPr lang="en-US" dirty="0"/>
          </a:p>
        </p:txBody>
      </p:sp>
      <p:pic>
        <p:nvPicPr>
          <p:cNvPr id="4098" name="Picture 2" descr="C:\cygwin\home\mernst\sync\verigames-images\bu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49" y="4947408"/>
            <a:ext cx="1846710" cy="116342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cygwin\home\mernst\sync\verigames-images\programmer.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6717" y="5747500"/>
            <a:ext cx="1143000"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14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encryption</a:t>
            </a:r>
            <a:endParaRPr lang="en-US"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US" dirty="0" smtClean="0"/>
              <a:t>Pipe ↔ a variable</a:t>
            </a:r>
          </a:p>
          <a:p>
            <a:pPr marL="0" indent="0">
              <a:buNone/>
            </a:pPr>
            <a:r>
              <a:rPr lang="en-US" dirty="0" smtClean="0"/>
              <a:t>Pipe width ↔ narrow: encrypted, wide: </a:t>
            </a:r>
            <a:r>
              <a:rPr lang="en-US" dirty="0" err="1" smtClean="0"/>
              <a:t>cleartext</a:t>
            </a:r>
            <a:endParaRPr lang="en-US" dirty="0" smtClean="0"/>
          </a:p>
          <a:p>
            <a:pPr marL="0" indent="0">
              <a:buNone/>
            </a:pPr>
            <a:r>
              <a:rPr lang="en-US" dirty="0" smtClean="0"/>
              <a:t>Ball ↔ a value</a:t>
            </a:r>
          </a:p>
          <a:p>
            <a:pPr marL="0" indent="0">
              <a:buNone/>
            </a:pPr>
            <a:r>
              <a:rPr lang="en-US" dirty="0" smtClean="0"/>
              <a:t>Ball size ↔ small: encrypted, large: </a:t>
            </a:r>
            <a:r>
              <a:rPr lang="en-US" dirty="0" err="1" smtClean="0"/>
              <a:t>cleartext</a:t>
            </a:r>
            <a:endParaRPr lang="en-US" dirty="0" smtClean="0"/>
          </a:p>
          <a:p>
            <a:pPr marL="0" indent="0">
              <a:buNone/>
            </a:pPr>
            <a:r>
              <a:rPr lang="en-US" dirty="0" smtClean="0"/>
              <a:t>Pinch point ↔ network communication</a:t>
            </a:r>
            <a:endParaRPr lang="en-US" dirty="0"/>
          </a:p>
          <a:p>
            <a:pPr marL="0" indent="0">
              <a:buNone/>
            </a:pPr>
            <a:r>
              <a:rPr lang="en-US" dirty="0" err="1" smtClean="0"/>
              <a:t>Unmodifiable</a:t>
            </a:r>
            <a:r>
              <a:rPr lang="en-US" dirty="0" smtClean="0"/>
              <a:t> pipe/ball ↔ </a:t>
            </a:r>
            <a:r>
              <a:rPr lang="en-US" dirty="0" err="1" smtClean="0"/>
              <a:t>cleartext</a:t>
            </a:r>
            <a:r>
              <a:rPr lang="en-US" dirty="0" smtClean="0"/>
              <a:t> from user</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25" y="1219200"/>
            <a:ext cx="204787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943225"/>
            <a:ext cx="58102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3276600"/>
            <a:ext cx="7620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2400" y="1066800"/>
            <a:ext cx="5555047" cy="461665"/>
          </a:xfrm>
          <a:prstGeom prst="rect">
            <a:avLst/>
          </a:prstGeom>
          <a:noFill/>
        </p:spPr>
        <p:txBody>
          <a:bodyPr wrap="none" rtlCol="0">
            <a:spAutoFit/>
          </a:bodyPr>
          <a:lstStyle/>
          <a:p>
            <a:r>
              <a:rPr lang="en-US" sz="2400" dirty="0" smtClean="0">
                <a:solidFill>
                  <a:srgbClr val="FF0000"/>
                </a:solidFill>
              </a:rPr>
              <a:t>Goal:  no </a:t>
            </a:r>
            <a:r>
              <a:rPr lang="en-US" sz="2400" dirty="0" err="1" smtClean="0">
                <a:solidFill>
                  <a:srgbClr val="FF0000"/>
                </a:solidFill>
              </a:rPr>
              <a:t>cleartext</a:t>
            </a:r>
            <a:r>
              <a:rPr lang="en-US" sz="2400" dirty="0" smtClean="0">
                <a:solidFill>
                  <a:srgbClr val="FF0000"/>
                </a:solidFill>
              </a:rPr>
              <a:t> is sent over the network</a:t>
            </a:r>
            <a:endParaRPr lang="en-US" sz="2400" dirty="0">
              <a:solidFill>
                <a:srgbClr val="FF0000"/>
              </a:solidFill>
            </a:endParaRPr>
          </a:p>
        </p:txBody>
      </p:sp>
    </p:spTree>
    <p:extLst>
      <p:ext uri="{BB962C8B-B14F-4D97-AF65-F5344CB8AC3E}">
        <p14:creationId xmlns:p14="http://schemas.microsoft.com/office/powerpoint/2010/main" val="1675393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null pointer errors</a:t>
            </a:r>
            <a:endParaRPr lang="en-US"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US" dirty="0" smtClean="0"/>
              <a:t>Pipe ↔ a variable</a:t>
            </a:r>
          </a:p>
          <a:p>
            <a:pPr marL="0" indent="0">
              <a:buNone/>
            </a:pPr>
            <a:r>
              <a:rPr lang="en-US" dirty="0" smtClean="0"/>
              <a:t>Pipe width ↔ narrow: non-null, wide: maybe null</a:t>
            </a:r>
          </a:p>
          <a:p>
            <a:pPr marL="0" indent="0">
              <a:buNone/>
            </a:pPr>
            <a:r>
              <a:rPr lang="en-US" dirty="0" smtClean="0"/>
              <a:t>Ball ↔ a value</a:t>
            </a:r>
          </a:p>
          <a:p>
            <a:pPr marL="0" indent="0">
              <a:buNone/>
            </a:pPr>
            <a:r>
              <a:rPr lang="en-US" dirty="0" smtClean="0"/>
              <a:t>Ball size ↔ small: non-null, large: null</a:t>
            </a:r>
          </a:p>
          <a:p>
            <a:pPr marL="0" indent="0">
              <a:buNone/>
            </a:pPr>
            <a:r>
              <a:rPr lang="en-US" dirty="0" smtClean="0"/>
              <a:t>Pinch point ↔ dereference</a:t>
            </a:r>
          </a:p>
          <a:p>
            <a:pPr marL="0" indent="0">
              <a:buNone/>
            </a:pPr>
            <a:r>
              <a:rPr lang="en-US" dirty="0" err="1" smtClean="0"/>
              <a:t>Unmodifiable</a:t>
            </a:r>
            <a:r>
              <a:rPr lang="en-US" dirty="0" smtClean="0"/>
              <a:t> pipe/ball ↔ literal </a:t>
            </a:r>
            <a:r>
              <a:rPr lang="en-US" b="1" dirty="0" smtClean="0">
                <a:latin typeface="Courier New" pitchFamily="49" charset="0"/>
                <a:cs typeface="Courier New" pitchFamily="49" charset="0"/>
              </a:rPr>
              <a:t>null</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25" y="1219200"/>
            <a:ext cx="204787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943225"/>
            <a:ext cx="58102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3276600"/>
            <a:ext cx="7620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2400" y="1066800"/>
            <a:ext cx="4016612" cy="461665"/>
          </a:xfrm>
          <a:prstGeom prst="rect">
            <a:avLst/>
          </a:prstGeom>
          <a:noFill/>
        </p:spPr>
        <p:txBody>
          <a:bodyPr wrap="none" rtlCol="0">
            <a:spAutoFit/>
          </a:bodyPr>
          <a:lstStyle/>
          <a:p>
            <a:r>
              <a:rPr lang="en-US" sz="2400" dirty="0" smtClean="0">
                <a:solidFill>
                  <a:srgbClr val="FF0000"/>
                </a:solidFill>
              </a:rPr>
              <a:t>Goal:  no dereference of </a:t>
            </a:r>
            <a:r>
              <a:rPr lang="en-US" sz="2000" b="1" dirty="0" smtClean="0">
                <a:solidFill>
                  <a:srgbClr val="FF0000"/>
                </a:solidFill>
                <a:latin typeface="Courier New" pitchFamily="49" charset="0"/>
                <a:cs typeface="Courier New" pitchFamily="49" charset="0"/>
              </a:rPr>
              <a:t>null</a:t>
            </a:r>
            <a:endParaRPr lang="en-US" sz="2400" b="1" dirty="0">
              <a:solidFill>
                <a:srgbClr val="FF0000"/>
              </a:solidFill>
              <a:latin typeface="Courier New" pitchFamily="49" charset="0"/>
              <a:cs typeface="Courier New" pitchFamily="49" charset="0"/>
            </a:endParaRPr>
          </a:p>
        </p:txBody>
      </p:sp>
    </p:spTree>
    <p:extLst>
      <p:ext uri="{BB962C8B-B14F-4D97-AF65-F5344CB8AC3E}">
        <p14:creationId xmlns:p14="http://schemas.microsoft.com/office/powerpoint/2010/main" val="3934760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Program ↔ game correspondence</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dirty="0" smtClean="0"/>
              <a:t>Pipe ↔ a variable</a:t>
            </a:r>
          </a:p>
          <a:p>
            <a:pPr marL="0" indent="0">
              <a:buNone/>
            </a:pPr>
            <a:r>
              <a:rPr lang="en-US" dirty="0" smtClean="0"/>
              <a:t>Pipe width ↔ a property of the variable (type)</a:t>
            </a:r>
          </a:p>
          <a:p>
            <a:pPr marL="0" indent="0">
              <a:buNone/>
            </a:pPr>
            <a:r>
              <a:rPr lang="en-US" dirty="0" smtClean="0"/>
              <a:t>Ball ↔ a value</a:t>
            </a:r>
          </a:p>
          <a:p>
            <a:pPr marL="0" indent="0">
              <a:buNone/>
            </a:pPr>
            <a:r>
              <a:rPr lang="en-US" dirty="0" smtClean="0"/>
              <a:t>Ball size ↔ a property of the value</a:t>
            </a:r>
          </a:p>
          <a:p>
            <a:pPr marL="0" indent="0">
              <a:buNone/>
            </a:pPr>
            <a:r>
              <a:rPr lang="en-US" dirty="0" smtClean="0"/>
              <a:t>Pinch point ↔ requirement</a:t>
            </a:r>
          </a:p>
          <a:p>
            <a:pPr marL="0" indent="0">
              <a:buNone/>
            </a:pPr>
            <a:r>
              <a:rPr lang="en-US" dirty="0" err="1" smtClean="0"/>
              <a:t>Unmodifiable</a:t>
            </a:r>
            <a:r>
              <a:rPr lang="en-US" dirty="0" smtClean="0"/>
              <a:t> pipe/ball ↔ requirement</a:t>
            </a:r>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25" y="1219200"/>
            <a:ext cx="204787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943225"/>
            <a:ext cx="58102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3276600"/>
            <a:ext cx="7620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1066800"/>
            <a:ext cx="2499659" cy="461665"/>
          </a:xfrm>
          <a:prstGeom prst="rect">
            <a:avLst/>
          </a:prstGeom>
          <a:noFill/>
        </p:spPr>
        <p:txBody>
          <a:bodyPr wrap="none" rtlCol="0">
            <a:spAutoFit/>
          </a:bodyPr>
          <a:lstStyle/>
          <a:p>
            <a:r>
              <a:rPr lang="en-US" sz="2400" dirty="0" smtClean="0">
                <a:solidFill>
                  <a:srgbClr val="FF0000"/>
                </a:solidFill>
              </a:rPr>
              <a:t>Intuition: dataflow</a:t>
            </a:r>
            <a:endParaRPr lang="en-US" sz="2400" dirty="0">
              <a:solidFill>
                <a:srgbClr val="FF0000"/>
              </a:solidFill>
            </a:endParaRPr>
          </a:p>
        </p:txBody>
      </p:sp>
    </p:spTree>
    <p:extLst>
      <p:ext uri="{BB962C8B-B14F-4D97-AF65-F5344CB8AC3E}">
        <p14:creationId xmlns:p14="http://schemas.microsoft.com/office/powerpoint/2010/main" val="16753930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Type flow vs. dataflow</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r>
              <a:rPr lang="en-US" dirty="0" smtClean="0"/>
              <a:t>Multiple flows per variable</a:t>
            </a:r>
          </a:p>
          <a:p>
            <a:pPr lvl="1"/>
            <a:r>
              <a:rPr lang="en-US" dirty="0" smtClean="0"/>
              <a:t>A variable’s type may have multiple qualifiers</a:t>
            </a:r>
          </a:p>
          <a:p>
            <a:pPr marL="457200" lvl="1" indent="0">
              <a:buNone/>
            </a:pPr>
            <a:r>
              <a:rPr lang="en-US" sz="2400" dirty="0" smtClean="0">
                <a:solidFill>
                  <a:srgbClr val="FF0000"/>
                </a:solidFill>
              </a:rPr>
              <a:t>@Immutable</a:t>
            </a:r>
            <a:r>
              <a:rPr lang="en-US" sz="2400" dirty="0" smtClean="0"/>
              <a:t> Map&lt;</a:t>
            </a:r>
            <a:r>
              <a:rPr lang="en-US" sz="2400" dirty="0" smtClean="0">
                <a:solidFill>
                  <a:srgbClr val="FF0000"/>
                </a:solidFill>
              </a:rPr>
              <a:t>@English </a:t>
            </a:r>
            <a:r>
              <a:rPr lang="en-US" sz="2400" dirty="0" smtClean="0"/>
              <a:t>String, </a:t>
            </a:r>
            <a:r>
              <a:rPr lang="en-US" sz="2400" dirty="0" smtClean="0">
                <a:solidFill>
                  <a:srgbClr val="FF0000"/>
                </a:solidFill>
              </a:rPr>
              <a:t>@</a:t>
            </a:r>
            <a:r>
              <a:rPr lang="en-US" sz="2400" dirty="0" err="1" smtClean="0">
                <a:solidFill>
                  <a:srgbClr val="FF0000"/>
                </a:solidFill>
              </a:rPr>
              <a:t>NonNegative</a:t>
            </a:r>
            <a:r>
              <a:rPr lang="en-US" sz="2400" dirty="0" smtClean="0">
                <a:solidFill>
                  <a:srgbClr val="FF0000"/>
                </a:solidFill>
              </a:rPr>
              <a:t> </a:t>
            </a:r>
            <a:r>
              <a:rPr lang="en-US" sz="2400" dirty="0" smtClean="0"/>
              <a:t>Integer&gt;</a:t>
            </a:r>
          </a:p>
          <a:p>
            <a:r>
              <a:rPr lang="en-US" dirty="0" smtClean="0"/>
              <a:t>Some variables are not represented at all</a:t>
            </a:r>
          </a:p>
          <a:p>
            <a:pPr lvl="1"/>
            <a:r>
              <a:rPr lang="en-US" dirty="0" smtClean="0"/>
              <a:t>primitives (</a:t>
            </a:r>
            <a:r>
              <a:rPr lang="en-US" dirty="0" err="1" smtClean="0"/>
              <a:t>int</a:t>
            </a:r>
            <a:r>
              <a:rPr lang="en-US" dirty="0" smtClean="0"/>
              <a:t>, …) when analyzing null pointer errors</a:t>
            </a:r>
          </a:p>
          <a:p>
            <a:r>
              <a:rPr lang="en-US" dirty="0" smtClean="0"/>
              <a:t>No loops</a:t>
            </a:r>
          </a:p>
          <a:p>
            <a:pPr lvl="1"/>
            <a:r>
              <a:rPr lang="en-US" dirty="0" smtClean="0"/>
              <a:t>If program is verifiable, solvable in polynomial time</a:t>
            </a:r>
          </a:p>
          <a:p>
            <a:pPr lvl="1"/>
            <a:r>
              <a:rPr lang="en-US" dirty="0" smtClean="0"/>
              <a:t>Human leverage:  high-level pattern matching, placement of </a:t>
            </a:r>
            <a:r>
              <a:rPr lang="en-US" dirty="0" err="1" smtClean="0"/>
              <a:t>buzzsaws</a:t>
            </a:r>
            <a:r>
              <a:rPr lang="en-US" dirty="0" smtClean="0"/>
              <a:t>/casts</a:t>
            </a:r>
          </a:p>
          <a:p>
            <a:pPr marL="0" indent="0">
              <a:buNone/>
            </a:pPr>
            <a:r>
              <a:rPr lang="en-US" dirty="0" smtClean="0"/>
              <a:t>More accurate intuition:  type constraints</a:t>
            </a:r>
          </a:p>
          <a:p>
            <a:pPr marL="857250" lvl="1" indent="-457200"/>
            <a:r>
              <a:rPr lang="en-US" dirty="0" smtClean="0"/>
              <a:t>Solving a game = type inference</a:t>
            </a:r>
          </a:p>
          <a:p>
            <a:pPr marL="857250" lvl="1" indent="-457200"/>
            <a:r>
              <a:rPr lang="en-US" dirty="0" smtClean="0"/>
              <a:t>Computers do a poor job</a:t>
            </a:r>
            <a:endParaRPr lang="en-US" dirty="0"/>
          </a:p>
        </p:txBody>
      </p:sp>
    </p:spTree>
    <p:extLst>
      <p:ext uri="{BB962C8B-B14F-4D97-AF65-F5344CB8AC3E}">
        <p14:creationId xmlns:p14="http://schemas.microsoft.com/office/powerpoint/2010/main" val="891055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examples</a:t>
            </a:r>
            <a:endParaRPr lang="en-US" dirty="0"/>
          </a:p>
        </p:txBody>
      </p:sp>
      <p:sp>
        <p:nvSpPr>
          <p:cNvPr id="3" name="Content Placeholder 2"/>
          <p:cNvSpPr>
            <a:spLocks noGrp="1"/>
          </p:cNvSpPr>
          <p:nvPr>
            <p:ph idx="1"/>
          </p:nvPr>
        </p:nvSpPr>
        <p:spPr>
          <a:xfrm>
            <a:off x="457200" y="1600200"/>
            <a:ext cx="8458200" cy="4876800"/>
          </a:xfrm>
        </p:spPr>
        <p:txBody>
          <a:bodyPr>
            <a:normAutofit fontScale="92500" lnSpcReduction="20000"/>
          </a:bodyPr>
          <a:lstStyle/>
          <a:p>
            <a:r>
              <a:rPr lang="en-US" dirty="0" smtClean="0"/>
              <a:t>SQL injection</a:t>
            </a:r>
          </a:p>
          <a:p>
            <a:r>
              <a:rPr lang="en-US" dirty="0" smtClean="0"/>
              <a:t>unintended side effects</a:t>
            </a:r>
          </a:p>
          <a:p>
            <a:r>
              <a:rPr lang="en-US" dirty="0" smtClean="0"/>
              <a:t>format string and </a:t>
            </a:r>
            <a:r>
              <a:rPr lang="en-US" dirty="0" err="1" smtClean="0"/>
              <a:t>regexp</a:t>
            </a:r>
            <a:r>
              <a:rPr lang="en-US" dirty="0" smtClean="0"/>
              <a:t> validation</a:t>
            </a:r>
          </a:p>
          <a:p>
            <a:r>
              <a:rPr lang="en-US" dirty="0" smtClean="0"/>
              <a:t>incorrect equality checks</a:t>
            </a:r>
          </a:p>
          <a:p>
            <a:r>
              <a:rPr lang="en-US" dirty="0" smtClean="0"/>
              <a:t>race conditions and deadlocks</a:t>
            </a:r>
          </a:p>
          <a:p>
            <a:r>
              <a:rPr lang="en-US" dirty="0" smtClean="0"/>
              <a:t>units of measurement</a:t>
            </a:r>
          </a:p>
          <a:p>
            <a:r>
              <a:rPr lang="en-US" dirty="0" smtClean="0"/>
              <a:t>aliasing</a:t>
            </a:r>
          </a:p>
          <a:p>
            <a:r>
              <a:rPr lang="en-US" dirty="0" smtClean="0"/>
              <a:t>27 of the CWE/SANS </a:t>
            </a:r>
            <a:r>
              <a:rPr lang="en-US" dirty="0"/>
              <a:t>Top </a:t>
            </a:r>
            <a:r>
              <a:rPr lang="en-US" dirty="0" smtClean="0"/>
              <a:t>41 </a:t>
            </a:r>
            <a:r>
              <a:rPr lang="en-US" dirty="0"/>
              <a:t>Most Dangerous Software Errors</a:t>
            </a:r>
            <a:endParaRPr lang="en-US" dirty="0" smtClean="0"/>
          </a:p>
          <a:p>
            <a:r>
              <a:rPr lang="en-US" dirty="0" smtClean="0"/>
              <a:t>…</a:t>
            </a:r>
            <a:endParaRPr lang="en-US" dirty="0"/>
          </a:p>
        </p:txBody>
      </p:sp>
    </p:spTree>
    <p:extLst>
      <p:ext uri="{BB962C8B-B14F-4D97-AF65-F5344CB8AC3E}">
        <p14:creationId xmlns:p14="http://schemas.microsoft.com/office/powerpoint/2010/main" val="2966035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Type systems for verification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Modular; local reasoning &amp; understanding</a:t>
            </a:r>
            <a:endParaRPr lang="en-US" dirty="0"/>
          </a:p>
          <a:p>
            <a:r>
              <a:rPr lang="en-US" dirty="0" smtClean="0"/>
              <a:t>Equally powerful as any other verification technology (theorem proving, model checking, …)</a:t>
            </a:r>
          </a:p>
          <a:p>
            <a:endParaRPr lang="en-US" dirty="0" smtClean="0"/>
          </a:p>
          <a:p>
            <a:r>
              <a:rPr lang="en-US" dirty="0" smtClean="0"/>
              <a:t>Less effective for correctness of numerical computations</a:t>
            </a:r>
          </a:p>
          <a:p>
            <a:r>
              <a:rPr lang="en-US" dirty="0" smtClean="0"/>
              <a:t>Not good for full functional correctness</a:t>
            </a:r>
          </a:p>
          <a:p>
            <a:r>
              <a:rPr lang="en-US" dirty="0" smtClean="0"/>
              <a:t>Not good for temporal properties (focus on data)</a:t>
            </a:r>
          </a:p>
          <a:p>
            <a:pPr marL="0" indent="0">
              <a:buNone/>
            </a:pPr>
            <a:endParaRPr lang="en-US" dirty="0" smtClean="0"/>
          </a:p>
          <a:p>
            <a:pPr marL="0" indent="0">
              <a:buNone/>
            </a:pPr>
            <a:r>
              <a:rPr lang="en-US" dirty="0" smtClean="0"/>
              <a:t>How do these properties help/hinder the game?</a:t>
            </a:r>
          </a:p>
          <a:p>
            <a:endParaRPr lang="en-US" dirty="0" smtClean="0"/>
          </a:p>
          <a:p>
            <a:endParaRPr lang="en-US" dirty="0"/>
          </a:p>
        </p:txBody>
      </p:sp>
    </p:spTree>
    <p:extLst>
      <p:ext uri="{BB962C8B-B14F-4D97-AF65-F5344CB8AC3E}">
        <p14:creationId xmlns:p14="http://schemas.microsoft.com/office/powerpoint/2010/main" val="595101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Software engineering</a:t>
            </a:r>
            <a:br>
              <a:rPr lang="en-US" dirty="0" smtClean="0"/>
            </a:br>
            <a:r>
              <a:rPr lang="en-US" dirty="0" smtClean="0"/>
              <a:t>has been wildly successful</a:t>
            </a:r>
            <a:endParaRPr lang="en-US" dirty="0"/>
          </a:p>
        </p:txBody>
      </p:sp>
      <p:sp>
        <p:nvSpPr>
          <p:cNvPr id="3" name="Content Placeholder 2"/>
          <p:cNvSpPr>
            <a:spLocks noGrp="1"/>
          </p:cNvSpPr>
          <p:nvPr>
            <p:ph idx="1"/>
          </p:nvPr>
        </p:nvSpPr>
        <p:spPr/>
        <p:txBody>
          <a:bodyPr>
            <a:normAutofit/>
          </a:bodyPr>
          <a:lstStyle/>
          <a:p>
            <a:r>
              <a:rPr lang="en-US" dirty="0" smtClean="0"/>
              <a:t>Software pervades every aspect of our lives</a:t>
            </a:r>
          </a:p>
          <a:p>
            <a:pPr marL="457200" lvl="1" indent="0">
              <a:buNone/>
            </a:pPr>
            <a:r>
              <a:rPr lang="en-US" dirty="0" smtClean="0"/>
              <a:t>Try living a day without it!</a:t>
            </a:r>
          </a:p>
          <a:p>
            <a:r>
              <a:rPr lang="en-US" dirty="0" smtClean="0"/>
              <a:t>Software provides the value in our gadgets</a:t>
            </a:r>
          </a:p>
          <a:p>
            <a:r>
              <a:rPr lang="en-US" dirty="0" smtClean="0"/>
              <a:t>Huge economic impact</a:t>
            </a:r>
          </a:p>
          <a:p>
            <a:r>
              <a:rPr lang="en-US" dirty="0"/>
              <a:t>Increasingly sophisticated </a:t>
            </a:r>
            <a:r>
              <a:rPr lang="en-US" dirty="0" smtClean="0"/>
              <a:t>functionality</a:t>
            </a:r>
          </a:p>
          <a:p>
            <a:pPr lvl="1"/>
            <a:r>
              <a:rPr lang="en-US" dirty="0" smtClean="0">
                <a:sym typeface="Symbol"/>
              </a:rPr>
              <a:t>We always want to do more!</a:t>
            </a:r>
            <a:endParaRPr lang="en-US" dirty="0">
              <a:sym typeface="Symbol"/>
            </a:endParaRPr>
          </a:p>
          <a:p>
            <a:endParaRPr lang="en-US" dirty="0" smtClean="0"/>
          </a:p>
        </p:txBody>
      </p:sp>
    </p:spTree>
    <p:extLst>
      <p:ext uri="{BB962C8B-B14F-4D97-AF65-F5344CB8AC3E}">
        <p14:creationId xmlns:p14="http://schemas.microsoft.com/office/powerpoint/2010/main" val="7563832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fontScale="90000"/>
          </a:bodyPr>
          <a:lstStyle/>
          <a:p>
            <a:r>
              <a:rPr lang="en-US" dirty="0" smtClean="0"/>
              <a:t>3-way collaboration:</a:t>
            </a:r>
            <a:br>
              <a:rPr lang="en-US" dirty="0" smtClean="0"/>
            </a:br>
            <a:r>
              <a:rPr lang="en-US" dirty="0" smtClean="0"/>
              <a:t>machines, players, verification experts</a:t>
            </a:r>
            <a:endParaRPr lang="en-US"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solidFill>
                  <a:srgbClr val="FF0000"/>
                </a:solidFill>
              </a:rPr>
              <a:t>Machines</a:t>
            </a:r>
            <a:r>
              <a:rPr lang="en-US" dirty="0" smtClean="0"/>
              <a:t>:  Inference </a:t>
            </a:r>
            <a:r>
              <a:rPr lang="en-US" dirty="0"/>
              <a:t>and </a:t>
            </a:r>
            <a:r>
              <a:rPr lang="en-US" dirty="0" smtClean="0"/>
              <a:t>optimizations</a:t>
            </a:r>
          </a:p>
          <a:p>
            <a:pPr lvl="1"/>
            <a:r>
              <a:rPr lang="en-US" dirty="0"/>
              <a:t>Brute force is not feasible for large programs</a:t>
            </a:r>
          </a:p>
          <a:p>
            <a:pPr lvl="1"/>
            <a:r>
              <a:rPr lang="en-US" dirty="0" smtClean="0"/>
              <a:t>Error messages from type inference systems are poor</a:t>
            </a:r>
          </a:p>
          <a:p>
            <a:pPr marL="514350" indent="-514350">
              <a:buFont typeface="+mj-lt"/>
              <a:buAutoNum type="arabicPeriod"/>
            </a:pPr>
            <a:r>
              <a:rPr lang="en-US" dirty="0" smtClean="0">
                <a:solidFill>
                  <a:srgbClr val="FF0000"/>
                </a:solidFill>
              </a:rPr>
              <a:t>Players</a:t>
            </a:r>
            <a:r>
              <a:rPr lang="en-US" dirty="0" smtClean="0"/>
              <a:t> do work that automated tools cannot</a:t>
            </a:r>
            <a:endParaRPr lang="en-US" dirty="0"/>
          </a:p>
          <a:p>
            <a:pPr lvl="1"/>
            <a:r>
              <a:rPr lang="en-US" dirty="0" smtClean="0"/>
              <a:t>Use intuition &amp; pattern-matching to place cheats</a:t>
            </a:r>
            <a:endParaRPr lang="en-US" dirty="0"/>
          </a:p>
          <a:p>
            <a:pPr marL="514350" indent="-514350">
              <a:buFont typeface="+mj-lt"/>
              <a:buAutoNum type="arabicPeriod"/>
            </a:pPr>
            <a:r>
              <a:rPr lang="en-US" dirty="0" smtClean="0">
                <a:solidFill>
                  <a:srgbClr val="FF0000"/>
                </a:solidFill>
              </a:rPr>
              <a:t>Verification experts </a:t>
            </a:r>
            <a:r>
              <a:rPr lang="en-US" dirty="0" smtClean="0"/>
              <a:t>do work that players cannot</a:t>
            </a:r>
          </a:p>
          <a:p>
            <a:pPr lvl="1"/>
            <a:r>
              <a:rPr lang="en-US" dirty="0" smtClean="0"/>
              <a:t>Classify un-verifiable code as safe or insecure</a:t>
            </a:r>
          </a:p>
          <a:p>
            <a:pPr lvl="1"/>
            <a:endParaRPr lang="en-US" dirty="0"/>
          </a:p>
          <a:p>
            <a:pPr lvl="1"/>
            <a:endParaRPr lang="en-US" dirty="0"/>
          </a:p>
        </p:txBody>
      </p:sp>
    </p:spTree>
    <p:extLst>
      <p:ext uri="{BB962C8B-B14F-4D97-AF65-F5344CB8AC3E}">
        <p14:creationId xmlns:p14="http://schemas.microsoft.com/office/powerpoint/2010/main" val="17690152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optimization</a:t>
            </a:r>
            <a:endParaRPr lang="en-US" dirty="0"/>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r>
              <a:rPr lang="en-US" dirty="0" smtClean="0"/>
              <a:t>Simplify the challenge to its essence</a:t>
            </a:r>
          </a:p>
          <a:p>
            <a:pPr lvl="1"/>
            <a:r>
              <a:rPr lang="en-US" dirty="0" smtClean="0"/>
              <a:t>Related to the program/problem duality</a:t>
            </a:r>
          </a:p>
          <a:p>
            <a:r>
              <a:rPr lang="en-US" dirty="0" smtClean="0"/>
              <a:t>Optimization </a:t>
            </a:r>
            <a:r>
              <a:rPr lang="en-US" dirty="0"/>
              <a:t>techniques:</a:t>
            </a:r>
          </a:p>
          <a:p>
            <a:pPr lvl="1"/>
            <a:r>
              <a:rPr lang="en-US" dirty="0"/>
              <a:t>Abstract interpretation</a:t>
            </a:r>
          </a:p>
          <a:p>
            <a:pPr lvl="1"/>
            <a:r>
              <a:rPr lang="en-US" dirty="0" smtClean="0"/>
              <a:t>Type inference &amp; constraint propagation</a:t>
            </a:r>
          </a:p>
          <a:p>
            <a:pPr lvl="1"/>
            <a:r>
              <a:rPr lang="en-US" dirty="0" smtClean="0"/>
              <a:t>Heuristic solving</a:t>
            </a:r>
            <a:endParaRPr lang="en-US" dirty="0"/>
          </a:p>
          <a:p>
            <a:r>
              <a:rPr lang="en-US" dirty="0"/>
              <a:t>In Pipe Jam:</a:t>
            </a:r>
          </a:p>
          <a:p>
            <a:pPr lvl="1"/>
            <a:r>
              <a:rPr lang="en-US" dirty="0"/>
              <a:t>Remove multiple pinch points in a row</a:t>
            </a:r>
          </a:p>
          <a:p>
            <a:pPr lvl="1"/>
            <a:r>
              <a:rPr lang="en-US" dirty="0"/>
              <a:t>Remove pipes that suffer no conflicts</a:t>
            </a:r>
          </a:p>
          <a:p>
            <a:pPr lvl="1"/>
            <a:r>
              <a:rPr lang="en-US" dirty="0"/>
              <a:t>Set pipes to known values, forbid changes to them</a:t>
            </a:r>
          </a:p>
          <a:p>
            <a:pPr lvl="1"/>
            <a:endParaRPr lang="en-US" dirty="0"/>
          </a:p>
          <a:p>
            <a:pPr lvl="1"/>
            <a:endParaRPr lang="en-US" dirty="0"/>
          </a:p>
        </p:txBody>
      </p:sp>
    </p:spTree>
    <p:extLst>
      <p:ext uri="{BB962C8B-B14F-4D97-AF65-F5344CB8AC3E}">
        <p14:creationId xmlns:p14="http://schemas.microsoft.com/office/powerpoint/2010/main" val="3124205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Elide irrelevant information</a:t>
            </a:r>
            <a:endParaRPr lang="en-US" dirty="0"/>
          </a:p>
        </p:txBody>
      </p:sp>
      <p:sp>
        <p:nvSpPr>
          <p:cNvPr id="3" name="Content Placeholder 2"/>
          <p:cNvSpPr>
            <a:spLocks noGrp="1"/>
          </p:cNvSpPr>
          <p:nvPr>
            <p:ph idx="1"/>
          </p:nvPr>
        </p:nvSpPr>
        <p:spPr/>
        <p:txBody>
          <a:bodyPr>
            <a:normAutofit/>
          </a:bodyPr>
          <a:lstStyle/>
          <a:p>
            <a:r>
              <a:rPr lang="en-US" dirty="0" smtClean="0"/>
              <a:t>Example:  primitives (</a:t>
            </a:r>
            <a:r>
              <a:rPr lang="en-US" sz="2800" b="1" dirty="0" err="1" smtClean="0">
                <a:latin typeface="Courier New" pitchFamily="49" charset="0"/>
                <a:cs typeface="Courier New" pitchFamily="49" charset="0"/>
              </a:rPr>
              <a:t>int</a:t>
            </a:r>
            <a:r>
              <a:rPr lang="en-US" dirty="0" smtClean="0"/>
              <a:t>), when proving lack of null pointer errors</a:t>
            </a:r>
          </a:p>
          <a:p>
            <a:endParaRPr lang="en-US" dirty="0"/>
          </a:p>
          <a:p>
            <a:r>
              <a:rPr lang="en-US" dirty="0" smtClean="0"/>
              <a:t>Also loses documentation, program context!</a:t>
            </a:r>
          </a:p>
          <a:p>
            <a:endParaRPr lang="en-US" dirty="0"/>
          </a:p>
          <a:p>
            <a:r>
              <a:rPr lang="en-US" dirty="0" smtClean="0"/>
              <a:t>Leave in some easy challenges so players feel good about progress</a:t>
            </a:r>
            <a:endParaRPr lang="en-US" dirty="0"/>
          </a:p>
        </p:txBody>
      </p:sp>
    </p:spTree>
    <p:extLst>
      <p:ext uri="{BB962C8B-B14F-4D97-AF65-F5344CB8AC3E}">
        <p14:creationId xmlns:p14="http://schemas.microsoft.com/office/powerpoint/2010/main" val="33770947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10200" cy="1143000"/>
          </a:xfrm>
        </p:spPr>
        <p:txBody>
          <a:bodyPr>
            <a:normAutofit fontScale="90000"/>
          </a:bodyPr>
          <a:lstStyle/>
          <a:p>
            <a:r>
              <a:rPr lang="en-US" dirty="0" smtClean="0"/>
              <a:t>Information overload</a:t>
            </a:r>
            <a:br>
              <a:rPr lang="en-US" dirty="0" smtClean="0"/>
            </a:br>
            <a:r>
              <a:rPr lang="en-US" dirty="0" smtClean="0"/>
              <a:t>&amp; relevance</a:t>
            </a:r>
            <a:endParaRPr lang="en-US" dirty="0"/>
          </a:p>
        </p:txBody>
      </p:sp>
      <p:sp>
        <p:nvSpPr>
          <p:cNvPr id="3" name="Content Placeholder 2"/>
          <p:cNvSpPr>
            <a:spLocks noGrp="1"/>
          </p:cNvSpPr>
          <p:nvPr>
            <p:ph idx="1"/>
          </p:nvPr>
        </p:nvSpPr>
        <p:spPr/>
        <p:txBody>
          <a:bodyPr/>
          <a:lstStyle/>
          <a:p>
            <a:endParaRPr lang="en-US" dirty="0" smtClean="0"/>
          </a:p>
          <a:p>
            <a:r>
              <a:rPr lang="en-US" dirty="0" smtClean="0"/>
              <a:t>Too much detail:  player/user gets distracted</a:t>
            </a:r>
          </a:p>
          <a:p>
            <a:r>
              <a:rPr lang="en-US" dirty="0" smtClean="0"/>
              <a:t>Too little detail:  unable to produce useful result</a:t>
            </a:r>
          </a:p>
          <a:p>
            <a:endParaRPr lang="en-US" dirty="0"/>
          </a:p>
          <a:p>
            <a:r>
              <a:rPr lang="en-US" dirty="0" smtClean="0"/>
              <a:t>Example:  optimization</a:t>
            </a:r>
          </a:p>
          <a:p>
            <a:r>
              <a:rPr lang="en-US" dirty="0" smtClean="0"/>
              <a:t>Example:  hiding details</a:t>
            </a:r>
            <a:endParaRPr lang="en-US" dirty="0"/>
          </a:p>
        </p:txBody>
      </p:sp>
      <p:pic>
        <p:nvPicPr>
          <p:cNvPr id="10242" name="Picture 2" descr="http://upload.wikimedia.org/wikipedia/commons/f/f0/Shiskin_-_The_Forest_Clear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0"/>
            <a:ext cx="2438400" cy="162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1569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the big picture</a:t>
            </a:r>
            <a:endParaRPr lang="en-US" dirty="0"/>
          </a:p>
        </p:txBody>
      </p:sp>
      <p:pic>
        <p:nvPicPr>
          <p:cNvPr id="19458" name="Picture 2" descr="Z:\mernst-host\sync\client_ui.ep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229600" cy="3848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5428831"/>
            <a:ext cx="8562344" cy="677108"/>
          </a:xfrm>
          <a:prstGeom prst="rect">
            <a:avLst/>
          </a:prstGeom>
          <a:noFill/>
        </p:spPr>
        <p:txBody>
          <a:bodyPr wrap="none" rtlCol="0">
            <a:spAutoFit/>
          </a:bodyPr>
          <a:lstStyle/>
          <a:p>
            <a:r>
              <a:rPr lang="en-US" sz="2000" dirty="0" smtClean="0"/>
              <a:t>Novice users accomplished more when given less information but given guidance</a:t>
            </a:r>
          </a:p>
          <a:p>
            <a:r>
              <a:rPr lang="en-US" dirty="0"/>
              <a:t>[“Reducing the barriers to writing verified </a:t>
            </a:r>
            <a:r>
              <a:rPr lang="en-US" dirty="0" smtClean="0"/>
              <a:t>specifications”, Schiller </a:t>
            </a:r>
            <a:r>
              <a:rPr lang="en-US" dirty="0"/>
              <a:t>&amp; Ernst, OOPSLA 2012</a:t>
            </a:r>
            <a:r>
              <a:rPr lang="en-US" dirty="0" smtClean="0"/>
              <a:t>]</a:t>
            </a:r>
            <a:endParaRPr lang="en-US" dirty="0"/>
          </a:p>
        </p:txBody>
      </p:sp>
    </p:spTree>
    <p:extLst>
      <p:ext uri="{BB962C8B-B14F-4D97-AF65-F5344CB8AC3E}">
        <p14:creationId xmlns:p14="http://schemas.microsoft.com/office/powerpoint/2010/main" val="30456756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gaming community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 potentially rich resource</a:t>
            </a:r>
          </a:p>
          <a:p>
            <a:pPr lvl="1"/>
            <a:r>
              <a:rPr lang="en-US" dirty="0"/>
              <a:t>Angry Birds:  5 million hours of play time </a:t>
            </a:r>
            <a:r>
              <a:rPr lang="en-US" i="1" dirty="0"/>
              <a:t>per day</a:t>
            </a:r>
            <a:endParaRPr lang="en-US" dirty="0"/>
          </a:p>
          <a:p>
            <a:pPr lvl="1"/>
            <a:r>
              <a:rPr lang="en-US" dirty="0"/>
              <a:t>200,000 </a:t>
            </a:r>
            <a:r>
              <a:rPr lang="en-US" dirty="0" smtClean="0"/>
              <a:t>cumulative years </a:t>
            </a:r>
            <a:r>
              <a:rPr lang="en-US" dirty="0"/>
              <a:t>spent (as of 2011)</a:t>
            </a:r>
          </a:p>
          <a:p>
            <a:pPr lvl="1"/>
            <a:endParaRPr lang="en-US" dirty="0"/>
          </a:p>
          <a:p>
            <a:pPr marL="0" indent="0">
              <a:buNone/>
            </a:pPr>
            <a:r>
              <a:rPr lang="en-US" dirty="0"/>
              <a:t>How do gaming and developer communities differ?</a:t>
            </a:r>
          </a:p>
          <a:p>
            <a:endParaRPr lang="en-US" dirty="0"/>
          </a:p>
        </p:txBody>
      </p:sp>
    </p:spTree>
    <p:extLst>
      <p:ext uri="{BB962C8B-B14F-4D97-AF65-F5344CB8AC3E}">
        <p14:creationId xmlns:p14="http://schemas.microsoft.com/office/powerpoint/2010/main" val="86011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 and competition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err="1" smtClean="0"/>
              <a:t>Collaboraton</a:t>
            </a:r>
            <a:r>
              <a:rPr lang="en-US" dirty="0"/>
              <a:t>:</a:t>
            </a:r>
            <a:endParaRPr lang="en-US" dirty="0" smtClean="0"/>
          </a:p>
          <a:p>
            <a:r>
              <a:rPr lang="en-US" dirty="0" smtClean="0"/>
              <a:t>Teams </a:t>
            </a:r>
            <a:r>
              <a:rPr lang="en-US" dirty="0"/>
              <a:t>solve </a:t>
            </a:r>
            <a:r>
              <a:rPr lang="en-US" dirty="0" smtClean="0"/>
              <a:t>challenges</a:t>
            </a:r>
          </a:p>
          <a:p>
            <a:pPr lvl="1"/>
            <a:r>
              <a:rPr lang="en-US" dirty="0" smtClean="0"/>
              <a:t>Team scoring</a:t>
            </a:r>
          </a:p>
          <a:p>
            <a:r>
              <a:rPr lang="en-US" dirty="0" smtClean="0"/>
              <a:t>Share solved levels, scripts</a:t>
            </a:r>
            <a:endParaRPr lang="en-US" dirty="0"/>
          </a:p>
          <a:p>
            <a:r>
              <a:rPr lang="en-US" dirty="0" smtClean="0"/>
              <a:t>Interaction:  chats</a:t>
            </a:r>
            <a:r>
              <a:rPr lang="en-US" dirty="0"/>
              <a:t>, forums, </a:t>
            </a:r>
            <a:r>
              <a:rPr lang="en-US" dirty="0" smtClean="0"/>
              <a:t>…</a:t>
            </a:r>
          </a:p>
          <a:p>
            <a:endParaRPr lang="en-US" dirty="0"/>
          </a:p>
          <a:p>
            <a:pPr marL="0" indent="0">
              <a:buNone/>
            </a:pPr>
            <a:r>
              <a:rPr lang="en-US" dirty="0" smtClean="0"/>
              <a:t>Competition:</a:t>
            </a:r>
          </a:p>
          <a:p>
            <a:r>
              <a:rPr lang="en-US" dirty="0" smtClean="0"/>
              <a:t>Leaderboards, badges, challenges</a:t>
            </a:r>
          </a:p>
          <a:p>
            <a:endParaRPr lang="en-US" dirty="0"/>
          </a:p>
          <a:p>
            <a:endParaRPr lang="en-US" dirty="0"/>
          </a:p>
        </p:txBody>
      </p:sp>
    </p:spTree>
    <p:extLst>
      <p:ext uri="{BB962C8B-B14F-4D97-AF65-F5344CB8AC3E}">
        <p14:creationId xmlns:p14="http://schemas.microsoft.com/office/powerpoint/2010/main" val="14029334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Managing multiple solutions</a:t>
            </a:r>
            <a:endParaRPr lang="en-US" dirty="0"/>
          </a:p>
        </p:txBody>
      </p:sp>
      <p:sp>
        <p:nvSpPr>
          <p:cNvPr id="3" name="Content Placeholder 2"/>
          <p:cNvSpPr>
            <a:spLocks noGrp="1"/>
          </p:cNvSpPr>
          <p:nvPr>
            <p:ph idx="1"/>
          </p:nvPr>
        </p:nvSpPr>
        <p:spPr>
          <a:xfrm>
            <a:off x="457200" y="1371600"/>
            <a:ext cx="8229600" cy="3666043"/>
          </a:xfrm>
        </p:spPr>
        <p:txBody>
          <a:bodyPr>
            <a:normAutofit fontScale="92500" lnSpcReduction="20000"/>
          </a:bodyPr>
          <a:lstStyle/>
          <a:p>
            <a:r>
              <a:rPr lang="en-US" dirty="0" smtClean="0"/>
              <a:t>A player works on one level at a time</a:t>
            </a:r>
          </a:p>
          <a:p>
            <a:pPr lvl="1"/>
            <a:r>
              <a:rPr lang="en-US" dirty="0" smtClean="0"/>
              <a:t>Score reflects effect on entire game world</a:t>
            </a:r>
          </a:p>
          <a:p>
            <a:pPr lvl="1"/>
            <a:r>
              <a:rPr lang="en-US" dirty="0" smtClean="0"/>
              <a:t>Player can indicate need for changes on a different level</a:t>
            </a:r>
          </a:p>
          <a:p>
            <a:pPr lvl="1"/>
            <a:r>
              <a:rPr lang="en-US" dirty="0" smtClean="0"/>
              <a:t>Player may accept a reduced score – avoid local maxima</a:t>
            </a:r>
            <a:endParaRPr lang="en-US" dirty="0"/>
          </a:p>
          <a:p>
            <a:r>
              <a:rPr lang="en-US" dirty="0" smtClean="0"/>
              <a:t>A player/team works in its own universe</a:t>
            </a:r>
          </a:p>
          <a:p>
            <a:pPr lvl="1"/>
            <a:r>
              <a:rPr lang="en-US" dirty="0" smtClean="0"/>
              <a:t>Can save, restore, merge</a:t>
            </a:r>
          </a:p>
          <a:p>
            <a:pPr lvl="1"/>
            <a:r>
              <a:rPr lang="en-US" dirty="0" smtClean="0"/>
              <a:t>Best solutions made available to other players</a:t>
            </a:r>
          </a:p>
          <a:p>
            <a:pPr lvl="1"/>
            <a:endParaRPr lang="en-US" dirty="0"/>
          </a:p>
        </p:txBody>
      </p:sp>
      <p:grpSp>
        <p:nvGrpSpPr>
          <p:cNvPr id="34" name="Group 33"/>
          <p:cNvGrpSpPr/>
          <p:nvPr/>
        </p:nvGrpSpPr>
        <p:grpSpPr>
          <a:xfrm>
            <a:off x="2743200" y="4960493"/>
            <a:ext cx="6096000" cy="1866489"/>
            <a:chOff x="381000" y="4191000"/>
            <a:chExt cx="8458200" cy="2635983"/>
          </a:xfrm>
        </p:grpSpPr>
        <p:sp>
          <p:nvSpPr>
            <p:cNvPr id="4" name="Rectangle 3"/>
            <p:cNvSpPr/>
            <p:nvPr/>
          </p:nvSpPr>
          <p:spPr>
            <a:xfrm>
              <a:off x="381000" y="4953000"/>
              <a:ext cx="16002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295400" y="5257800"/>
              <a:ext cx="381000" cy="3810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 name="Oval 5"/>
            <p:cNvSpPr/>
            <p:nvPr/>
          </p:nvSpPr>
          <p:spPr>
            <a:xfrm>
              <a:off x="609600" y="5105400"/>
              <a:ext cx="381000" cy="3810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 name="Oval 6"/>
            <p:cNvSpPr/>
            <p:nvPr/>
          </p:nvSpPr>
          <p:spPr>
            <a:xfrm>
              <a:off x="533400" y="5867400"/>
              <a:ext cx="381000" cy="3810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Oval 7"/>
            <p:cNvSpPr/>
            <p:nvPr/>
          </p:nvSpPr>
          <p:spPr>
            <a:xfrm>
              <a:off x="1524000" y="5791200"/>
              <a:ext cx="381000" cy="3810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Oval 8"/>
            <p:cNvSpPr/>
            <p:nvPr/>
          </p:nvSpPr>
          <p:spPr>
            <a:xfrm>
              <a:off x="1066800" y="5638800"/>
              <a:ext cx="381000" cy="3810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Oval 9"/>
            <p:cNvSpPr/>
            <p:nvPr/>
          </p:nvSpPr>
          <p:spPr>
            <a:xfrm>
              <a:off x="1371600" y="4419600"/>
              <a:ext cx="381000" cy="3810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Oval 10"/>
            <p:cNvSpPr/>
            <p:nvPr/>
          </p:nvSpPr>
          <p:spPr>
            <a:xfrm>
              <a:off x="2286000" y="6324600"/>
              <a:ext cx="381000" cy="3810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11"/>
            <p:cNvSpPr/>
            <p:nvPr/>
          </p:nvSpPr>
          <p:spPr>
            <a:xfrm>
              <a:off x="2743200" y="4953000"/>
              <a:ext cx="16002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657600" y="5257800"/>
              <a:ext cx="381000" cy="381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 name="Oval 13"/>
            <p:cNvSpPr/>
            <p:nvPr/>
          </p:nvSpPr>
          <p:spPr>
            <a:xfrm>
              <a:off x="2971800" y="5105400"/>
              <a:ext cx="381000" cy="381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5" name="Oval 14"/>
            <p:cNvSpPr/>
            <p:nvPr/>
          </p:nvSpPr>
          <p:spPr>
            <a:xfrm>
              <a:off x="2895600" y="5867400"/>
              <a:ext cx="381000" cy="381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 name="Oval 15"/>
            <p:cNvSpPr/>
            <p:nvPr/>
          </p:nvSpPr>
          <p:spPr>
            <a:xfrm>
              <a:off x="3886200" y="5791200"/>
              <a:ext cx="381000" cy="381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 name="Oval 16"/>
            <p:cNvSpPr/>
            <p:nvPr/>
          </p:nvSpPr>
          <p:spPr>
            <a:xfrm>
              <a:off x="3429000" y="5638800"/>
              <a:ext cx="381000" cy="381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 name="Oval 17"/>
            <p:cNvSpPr/>
            <p:nvPr/>
          </p:nvSpPr>
          <p:spPr>
            <a:xfrm>
              <a:off x="2438400" y="4419600"/>
              <a:ext cx="381000" cy="381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 name="Oval 18"/>
            <p:cNvSpPr/>
            <p:nvPr/>
          </p:nvSpPr>
          <p:spPr>
            <a:xfrm>
              <a:off x="5105400" y="6445983"/>
              <a:ext cx="381000" cy="3810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0" name="Rectangle 19"/>
            <p:cNvSpPr/>
            <p:nvPr/>
          </p:nvSpPr>
          <p:spPr>
            <a:xfrm>
              <a:off x="5029200" y="4953000"/>
              <a:ext cx="16002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943600" y="5257800"/>
              <a:ext cx="381000" cy="381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 name="Oval 21"/>
            <p:cNvSpPr/>
            <p:nvPr/>
          </p:nvSpPr>
          <p:spPr>
            <a:xfrm>
              <a:off x="5257800" y="5105400"/>
              <a:ext cx="381000" cy="381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 name="Oval 22"/>
            <p:cNvSpPr/>
            <p:nvPr/>
          </p:nvSpPr>
          <p:spPr>
            <a:xfrm>
              <a:off x="5181600" y="5867400"/>
              <a:ext cx="381000" cy="381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 name="Oval 23"/>
            <p:cNvSpPr/>
            <p:nvPr/>
          </p:nvSpPr>
          <p:spPr>
            <a:xfrm>
              <a:off x="6172200" y="5791200"/>
              <a:ext cx="381000" cy="381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 name="Oval 24"/>
            <p:cNvSpPr/>
            <p:nvPr/>
          </p:nvSpPr>
          <p:spPr>
            <a:xfrm>
              <a:off x="5715000" y="5638800"/>
              <a:ext cx="381000" cy="381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 name="Rectangle 25"/>
            <p:cNvSpPr/>
            <p:nvPr/>
          </p:nvSpPr>
          <p:spPr>
            <a:xfrm>
              <a:off x="7239000" y="4953000"/>
              <a:ext cx="16002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8153400" y="5257800"/>
              <a:ext cx="381000" cy="3810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8" name="Oval 27"/>
            <p:cNvSpPr/>
            <p:nvPr/>
          </p:nvSpPr>
          <p:spPr>
            <a:xfrm>
              <a:off x="7467600" y="5105400"/>
              <a:ext cx="381000" cy="3810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9" name="Oval 28"/>
            <p:cNvSpPr/>
            <p:nvPr/>
          </p:nvSpPr>
          <p:spPr>
            <a:xfrm>
              <a:off x="7391400" y="5867400"/>
              <a:ext cx="381000" cy="3810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0" name="Oval 29"/>
            <p:cNvSpPr/>
            <p:nvPr/>
          </p:nvSpPr>
          <p:spPr>
            <a:xfrm>
              <a:off x="8382000" y="5791200"/>
              <a:ext cx="381000" cy="3810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1" name="Oval 30"/>
            <p:cNvSpPr/>
            <p:nvPr/>
          </p:nvSpPr>
          <p:spPr>
            <a:xfrm>
              <a:off x="7924800" y="5638800"/>
              <a:ext cx="381000" cy="3810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2" name="Oval 31"/>
            <p:cNvSpPr/>
            <p:nvPr/>
          </p:nvSpPr>
          <p:spPr>
            <a:xfrm>
              <a:off x="3886200" y="4343400"/>
              <a:ext cx="381000" cy="3810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 name="Oval 32"/>
            <p:cNvSpPr/>
            <p:nvPr/>
          </p:nvSpPr>
          <p:spPr>
            <a:xfrm>
              <a:off x="5029200" y="4191000"/>
              <a:ext cx="381000" cy="381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35" name="Curved Connector 34"/>
            <p:cNvCxnSpPr>
              <a:stCxn id="6" idx="0"/>
              <a:endCxn id="10" idx="2"/>
            </p:cNvCxnSpPr>
            <p:nvPr/>
          </p:nvCxnSpPr>
          <p:spPr>
            <a:xfrm rot="5400000" flipH="1" flipV="1">
              <a:off x="838200" y="4572000"/>
              <a:ext cx="495300" cy="571500"/>
            </a:xfrm>
            <a:prstGeom prst="curvedConnector2">
              <a:avLst/>
            </a:prstGeom>
            <a:ln>
              <a:tailEnd type="arrow"/>
            </a:ln>
          </p:spPr>
          <p:style>
            <a:lnRef idx="2">
              <a:schemeClr val="dk1"/>
            </a:lnRef>
            <a:fillRef idx="0">
              <a:schemeClr val="dk1"/>
            </a:fillRef>
            <a:effectRef idx="1">
              <a:schemeClr val="dk1"/>
            </a:effectRef>
            <a:fontRef idx="minor">
              <a:schemeClr val="tx1"/>
            </a:fontRef>
          </p:style>
        </p:cxnSp>
        <p:cxnSp>
          <p:nvCxnSpPr>
            <p:cNvPr id="37" name="Curved Connector 36"/>
            <p:cNvCxnSpPr>
              <a:stCxn id="10" idx="6"/>
              <a:endCxn id="18" idx="2"/>
            </p:cNvCxnSpPr>
            <p:nvPr/>
          </p:nvCxnSpPr>
          <p:spPr>
            <a:xfrm>
              <a:off x="1752600" y="4610100"/>
              <a:ext cx="685800" cy="12700"/>
            </a:xfrm>
            <a:prstGeom prst="curvedConnector3">
              <a:avLst/>
            </a:prstGeom>
            <a:ln>
              <a:tailEnd type="arrow"/>
            </a:ln>
          </p:spPr>
          <p:style>
            <a:lnRef idx="2">
              <a:schemeClr val="dk1"/>
            </a:lnRef>
            <a:fillRef idx="0">
              <a:schemeClr val="dk1"/>
            </a:fillRef>
            <a:effectRef idx="1">
              <a:schemeClr val="dk1"/>
            </a:effectRef>
            <a:fontRef idx="minor">
              <a:schemeClr val="tx1"/>
            </a:fontRef>
          </p:style>
        </p:cxnSp>
        <p:cxnSp>
          <p:nvCxnSpPr>
            <p:cNvPr id="41" name="Curved Connector 40"/>
            <p:cNvCxnSpPr>
              <a:stCxn id="18" idx="6"/>
              <a:endCxn id="14" idx="0"/>
            </p:cNvCxnSpPr>
            <p:nvPr/>
          </p:nvCxnSpPr>
          <p:spPr>
            <a:xfrm>
              <a:off x="2819400" y="4610100"/>
              <a:ext cx="342900" cy="495300"/>
            </a:xfrm>
            <a:prstGeom prst="curvedConnector2">
              <a:avLst/>
            </a:prstGeom>
            <a:ln>
              <a:tailEnd type="arrow"/>
            </a:ln>
          </p:spPr>
          <p:style>
            <a:lnRef idx="2">
              <a:schemeClr val="dk1"/>
            </a:lnRef>
            <a:fillRef idx="0">
              <a:schemeClr val="dk1"/>
            </a:fillRef>
            <a:effectRef idx="1">
              <a:schemeClr val="dk1"/>
            </a:effectRef>
            <a:fontRef idx="minor">
              <a:schemeClr val="tx1"/>
            </a:fontRef>
          </p:style>
        </p:cxnSp>
        <p:cxnSp>
          <p:nvCxnSpPr>
            <p:cNvPr id="44" name="Curved Connector 43"/>
            <p:cNvCxnSpPr>
              <a:stCxn id="7" idx="5"/>
              <a:endCxn id="11" idx="2"/>
            </p:cNvCxnSpPr>
            <p:nvPr/>
          </p:nvCxnSpPr>
          <p:spPr>
            <a:xfrm rot="16200000" flipH="1">
              <a:off x="1411054" y="5640154"/>
              <a:ext cx="322496" cy="1427396"/>
            </a:xfrm>
            <a:prstGeom prst="curvedConnector2">
              <a:avLst/>
            </a:prstGeom>
            <a:ln>
              <a:tailEnd type="arrow"/>
            </a:ln>
          </p:spPr>
          <p:style>
            <a:lnRef idx="2">
              <a:schemeClr val="dk1"/>
            </a:lnRef>
            <a:fillRef idx="0">
              <a:schemeClr val="dk1"/>
            </a:fillRef>
            <a:effectRef idx="1">
              <a:schemeClr val="dk1"/>
            </a:effectRef>
            <a:fontRef idx="minor">
              <a:schemeClr val="tx1"/>
            </a:fontRef>
          </p:style>
        </p:cxnSp>
        <p:cxnSp>
          <p:nvCxnSpPr>
            <p:cNvPr id="56" name="Curved Connector 55"/>
            <p:cNvCxnSpPr>
              <a:stCxn id="11" idx="6"/>
              <a:endCxn id="19" idx="2"/>
            </p:cNvCxnSpPr>
            <p:nvPr/>
          </p:nvCxnSpPr>
          <p:spPr>
            <a:xfrm>
              <a:off x="2667000" y="6515100"/>
              <a:ext cx="2438400" cy="121383"/>
            </a:xfrm>
            <a:prstGeom prst="curvedConnector3">
              <a:avLst/>
            </a:prstGeom>
            <a:ln>
              <a:tailEnd type="arrow"/>
            </a:ln>
          </p:spPr>
          <p:style>
            <a:lnRef idx="2">
              <a:schemeClr val="dk1"/>
            </a:lnRef>
            <a:fillRef idx="0">
              <a:schemeClr val="dk1"/>
            </a:fillRef>
            <a:effectRef idx="1">
              <a:schemeClr val="dk1"/>
            </a:effectRef>
            <a:fontRef idx="minor">
              <a:schemeClr val="tx1"/>
            </a:fontRef>
          </p:style>
        </p:cxnSp>
        <p:cxnSp>
          <p:nvCxnSpPr>
            <p:cNvPr id="59" name="Curved Connector 58"/>
            <p:cNvCxnSpPr>
              <a:stCxn id="13" idx="0"/>
              <a:endCxn id="32" idx="4"/>
            </p:cNvCxnSpPr>
            <p:nvPr/>
          </p:nvCxnSpPr>
          <p:spPr>
            <a:xfrm rot="5400000" flipH="1" flipV="1">
              <a:off x="3695700" y="4876800"/>
              <a:ext cx="533400" cy="228600"/>
            </a:xfrm>
            <a:prstGeom prst="curved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62" name="Curved Connector 61"/>
            <p:cNvCxnSpPr>
              <a:stCxn id="32" idx="6"/>
              <a:endCxn id="33" idx="2"/>
            </p:cNvCxnSpPr>
            <p:nvPr/>
          </p:nvCxnSpPr>
          <p:spPr>
            <a:xfrm flipV="1">
              <a:off x="4267200" y="4381500"/>
              <a:ext cx="762000" cy="152400"/>
            </a:xfrm>
            <a:prstGeom prst="curved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65" name="Curved Connector 64"/>
            <p:cNvCxnSpPr>
              <a:stCxn id="19" idx="6"/>
              <a:endCxn id="29" idx="4"/>
            </p:cNvCxnSpPr>
            <p:nvPr/>
          </p:nvCxnSpPr>
          <p:spPr>
            <a:xfrm flipV="1">
              <a:off x="5486400" y="6248400"/>
              <a:ext cx="2095500" cy="388083"/>
            </a:xfrm>
            <a:prstGeom prst="curvedConnector2">
              <a:avLst/>
            </a:prstGeom>
            <a:ln>
              <a:tailEnd type="arrow"/>
            </a:ln>
          </p:spPr>
          <p:style>
            <a:lnRef idx="2">
              <a:schemeClr val="dk1"/>
            </a:lnRef>
            <a:fillRef idx="0">
              <a:schemeClr val="dk1"/>
            </a:fillRef>
            <a:effectRef idx="1">
              <a:schemeClr val="dk1"/>
            </a:effectRef>
            <a:fontRef idx="minor">
              <a:schemeClr val="tx1"/>
            </a:fontRef>
          </p:style>
        </p:cxnSp>
        <p:cxnSp>
          <p:nvCxnSpPr>
            <p:cNvPr id="70" name="Curved Connector 69"/>
            <p:cNvCxnSpPr>
              <a:stCxn id="33" idx="6"/>
              <a:endCxn id="21" idx="0"/>
            </p:cNvCxnSpPr>
            <p:nvPr/>
          </p:nvCxnSpPr>
          <p:spPr>
            <a:xfrm>
              <a:off x="5410200" y="4381500"/>
              <a:ext cx="723900" cy="876300"/>
            </a:xfrm>
            <a:prstGeom prst="curvedConnector2">
              <a:avLst/>
            </a:prstGeom>
            <a:ln>
              <a:tailEnd type="arrow"/>
            </a:ln>
          </p:spPr>
          <p:style>
            <a:lnRef idx="2">
              <a:schemeClr val="dk1"/>
            </a:lnRef>
            <a:fillRef idx="0">
              <a:schemeClr val="dk1"/>
            </a:fillRef>
            <a:effectRef idx="1">
              <a:schemeClr val="dk1"/>
            </a:effectRef>
            <a:fontRef idx="minor">
              <a:schemeClr val="tx1"/>
            </a:fontRef>
          </p:style>
        </p:cxnSp>
        <p:sp>
          <p:nvSpPr>
            <p:cNvPr id="74" name="Cross 73"/>
            <p:cNvSpPr/>
            <p:nvPr/>
          </p:nvSpPr>
          <p:spPr>
            <a:xfrm rot="2729122">
              <a:off x="5937659" y="5019458"/>
              <a:ext cx="381000" cy="381000"/>
            </a:xfrm>
            <a:prstGeom prst="plus">
              <a:avLst>
                <a:gd name="adj" fmla="val 42732"/>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9" name="Right Arrow 78"/>
            <p:cNvSpPr/>
            <p:nvPr/>
          </p:nvSpPr>
          <p:spPr>
            <a:xfrm>
              <a:off x="6781800" y="5486400"/>
              <a:ext cx="304800" cy="38100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0" name="Right Arrow 79"/>
            <p:cNvSpPr/>
            <p:nvPr/>
          </p:nvSpPr>
          <p:spPr>
            <a:xfrm>
              <a:off x="4572000" y="5486400"/>
              <a:ext cx="304800" cy="38100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1" name="Right Arrow 80"/>
            <p:cNvSpPr/>
            <p:nvPr/>
          </p:nvSpPr>
          <p:spPr>
            <a:xfrm>
              <a:off x="2209800" y="5486400"/>
              <a:ext cx="304800" cy="38100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84758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Traffic Jam</a:t>
            </a:r>
            <a:endParaRPr lang="en-US" dirty="0"/>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3513137" cy="313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19200"/>
            <a:ext cx="4781550"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04681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Problem decomposition</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Program design methodologies:</a:t>
            </a:r>
          </a:p>
          <a:p>
            <a:r>
              <a:rPr lang="en-US" dirty="0" smtClean="0"/>
              <a:t>Procedural</a:t>
            </a:r>
          </a:p>
          <a:p>
            <a:r>
              <a:rPr lang="en-US" dirty="0" smtClean="0"/>
              <a:t>Object-oriented</a:t>
            </a:r>
          </a:p>
          <a:p>
            <a:r>
              <a:rPr lang="en-US" dirty="0" smtClean="0"/>
              <a:t>Functional</a:t>
            </a:r>
          </a:p>
          <a:p>
            <a:r>
              <a:rPr lang="en-US" dirty="0" smtClean="0"/>
              <a:t>Logic programming</a:t>
            </a:r>
          </a:p>
          <a:p>
            <a:r>
              <a:rPr lang="en-US" dirty="0" smtClean="0"/>
              <a:t>Design patterns</a:t>
            </a:r>
            <a:endParaRPr lang="en-US" dirty="0"/>
          </a:p>
          <a:p>
            <a:pPr marL="0" indent="0">
              <a:buNone/>
            </a:pPr>
            <a:r>
              <a:rPr lang="en-US" dirty="0" smtClean="0"/>
              <a:t>Lesson </a:t>
            </a:r>
            <a:r>
              <a:rPr lang="en-US" dirty="0"/>
              <a:t>from software </a:t>
            </a:r>
            <a:r>
              <a:rPr lang="en-US" dirty="0" smtClean="0"/>
              <a:t>engineering:</a:t>
            </a:r>
          </a:p>
          <a:p>
            <a:r>
              <a:rPr lang="en-US" dirty="0" smtClean="0"/>
              <a:t>No </a:t>
            </a:r>
            <a:r>
              <a:rPr lang="en-US" dirty="0"/>
              <a:t>one organization is best for all tasks</a:t>
            </a:r>
          </a:p>
          <a:p>
            <a:r>
              <a:rPr lang="en-US" dirty="0"/>
              <a:t>Tradeoffs among competing desiderata</a:t>
            </a:r>
          </a:p>
          <a:p>
            <a:pPr marL="0" indent="0">
              <a:buNone/>
            </a:pPr>
            <a:endParaRPr lang="en-US" dirty="0" smtClean="0"/>
          </a:p>
        </p:txBody>
      </p:sp>
    </p:spTree>
    <p:extLst>
      <p:ext uri="{BB962C8B-B14F-4D97-AF65-F5344CB8AC3E}">
        <p14:creationId xmlns:p14="http://schemas.microsoft.com/office/powerpoint/2010/main" val="42030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upload.wikimedia.org/wikipedia/commons/8/80/Circuit_diagram_%E2%80%93_pictorial_and_schemat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1295400"/>
            <a:ext cx="3790950" cy="52482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belatednerd.com/wp-content/uploads/2011/08/alfred-e-newm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367538"/>
            <a:ext cx="1295400" cy="13103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Software engineering is challenging</a:t>
            </a:r>
            <a:endParaRPr lang="en-US" dirty="0"/>
          </a:p>
        </p:txBody>
      </p:sp>
      <p:sp>
        <p:nvSpPr>
          <p:cNvPr id="3" name="Content Placeholder 2"/>
          <p:cNvSpPr>
            <a:spLocks noGrp="1"/>
          </p:cNvSpPr>
          <p:nvPr>
            <p:ph sz="half" idx="2"/>
          </p:nvPr>
        </p:nvSpPr>
        <p:spPr>
          <a:xfrm>
            <a:off x="304800" y="1295400"/>
            <a:ext cx="4648200" cy="5248275"/>
          </a:xfrm>
        </p:spPr>
        <p:txBody>
          <a:bodyPr>
            <a:normAutofit/>
          </a:bodyPr>
          <a:lstStyle/>
          <a:p>
            <a:pPr marL="0" indent="0">
              <a:buNone/>
            </a:pPr>
            <a:r>
              <a:rPr lang="en-US" sz="2800" dirty="0"/>
              <a:t>Mathematics</a:t>
            </a:r>
            <a:r>
              <a:rPr lang="en-US" sz="2800" dirty="0" smtClean="0"/>
              <a:t>:</a:t>
            </a:r>
          </a:p>
          <a:p>
            <a:r>
              <a:rPr lang="en-US" sz="2800" dirty="0" smtClean="0"/>
              <a:t>Modeling</a:t>
            </a:r>
          </a:p>
          <a:p>
            <a:r>
              <a:rPr lang="en-US" sz="2800" dirty="0" smtClean="0"/>
              <a:t>Analysis</a:t>
            </a:r>
          </a:p>
          <a:p>
            <a:endParaRPr lang="en-US" sz="2800" dirty="0"/>
          </a:p>
          <a:p>
            <a:pPr marL="0" indent="0">
              <a:buNone/>
            </a:pPr>
            <a:r>
              <a:rPr lang="en-US" sz="2800" dirty="0" smtClean="0"/>
              <a:t>A non-ideal component :</a:t>
            </a:r>
          </a:p>
          <a:p>
            <a:pPr marL="0" indent="0">
              <a:buClr>
                <a:schemeClr val="tx1"/>
              </a:buClr>
              <a:buNone/>
            </a:pPr>
            <a:r>
              <a:rPr lang="en-US" sz="2800" dirty="0" smtClean="0">
                <a:solidFill>
                  <a:srgbClr val="FF0000"/>
                </a:solidFill>
              </a:rPr>
              <a:t>People</a:t>
            </a:r>
            <a:r>
              <a:rPr lang="en-US" sz="2800" dirty="0" smtClean="0"/>
              <a:t>!</a:t>
            </a:r>
          </a:p>
          <a:p>
            <a:endParaRPr lang="en-US" sz="2800" dirty="0"/>
          </a:p>
          <a:p>
            <a:pPr marL="0" indent="0">
              <a:buNone/>
            </a:pPr>
            <a:r>
              <a:rPr lang="en-US" sz="2800" dirty="0" smtClean="0"/>
              <a:t>Both aspects are</a:t>
            </a:r>
            <a:br>
              <a:rPr lang="en-US" sz="2800" dirty="0" smtClean="0"/>
            </a:br>
            <a:r>
              <a:rPr lang="en-US" sz="2800" dirty="0" smtClean="0">
                <a:solidFill>
                  <a:srgbClr val="FF0000"/>
                </a:solidFill>
              </a:rPr>
              <a:t>intellectually deep</a:t>
            </a:r>
          </a:p>
          <a:p>
            <a:pPr marL="0" indent="0">
              <a:buNone/>
            </a:pPr>
            <a:endParaRPr lang="en-US" sz="2800" dirty="0" smtClean="0"/>
          </a:p>
        </p:txBody>
      </p:sp>
    </p:spTree>
    <p:extLst>
      <p:ext uri="{BB962C8B-B14F-4D97-AF65-F5344CB8AC3E}">
        <p14:creationId xmlns:p14="http://schemas.microsoft.com/office/powerpoint/2010/main" val="29787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GridWorld</a:t>
            </a:r>
            <a:endParaRPr lang="en-US" dirty="0"/>
          </a:p>
        </p:txBody>
      </p:sp>
      <p:sp>
        <p:nvSpPr>
          <p:cNvPr id="3" name="Content Placeholder 2"/>
          <p:cNvSpPr>
            <a:spLocks noGrp="1"/>
          </p:cNvSpPr>
          <p:nvPr>
            <p:ph idx="1"/>
          </p:nvPr>
        </p:nvSpPr>
        <p:spPr/>
        <p:txBody>
          <a:bodyPr>
            <a:normAutofit/>
          </a:bodyPr>
          <a:lstStyle/>
          <a:p>
            <a:r>
              <a:rPr lang="en-US" dirty="0" smtClean="0"/>
              <a:t>Problem with Classic:  action at a distance</a:t>
            </a:r>
          </a:p>
          <a:p>
            <a:pPr lvl="1"/>
            <a:r>
              <a:rPr lang="en-US" dirty="0" smtClean="0"/>
              <a:t>Colored pipes are linked &amp; have the same width</a:t>
            </a:r>
          </a:p>
          <a:p>
            <a:pPr lvl="1"/>
            <a:r>
              <a:rPr lang="en-US" dirty="0" smtClean="0"/>
              <a:t>Represent different uses of the same variable</a:t>
            </a:r>
          </a:p>
          <a:p>
            <a:pPr lvl="1"/>
            <a:r>
              <a:rPr lang="en-US" dirty="0" smtClean="0"/>
              <a:t>Game abstractions are same as the program’s</a:t>
            </a:r>
          </a:p>
          <a:p>
            <a:pPr lvl="1"/>
            <a:r>
              <a:rPr lang="en-US" dirty="0" smtClean="0"/>
              <a:t>Goal</a:t>
            </a:r>
            <a:r>
              <a:rPr lang="en-US" dirty="0"/>
              <a:t>: bring </a:t>
            </a:r>
            <a:r>
              <a:rPr lang="en-US" dirty="0" smtClean="0"/>
              <a:t>information together</a:t>
            </a:r>
          </a:p>
          <a:p>
            <a:endParaRPr lang="en-US" dirty="0" smtClean="0"/>
          </a:p>
          <a:p>
            <a:pPr lvl="1"/>
            <a:endParaRPr lang="en-US" dirty="0"/>
          </a:p>
        </p:txBody>
      </p:sp>
    </p:spTree>
    <p:extLst>
      <p:ext uri="{BB962C8B-B14F-4D97-AF65-F5344CB8AC3E}">
        <p14:creationId xmlns:p14="http://schemas.microsoft.com/office/powerpoint/2010/main" val="37704246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action at a distance</a:t>
            </a:r>
            <a:endParaRPr lang="en-US" dirty="0"/>
          </a:p>
        </p:txBody>
      </p:sp>
      <p:sp>
        <p:nvSpPr>
          <p:cNvPr id="3" name="Content Placeholder 2"/>
          <p:cNvSpPr>
            <a:spLocks noGrp="1"/>
          </p:cNvSpPr>
          <p:nvPr>
            <p:ph idx="1"/>
          </p:nvPr>
        </p:nvSpPr>
        <p:spPr>
          <a:xfrm>
            <a:off x="457200" y="1524000"/>
            <a:ext cx="8229600" cy="2011363"/>
          </a:xfrm>
        </p:spPr>
        <p:txBody>
          <a:bodyPr>
            <a:normAutofit/>
          </a:bodyPr>
          <a:lstStyle/>
          <a:p>
            <a:pPr marL="0" indent="0">
              <a:buNone/>
            </a:pPr>
            <a:r>
              <a:rPr lang="en-US" dirty="0" smtClean="0"/>
              <a:t>Pipe colors indicate non-local dependences:</a:t>
            </a:r>
            <a:br>
              <a:rPr lang="en-US" dirty="0" smtClean="0"/>
            </a:br>
            <a:r>
              <a:rPr lang="en-US" dirty="0" smtClean="0"/>
              <a:t>uses of the same variable must be consistent</a:t>
            </a:r>
          </a:p>
          <a:p>
            <a:pPr marL="0"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588" y="2743200"/>
            <a:ext cx="5492412" cy="4126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2772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Organizing a program’s constraints</a:t>
            </a:r>
            <a:endParaRPr lang="en-US" dirty="0"/>
          </a:p>
        </p:txBody>
      </p:sp>
      <p:sp>
        <p:nvSpPr>
          <p:cNvPr id="3" name="Content Placeholder 2"/>
          <p:cNvSpPr>
            <a:spLocks noGrp="1"/>
          </p:cNvSpPr>
          <p:nvPr>
            <p:ph idx="1"/>
          </p:nvPr>
        </p:nvSpPr>
        <p:spPr>
          <a:xfrm>
            <a:off x="457200" y="1600200"/>
            <a:ext cx="8305800" cy="4525963"/>
          </a:xfrm>
        </p:spPr>
        <p:txBody>
          <a:bodyPr>
            <a:normAutofit/>
          </a:bodyPr>
          <a:lstStyle/>
          <a:p>
            <a:endParaRPr lang="en-US" dirty="0" smtClean="0"/>
          </a:p>
          <a:p>
            <a:r>
              <a:rPr lang="en-US" dirty="0" smtClean="0"/>
              <a:t>Programmer-supplied </a:t>
            </a:r>
            <a:r>
              <a:rPr lang="en-US" dirty="0"/>
              <a:t>decomposition</a:t>
            </a:r>
          </a:p>
          <a:p>
            <a:pPr lvl="1"/>
            <a:r>
              <a:rPr lang="en-US" dirty="0"/>
              <a:t>Classes, </a:t>
            </a:r>
            <a:r>
              <a:rPr lang="en-US" dirty="0" smtClean="0"/>
              <a:t>methods</a:t>
            </a:r>
          </a:p>
          <a:p>
            <a:pPr lvl="1"/>
            <a:r>
              <a:rPr lang="en-US" dirty="0" smtClean="0"/>
              <a:t>Programmer probably had a good reason</a:t>
            </a:r>
            <a:endParaRPr lang="en-US" dirty="0"/>
          </a:p>
          <a:p>
            <a:pPr lvl="1"/>
            <a:r>
              <a:rPr lang="en-US" dirty="0" smtClean="0"/>
              <a:t>But:  variables</a:t>
            </a:r>
            <a:r>
              <a:rPr lang="en-US" dirty="0"/>
              <a:t> </a:t>
            </a:r>
            <a:r>
              <a:rPr lang="en-US" dirty="0" smtClean="0"/>
              <a:t>&amp; </a:t>
            </a:r>
            <a:r>
              <a:rPr lang="en-US" dirty="0"/>
              <a:t>calls cross-cut these structures</a:t>
            </a:r>
          </a:p>
          <a:p>
            <a:r>
              <a:rPr lang="en-US" dirty="0" smtClean="0"/>
              <a:t>Alternate decomposition:</a:t>
            </a:r>
            <a:endParaRPr lang="en-US" dirty="0"/>
          </a:p>
          <a:p>
            <a:pPr lvl="1"/>
            <a:r>
              <a:rPr lang="en-US" dirty="0"/>
              <a:t>Bring together </a:t>
            </a:r>
            <a:r>
              <a:rPr lang="en-US" dirty="0" smtClean="0"/>
              <a:t>variables, split apart method bodies</a:t>
            </a:r>
          </a:p>
          <a:p>
            <a:pPr marL="0" indent="0">
              <a:buNone/>
            </a:pPr>
            <a:endParaRPr lang="en-US" dirty="0"/>
          </a:p>
        </p:txBody>
      </p:sp>
    </p:spTree>
    <p:extLst>
      <p:ext uri="{BB962C8B-B14F-4D97-AF65-F5344CB8AC3E}">
        <p14:creationId xmlns:p14="http://schemas.microsoft.com/office/powerpoint/2010/main" val="38504642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Flow Jam</a:t>
            </a:r>
            <a:endParaRPr lang="en-US" dirty="0"/>
          </a:p>
        </p:txBody>
      </p:sp>
      <p:sp>
        <p:nvSpPr>
          <p:cNvPr id="3" name="Content Placeholder 2"/>
          <p:cNvSpPr>
            <a:spLocks noGrp="1"/>
          </p:cNvSpPr>
          <p:nvPr>
            <p:ph idx="1"/>
          </p:nvPr>
        </p:nvSpPr>
        <p:spPr/>
        <p:txBody>
          <a:bodyPr/>
          <a:lstStyle/>
          <a:p>
            <a:endParaRPr lang="en-US"/>
          </a:p>
        </p:txBody>
      </p:sp>
      <p:pic>
        <p:nvPicPr>
          <p:cNvPr id="21506"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6400"/>
            <a:ext cx="6896100" cy="359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3542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a new skin for the same game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Pipes </a:t>
            </a:r>
            <a:r>
              <a:rPr lang="en-US" dirty="0" smtClean="0">
                <a:sym typeface="Symbol"/>
              </a:rPr>
              <a:t> </a:t>
            </a:r>
            <a:r>
              <a:rPr lang="en-US" dirty="0" smtClean="0"/>
              <a:t>boxes</a:t>
            </a:r>
          </a:p>
          <a:p>
            <a:pPr lvl="1"/>
            <a:r>
              <a:rPr lang="en-US" dirty="0" smtClean="0"/>
              <a:t>One box for arbitrarily many pipes of the same color</a:t>
            </a:r>
          </a:p>
          <a:p>
            <a:r>
              <a:rPr lang="en-US" dirty="0"/>
              <a:t>Pipe connections </a:t>
            </a:r>
            <a:r>
              <a:rPr lang="en-US" dirty="0">
                <a:sym typeface="Symbol"/>
              </a:rPr>
              <a:t> </a:t>
            </a:r>
            <a:r>
              <a:rPr lang="en-US" dirty="0" smtClean="0"/>
              <a:t>lines</a:t>
            </a:r>
          </a:p>
          <a:p>
            <a:pPr lvl="1"/>
            <a:r>
              <a:rPr lang="en-US" dirty="0" smtClean="0"/>
              <a:t>Didn’t eliminate action at a distance,</a:t>
            </a:r>
            <a:br>
              <a:rPr lang="en-US" dirty="0" smtClean="0"/>
            </a:br>
            <a:r>
              <a:rPr lang="en-US" dirty="0" smtClean="0"/>
              <a:t>but made it explicit</a:t>
            </a:r>
          </a:p>
          <a:p>
            <a:pPr lvl="1"/>
            <a:endParaRPr lang="en-US" dirty="0"/>
          </a:p>
          <a:p>
            <a:pPr marL="0" indent="0">
              <a:buNone/>
            </a:pPr>
            <a:r>
              <a:rPr lang="en-US" dirty="0" smtClean="0"/>
              <a:t>Identical constraints and XML input file</a:t>
            </a:r>
          </a:p>
          <a:p>
            <a:pPr marL="0" indent="0">
              <a:buNone/>
            </a:pPr>
            <a:r>
              <a:rPr lang="en-US" dirty="0" smtClean="0"/>
              <a:t>Player is solving the same problem,</a:t>
            </a:r>
            <a:br>
              <a:rPr lang="en-US" dirty="0" smtClean="0"/>
            </a:br>
            <a:r>
              <a:rPr lang="en-US" dirty="0" smtClean="0"/>
              <a:t>but it feels like a different game</a:t>
            </a:r>
          </a:p>
          <a:p>
            <a:pPr marL="0" indent="0">
              <a:buNone/>
            </a:pPr>
            <a:r>
              <a:rPr lang="en-US" dirty="0" smtClean="0"/>
              <a:t>We plan A/B testing</a:t>
            </a:r>
            <a:endParaRPr lang="en-US" dirty="0"/>
          </a:p>
        </p:txBody>
      </p:sp>
    </p:spTree>
    <p:extLst>
      <p:ext uri="{BB962C8B-B14F-4D97-AF65-F5344CB8AC3E}">
        <p14:creationId xmlns:p14="http://schemas.microsoft.com/office/powerpoint/2010/main" val="11103329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Implications of Grid World’s</a:t>
            </a:r>
            <a:br>
              <a:rPr lang="en-US" dirty="0" smtClean="0"/>
            </a:br>
            <a:r>
              <a:rPr lang="en-US" dirty="0" smtClean="0"/>
              <a:t>variable-oriented layout</a:t>
            </a:r>
            <a:endParaRPr lang="en-US" dirty="0"/>
          </a:p>
        </p:txBody>
      </p:sp>
      <p:sp>
        <p:nvSpPr>
          <p:cNvPr id="3" name="Content Placeholder 2"/>
          <p:cNvSpPr>
            <a:spLocks noGrp="1"/>
          </p:cNvSpPr>
          <p:nvPr>
            <p:ph idx="1"/>
          </p:nvPr>
        </p:nvSpPr>
        <p:spPr/>
        <p:txBody>
          <a:bodyPr>
            <a:normAutofit/>
          </a:bodyPr>
          <a:lstStyle/>
          <a:p>
            <a:r>
              <a:rPr lang="en-US" dirty="0"/>
              <a:t>Fewer boards, but bigger </a:t>
            </a:r>
            <a:r>
              <a:rPr lang="en-US" dirty="0" smtClean="0"/>
              <a:t>ones</a:t>
            </a:r>
          </a:p>
          <a:p>
            <a:pPr lvl="1"/>
            <a:r>
              <a:rPr lang="en-US" dirty="0"/>
              <a:t>Lots </a:t>
            </a:r>
            <a:r>
              <a:rPr lang="en-US" dirty="0" smtClean="0"/>
              <a:t>of explicit </a:t>
            </a:r>
            <a:r>
              <a:rPr lang="en-US" dirty="0"/>
              <a:t>links</a:t>
            </a:r>
          </a:p>
          <a:p>
            <a:pPr lvl="1"/>
            <a:r>
              <a:rPr lang="en-US" dirty="0" smtClean="0"/>
              <a:t>Layout and navigation are more challenging</a:t>
            </a:r>
          </a:p>
          <a:p>
            <a:r>
              <a:rPr lang="en-US" dirty="0" smtClean="0"/>
              <a:t>More </a:t>
            </a:r>
            <a:r>
              <a:rPr lang="en-US" dirty="0"/>
              <a:t>compact </a:t>
            </a:r>
            <a:r>
              <a:rPr lang="en-US" dirty="0" smtClean="0"/>
              <a:t>representation</a:t>
            </a:r>
          </a:p>
          <a:p>
            <a:pPr lvl="1"/>
            <a:r>
              <a:rPr lang="en-US" dirty="0"/>
              <a:t>No traveling </a:t>
            </a:r>
            <a:r>
              <a:rPr lang="en-US" dirty="0" smtClean="0"/>
              <a:t>balls/cars, no sub-boards</a:t>
            </a:r>
            <a:endParaRPr lang="en-US" dirty="0"/>
          </a:p>
          <a:p>
            <a:pPr lvl="1"/>
            <a:r>
              <a:rPr lang="en-US" dirty="0" smtClean="0"/>
              <a:t>See more on the screen</a:t>
            </a:r>
          </a:p>
          <a:p>
            <a:r>
              <a:rPr lang="en-US" dirty="0"/>
              <a:t>Two game-playing modalities:  conflicts, layout</a:t>
            </a:r>
          </a:p>
          <a:p>
            <a:pPr lvl="1"/>
            <a:endParaRPr lang="en-US" dirty="0"/>
          </a:p>
          <a:p>
            <a:endParaRPr lang="en-US" dirty="0"/>
          </a:p>
        </p:txBody>
      </p:sp>
    </p:spTree>
    <p:extLst>
      <p:ext uri="{BB962C8B-B14F-4D97-AF65-F5344CB8AC3E}">
        <p14:creationId xmlns:p14="http://schemas.microsoft.com/office/powerpoint/2010/main" val="10190171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 inference is </a:t>
            </a:r>
            <a:r>
              <a:rPr lang="en-US" dirty="0" smtClean="0"/>
              <a:t>challenging</a:t>
            </a:r>
            <a:endParaRPr lang="en-US" dirty="0"/>
          </a:p>
        </p:txBody>
      </p:sp>
      <p:sp>
        <p:nvSpPr>
          <p:cNvPr id="3" name="Content Placeholder 2"/>
          <p:cNvSpPr>
            <a:spLocks noGrp="1"/>
          </p:cNvSpPr>
          <p:nvPr>
            <p:ph idx="1"/>
          </p:nvPr>
        </p:nvSpPr>
        <p:spPr>
          <a:xfrm>
            <a:off x="457200" y="1600200"/>
            <a:ext cx="8382000" cy="4724400"/>
          </a:xfrm>
        </p:spPr>
        <p:txBody>
          <a:bodyPr>
            <a:normAutofit/>
          </a:bodyPr>
          <a:lstStyle/>
          <a:p>
            <a:pPr marL="342900" lvl="1" indent="-342900">
              <a:buFont typeface="Arial" pitchFamily="34" charset="0"/>
              <a:buChar char="•"/>
            </a:pPr>
            <a:r>
              <a:rPr lang="en-US" sz="3200" dirty="0" smtClean="0"/>
              <a:t>Example:  prove that  </a:t>
            </a:r>
            <a:r>
              <a:rPr lang="en-US" sz="3000" b="1" dirty="0" err="1" smtClean="0">
                <a:latin typeface="Courier New" panose="02070309020205020404" pitchFamily="49" charset="0"/>
                <a:cs typeface="Courier New" panose="02070309020205020404" pitchFamily="49" charset="0"/>
              </a:rPr>
              <a:t>myMap.get</a:t>
            </a:r>
            <a:r>
              <a:rPr lang="en-US" sz="3000" b="1" dirty="0" smtClean="0">
                <a:latin typeface="Courier New" panose="02070309020205020404" pitchFamily="49" charset="0"/>
                <a:cs typeface="Courier New" panose="02070309020205020404" pitchFamily="49" charset="0"/>
              </a:rPr>
              <a:t>(</a:t>
            </a:r>
            <a:r>
              <a:rPr lang="en-US" sz="3000" b="1" dirty="0" err="1" smtClean="0">
                <a:latin typeface="Courier New" panose="02070309020205020404" pitchFamily="49" charset="0"/>
                <a:cs typeface="Courier New" panose="02070309020205020404" pitchFamily="49" charset="0"/>
              </a:rPr>
              <a:t>someKey</a:t>
            </a:r>
            <a:r>
              <a:rPr lang="en-US" sz="3000" b="1" dirty="0" smtClean="0">
                <a:latin typeface="Courier New" panose="02070309020205020404" pitchFamily="49" charset="0"/>
                <a:cs typeface="Courier New" panose="02070309020205020404" pitchFamily="49" charset="0"/>
              </a:rPr>
              <a:t>)</a:t>
            </a:r>
            <a:r>
              <a:rPr lang="en-US" sz="3200" dirty="0" smtClean="0"/>
              <a:t> returns a non-null value</a:t>
            </a:r>
            <a:br>
              <a:rPr lang="en-US" sz="3200" dirty="0" smtClean="0"/>
            </a:br>
            <a:r>
              <a:rPr lang="en-US" sz="3200" dirty="0" smtClean="0"/>
              <a:t>(recall:  </a:t>
            </a:r>
            <a:r>
              <a:rPr lang="en-US" b="1" dirty="0" err="1" smtClean="0">
                <a:latin typeface="Courier New" panose="02070309020205020404" pitchFamily="49" charset="0"/>
                <a:cs typeface="Courier New" panose="02070309020205020404" pitchFamily="49" charset="0"/>
              </a:rPr>
              <a:t>Map.get</a:t>
            </a:r>
            <a:r>
              <a:rPr lang="en-US" dirty="0" smtClean="0"/>
              <a:t> </a:t>
            </a:r>
            <a:r>
              <a:rPr lang="en-US" sz="3200" dirty="0"/>
              <a:t>returns null if the key isn’t in the map</a:t>
            </a:r>
            <a:r>
              <a:rPr lang="en-US" sz="3200" dirty="0" smtClean="0"/>
              <a:t>)</a:t>
            </a:r>
          </a:p>
          <a:p>
            <a:pPr lvl="1"/>
            <a:r>
              <a:rPr lang="en-US" dirty="0" err="1" smtClean="0"/>
              <a:t>myMap</a:t>
            </a:r>
            <a:r>
              <a:rPr lang="en-US" dirty="0" smtClean="0"/>
              <a:t> is declared as</a:t>
            </a:r>
            <a:br>
              <a:rPr lang="en-US" dirty="0" smtClean="0"/>
            </a:br>
            <a:r>
              <a:rPr lang="en-US" dirty="0" smtClean="0"/>
              <a:t>Map&lt;</a:t>
            </a:r>
            <a:r>
              <a:rPr lang="en-US" dirty="0" err="1" smtClean="0"/>
              <a:t>KeyType</a:t>
            </a:r>
            <a:r>
              <a:rPr lang="en-US" dirty="0" smtClean="0"/>
              <a:t>, @</a:t>
            </a:r>
            <a:r>
              <a:rPr lang="en-US" dirty="0" err="1" smtClean="0"/>
              <a:t>NonNull</a:t>
            </a:r>
            <a:r>
              <a:rPr lang="en-US" dirty="0" smtClean="0"/>
              <a:t> </a:t>
            </a:r>
            <a:r>
              <a:rPr lang="en-US" dirty="0" err="1" smtClean="0"/>
              <a:t>valueType</a:t>
            </a:r>
            <a:r>
              <a:rPr lang="en-US" dirty="0" smtClean="0"/>
              <a:t>&gt;</a:t>
            </a:r>
          </a:p>
          <a:p>
            <a:pPr lvl="1"/>
            <a:r>
              <a:rPr lang="en-US" dirty="0" err="1" smtClean="0"/>
              <a:t>someKey</a:t>
            </a:r>
            <a:r>
              <a:rPr lang="en-US" dirty="0" smtClean="0"/>
              <a:t> is a key in </a:t>
            </a:r>
            <a:r>
              <a:rPr lang="en-US" dirty="0" err="1" smtClean="0"/>
              <a:t>myMap</a:t>
            </a:r>
            <a:endParaRPr lang="en-US" dirty="0" smtClean="0"/>
          </a:p>
          <a:p>
            <a:endParaRPr lang="en-US" dirty="0" smtClean="0"/>
          </a:p>
          <a:p>
            <a:r>
              <a:rPr lang="en-US" dirty="0" smtClean="0"/>
              <a:t>Example:  polymorphism (Java generics)</a:t>
            </a:r>
          </a:p>
        </p:txBody>
      </p:sp>
      <p:pic>
        <p:nvPicPr>
          <p:cNvPr id="4" name="Picture 3" descr="Screen Shot 2013-10-31 at 6.45.36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6097" y="3352800"/>
            <a:ext cx="1894222" cy="2108032"/>
          </a:xfrm>
          <a:prstGeom prst="rect">
            <a:avLst/>
          </a:prstGeom>
        </p:spPr>
      </p:pic>
    </p:spTree>
    <p:extLst>
      <p:ext uri="{BB962C8B-B14F-4D97-AF65-F5344CB8AC3E}">
        <p14:creationId xmlns:p14="http://schemas.microsoft.com/office/powerpoint/2010/main" val="10154171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Design goals for</a:t>
            </a:r>
            <a:br>
              <a:rPr lang="en-US" dirty="0" smtClean="0"/>
            </a:br>
            <a:r>
              <a:rPr lang="en-US" dirty="0" smtClean="0"/>
              <a:t>a (software engineering) game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Address a hard problem</a:t>
            </a:r>
          </a:p>
          <a:p>
            <a:r>
              <a:rPr lang="en-US" dirty="0" smtClean="0"/>
              <a:t>Connect players to the real work they are doing</a:t>
            </a:r>
          </a:p>
          <a:p>
            <a:r>
              <a:rPr lang="en-US" dirty="0"/>
              <a:t>Scale to (and be useful for) real problems</a:t>
            </a:r>
          </a:p>
          <a:p>
            <a:endParaRPr lang="en-US" dirty="0" smtClean="0"/>
          </a:p>
          <a:p>
            <a:r>
              <a:rPr lang="en-US" dirty="0"/>
              <a:t>Fun </a:t>
            </a:r>
            <a:endParaRPr lang="en-US" dirty="0" smtClean="0"/>
          </a:p>
          <a:p>
            <a:r>
              <a:rPr lang="en-US" dirty="0" smtClean="0"/>
              <a:t>Use human skills</a:t>
            </a:r>
          </a:p>
          <a:p>
            <a:r>
              <a:rPr lang="en-US" dirty="0" smtClean="0"/>
              <a:t>Minimal distractions from underlying problem</a:t>
            </a:r>
          </a:p>
          <a:p>
            <a:endParaRPr lang="en-US" dirty="0" smtClean="0"/>
          </a:p>
          <a:p>
            <a:r>
              <a:rPr lang="en-US" dirty="0" smtClean="0"/>
              <a:t>Allow and encourage collaboration</a:t>
            </a:r>
          </a:p>
        </p:txBody>
      </p:sp>
    </p:spTree>
    <p:extLst>
      <p:ext uri="{BB962C8B-B14F-4D97-AF65-F5344CB8AC3E}">
        <p14:creationId xmlns:p14="http://schemas.microsoft.com/office/powerpoint/2010/main" val="9618636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a program analysis</a:t>
            </a:r>
            <a:endParaRPr lang="en-US" dirty="0"/>
          </a:p>
        </p:txBody>
      </p:sp>
      <p:sp>
        <p:nvSpPr>
          <p:cNvPr id="3" name="Content Placeholder 2"/>
          <p:cNvSpPr>
            <a:spLocks noGrp="1"/>
          </p:cNvSpPr>
          <p:nvPr>
            <p:ph idx="1"/>
          </p:nvPr>
        </p:nvSpPr>
        <p:spPr>
          <a:xfrm>
            <a:off x="457200" y="1600201"/>
            <a:ext cx="8534400" cy="4267200"/>
          </a:xfrm>
        </p:spPr>
        <p:txBody>
          <a:bodyPr>
            <a:normAutofit fontScale="92500" lnSpcReduction="10000"/>
          </a:bodyPr>
          <a:lstStyle/>
          <a:p>
            <a:pPr marL="0" indent="0">
              <a:buNone/>
            </a:pPr>
            <a:r>
              <a:rPr lang="en-US" dirty="0" smtClean="0"/>
              <a:t>(Examples:  model checking, abstract interpretation)</a:t>
            </a:r>
          </a:p>
          <a:p>
            <a:pPr marL="0" indent="0">
              <a:buNone/>
            </a:pPr>
            <a:r>
              <a:rPr lang="en-US" dirty="0" smtClean="0"/>
              <a:t>Key problem:  the abstraction</a:t>
            </a:r>
          </a:p>
          <a:p>
            <a:r>
              <a:rPr lang="en-US" dirty="0"/>
              <a:t>C</a:t>
            </a:r>
            <a:r>
              <a:rPr lang="en-US" dirty="0" smtClean="0"/>
              <a:t>apture the essence of the problem</a:t>
            </a:r>
          </a:p>
          <a:p>
            <a:r>
              <a:rPr lang="en-US" dirty="0" smtClean="0"/>
              <a:t>Too much detail:  infeasible analysis</a:t>
            </a:r>
          </a:p>
          <a:p>
            <a:r>
              <a:rPr lang="en-US" dirty="0" smtClean="0"/>
              <a:t>Too little detail:  does not prove desired properties</a:t>
            </a:r>
          </a:p>
          <a:p>
            <a:pPr lvl="1"/>
            <a:endParaRPr lang="en-US" dirty="0" smtClean="0"/>
          </a:p>
          <a:p>
            <a:pPr marL="0" indent="0">
              <a:buNone/>
            </a:pPr>
            <a:r>
              <a:rPr lang="en-US" dirty="0" smtClean="0"/>
              <a:t>Designer insight and iteration are crucial</a:t>
            </a:r>
          </a:p>
          <a:p>
            <a:pPr marL="0" indent="0">
              <a:buNone/>
            </a:pPr>
            <a:r>
              <a:rPr lang="en-US" dirty="0" smtClean="0"/>
              <a:t>Each new successful abstraction is a breakthrough</a:t>
            </a:r>
            <a:endParaRPr lang="en-US" dirty="0"/>
          </a:p>
        </p:txBody>
      </p:sp>
    </p:spTree>
    <p:extLst>
      <p:ext uri="{BB962C8B-B14F-4D97-AF65-F5344CB8AC3E}">
        <p14:creationId xmlns:p14="http://schemas.microsoft.com/office/powerpoint/2010/main" val="38575730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a:bodyPr>
          <a:lstStyle/>
          <a:p>
            <a:r>
              <a:rPr lang="en-US" dirty="0" smtClean="0"/>
              <a:t>Designing a machine learner</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Key issues:</a:t>
            </a:r>
          </a:p>
          <a:p>
            <a:r>
              <a:rPr lang="en-US" dirty="0" smtClean="0"/>
              <a:t>Learning algorithm (SVM, decision tree, neural network, genetic algorithm, …)</a:t>
            </a:r>
          </a:p>
          <a:p>
            <a:r>
              <a:rPr lang="en-US" dirty="0" smtClean="0"/>
              <a:t>Feature space (problem representation):  the information fed to the algorithm</a:t>
            </a:r>
          </a:p>
          <a:p>
            <a:pPr lvl="1"/>
            <a:endParaRPr lang="en-US" dirty="0"/>
          </a:p>
          <a:p>
            <a:pPr marL="0" indent="0">
              <a:buNone/>
            </a:pPr>
            <a:r>
              <a:rPr lang="en-US" dirty="0" smtClean="0"/>
              <a:t>State of the art:</a:t>
            </a:r>
          </a:p>
          <a:p>
            <a:r>
              <a:rPr lang="en-US" dirty="0" smtClean="0"/>
              <a:t>Try lots of algorithms</a:t>
            </a:r>
          </a:p>
          <a:p>
            <a:r>
              <a:rPr lang="en-US" dirty="0" smtClean="0"/>
              <a:t>Try lots of feature spaces</a:t>
            </a:r>
          </a:p>
          <a:p>
            <a:r>
              <a:rPr lang="en-US" dirty="0" smtClean="0"/>
              <a:t>When one works, publish it</a:t>
            </a:r>
          </a:p>
          <a:p>
            <a:pPr marL="457200" lvl="1" indent="0">
              <a:buNone/>
            </a:pPr>
            <a:endParaRPr lang="en-US" dirty="0"/>
          </a:p>
        </p:txBody>
      </p:sp>
    </p:spTree>
    <p:extLst>
      <p:ext uri="{BB962C8B-B14F-4D97-AF65-F5344CB8AC3E}">
        <p14:creationId xmlns:p14="http://schemas.microsoft.com/office/powerpoint/2010/main" val="9875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New slide??</a:t>
            </a:r>
          </a:p>
          <a:p>
            <a:r>
              <a:rPr lang="en-US" dirty="0" smtClean="0"/>
              <a:t>SE has been a huge success – maybe the most of any computing field</a:t>
            </a:r>
          </a:p>
          <a:p>
            <a:r>
              <a:rPr lang="en-US" dirty="0" smtClean="0"/>
              <a:t>(or just say it!)</a:t>
            </a:r>
          </a:p>
          <a:p>
            <a:endParaRPr lang="en-US" dirty="0"/>
          </a:p>
          <a:p>
            <a:r>
              <a:rPr lang="en-US" dirty="0" smtClean="0"/>
              <a:t>SE encompasses technical and psychological/management [need better word!] boundaries</a:t>
            </a:r>
            <a:endParaRPr lang="en-US" dirty="0"/>
          </a:p>
        </p:txBody>
      </p:sp>
    </p:spTree>
    <p:extLst>
      <p:ext uri="{BB962C8B-B14F-4D97-AF65-F5344CB8AC3E}">
        <p14:creationId xmlns:p14="http://schemas.microsoft.com/office/powerpoint/2010/main" val="4063578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Designing a (software engineering) game</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Goals:</a:t>
            </a:r>
          </a:p>
          <a:p>
            <a:r>
              <a:rPr lang="en-US" dirty="0" smtClean="0"/>
              <a:t>Address </a:t>
            </a:r>
            <a:r>
              <a:rPr lang="en-US" dirty="0"/>
              <a:t>a hard problem</a:t>
            </a:r>
          </a:p>
          <a:p>
            <a:r>
              <a:rPr lang="en-US" dirty="0" smtClean="0"/>
              <a:t>Use human skills</a:t>
            </a:r>
          </a:p>
          <a:p>
            <a:r>
              <a:rPr lang="en-US" dirty="0"/>
              <a:t>Fun</a:t>
            </a:r>
          </a:p>
          <a:p>
            <a:endParaRPr lang="en-US" dirty="0" smtClean="0"/>
          </a:p>
          <a:p>
            <a:endParaRPr lang="en-US" dirty="0" smtClean="0"/>
          </a:p>
          <a:p>
            <a:endParaRPr lang="en-US" dirty="0"/>
          </a:p>
          <a:p>
            <a:pPr marL="0" indent="0">
              <a:buNone/>
            </a:pPr>
            <a:r>
              <a:rPr lang="en-US" dirty="0" smtClean="0"/>
              <a:t>A challenging task with no simple rules</a:t>
            </a:r>
          </a:p>
          <a:p>
            <a:pPr marL="0" indent="0">
              <a:buNone/>
            </a:pPr>
            <a:r>
              <a:rPr lang="en-US" dirty="0" smtClean="0"/>
              <a:t>Modularity and abstraction make it even harder</a:t>
            </a:r>
          </a:p>
        </p:txBody>
      </p:sp>
    </p:spTree>
    <p:extLst>
      <p:ext uri="{BB962C8B-B14F-4D97-AF65-F5344CB8AC3E}">
        <p14:creationId xmlns:p14="http://schemas.microsoft.com/office/powerpoint/2010/main" val="387959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http://static.giantbomb.com/uploads/original/0/26/9780-itsahi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2647948" cy="26479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Some successful games</a:t>
            </a:r>
            <a:endParaRPr lang="en-US" dirty="0"/>
          </a:p>
        </p:txBody>
      </p:sp>
      <p:sp>
        <p:nvSpPr>
          <p:cNvPr id="3" name="Content Placeholder 2"/>
          <p:cNvSpPr>
            <a:spLocks noGrp="1"/>
          </p:cNvSpPr>
          <p:nvPr>
            <p:ph idx="1"/>
          </p:nvPr>
        </p:nvSpPr>
        <p:spPr/>
        <p:txBody>
          <a:bodyPr/>
          <a:lstStyle/>
          <a:p>
            <a:endParaRPr lang="en-US" dirty="0"/>
          </a:p>
        </p:txBody>
      </p:sp>
      <p:pic>
        <p:nvPicPr>
          <p:cNvPr id="9218" name="Picture 2" descr="http://images3.wikia.nocookie.net/__cb20120622150126/angrybirds/images/7/7f/Loading_sc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5257800"/>
            <a:ext cx="3615464" cy="204041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electricfeast.com/wp-content/uploads/2013/06/ccs_mai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0003" y="2888456"/>
            <a:ext cx="3296478" cy="2369344"/>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creenshots.en.sftcdn.net/en/scrn/3342000/3342167/modloader-for-minecraft-02-700x4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399" y="5365122"/>
            <a:ext cx="2935219" cy="170242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www.viralblog.com/wp-content/uploads/2010/05/farmvil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1" y="4661418"/>
            <a:ext cx="2870200" cy="2196582"/>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http://algebrafunsheets.com/blog/wp-content/uploads/2011/11/board300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2192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igta5.com/images/gta-v-cover-ar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43200" y="1658459"/>
            <a:ext cx="2882758" cy="352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25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ESP game (image labeling)</a:t>
            </a:r>
            <a:endParaRPr lang="en-US" dirty="0"/>
          </a:p>
        </p:txBody>
      </p:sp>
      <p:sp>
        <p:nvSpPr>
          <p:cNvPr id="3" name="Content Placeholder 2"/>
          <p:cNvSpPr>
            <a:spLocks noGrp="1"/>
          </p:cNvSpPr>
          <p:nvPr>
            <p:ph idx="1"/>
          </p:nvPr>
        </p:nvSpPr>
        <p:spPr/>
        <p:txBody>
          <a:bodyPr/>
          <a:lstStyle/>
          <a:p>
            <a:endParaRPr lang="en-US"/>
          </a:p>
        </p:txBody>
      </p:sp>
      <p:pic>
        <p:nvPicPr>
          <p:cNvPr id="3076" name="Picture 4" descr="http://sterenblog.files.wordpress.com/2011/02/esp-gam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47825"/>
            <a:ext cx="6696075" cy="503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3680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Duolingo</a:t>
            </a:r>
            <a:r>
              <a:rPr lang="en-US" dirty="0" smtClean="0"/>
              <a:t> (translation)</a:t>
            </a:r>
            <a:endParaRPr lang="en-US" dirty="0"/>
          </a:p>
        </p:txBody>
      </p:sp>
      <p:sp>
        <p:nvSpPr>
          <p:cNvPr id="3" name="Content Placeholder 2"/>
          <p:cNvSpPr>
            <a:spLocks noGrp="1"/>
          </p:cNvSpPr>
          <p:nvPr>
            <p:ph idx="1"/>
          </p:nvPr>
        </p:nvSpPr>
        <p:spPr/>
        <p:txBody>
          <a:bodyPr/>
          <a:lstStyle/>
          <a:p>
            <a:endParaRPr lang="en-US" dirty="0"/>
          </a:p>
        </p:txBody>
      </p:sp>
      <p:pic>
        <p:nvPicPr>
          <p:cNvPr id="2052" name="Picture 4" descr="http://www.cmu.edu/news/stories/archives/2012/june/images/duolingo_30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38462"/>
            <a:ext cx="285750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dn2.ubergizmo.com/wp-content/uploads/2011/12/duolin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216" y="2438400"/>
            <a:ext cx="586740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5594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ReCAPTCHA</a:t>
            </a:r>
            <a:r>
              <a:rPr lang="en-US" dirty="0" smtClean="0"/>
              <a:t> (optical character recognition)</a:t>
            </a:r>
            <a:endParaRPr lang="en-US" dirty="0"/>
          </a:p>
        </p:txBody>
      </p:sp>
      <p:sp>
        <p:nvSpPr>
          <p:cNvPr id="3" name="Content Placeholder 2"/>
          <p:cNvSpPr>
            <a:spLocks noGrp="1"/>
          </p:cNvSpPr>
          <p:nvPr>
            <p:ph idx="1"/>
          </p:nvPr>
        </p:nvSpPr>
        <p:spPr/>
        <p:txBody>
          <a:bodyPr/>
          <a:lstStyle/>
          <a:p>
            <a:endParaRPr lang="en-US" dirty="0"/>
          </a:p>
        </p:txBody>
      </p:sp>
      <p:pic>
        <p:nvPicPr>
          <p:cNvPr id="4" name="Picture 2" descr="http://irevolution.files.wordpress.com/2013/06/recaptcha_pi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05000"/>
            <a:ext cx="5635625" cy="457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3024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segmentation</a:t>
            </a:r>
            <a:endParaRPr lang="en-US" dirty="0"/>
          </a:p>
        </p:txBody>
      </p:sp>
      <p:sp>
        <p:nvSpPr>
          <p:cNvPr id="3" name="Content Placeholder 2"/>
          <p:cNvSpPr>
            <a:spLocks noGrp="1"/>
          </p:cNvSpPr>
          <p:nvPr>
            <p:ph idx="1"/>
          </p:nvPr>
        </p:nvSpPr>
        <p:spPr/>
        <p:txBody>
          <a:bodyPr/>
          <a:lstStyle/>
          <a:p>
            <a:endParaRPr lang="en-US"/>
          </a:p>
        </p:txBody>
      </p:sp>
      <p:pic>
        <p:nvPicPr>
          <p:cNvPr id="4098" name="Picture 2" descr="Z:\mernst-host\tmp\image-segmen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6858000"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3027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FoldIt</a:t>
            </a:r>
            <a:r>
              <a:rPr lang="en-US" dirty="0" smtClean="0"/>
              <a:t> (proteomics)</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89" y="1143000"/>
            <a:ext cx="7700963" cy="595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1276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FoldIt</a:t>
            </a:r>
            <a:endParaRPr lang="en-US" dirty="0"/>
          </a:p>
        </p:txBody>
      </p:sp>
      <p:sp>
        <p:nvSpPr>
          <p:cNvPr id="3" name="Content Placeholder 2"/>
          <p:cNvSpPr>
            <a:spLocks noGrp="1"/>
          </p:cNvSpPr>
          <p:nvPr>
            <p:ph idx="1"/>
          </p:nvPr>
        </p:nvSpPr>
        <p:spPr/>
        <p:txBody>
          <a:bodyPr/>
          <a:lstStyle/>
          <a:p>
            <a:r>
              <a:rPr lang="en-US" dirty="0"/>
              <a:t>Proteomics game at UW</a:t>
            </a:r>
          </a:p>
          <a:p>
            <a:r>
              <a:rPr lang="en-US" dirty="0"/>
              <a:t>Effectively created the genre of games that solve hard problems</a:t>
            </a:r>
          </a:p>
          <a:p>
            <a:r>
              <a:rPr lang="en-US" dirty="0"/>
              <a:t>Three Nature papers in under 2 years</a:t>
            </a:r>
          </a:p>
          <a:p>
            <a:r>
              <a:rPr lang="en-US" dirty="0"/>
              <a:t>Over 240,000 players, 200+ new per day</a:t>
            </a:r>
          </a:p>
          <a:p>
            <a:endParaRPr lang="en-US" dirty="0"/>
          </a:p>
        </p:txBody>
      </p:sp>
    </p:spTree>
    <p:extLst>
      <p:ext uri="{BB962C8B-B14F-4D97-AF65-F5344CB8AC3E}">
        <p14:creationId xmlns:p14="http://schemas.microsoft.com/office/powerpoint/2010/main" val="3739155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games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78979934"/>
              </p:ext>
            </p:extLst>
          </p:nvPr>
        </p:nvGraphicFramePr>
        <p:xfrm>
          <a:off x="1219199" y="1524000"/>
          <a:ext cx="6781801" cy="3200400"/>
        </p:xfrm>
        <a:graphic>
          <a:graphicData uri="http://schemas.openxmlformats.org/drawingml/2006/table">
            <a:tbl>
              <a:tblPr firstRow="1" bandRow="1">
                <a:tableStyleId>{5C22544A-7EE6-4342-B048-85BDC9FD1C3A}</a:tableStyleId>
              </a:tblPr>
              <a:tblGrid>
                <a:gridCol w="2754308"/>
                <a:gridCol w="2123587"/>
                <a:gridCol w="1903906"/>
              </a:tblGrid>
              <a:tr h="370840">
                <a:tc>
                  <a:txBody>
                    <a:bodyPr/>
                    <a:lstStyle/>
                    <a:p>
                      <a:r>
                        <a:rPr lang="en-US" sz="2400" dirty="0" smtClean="0"/>
                        <a:t>Game</a:t>
                      </a:r>
                      <a:endParaRPr lang="en-US" sz="2400" dirty="0"/>
                    </a:p>
                  </a:txBody>
                  <a:tcPr/>
                </a:tc>
                <a:tc>
                  <a:txBody>
                    <a:bodyPr/>
                    <a:lstStyle/>
                    <a:p>
                      <a:pPr algn="ctr"/>
                      <a:r>
                        <a:rPr lang="en-US" sz="2400" dirty="0" smtClean="0"/>
                        <a:t>Abstraction?</a:t>
                      </a:r>
                      <a:endParaRPr lang="en-US" sz="2400" dirty="0"/>
                    </a:p>
                  </a:txBody>
                  <a:tcPr/>
                </a:tc>
                <a:tc>
                  <a:txBody>
                    <a:bodyPr/>
                    <a:lstStyle/>
                    <a:p>
                      <a:pPr algn="ctr"/>
                      <a:r>
                        <a:rPr lang="en-US" sz="2400" dirty="0" smtClean="0"/>
                        <a:t>Modularity?</a:t>
                      </a:r>
                      <a:endParaRPr lang="en-US" sz="2400" dirty="0"/>
                    </a:p>
                  </a:txBody>
                  <a:tcPr/>
                </a:tc>
              </a:tr>
              <a:tr h="370840">
                <a:tc>
                  <a:txBody>
                    <a:bodyPr/>
                    <a:lstStyle/>
                    <a:p>
                      <a:r>
                        <a:rPr lang="en-US" sz="2400" dirty="0" smtClean="0"/>
                        <a:t>Image labeling</a:t>
                      </a:r>
                      <a:endParaRPr lang="en-US" sz="2400" dirty="0"/>
                    </a:p>
                  </a:txBody>
                  <a:tcPr/>
                </a:tc>
                <a:tc>
                  <a:txBody>
                    <a:bodyPr/>
                    <a:lstStyle/>
                    <a:p>
                      <a:pPr algn="ctr"/>
                      <a:r>
                        <a:rPr lang="en-US" sz="2400" dirty="0" smtClean="0">
                          <a:solidFill>
                            <a:srgbClr val="FF0000"/>
                          </a:solidFill>
                          <a:sym typeface="Wingdings"/>
                        </a:rPr>
                        <a:t></a:t>
                      </a:r>
                      <a:endParaRPr lang="en-US" sz="2400" dirty="0">
                        <a:solidFill>
                          <a:srgbClr val="FF0000"/>
                        </a:solidFill>
                      </a:endParaRPr>
                    </a:p>
                  </a:txBody>
                  <a:tcPr/>
                </a:tc>
                <a:tc>
                  <a:txBody>
                    <a:bodyPr/>
                    <a:lstStyle/>
                    <a:p>
                      <a:pPr algn="ctr"/>
                      <a:r>
                        <a:rPr lang="en-US" sz="2400" dirty="0" smtClean="0">
                          <a:solidFill>
                            <a:srgbClr val="00B050"/>
                          </a:solidFill>
                          <a:sym typeface="Wingdings"/>
                        </a:rPr>
                        <a:t></a:t>
                      </a:r>
                      <a:endParaRPr lang="en-US" sz="2400" dirty="0">
                        <a:solidFill>
                          <a:srgbClr val="00B050"/>
                        </a:solidFill>
                      </a:endParaRPr>
                    </a:p>
                  </a:txBody>
                  <a:tcPr/>
                </a:tc>
              </a:tr>
              <a:tr h="325120">
                <a:tc>
                  <a:txBody>
                    <a:bodyPr/>
                    <a:lstStyle/>
                    <a:p>
                      <a:r>
                        <a:rPr lang="en-US" sz="2400" dirty="0" smtClean="0"/>
                        <a:t>Translation</a:t>
                      </a:r>
                      <a:endParaRPr lang="en-US" sz="2400" dirty="0"/>
                    </a:p>
                  </a:txBody>
                  <a:tcPr/>
                </a:tc>
                <a:tc>
                  <a:txBody>
                    <a:bodyPr/>
                    <a:lstStyle/>
                    <a:p>
                      <a:pPr algn="ctr"/>
                      <a:r>
                        <a:rPr lang="en-US" sz="2400" dirty="0" smtClean="0">
                          <a:solidFill>
                            <a:srgbClr val="FF0000"/>
                          </a:solidFill>
                          <a:sym typeface="Wingdings"/>
                        </a:rPr>
                        <a:t></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B050"/>
                          </a:solidFill>
                          <a:sym typeface="Wingdings"/>
                        </a:rPr>
                        <a:t></a:t>
                      </a:r>
                      <a:endParaRPr lang="en-US" sz="2400" dirty="0" smtClean="0">
                        <a:solidFill>
                          <a:srgbClr val="00B050"/>
                        </a:solidFill>
                      </a:endParaRPr>
                    </a:p>
                  </a:txBody>
                  <a:tcPr/>
                </a:tc>
              </a:tr>
              <a:tr h="370840">
                <a:tc>
                  <a:txBody>
                    <a:bodyPr/>
                    <a:lstStyle/>
                    <a:p>
                      <a:r>
                        <a:rPr lang="en-US" sz="2400" dirty="0" smtClean="0"/>
                        <a:t>OCR</a:t>
                      </a:r>
                      <a:endParaRPr lang="en-US" sz="2400" dirty="0"/>
                    </a:p>
                  </a:txBody>
                  <a:tcPr/>
                </a:tc>
                <a:tc>
                  <a:txBody>
                    <a:bodyPr/>
                    <a:lstStyle/>
                    <a:p>
                      <a:pPr algn="ctr"/>
                      <a:r>
                        <a:rPr lang="en-US" sz="2400" dirty="0" smtClean="0">
                          <a:solidFill>
                            <a:srgbClr val="FF0000"/>
                          </a:solidFill>
                          <a:sym typeface="Wingdings"/>
                        </a:rPr>
                        <a:t></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B050"/>
                          </a:solidFill>
                          <a:sym typeface="Wingdings"/>
                        </a:rPr>
                        <a:t></a:t>
                      </a:r>
                      <a:endParaRPr lang="en-US" sz="2400" dirty="0" smtClean="0">
                        <a:solidFill>
                          <a:srgbClr val="00B050"/>
                        </a:solidFill>
                      </a:endParaRPr>
                    </a:p>
                  </a:txBody>
                  <a:tcPr/>
                </a:tc>
              </a:tr>
              <a:tr h="370840">
                <a:tc>
                  <a:txBody>
                    <a:bodyPr/>
                    <a:lstStyle/>
                    <a:p>
                      <a:r>
                        <a:rPr lang="en-US" sz="2400" dirty="0" smtClean="0"/>
                        <a:t>Image segmentation</a:t>
                      </a:r>
                      <a:endParaRPr lang="en-US" sz="2400" dirty="0"/>
                    </a:p>
                  </a:txBody>
                  <a:tcPr/>
                </a:tc>
                <a:tc>
                  <a:txBody>
                    <a:bodyPr/>
                    <a:lstStyle/>
                    <a:p>
                      <a:pPr algn="ctr"/>
                      <a:r>
                        <a:rPr lang="en-US" sz="2400" dirty="0" smtClean="0">
                          <a:solidFill>
                            <a:srgbClr val="FF0000"/>
                          </a:solidFill>
                          <a:sym typeface="Wingdings"/>
                        </a:rPr>
                        <a:t></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B050"/>
                          </a:solidFill>
                          <a:sym typeface="Wingdings"/>
                        </a:rPr>
                        <a:t></a:t>
                      </a:r>
                      <a:endParaRPr lang="en-US" sz="2000" dirty="0" smtClean="0">
                        <a:solidFill>
                          <a:srgbClr val="00B050"/>
                        </a:solidFill>
                      </a:endParaRPr>
                    </a:p>
                  </a:txBody>
                  <a:tcPr/>
                </a:tc>
              </a:tr>
              <a:tr h="370840">
                <a:tc>
                  <a:txBody>
                    <a:bodyPr/>
                    <a:lstStyle/>
                    <a:p>
                      <a:r>
                        <a:rPr lang="en-US" sz="2400" dirty="0" smtClean="0"/>
                        <a:t>Protein folding</a:t>
                      </a:r>
                      <a:endParaRPr lang="en-US" sz="2400" dirty="0"/>
                    </a:p>
                  </a:txBody>
                  <a:tcPr/>
                </a:tc>
                <a:tc>
                  <a:txBody>
                    <a:bodyPr/>
                    <a:lstStyle/>
                    <a:p>
                      <a:pPr algn="ctr"/>
                      <a:r>
                        <a:rPr lang="en-US" sz="2400" dirty="0" smtClean="0">
                          <a:solidFill>
                            <a:srgbClr val="FF0000"/>
                          </a:solidFill>
                          <a:sym typeface="Wingdings"/>
                        </a:rPr>
                        <a:t></a:t>
                      </a:r>
                      <a:endParaRPr lang="en-US" sz="2400" dirty="0"/>
                    </a:p>
                  </a:txBody>
                  <a:tcPr/>
                </a:tc>
                <a:tc>
                  <a:txBody>
                    <a:bodyPr/>
                    <a:lstStyle/>
                    <a:p>
                      <a:pPr algn="ctr"/>
                      <a:r>
                        <a:rPr lang="en-US" sz="2400" dirty="0" smtClean="0">
                          <a:solidFill>
                            <a:srgbClr val="FF0000"/>
                          </a:solidFill>
                          <a:sym typeface="Wingdings"/>
                        </a:rPr>
                        <a:t></a:t>
                      </a:r>
                      <a:endParaRPr lang="en-US" sz="2400" dirty="0"/>
                    </a:p>
                  </a:txBody>
                  <a:tcPr/>
                </a:tc>
              </a:tr>
              <a:tr h="370840">
                <a:tc>
                  <a:txBody>
                    <a:bodyPr/>
                    <a:lstStyle/>
                    <a:p>
                      <a:r>
                        <a:rPr lang="en-US" sz="2400" dirty="0" smtClean="0"/>
                        <a:t>Type inference</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B050"/>
                          </a:solidFill>
                          <a:sym typeface="Wingdings"/>
                        </a:rPr>
                        <a:t></a:t>
                      </a:r>
                      <a:endParaRPr lang="en-US" sz="2400" dirty="0" smtClean="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B050"/>
                          </a:solidFill>
                          <a:sym typeface="Wingdings"/>
                        </a:rPr>
                        <a:t></a:t>
                      </a:r>
                      <a:endParaRPr lang="en-US" sz="2400" dirty="0" smtClean="0">
                        <a:solidFill>
                          <a:srgbClr val="00B050"/>
                        </a:solidFill>
                      </a:endParaRPr>
                    </a:p>
                  </a:txBody>
                  <a:tcPr/>
                </a:tc>
              </a:tr>
            </a:tbl>
          </a:graphicData>
        </a:graphic>
      </p:graphicFrame>
      <p:sp>
        <p:nvSpPr>
          <p:cNvPr id="3" name="TextBox 2"/>
          <p:cNvSpPr txBox="1"/>
          <p:nvPr/>
        </p:nvSpPr>
        <p:spPr>
          <a:xfrm>
            <a:off x="715272" y="5253335"/>
            <a:ext cx="7819128" cy="461665"/>
          </a:xfrm>
          <a:prstGeom prst="rect">
            <a:avLst/>
          </a:prstGeom>
          <a:noFill/>
        </p:spPr>
        <p:txBody>
          <a:bodyPr wrap="none" rtlCol="0">
            <a:spAutoFit/>
          </a:bodyPr>
          <a:lstStyle/>
          <a:p>
            <a:r>
              <a:rPr lang="en-US" sz="2400" dirty="0" smtClean="0"/>
              <a:t>Challenge:  create more games that are abstract and modular</a:t>
            </a:r>
            <a:endParaRPr lang="en-US" sz="2400" dirty="0"/>
          </a:p>
        </p:txBody>
      </p:sp>
    </p:spTree>
    <p:extLst>
      <p:ext uri="{BB962C8B-B14F-4D97-AF65-F5344CB8AC3E}">
        <p14:creationId xmlns:p14="http://schemas.microsoft.com/office/powerpoint/2010/main" val="17318691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Abstraction and modularity</a:t>
            </a:r>
            <a:br>
              <a:rPr lang="en-US" dirty="0" smtClean="0"/>
            </a:br>
            <a:r>
              <a:rPr lang="en-US" dirty="0" smtClean="0"/>
              <a:t>in game design</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dirty="0" smtClean="0"/>
              <a:t>Abstraction</a:t>
            </a:r>
          </a:p>
          <a:p>
            <a:r>
              <a:rPr lang="en-US" dirty="0" smtClean="0"/>
              <a:t>Is </a:t>
            </a:r>
            <a:r>
              <a:rPr lang="en-US" dirty="0"/>
              <a:t>the player doing the goal task directly</a:t>
            </a:r>
            <a:r>
              <a:rPr lang="en-US" dirty="0" smtClean="0"/>
              <a:t>?</a:t>
            </a:r>
            <a:endParaRPr lang="en-US" dirty="0"/>
          </a:p>
          <a:p>
            <a:r>
              <a:rPr lang="en-US" dirty="0"/>
              <a:t>I</a:t>
            </a:r>
            <a:r>
              <a:rPr lang="en-US" dirty="0" smtClean="0"/>
              <a:t>n an abstracted </a:t>
            </a:r>
            <a:r>
              <a:rPr lang="en-US" dirty="0"/>
              <a:t>game:</a:t>
            </a:r>
          </a:p>
          <a:p>
            <a:pPr lvl="1"/>
            <a:r>
              <a:rPr lang="en-US" dirty="0"/>
              <a:t>No need for expertise in the problem domain</a:t>
            </a:r>
          </a:p>
          <a:p>
            <a:pPr lvl="1"/>
            <a:r>
              <a:rPr lang="en-US" dirty="0"/>
              <a:t>No obvious connection to the real-world </a:t>
            </a:r>
            <a:r>
              <a:rPr lang="en-US" dirty="0" smtClean="0"/>
              <a:t>value</a:t>
            </a:r>
          </a:p>
          <a:p>
            <a:pPr lvl="1"/>
            <a:endParaRPr lang="en-US" dirty="0"/>
          </a:p>
          <a:p>
            <a:pPr marL="0" indent="0">
              <a:buNone/>
            </a:pPr>
            <a:r>
              <a:rPr lang="en-US" b="1" dirty="0" smtClean="0"/>
              <a:t>Modularity</a:t>
            </a:r>
            <a:endParaRPr lang="en-US" b="1" dirty="0"/>
          </a:p>
          <a:p>
            <a:r>
              <a:rPr lang="en-US" dirty="0"/>
              <a:t>Each player solves part of the overall problem</a:t>
            </a:r>
          </a:p>
          <a:p>
            <a:r>
              <a:rPr lang="en-US" dirty="0"/>
              <a:t>The system combines the contributions of different </a:t>
            </a:r>
            <a:r>
              <a:rPr lang="en-US" dirty="0" smtClean="0"/>
              <a:t>players</a:t>
            </a:r>
          </a:p>
          <a:p>
            <a:r>
              <a:rPr lang="en-US" dirty="0"/>
              <a:t>Programs have natural modularity, created by the </a:t>
            </a:r>
            <a:r>
              <a:rPr lang="en-US" dirty="0" smtClean="0"/>
              <a:t>programmer</a:t>
            </a:r>
          </a:p>
          <a:p>
            <a:pPr marL="457200" lvl="1" indent="0">
              <a:buNone/>
            </a:pPr>
            <a:r>
              <a:rPr lang="en-US" dirty="0" smtClean="0"/>
              <a:t>In Pipe Jam:</a:t>
            </a:r>
            <a:endParaRPr lang="en-US" dirty="0"/>
          </a:p>
          <a:p>
            <a:pPr lvl="1"/>
            <a:r>
              <a:rPr lang="en-US" dirty="0"/>
              <a:t>World = program</a:t>
            </a:r>
          </a:p>
          <a:p>
            <a:pPr lvl="1"/>
            <a:r>
              <a:rPr lang="en-US" dirty="0"/>
              <a:t>Level = class</a:t>
            </a:r>
          </a:p>
          <a:p>
            <a:pPr lvl="1"/>
            <a:r>
              <a:rPr lang="en-US" dirty="0"/>
              <a:t>Board = </a:t>
            </a:r>
            <a:r>
              <a:rPr lang="en-US" dirty="0" smtClean="0"/>
              <a:t>method</a:t>
            </a:r>
            <a:endParaRPr lang="en-US" dirty="0"/>
          </a:p>
          <a:p>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22816884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fontScale="90000"/>
          </a:bodyPr>
          <a:lstStyle/>
          <a:p>
            <a:r>
              <a:rPr lang="en-US" dirty="0" smtClean="0"/>
              <a:t>Hard problems in software engineering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Choosing modularity and abstractions</a:t>
            </a:r>
          </a:p>
          <a:p>
            <a:r>
              <a:rPr lang="en-US" dirty="0"/>
              <a:t>Task breakdown</a:t>
            </a:r>
          </a:p>
          <a:p>
            <a:r>
              <a:rPr lang="en-US" dirty="0" smtClean="0"/>
              <a:t>Dividing </a:t>
            </a:r>
            <a:r>
              <a:rPr lang="en-US" dirty="0"/>
              <a:t>tasks between </a:t>
            </a:r>
            <a:r>
              <a:rPr lang="en-US" dirty="0" smtClean="0"/>
              <a:t>people </a:t>
            </a:r>
            <a:r>
              <a:rPr lang="en-US" dirty="0"/>
              <a:t>and </a:t>
            </a:r>
            <a:r>
              <a:rPr lang="en-US" dirty="0" smtClean="0"/>
              <a:t>tools</a:t>
            </a:r>
            <a:endParaRPr lang="en-US" dirty="0"/>
          </a:p>
          <a:p>
            <a:r>
              <a:rPr lang="en-US" dirty="0"/>
              <a:t>T</a:t>
            </a:r>
            <a:r>
              <a:rPr lang="en-US" dirty="0" smtClean="0"/>
              <a:t>ransparent vs. </a:t>
            </a:r>
            <a:r>
              <a:rPr lang="en-US" dirty="0"/>
              <a:t>powerful tools</a:t>
            </a:r>
          </a:p>
          <a:p>
            <a:r>
              <a:rPr lang="en-US" dirty="0"/>
              <a:t>O</a:t>
            </a:r>
            <a:r>
              <a:rPr lang="en-US" dirty="0" smtClean="0"/>
              <a:t>ptimizing intractable </a:t>
            </a:r>
            <a:r>
              <a:rPr lang="en-US" dirty="0"/>
              <a:t>problems</a:t>
            </a:r>
          </a:p>
          <a:p>
            <a:r>
              <a:rPr lang="en-US" dirty="0" smtClean="0"/>
              <a:t>Cooperation</a:t>
            </a:r>
            <a:r>
              <a:rPr lang="en-US" dirty="0"/>
              <a:t>, competition, and </a:t>
            </a:r>
            <a:r>
              <a:rPr lang="en-US" dirty="0" smtClean="0"/>
              <a:t>specialization</a:t>
            </a:r>
          </a:p>
          <a:p>
            <a:r>
              <a:rPr lang="en-US" dirty="0"/>
              <a:t>T</a:t>
            </a:r>
            <a:r>
              <a:rPr lang="en-US" dirty="0" smtClean="0"/>
              <a:t>he role of training</a:t>
            </a:r>
          </a:p>
          <a:p>
            <a:r>
              <a:rPr lang="en-US" dirty="0" smtClean="0"/>
              <a:t>Information overload</a:t>
            </a:r>
            <a:endParaRPr lang="en-US" dirty="0"/>
          </a:p>
          <a:p>
            <a:r>
              <a:rPr lang="en-US" dirty="0" smtClean="0"/>
              <a:t>Making SE fun</a:t>
            </a:r>
            <a:endParaRPr lang="en-US" dirty="0"/>
          </a:p>
        </p:txBody>
      </p:sp>
    </p:spTree>
    <p:extLst>
      <p:ext uri="{BB962C8B-B14F-4D97-AF65-F5344CB8AC3E}">
        <p14:creationId xmlns:p14="http://schemas.microsoft.com/office/powerpoint/2010/main" val="10829709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 Jam solves multiple problems</a:t>
            </a:r>
            <a:endParaRPr lang="en-US" dirty="0"/>
          </a:p>
        </p:txBody>
      </p:sp>
      <p:sp>
        <p:nvSpPr>
          <p:cNvPr id="3" name="Content Placeholder 2"/>
          <p:cNvSpPr>
            <a:spLocks noGrp="1"/>
          </p:cNvSpPr>
          <p:nvPr>
            <p:ph idx="1"/>
          </p:nvPr>
        </p:nvSpPr>
        <p:spPr>
          <a:xfrm>
            <a:off x="457200" y="1295400"/>
            <a:ext cx="8229600" cy="5410200"/>
          </a:xfrm>
        </p:spPr>
        <p:txBody>
          <a:bodyPr>
            <a:normAutofit fontScale="77500" lnSpcReduction="20000"/>
          </a:bodyPr>
          <a:lstStyle/>
          <a:p>
            <a:pPr marL="0" indent="0">
              <a:buNone/>
            </a:pPr>
            <a:r>
              <a:rPr lang="en-US" dirty="0" smtClean="0"/>
              <a:t>Anything that can be expressed as a type system:</a:t>
            </a:r>
          </a:p>
          <a:p>
            <a:r>
              <a:rPr lang="en-US" dirty="0" smtClean="0"/>
              <a:t>null pointer errors</a:t>
            </a:r>
          </a:p>
          <a:p>
            <a:r>
              <a:rPr lang="en-US" dirty="0"/>
              <a:t>e</a:t>
            </a:r>
            <a:r>
              <a:rPr lang="en-US" dirty="0" smtClean="0"/>
              <a:t>ncryption</a:t>
            </a:r>
          </a:p>
          <a:p>
            <a:r>
              <a:rPr lang="en-US" dirty="0" smtClean="0"/>
              <a:t>SQL </a:t>
            </a:r>
            <a:r>
              <a:rPr lang="en-US" dirty="0"/>
              <a:t>injection</a:t>
            </a:r>
          </a:p>
          <a:p>
            <a:r>
              <a:rPr lang="en-US" dirty="0"/>
              <a:t>unintended side effects</a:t>
            </a:r>
          </a:p>
          <a:p>
            <a:r>
              <a:rPr lang="en-US" dirty="0"/>
              <a:t>format string and </a:t>
            </a:r>
            <a:r>
              <a:rPr lang="en-US" dirty="0" err="1"/>
              <a:t>regexp</a:t>
            </a:r>
            <a:r>
              <a:rPr lang="en-US" dirty="0"/>
              <a:t> validation</a:t>
            </a:r>
          </a:p>
          <a:p>
            <a:r>
              <a:rPr lang="en-US" dirty="0"/>
              <a:t>incorrect equality checks</a:t>
            </a:r>
          </a:p>
          <a:p>
            <a:r>
              <a:rPr lang="en-US" dirty="0"/>
              <a:t>race conditions and deadlocks</a:t>
            </a:r>
          </a:p>
          <a:p>
            <a:r>
              <a:rPr lang="en-US" dirty="0"/>
              <a:t>units of measurement</a:t>
            </a:r>
          </a:p>
          <a:p>
            <a:pPr marL="0" indent="0">
              <a:buNone/>
            </a:pPr>
            <a:endParaRPr lang="en-US" dirty="0" smtClean="0"/>
          </a:p>
          <a:p>
            <a:pPr marL="0" indent="0">
              <a:buNone/>
            </a:pPr>
            <a:r>
              <a:rPr lang="en-US" dirty="0" smtClean="0"/>
              <a:t>For a new type system:</a:t>
            </a:r>
          </a:p>
          <a:p>
            <a:r>
              <a:rPr lang="en-US" dirty="0" smtClean="0"/>
              <a:t>Map type system into the Pipe Jam schema</a:t>
            </a:r>
          </a:p>
          <a:p>
            <a:r>
              <a:rPr lang="en-US" dirty="0" smtClean="0"/>
              <a:t>Convert a program to a game instance</a:t>
            </a:r>
          </a:p>
          <a:p>
            <a:pPr marL="0" indent="0">
              <a:buNone/>
            </a:pPr>
            <a:r>
              <a:rPr lang="en-US" dirty="0" smtClean="0"/>
              <a:t>Pipe Jam also contains a layout game (different skill set)</a:t>
            </a:r>
            <a:endParaRPr lang="en-US" dirty="0"/>
          </a:p>
        </p:txBody>
      </p:sp>
    </p:spTree>
    <p:extLst>
      <p:ext uri="{BB962C8B-B14F-4D97-AF65-F5344CB8AC3E}">
        <p14:creationId xmlns:p14="http://schemas.microsoft.com/office/powerpoint/2010/main" val="35466177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7162800" cy="1143000"/>
          </a:xfrm>
        </p:spPr>
        <p:txBody>
          <a:bodyPr/>
          <a:lstStyle/>
          <a:p>
            <a:r>
              <a:rPr lang="en-US" dirty="0" smtClean="0"/>
              <a:t>One game to rule them all?</a:t>
            </a:r>
            <a:endParaRPr lang="en-US" dirty="0"/>
          </a:p>
        </p:txBody>
      </p:sp>
      <p:sp>
        <p:nvSpPr>
          <p:cNvPr id="3" name="Content Placeholder 2"/>
          <p:cNvSpPr>
            <a:spLocks noGrp="1"/>
          </p:cNvSpPr>
          <p:nvPr>
            <p:ph idx="1"/>
          </p:nvPr>
        </p:nvSpPr>
        <p:spPr>
          <a:xfrm>
            <a:off x="457200" y="1600200"/>
            <a:ext cx="8229600" cy="4876800"/>
          </a:xfrm>
        </p:spPr>
        <p:txBody>
          <a:bodyPr>
            <a:normAutofit fontScale="92500"/>
          </a:bodyPr>
          <a:lstStyle/>
          <a:p>
            <a:pPr marL="0" indent="0">
              <a:buNone/>
            </a:pPr>
            <a:r>
              <a:rPr lang="en-US" dirty="0" smtClean="0"/>
              <a:t>Problem reduction:</a:t>
            </a:r>
            <a:br>
              <a:rPr lang="en-US" dirty="0" smtClean="0"/>
            </a:br>
            <a:r>
              <a:rPr lang="en-US" dirty="0" smtClean="0"/>
              <a:t>Many problems can be</a:t>
            </a:r>
            <a:br>
              <a:rPr lang="en-US" dirty="0" smtClean="0"/>
            </a:br>
            <a:r>
              <a:rPr lang="en-US" dirty="0" smtClean="0"/>
              <a:t>converted to SAT</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Can we </a:t>
            </a:r>
            <a:r>
              <a:rPr lang="en-US" dirty="0" err="1" smtClean="0"/>
              <a:t>gamify</a:t>
            </a:r>
            <a:r>
              <a:rPr lang="en-US" dirty="0" smtClean="0"/>
              <a:t> all those problems simultaneously?</a:t>
            </a:r>
            <a:endParaRPr lang="en-US" dirty="0"/>
          </a:p>
        </p:txBody>
      </p:sp>
      <p:pic>
        <p:nvPicPr>
          <p:cNvPr id="8194" name="Picture 2" descr="http://t1.gstatic.com/images?q=tbn:ANd9GcTtbOqwll4u-pcnIfxNx48hPxjCtihaqzdSbqif4XjXJwLHWIXTk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762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upload.wikimedia.org/wikipedia/commons/f/f8/384px-3SAT_reduced_too_VC_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190874"/>
            <a:ext cx="3657600" cy="244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2721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think about SAT</a:t>
            </a:r>
            <a:endParaRPr lang="en-US" dirty="0"/>
          </a:p>
        </p:txBody>
      </p:sp>
      <p:sp>
        <p:nvSpPr>
          <p:cNvPr id="3" name="Content Placeholder 2"/>
          <p:cNvSpPr>
            <a:spLocks noGrp="1"/>
          </p:cNvSpPr>
          <p:nvPr>
            <p:ph idx="1"/>
          </p:nvPr>
        </p:nvSpPr>
        <p:spPr>
          <a:xfrm>
            <a:off x="457200" y="1600200"/>
            <a:ext cx="8458200" cy="4525963"/>
          </a:xfrm>
        </p:spPr>
        <p:txBody>
          <a:bodyPr>
            <a:normAutofit/>
          </a:bodyPr>
          <a:lstStyle/>
          <a:p>
            <a:pPr marL="0" indent="0">
              <a:buNone/>
            </a:pPr>
            <a:r>
              <a:rPr lang="en-US" dirty="0" smtClean="0"/>
              <a:t>… when </a:t>
            </a:r>
            <a:r>
              <a:rPr lang="en-US" dirty="0"/>
              <a:t>you play the game</a:t>
            </a:r>
          </a:p>
          <a:p>
            <a:pPr marL="0" indent="0">
              <a:buNone/>
            </a:pPr>
            <a:endParaRPr lang="en-US" dirty="0" smtClean="0"/>
          </a:p>
          <a:p>
            <a:pPr marL="0" indent="0">
              <a:buNone/>
            </a:pPr>
            <a:endParaRPr lang="en-US" dirty="0" smtClean="0"/>
          </a:p>
          <a:p>
            <a:pPr marL="0" indent="0">
              <a:buNone/>
            </a:pPr>
            <a:r>
              <a:rPr lang="en-US" dirty="0" smtClean="0"/>
              <a:t>… when </a:t>
            </a:r>
            <a:r>
              <a:rPr lang="en-US" dirty="0"/>
              <a:t>you </a:t>
            </a:r>
            <a:r>
              <a:rPr lang="en-US" dirty="0" smtClean="0"/>
              <a:t>design the game</a:t>
            </a:r>
            <a:endParaRPr lang="en-US" dirty="0"/>
          </a:p>
          <a:p>
            <a:pPr marL="0" indent="0">
              <a:buNone/>
            </a:pPr>
            <a:r>
              <a:rPr lang="en-US" dirty="0" smtClean="0"/>
              <a:t>Translation to SAT:</a:t>
            </a:r>
          </a:p>
          <a:p>
            <a:r>
              <a:rPr lang="en-US" dirty="0"/>
              <a:t>E</a:t>
            </a:r>
            <a:r>
              <a:rPr lang="en-US" dirty="0" smtClean="0"/>
              <a:t>xplodes problem size</a:t>
            </a:r>
          </a:p>
          <a:p>
            <a:r>
              <a:rPr lang="en-US" dirty="0" smtClean="0"/>
              <a:t>Destroys problem structure, no human intuition</a:t>
            </a:r>
          </a:p>
          <a:p>
            <a:endParaRPr lang="en-US" dirty="0" smtClean="0"/>
          </a:p>
          <a:p>
            <a:endParaRPr lang="en-US" dirty="0"/>
          </a:p>
        </p:txBody>
      </p:sp>
      <p:pic>
        <p:nvPicPr>
          <p:cNvPr id="5122" name="Picture 2" descr="http://upload.wikimedia.org/wikipedia/commons/f/f8/384px-3SAT_reduced_too_VC_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295400"/>
            <a:ext cx="3657600" cy="244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5102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Casual gamers vs. trained experts</a:t>
            </a:r>
            <a:endParaRPr lang="en-US" dirty="0"/>
          </a:p>
        </p:txBody>
      </p:sp>
      <p:sp>
        <p:nvSpPr>
          <p:cNvPr id="3" name="Content Placeholder 2"/>
          <p:cNvSpPr>
            <a:spLocks noGrp="1"/>
          </p:cNvSpPr>
          <p:nvPr>
            <p:ph idx="1"/>
          </p:nvPr>
        </p:nvSpPr>
        <p:spPr/>
        <p:txBody>
          <a:bodyPr/>
          <a:lstStyle/>
          <a:p>
            <a:pPr marL="0" indent="0">
              <a:buNone/>
            </a:pPr>
            <a:r>
              <a:rPr lang="en-US" dirty="0" smtClean="0"/>
              <a:t>With time, players develop unique skills</a:t>
            </a:r>
          </a:p>
          <a:p>
            <a:r>
              <a:rPr lang="en-US" dirty="0" smtClean="0"/>
              <a:t>A plumber might be a protein-folding savant</a:t>
            </a:r>
          </a:p>
          <a:p>
            <a:endParaRPr lang="en-US" dirty="0"/>
          </a:p>
          <a:p>
            <a:pPr marL="0" indent="0">
              <a:buNone/>
            </a:pPr>
            <a:r>
              <a:rPr lang="en-US" dirty="0" smtClean="0"/>
              <a:t>Our focus is not on casual gamers</a:t>
            </a:r>
          </a:p>
          <a:p>
            <a:pPr marL="0" indent="0">
              <a:buNone/>
            </a:pPr>
            <a:r>
              <a:rPr lang="en-US" dirty="0" smtClean="0"/>
              <a:t>Useful work comes from </a:t>
            </a:r>
            <a:r>
              <a:rPr lang="en-US" smtClean="0"/>
              <a:t>trained expert players</a:t>
            </a:r>
            <a:endParaRPr lang="en-US" dirty="0"/>
          </a:p>
        </p:txBody>
      </p:sp>
    </p:spTree>
    <p:extLst>
      <p:ext uri="{BB962C8B-B14F-4D97-AF65-F5344CB8AC3E}">
        <p14:creationId xmlns:p14="http://schemas.microsoft.com/office/powerpoint/2010/main" val="21860604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advantage</a:t>
            </a:r>
            <a:endParaRPr lang="en-US" dirty="0"/>
          </a:p>
        </p:txBody>
      </p:sp>
      <p:sp>
        <p:nvSpPr>
          <p:cNvPr id="3" name="Content Placeholder 2"/>
          <p:cNvSpPr>
            <a:spLocks noGrp="1"/>
          </p:cNvSpPr>
          <p:nvPr>
            <p:ph idx="1"/>
          </p:nvPr>
        </p:nvSpPr>
        <p:spPr>
          <a:xfrm>
            <a:off x="457200" y="1524000"/>
            <a:ext cx="8686800" cy="5486400"/>
          </a:xfrm>
        </p:spPr>
        <p:txBody>
          <a:bodyPr>
            <a:normAutofit/>
          </a:bodyPr>
          <a:lstStyle/>
          <a:p>
            <a:pPr marL="0" indent="0">
              <a:buNone/>
            </a:pPr>
            <a:r>
              <a:rPr lang="en-US" dirty="0" smtClean="0"/>
              <a:t>Do people outperform verification algorithms?</a:t>
            </a:r>
          </a:p>
          <a:p>
            <a:pPr marL="400050" lvl="1" indent="0">
              <a:buNone/>
            </a:pPr>
            <a:endParaRPr lang="en-US" dirty="0" smtClean="0"/>
          </a:p>
          <a:p>
            <a:pPr marL="400050" lvl="1" indent="0">
              <a:buNone/>
            </a:pPr>
            <a:r>
              <a:rPr lang="en-US" dirty="0" smtClean="0"/>
              <a:t>Inference is </a:t>
            </a:r>
            <a:r>
              <a:rPr lang="en-US" dirty="0" err="1" smtClean="0"/>
              <a:t>undecidable</a:t>
            </a:r>
            <a:r>
              <a:rPr lang="en-US" dirty="0" smtClean="0"/>
              <a:t> (human experts </a:t>
            </a:r>
            <a:r>
              <a:rPr lang="en-US" dirty="0" smtClean="0">
                <a:latin typeface="Arial Unicode MS"/>
                <a:ea typeface="Arial Unicode MS"/>
                <a:cs typeface="Arial Unicode MS"/>
              </a:rPr>
              <a:t>≫</a:t>
            </a:r>
            <a:r>
              <a:rPr lang="en-US" dirty="0" smtClean="0"/>
              <a:t> algorithms)</a:t>
            </a:r>
          </a:p>
          <a:p>
            <a:pPr marL="400050" lvl="1" indent="0">
              <a:buNone/>
            </a:pPr>
            <a:r>
              <a:rPr lang="en-US" dirty="0" smtClean="0">
                <a:solidFill>
                  <a:srgbClr val="FF0000"/>
                </a:solidFill>
              </a:rPr>
              <a:t>Hypothesis</a:t>
            </a:r>
            <a:r>
              <a:rPr lang="en-US" dirty="0" smtClean="0"/>
              <a:t>:  </a:t>
            </a:r>
            <a:r>
              <a:rPr lang="en-US" dirty="0" smtClean="0">
                <a:solidFill>
                  <a:srgbClr val="FF0000"/>
                </a:solidFill>
              </a:rPr>
              <a:t>no</a:t>
            </a:r>
            <a:r>
              <a:rPr lang="en-US" dirty="0" smtClean="0"/>
              <a:t> for correct, verifiable programs,</a:t>
            </a:r>
          </a:p>
          <a:p>
            <a:pPr marL="400050" lvl="1" indent="0">
              <a:buNone/>
            </a:pPr>
            <a:r>
              <a:rPr lang="en-US" dirty="0"/>
              <a:t> </a:t>
            </a:r>
            <a:r>
              <a:rPr lang="en-US" dirty="0" smtClean="0"/>
              <a:t>                      </a:t>
            </a:r>
            <a:r>
              <a:rPr lang="en-US" dirty="0" smtClean="0">
                <a:solidFill>
                  <a:srgbClr val="FF0000"/>
                </a:solidFill>
              </a:rPr>
              <a:t>yes</a:t>
            </a:r>
            <a:r>
              <a:rPr lang="en-US" dirty="0" smtClean="0"/>
              <a:t> for incorrect or unverifiable programs</a:t>
            </a:r>
          </a:p>
          <a:p>
            <a:pPr marL="400050" lvl="1" indent="0">
              <a:buNone/>
            </a:pPr>
            <a:r>
              <a:rPr lang="en-US" u="sng" dirty="0" smtClean="0"/>
              <a:t>Location of </a:t>
            </a:r>
            <a:r>
              <a:rPr lang="en-US" u="sng" dirty="0" err="1" smtClean="0"/>
              <a:t>buzzsaws</a:t>
            </a:r>
            <a:r>
              <a:rPr lang="en-US" dirty="0" smtClean="0"/>
              <a:t> is key to the whole approach</a:t>
            </a:r>
          </a:p>
          <a:p>
            <a:pPr marL="400050" lvl="1" indent="0">
              <a:buNone/>
            </a:pPr>
            <a:r>
              <a:rPr lang="en-US" dirty="0" smtClean="0"/>
              <a:t>Game players only have to </a:t>
            </a:r>
            <a:r>
              <a:rPr lang="en-US" dirty="0" smtClean="0">
                <a:solidFill>
                  <a:srgbClr val="FF0000"/>
                </a:solidFill>
              </a:rPr>
              <a:t>reduce</a:t>
            </a:r>
            <a:r>
              <a:rPr lang="en-US" dirty="0" smtClean="0"/>
              <a:t> overall verification cost, not fully verify the program</a:t>
            </a:r>
          </a:p>
        </p:txBody>
      </p:sp>
    </p:spTree>
    <p:extLst>
      <p:ext uri="{BB962C8B-B14F-4D97-AF65-F5344CB8AC3E}">
        <p14:creationId xmlns:p14="http://schemas.microsoft.com/office/powerpoint/2010/main" val="138557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Player performs optimization</a:t>
            </a:r>
            <a:endParaRPr lang="en-US" dirty="0"/>
          </a:p>
        </p:txBody>
      </p:sp>
      <p:sp>
        <p:nvSpPr>
          <p:cNvPr id="3" name="Content Placeholder 2"/>
          <p:cNvSpPr>
            <a:spLocks noGrp="1"/>
          </p:cNvSpPr>
          <p:nvPr>
            <p:ph idx="1"/>
          </p:nvPr>
        </p:nvSpPr>
        <p:spPr/>
        <p:txBody>
          <a:bodyPr/>
          <a:lstStyle/>
          <a:p>
            <a:r>
              <a:rPr lang="en-US" dirty="0" smtClean="0"/>
              <a:t>Type error (Jam): -75 (or -1000)</a:t>
            </a:r>
          </a:p>
          <a:p>
            <a:r>
              <a:rPr lang="en-US" dirty="0" smtClean="0"/>
              <a:t>Wide inputs or narrow outputs: +25 (or +10)</a:t>
            </a:r>
          </a:p>
          <a:p>
            <a:r>
              <a:rPr lang="en-US" dirty="0" smtClean="0"/>
              <a:t>Constant offset to make positive</a:t>
            </a:r>
            <a:endParaRPr lang="en-US" dirty="0"/>
          </a:p>
        </p:txBody>
      </p:sp>
      <p:pic>
        <p:nvPicPr>
          <p:cNvPr id="5" name="Picture 4" descr="Screen Shot 2013-11-01 at 11.34.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4495800"/>
            <a:ext cx="5638800" cy="838200"/>
          </a:xfrm>
          <a:prstGeom prst="rect">
            <a:avLst/>
          </a:prstGeom>
        </p:spPr>
      </p:pic>
    </p:spTree>
    <p:extLst>
      <p:ext uri="{BB962C8B-B14F-4D97-AF65-F5344CB8AC3E}">
        <p14:creationId xmlns:p14="http://schemas.microsoft.com/office/powerpoint/2010/main" val="11674395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Scoring</a:t>
            </a:r>
            <a:endParaRPr lang="en-US" dirty="0"/>
          </a:p>
        </p:txBody>
      </p:sp>
      <p:sp>
        <p:nvSpPr>
          <p:cNvPr id="3" name="Content Placeholder 2"/>
          <p:cNvSpPr>
            <a:spLocks noGrp="1"/>
          </p:cNvSpPr>
          <p:nvPr>
            <p:ph idx="1"/>
          </p:nvPr>
        </p:nvSpPr>
        <p:spPr>
          <a:xfrm>
            <a:off x="457200" y="1600200"/>
            <a:ext cx="8686800" cy="4953000"/>
          </a:xfrm>
        </p:spPr>
        <p:txBody>
          <a:bodyPr>
            <a:normAutofit fontScale="85000" lnSpcReduction="10000"/>
          </a:bodyPr>
          <a:lstStyle/>
          <a:p>
            <a:pPr marL="0" indent="0">
              <a:buNone/>
            </a:pPr>
            <a:r>
              <a:rPr lang="en-US" dirty="0" smtClean="0"/>
              <a:t>Score is influenced by:</a:t>
            </a:r>
          </a:p>
          <a:p>
            <a:r>
              <a:rPr lang="en-US" dirty="0" smtClean="0"/>
              <a:t>Collisions </a:t>
            </a:r>
            <a:r>
              <a:rPr lang="en-US" dirty="0"/>
              <a:t>(verifiability)</a:t>
            </a:r>
          </a:p>
          <a:p>
            <a:r>
              <a:rPr lang="en-US" dirty="0"/>
              <a:t>Use of </a:t>
            </a:r>
            <a:r>
              <a:rPr lang="en-US" dirty="0" err="1"/>
              <a:t>buzzsaws</a:t>
            </a:r>
            <a:r>
              <a:rPr lang="en-US" dirty="0"/>
              <a:t> (trusted assumptions)</a:t>
            </a:r>
          </a:p>
          <a:p>
            <a:r>
              <a:rPr lang="en-US" dirty="0"/>
              <a:t>Pipe widths, distinguishing input and output </a:t>
            </a:r>
            <a:r>
              <a:rPr lang="en-US" dirty="0" smtClean="0"/>
              <a:t>pipes</a:t>
            </a:r>
            <a:br>
              <a:rPr lang="en-US" dirty="0" smtClean="0"/>
            </a:br>
            <a:r>
              <a:rPr lang="en-US" dirty="0" smtClean="0"/>
              <a:t>(re-usability </a:t>
            </a:r>
            <a:r>
              <a:rPr lang="en-US" dirty="0"/>
              <a:t>of modules</a:t>
            </a:r>
            <a:r>
              <a:rPr lang="en-US" dirty="0" smtClean="0"/>
              <a:t>)</a:t>
            </a:r>
          </a:p>
          <a:p>
            <a:pPr marL="0" indent="0">
              <a:buNone/>
            </a:pPr>
            <a:r>
              <a:rPr lang="en-US" dirty="0" smtClean="0"/>
              <a:t>Multiple solutions may be possible</a:t>
            </a:r>
          </a:p>
          <a:p>
            <a:endParaRPr lang="en-US" dirty="0"/>
          </a:p>
          <a:p>
            <a:pPr marL="0" indent="0">
              <a:buNone/>
            </a:pPr>
            <a:r>
              <a:rPr lang="en-US" dirty="0" smtClean="0"/>
              <a:t>Score is a proxy for quality of verification result</a:t>
            </a:r>
          </a:p>
          <a:p>
            <a:r>
              <a:rPr lang="en-US" dirty="0" smtClean="0"/>
              <a:t>Have we just rephrased the hardest question?</a:t>
            </a:r>
          </a:p>
          <a:p>
            <a:r>
              <a:rPr lang="en-US" dirty="0" smtClean="0"/>
              <a:t>Heuristics &amp; search strategies for an optimization problem</a:t>
            </a:r>
          </a:p>
          <a:p>
            <a:r>
              <a:rPr lang="en-US" dirty="0" smtClean="0"/>
              <a:t>Discover algorithms that may outperform players</a:t>
            </a:r>
            <a:endParaRPr lang="en-US" dirty="0"/>
          </a:p>
        </p:txBody>
      </p:sp>
    </p:spTree>
    <p:extLst>
      <p:ext uri="{BB962C8B-B14F-4D97-AF65-F5344CB8AC3E}">
        <p14:creationId xmlns:p14="http://schemas.microsoft.com/office/powerpoint/2010/main" val="6450466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games being built</a:t>
            </a:r>
            <a:endParaRPr lang="en-US" dirty="0"/>
          </a:p>
        </p:txBody>
      </p:sp>
      <p:sp>
        <p:nvSpPr>
          <p:cNvPr id="3" name="Content Placeholder 2"/>
          <p:cNvSpPr>
            <a:spLocks noGrp="1"/>
          </p:cNvSpPr>
          <p:nvPr>
            <p:ph idx="1"/>
          </p:nvPr>
        </p:nvSpPr>
        <p:spPr/>
        <p:txBody>
          <a:bodyPr>
            <a:normAutofit/>
          </a:bodyPr>
          <a:lstStyle/>
          <a:p>
            <a:r>
              <a:rPr lang="en-US" dirty="0" smtClean="0"/>
              <a:t>Invariant detection (a la Daikon)</a:t>
            </a:r>
          </a:p>
          <a:p>
            <a:r>
              <a:rPr lang="en-US" dirty="0" smtClean="0"/>
              <a:t>Model checking</a:t>
            </a:r>
          </a:p>
          <a:p>
            <a:r>
              <a:rPr lang="en-US" dirty="0" smtClean="0"/>
              <a:t>Model merging</a:t>
            </a:r>
          </a:p>
          <a:p>
            <a:r>
              <a:rPr lang="en-US" dirty="0" smtClean="0"/>
              <a:t>Register allocation</a:t>
            </a:r>
          </a:p>
          <a:p>
            <a:r>
              <a:rPr lang="en-US" dirty="0" smtClean="0"/>
              <a:t>… your ideas here!</a:t>
            </a:r>
            <a:endParaRPr lang="en-US" dirty="0"/>
          </a:p>
          <a:p>
            <a:endParaRPr lang="en-US" dirty="0" smtClean="0"/>
          </a:p>
          <a:p>
            <a:pPr marL="0" indent="0">
              <a:buNone/>
            </a:pPr>
            <a:r>
              <a:rPr lang="en-US" sz="2600" dirty="0" smtClean="0"/>
              <a:t>* These are not my ideas; many come from DARPA’s Crowd-Sourced Formal Verification Program (Dr. Drew Dean, PM)</a:t>
            </a:r>
            <a:endParaRPr lang="en-US" sz="2600" dirty="0"/>
          </a:p>
        </p:txBody>
      </p:sp>
    </p:spTree>
    <p:extLst>
      <p:ext uri="{BB962C8B-B14F-4D97-AF65-F5344CB8AC3E}">
        <p14:creationId xmlns:p14="http://schemas.microsoft.com/office/powerpoint/2010/main" val="3424453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Play now at  Verigames.com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990600"/>
            <a:ext cx="8001000" cy="5868929"/>
          </a:xfrm>
        </p:spPr>
      </p:pic>
    </p:spTree>
    <p:extLst>
      <p:ext uri="{BB962C8B-B14F-4D97-AF65-F5344CB8AC3E}">
        <p14:creationId xmlns:p14="http://schemas.microsoft.com/office/powerpoint/2010/main" val="21927779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test cases</a:t>
            </a:r>
            <a:endParaRPr lang="en-US" dirty="0"/>
          </a:p>
        </p:txBody>
      </p:sp>
      <p:sp>
        <p:nvSpPr>
          <p:cNvPr id="3" name="Content Placeholder 2"/>
          <p:cNvSpPr>
            <a:spLocks noGrp="1"/>
          </p:cNvSpPr>
          <p:nvPr>
            <p:ph idx="1"/>
          </p:nvPr>
        </p:nvSpPr>
        <p:spPr/>
        <p:txBody>
          <a:bodyPr>
            <a:normAutofit lnSpcReduction="10000"/>
          </a:bodyPr>
          <a:lstStyle/>
          <a:p>
            <a:r>
              <a:rPr lang="en-US" dirty="0" smtClean="0"/>
              <a:t>Given a solved game,</a:t>
            </a:r>
            <a:br>
              <a:rPr lang="en-US" dirty="0" smtClean="0"/>
            </a:br>
            <a:r>
              <a:rPr lang="en-US" dirty="0" smtClean="0"/>
              <a:t>seek input balls that cause a conflict</a:t>
            </a:r>
          </a:p>
          <a:p>
            <a:r>
              <a:rPr lang="en-US" dirty="0" smtClean="0"/>
              <a:t>This can be converted to a test case</a:t>
            </a:r>
          </a:p>
          <a:p>
            <a:endParaRPr lang="en-US" dirty="0" smtClean="0"/>
          </a:p>
          <a:p>
            <a:pPr marL="0" indent="0">
              <a:buNone/>
            </a:pPr>
            <a:r>
              <a:rPr lang="en-US" dirty="0" smtClean="0"/>
              <a:t>Other games being built:</a:t>
            </a:r>
          </a:p>
          <a:p>
            <a:r>
              <a:rPr lang="en-US" dirty="0" smtClean="0"/>
              <a:t>Model </a:t>
            </a:r>
            <a:r>
              <a:rPr lang="en-US" dirty="0"/>
              <a:t>checking</a:t>
            </a:r>
          </a:p>
          <a:p>
            <a:r>
              <a:rPr lang="en-US" dirty="0"/>
              <a:t>Model merging</a:t>
            </a:r>
          </a:p>
          <a:p>
            <a:r>
              <a:rPr lang="en-US" dirty="0"/>
              <a:t>Register allocation</a:t>
            </a:r>
          </a:p>
          <a:p>
            <a:endParaRPr lang="en-US" dirty="0"/>
          </a:p>
        </p:txBody>
      </p:sp>
    </p:spTree>
    <p:extLst>
      <p:ext uri="{BB962C8B-B14F-4D97-AF65-F5344CB8AC3E}">
        <p14:creationId xmlns:p14="http://schemas.microsoft.com/office/powerpoint/2010/main" val="3706314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Angry Birds</a:t>
            </a:r>
            <a:endParaRPr lang="en-US" dirty="0"/>
          </a:p>
        </p:txBody>
      </p:sp>
      <p:pic>
        <p:nvPicPr>
          <p:cNvPr id="4" name="angrybird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066800"/>
            <a:ext cx="9067907" cy="5440363"/>
          </a:xfrm>
        </p:spPr>
      </p:pic>
    </p:spTree>
    <p:extLst>
      <p:ext uri="{BB962C8B-B14F-4D97-AF65-F5344CB8AC3E}">
        <p14:creationId xmlns:p14="http://schemas.microsoft.com/office/powerpoint/2010/main" val="3146382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 Jam status</a:t>
            </a:r>
            <a:endParaRPr lang="en-US" dirty="0"/>
          </a:p>
        </p:txBody>
      </p:sp>
      <p:sp>
        <p:nvSpPr>
          <p:cNvPr id="3" name="Content Placeholder 2"/>
          <p:cNvSpPr>
            <a:spLocks noGrp="1"/>
          </p:cNvSpPr>
          <p:nvPr>
            <p:ph idx="1"/>
          </p:nvPr>
        </p:nvSpPr>
        <p:spPr/>
        <p:txBody>
          <a:bodyPr>
            <a:normAutofit lnSpcReduction="10000"/>
          </a:bodyPr>
          <a:lstStyle/>
          <a:p>
            <a:r>
              <a:rPr lang="en-US" dirty="0" smtClean="0"/>
              <a:t>Prototype exists</a:t>
            </a:r>
          </a:p>
          <a:p>
            <a:pPr lvl="1"/>
            <a:r>
              <a:rPr lang="en-US" dirty="0" smtClean="0"/>
              <a:t>Tested on modest programs (~100,000 lines)</a:t>
            </a:r>
          </a:p>
          <a:p>
            <a:pPr lvl="1"/>
            <a:r>
              <a:rPr lang="en-US" dirty="0" smtClean="0"/>
              <a:t>Players say it is “kind of fun”</a:t>
            </a:r>
          </a:p>
          <a:p>
            <a:r>
              <a:rPr lang="en-US" dirty="0" smtClean="0"/>
              <a:t>Many challenges remain</a:t>
            </a:r>
          </a:p>
          <a:p>
            <a:pPr lvl="1"/>
            <a:r>
              <a:rPr lang="en-US" dirty="0" smtClean="0"/>
              <a:t>Create </a:t>
            </a:r>
            <a:r>
              <a:rPr lang="en-US" dirty="0"/>
              <a:t>tests (example failures, or counterexamples)</a:t>
            </a:r>
          </a:p>
          <a:p>
            <a:pPr lvl="1"/>
            <a:r>
              <a:rPr lang="en-US" dirty="0" smtClean="0"/>
              <a:t>Scale to multiple players (parallelism, social aspects)</a:t>
            </a:r>
          </a:p>
          <a:p>
            <a:pPr lvl="1"/>
            <a:r>
              <a:rPr lang="en-US" dirty="0" smtClean="0"/>
              <a:t>Make the game more fun</a:t>
            </a:r>
          </a:p>
        </p:txBody>
      </p:sp>
    </p:spTree>
    <p:extLst>
      <p:ext uri="{BB962C8B-B14F-4D97-AF65-F5344CB8AC3E}">
        <p14:creationId xmlns:p14="http://schemas.microsoft.com/office/powerpoint/2010/main" val="613588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3600" dirty="0" err="1" smtClean="0"/>
              <a:t>Gamification</a:t>
            </a:r>
            <a:r>
              <a:rPr lang="en-US" sz="3600" dirty="0" smtClean="0"/>
              <a:t> of SE</a:t>
            </a:r>
            <a:br>
              <a:rPr lang="en-US" sz="3600" dirty="0" smtClean="0"/>
            </a:br>
            <a:r>
              <a:rPr lang="en-US" sz="3600" dirty="0" smtClean="0"/>
              <a:t>(program verification)</a:t>
            </a:r>
            <a:endParaRPr lang="en-US" sz="3600" dirty="0"/>
          </a:p>
        </p:txBody>
      </p:sp>
      <p:sp>
        <p:nvSpPr>
          <p:cNvPr id="3" name="Content Placeholder 2"/>
          <p:cNvSpPr>
            <a:spLocks noGrp="1"/>
          </p:cNvSpPr>
          <p:nvPr>
            <p:ph idx="1"/>
          </p:nvPr>
        </p:nvSpPr>
        <p:spPr>
          <a:xfrm>
            <a:off x="457200" y="2057400"/>
            <a:ext cx="8611928" cy="4419600"/>
          </a:xfrm>
        </p:spPr>
        <p:txBody>
          <a:bodyPr>
            <a:normAutofit/>
          </a:bodyPr>
          <a:lstStyle/>
          <a:p>
            <a:pPr marL="0" indent="0">
              <a:buNone/>
            </a:pPr>
            <a:r>
              <a:rPr lang="en-US" dirty="0"/>
              <a:t>Goal:  cheaper verification </a:t>
            </a:r>
            <a:r>
              <a:rPr lang="en-US" dirty="0">
                <a:sym typeface="Symbol"/>
              </a:rPr>
              <a:t> </a:t>
            </a:r>
            <a:r>
              <a:rPr lang="en-US" dirty="0"/>
              <a:t>more verification</a:t>
            </a:r>
          </a:p>
          <a:p>
            <a:pPr marL="0" indent="0">
              <a:buNone/>
            </a:pPr>
            <a:r>
              <a:rPr lang="en-US" dirty="0" smtClean="0"/>
              <a:t>Pipe Jam and Flow Jam games…</a:t>
            </a:r>
          </a:p>
          <a:p>
            <a:pPr lvl="1"/>
            <a:r>
              <a:rPr lang="en-US" dirty="0" smtClean="0"/>
              <a:t>encodes correctness condition</a:t>
            </a:r>
          </a:p>
          <a:p>
            <a:pPr lvl="1"/>
            <a:r>
              <a:rPr lang="en-US" dirty="0" smtClean="0"/>
              <a:t>utilizes physical intuition &amp; human insight</a:t>
            </a:r>
          </a:p>
          <a:p>
            <a:pPr lvl="1"/>
            <a:r>
              <a:rPr lang="en-US" dirty="0" smtClean="0"/>
              <a:t>is playable by anyone</a:t>
            </a:r>
          </a:p>
          <a:p>
            <a:pPr marL="0" indent="0">
              <a:buNone/>
            </a:pPr>
            <a:r>
              <a:rPr lang="en-US" dirty="0" smtClean="0"/>
              <a:t>Play at http://verigames.com</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2697" y="71438"/>
            <a:ext cx="2136431"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1530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Credits</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Collaborators on Verification Games project:</a:t>
            </a:r>
            <a:endParaRPr lang="en-US" dirty="0"/>
          </a:p>
          <a:p>
            <a:pPr marL="0" indent="0">
              <a:buNone/>
            </a:pPr>
            <a:r>
              <a:rPr lang="en-US" dirty="0"/>
              <a:t>Jonathan </a:t>
            </a:r>
            <a:r>
              <a:rPr lang="en-US" dirty="0" err="1"/>
              <a:t>Barone</a:t>
            </a:r>
            <a:r>
              <a:rPr lang="en-US" dirty="0"/>
              <a:t>, </a:t>
            </a:r>
            <a:r>
              <a:rPr lang="en-US" dirty="0" smtClean="0"/>
              <a:t>François </a:t>
            </a:r>
            <a:r>
              <a:rPr lang="en-US" dirty="0"/>
              <a:t>Boucher-</a:t>
            </a:r>
            <a:r>
              <a:rPr lang="en-US" dirty="0" err="1"/>
              <a:t>Genesse</a:t>
            </a:r>
            <a:r>
              <a:rPr lang="en-US" dirty="0"/>
              <a:t>, Brian </a:t>
            </a:r>
            <a:r>
              <a:rPr lang="en-US" dirty="0" err="1"/>
              <a:t>Britigan</a:t>
            </a:r>
            <a:r>
              <a:rPr lang="en-US" dirty="0"/>
              <a:t>, Dan Brown, Jonathan Burke, Matthew Burns, Craig Conner, Seth Cooper, Werner </a:t>
            </a:r>
            <a:r>
              <a:rPr lang="en-US" dirty="0" err="1"/>
              <a:t>Dietl</a:t>
            </a:r>
            <a:r>
              <a:rPr lang="en-US" dirty="0"/>
              <a:t>, Stephanie </a:t>
            </a:r>
            <a:r>
              <a:rPr lang="en-US" dirty="0" err="1"/>
              <a:t>Dietzel</a:t>
            </a:r>
            <a:r>
              <a:rPr lang="en-US" dirty="0"/>
              <a:t>, Kate Fisher, Barb Krug, Marianne Lee, Bryan Lu, David McArthur, Nathaniel Mote, </a:t>
            </a:r>
            <a:r>
              <a:rPr lang="en-US" dirty="0" err="1"/>
              <a:t>Zoran</a:t>
            </a:r>
            <a:r>
              <a:rPr lang="en-US" dirty="0"/>
              <a:t> </a:t>
            </a:r>
            <a:r>
              <a:rPr lang="en-US" dirty="0" err="1"/>
              <a:t>Popović</a:t>
            </a:r>
            <a:r>
              <a:rPr lang="en-US" dirty="0"/>
              <a:t>, </a:t>
            </a:r>
            <a:r>
              <a:rPr lang="en-US" dirty="0" smtClean="0"/>
              <a:t>Tim </a:t>
            </a:r>
            <a:r>
              <a:rPr lang="en-US" dirty="0" err="1"/>
              <a:t>Pavlik</a:t>
            </a:r>
            <a:r>
              <a:rPr lang="en-US" dirty="0"/>
              <a:t>, Tyler </a:t>
            </a:r>
            <a:r>
              <a:rPr lang="en-US" dirty="0" err="1"/>
              <a:t>Rigsby</a:t>
            </a:r>
            <a:r>
              <a:rPr lang="en-US" dirty="0"/>
              <a:t>, Eric Reed, Eric </a:t>
            </a:r>
            <a:r>
              <a:rPr lang="en-US" dirty="0" err="1"/>
              <a:t>Spishak</a:t>
            </a:r>
            <a:r>
              <a:rPr lang="en-US" dirty="0"/>
              <a:t>, Brian Walker, Konstantin </a:t>
            </a:r>
            <a:r>
              <a:rPr lang="en-US" dirty="0" err="1"/>
              <a:t>Weitz</a:t>
            </a:r>
            <a:endParaRPr lang="en-US" dirty="0"/>
          </a:p>
          <a:p>
            <a:pPr marL="0" indent="0">
              <a:buNone/>
            </a:pPr>
            <a:r>
              <a:rPr lang="en-US" dirty="0" smtClean="0"/>
              <a:t>Funding:  DARPA</a:t>
            </a:r>
            <a:endParaRPr lang="en-US" dirty="0"/>
          </a:p>
          <a:p>
            <a:endParaRPr lang="en-US" dirty="0"/>
          </a:p>
          <a:p>
            <a:endParaRPr lang="en-US" dirty="0"/>
          </a:p>
        </p:txBody>
      </p:sp>
    </p:spTree>
    <p:extLst>
      <p:ext uri="{BB962C8B-B14F-4D97-AF65-F5344CB8AC3E}">
        <p14:creationId xmlns:p14="http://schemas.microsoft.com/office/powerpoint/2010/main" val="25802279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fontScale="90000"/>
          </a:bodyPr>
          <a:lstStyle/>
          <a:p>
            <a:r>
              <a:rPr lang="en-US" dirty="0" smtClean="0"/>
              <a:t>Hard problems in software engineering</a:t>
            </a:r>
            <a:endParaRPr lang="en-US" dirty="0"/>
          </a:p>
        </p:txBody>
      </p:sp>
      <p:sp>
        <p:nvSpPr>
          <p:cNvPr id="3" name="Content Placeholder 2"/>
          <p:cNvSpPr>
            <a:spLocks noGrp="1"/>
          </p:cNvSpPr>
          <p:nvPr>
            <p:ph idx="1"/>
          </p:nvPr>
        </p:nvSpPr>
        <p:spPr>
          <a:xfrm>
            <a:off x="457200" y="1447800"/>
            <a:ext cx="8229600" cy="5410200"/>
          </a:xfrm>
        </p:spPr>
        <p:txBody>
          <a:bodyPr>
            <a:normAutofit fontScale="70000" lnSpcReduction="20000"/>
          </a:bodyPr>
          <a:lstStyle/>
          <a:p>
            <a:r>
              <a:rPr lang="en-US" dirty="0" smtClean="0"/>
              <a:t>Choosing modularity and abstractions</a:t>
            </a:r>
          </a:p>
          <a:p>
            <a:r>
              <a:rPr lang="en-US" dirty="0"/>
              <a:t>Task breakdown</a:t>
            </a:r>
          </a:p>
          <a:p>
            <a:r>
              <a:rPr lang="en-US" dirty="0" smtClean="0"/>
              <a:t>Dividing </a:t>
            </a:r>
            <a:r>
              <a:rPr lang="en-US" dirty="0"/>
              <a:t>tasks between </a:t>
            </a:r>
            <a:r>
              <a:rPr lang="en-US" dirty="0" smtClean="0"/>
              <a:t>people </a:t>
            </a:r>
            <a:r>
              <a:rPr lang="en-US" dirty="0"/>
              <a:t>and </a:t>
            </a:r>
            <a:r>
              <a:rPr lang="en-US" dirty="0" smtClean="0"/>
              <a:t>tools</a:t>
            </a:r>
            <a:endParaRPr lang="en-US" dirty="0"/>
          </a:p>
          <a:p>
            <a:r>
              <a:rPr lang="en-US" dirty="0"/>
              <a:t>T</a:t>
            </a:r>
            <a:r>
              <a:rPr lang="en-US" dirty="0" smtClean="0"/>
              <a:t>ransparent vs. </a:t>
            </a:r>
            <a:r>
              <a:rPr lang="en-US" dirty="0"/>
              <a:t>powerful tools</a:t>
            </a:r>
          </a:p>
          <a:p>
            <a:r>
              <a:rPr lang="en-US" dirty="0"/>
              <a:t>O</a:t>
            </a:r>
            <a:r>
              <a:rPr lang="en-US" dirty="0" smtClean="0"/>
              <a:t>ptimizing intractable </a:t>
            </a:r>
            <a:r>
              <a:rPr lang="en-US" dirty="0"/>
              <a:t>problems</a:t>
            </a:r>
          </a:p>
          <a:p>
            <a:r>
              <a:rPr lang="en-US" dirty="0" smtClean="0"/>
              <a:t>Cooperation</a:t>
            </a:r>
            <a:r>
              <a:rPr lang="en-US" dirty="0"/>
              <a:t>, competition, and </a:t>
            </a:r>
            <a:r>
              <a:rPr lang="en-US" dirty="0" smtClean="0"/>
              <a:t>specialization</a:t>
            </a:r>
          </a:p>
          <a:p>
            <a:r>
              <a:rPr lang="en-US" dirty="0"/>
              <a:t>T</a:t>
            </a:r>
            <a:r>
              <a:rPr lang="en-US" dirty="0" smtClean="0"/>
              <a:t>he role of training</a:t>
            </a:r>
          </a:p>
          <a:p>
            <a:r>
              <a:rPr lang="en-US" dirty="0" smtClean="0"/>
              <a:t>Information overload</a:t>
            </a:r>
            <a:endParaRPr lang="en-US" dirty="0"/>
          </a:p>
          <a:p>
            <a:r>
              <a:rPr lang="en-US" dirty="0" smtClean="0"/>
              <a:t>Making software </a:t>
            </a:r>
            <a:r>
              <a:rPr lang="en-US" dirty="0" err="1" smtClean="0"/>
              <a:t>enigneering</a:t>
            </a:r>
            <a:r>
              <a:rPr lang="en-US" dirty="0" smtClean="0"/>
              <a:t> fun</a:t>
            </a:r>
          </a:p>
          <a:p>
            <a:endParaRPr lang="en-US" dirty="0"/>
          </a:p>
          <a:p>
            <a:pPr marL="0" indent="0">
              <a:buNone/>
            </a:pPr>
            <a:r>
              <a:rPr lang="en-US" dirty="0" err="1" smtClean="0"/>
              <a:t>Games↔SE</a:t>
            </a:r>
            <a:r>
              <a:rPr lang="en-US" dirty="0" smtClean="0"/>
              <a:t>:  A useful, if imperfect, analogy</a:t>
            </a:r>
          </a:p>
          <a:p>
            <a:pPr marL="0" indent="0">
              <a:buNone/>
            </a:pPr>
            <a:r>
              <a:rPr lang="en-US" dirty="0"/>
              <a:t>Science benefits from:</a:t>
            </a:r>
          </a:p>
          <a:p>
            <a:pPr marL="285750" indent="-285750"/>
            <a:r>
              <a:rPr lang="en-US" dirty="0"/>
              <a:t>A games perspective on SE</a:t>
            </a:r>
          </a:p>
          <a:p>
            <a:pPr marL="285750" indent="-285750"/>
            <a:r>
              <a:rPr lang="en-US" dirty="0"/>
              <a:t>A SE perspective on </a:t>
            </a:r>
            <a:r>
              <a:rPr lang="en-US" dirty="0" smtClean="0"/>
              <a:t>games</a:t>
            </a:r>
          </a:p>
          <a:p>
            <a:pPr marL="0" indent="0">
              <a:buNone/>
            </a:pPr>
            <a:r>
              <a:rPr lang="en-US" dirty="0" smtClean="0"/>
              <a:t>May apply elsewhere</a:t>
            </a:r>
            <a:endParaRPr lang="en-US" dirty="0"/>
          </a:p>
          <a:p>
            <a:endParaRPr lang="en-US" dirty="0"/>
          </a:p>
        </p:txBody>
      </p:sp>
    </p:spTree>
    <p:extLst>
      <p:ext uri="{BB962C8B-B14F-4D97-AF65-F5344CB8AC3E}">
        <p14:creationId xmlns:p14="http://schemas.microsoft.com/office/powerpoint/2010/main" val="33995281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This material is based on research sponsored by Defense Advanced Research Project Agency (DARPA) under agreement number FA8750-11-2-0221.  The U.S. Government is authorized to reproduce and distribute reprints for Governmental purposes notwithstanding any copyright notation thereon.  The views and conclusions contained herein are those of the authors and should not be interpreted as necessarily representing the official policies or endorsements, either expressed or implied, of Defense Advanced Research Project Agency (DARPA) or the U.S. </a:t>
            </a:r>
            <a:r>
              <a:rPr lang="en-US"/>
              <a:t>Government.</a:t>
            </a:r>
          </a:p>
        </p:txBody>
      </p:sp>
    </p:spTree>
    <p:extLst>
      <p:ext uri="{BB962C8B-B14F-4D97-AF65-F5344CB8AC3E}">
        <p14:creationId xmlns:p14="http://schemas.microsoft.com/office/powerpoint/2010/main" val="2509856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Software verification</a:t>
            </a:r>
            <a:endParaRPr lang="en-US" dirty="0"/>
          </a:p>
        </p:txBody>
      </p:sp>
      <p:pic>
        <p:nvPicPr>
          <p:cNvPr id="10" name="verification-mute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spTree>
    <p:extLst>
      <p:ext uri="{BB962C8B-B14F-4D97-AF65-F5344CB8AC3E}">
        <p14:creationId xmlns:p14="http://schemas.microsoft.com/office/powerpoint/2010/main" val="1488695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more fun?</a:t>
            </a:r>
            <a:endParaRPr lang="en-US" dirty="0"/>
          </a:p>
        </p:txBody>
      </p:sp>
      <p:sp>
        <p:nvSpPr>
          <p:cNvPr id="3" name="Content Placeholder 2"/>
          <p:cNvSpPr>
            <a:spLocks noGrp="1"/>
          </p:cNvSpPr>
          <p:nvPr>
            <p:ph idx="1"/>
          </p:nvPr>
        </p:nvSpPr>
        <p:spPr/>
        <p:txBody>
          <a:bodyPr/>
          <a:lstStyle/>
          <a:p>
            <a:r>
              <a:rPr lang="en-US" dirty="0" smtClean="0"/>
              <a:t>Play games</a:t>
            </a:r>
          </a:p>
          <a:p>
            <a:r>
              <a:rPr lang="en-US" dirty="0" smtClean="0"/>
              <a:t>Prove your program correct</a:t>
            </a:r>
          </a:p>
          <a:p>
            <a:endParaRPr lang="en-US" dirty="0"/>
          </a:p>
          <a:p>
            <a:endParaRPr lang="en-US" dirty="0" smtClean="0"/>
          </a:p>
        </p:txBody>
      </p:sp>
    </p:spTree>
    <p:extLst>
      <p:ext uri="{BB962C8B-B14F-4D97-AF65-F5344CB8AC3E}">
        <p14:creationId xmlns:p14="http://schemas.microsoft.com/office/powerpoint/2010/main" val="1195040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Crowd-sourced software verification</a:t>
            </a:r>
            <a:endParaRPr lang="en-US" dirty="0"/>
          </a:p>
        </p:txBody>
      </p:sp>
      <p:sp>
        <p:nvSpPr>
          <p:cNvPr id="3" name="Content Placeholder 2"/>
          <p:cNvSpPr>
            <a:spLocks noGrp="1"/>
          </p:cNvSpPr>
          <p:nvPr>
            <p:ph idx="1"/>
          </p:nvPr>
        </p:nvSpPr>
        <p:spPr>
          <a:xfrm>
            <a:off x="457200" y="1524000"/>
            <a:ext cx="8229600" cy="4602163"/>
          </a:xfrm>
        </p:spPr>
        <p:txBody>
          <a:bodyPr/>
          <a:lstStyle/>
          <a:p>
            <a:pPr marL="0" indent="0">
              <a:buNone/>
            </a:pPr>
            <a:r>
              <a:rPr lang="en-US" dirty="0" smtClean="0"/>
              <a:t>Goal:  Verify </a:t>
            </a:r>
            <a:r>
              <a:rPr lang="en-US" dirty="0"/>
              <a:t>software while you wait for the </a:t>
            </a:r>
            <a:r>
              <a:rPr lang="en-US" dirty="0" smtClean="0"/>
              <a:t>bus</a:t>
            </a:r>
          </a:p>
          <a:p>
            <a:r>
              <a:rPr lang="en-US" dirty="0" smtClean="0"/>
              <a:t>Make software verification </a:t>
            </a:r>
            <a:r>
              <a:rPr lang="en-US" b="1" dirty="0" smtClean="0">
                <a:solidFill>
                  <a:srgbClr val="FF0000"/>
                </a:solidFill>
              </a:rPr>
              <a:t>easy</a:t>
            </a:r>
            <a:r>
              <a:rPr lang="en-US" dirty="0" smtClean="0"/>
              <a:t> and </a:t>
            </a:r>
            <a:r>
              <a:rPr lang="en-US" b="1" dirty="0" smtClean="0">
                <a:solidFill>
                  <a:srgbClr val="FF0000"/>
                </a:solidFill>
              </a:rPr>
              <a:t>fun</a:t>
            </a:r>
          </a:p>
          <a:p>
            <a:r>
              <a:rPr lang="en-US" dirty="0" smtClean="0"/>
              <a:t>Make the game </a:t>
            </a:r>
            <a:r>
              <a:rPr lang="en-US" b="1" dirty="0" smtClean="0">
                <a:solidFill>
                  <a:srgbClr val="FF0000"/>
                </a:solidFill>
              </a:rPr>
              <a:t>accessible</a:t>
            </a:r>
            <a:r>
              <a:rPr lang="en-US" dirty="0" smtClean="0">
                <a:solidFill>
                  <a:srgbClr val="FF0000"/>
                </a:solidFill>
              </a:rPr>
              <a:t> </a:t>
            </a:r>
            <a:r>
              <a:rPr lang="en-US" dirty="0" smtClean="0"/>
              <a:t>to everyone</a:t>
            </a:r>
          </a:p>
          <a:p>
            <a:r>
              <a:rPr lang="en-US" dirty="0" smtClean="0"/>
              <a:t>Harness the power of the </a:t>
            </a:r>
            <a:r>
              <a:rPr lang="en-US" b="1" dirty="0" smtClean="0">
                <a:solidFill>
                  <a:srgbClr val="FF0000"/>
                </a:solidFill>
              </a:rPr>
              <a:t>crowd</a:t>
            </a:r>
          </a:p>
        </p:txBody>
      </p:sp>
      <p:sp>
        <p:nvSpPr>
          <p:cNvPr id="4" name="AutoShape 5" descr="data:image/jpg;base64,/9j/4AAQSkZJRgABAQAAAQABAAD/2wCEAAkGBhQSERUUExQVFRUWGRcXGBcYGBUVFxoZFxsXGBcYFBoYHCYfGBwkGhcVHy8gIycpLCwsGB4xNTAqNSYrLCkBCQoKDgwOGg8PGi0kHyQqLCwsLCwsLCksLCwwKS8sLCwpLCwpLCwsLCwsKSwpLCwsLCwsLCwsLCksLCwsLCwsKf/AABEIALcBEwMBIgACEQEDEQH/xAAcAAACAgMBAQAAAAAAAAAAAAAFBgQHAAIDAQj/xABHEAABAgMEBgcFBQYFAwUAAAABAhEAAyEEBRIxBkFRYXGREyIygaGxwQcjctHwFEJSYuEkM4KSorJjc8LS8RU0QyVkg5Pi/8QAGwEAAgMBAQEAAAAAAAAAAAAAAwQBAgUGAAf/xAA0EQACAQIDBQYFBAMBAQAAAAAAAQIDEQQhMQUSQVGxImFxgcHwEyMyodFicpHhJDPxQhT/2gAMAwEAAhEDEQA/AEzC1qP+YRzJ+cQ1porgRBe22drWotTpAfI+sQlIAWoH8/rC7Vmd3Bp0b/pv9iTo4ogrZOIsKd8GelU9ZZHCBOjkxKZhJLDCXPBUOybKlQBSsF4NGmpHMbUqOFfTVIi6OzCTNSEns1fvjjNmVoGEMFwycM0g60tyiPaLCgliMnEWdHgZsMRm2LtotHVAoHjmmVE697jCkDCWLwOm3CpMsGXMJIzBikqUloGVaL4kg2QgPTmIAabXYqXOSlWfRy1DcFhSm8nhq0U0dmT56OkqkEKUNoByPGPParZR9uXkCZco92FQHkRHoR3c2UnU3nZFSIs9V7v1McVyqndTlDCq7CxYOaPwiJaLCoA9XMxfeTK2kgKI2lor3xMTZq8PON5Fnrk0TdHrm1ktSpE2XNRRUtfSJ4oKVDLazR9ZomBQChkQCOBAI84+TJgJej0PlQR9T3Hh+zSMC8aOilYV/iGBICu8Vi8QFQnNGNGCPYuCNYCabSsVgnj8oPJQMHGgdpHKxWSeP8NXgHjzL03uzi+TXUpCRJGMj8UuYP6X9I00dltOT+ZCx/TEuzD3iOJHNKhHC5qTpPxFPNJhS53E5XoyXc+jLb0cU9kkH8ifAN6QTS+qA+iSnscvdiHJRjta9K5cgEZl6fpDjlaNziKkb1JLvfUUPawikomrED+6FC4Fe/kbwRzSRDPpxNXMswmLDFUxKgNYDsx5wr3QWmyNy28QITm3e75nT4XPBqPdJfZlhaGn9mQNSVzBv7Ry5wxfZgRsG7zELmhyAJa8+rPWG4gGm+GsJfPlDkXkjl8Qr1GROg2UGdN34Y2lySSAkUJDnUcgW3xN+xOHVxb1/SO8shgw3/qItvC+6Urfllwzwn/CWn+V/lAx2tMpW+WrktJ9YZdL5LWxPFY5vCtbVMZavyDwCT6RmyyZ3NGW+ovmh80UljprUkkjqoUNgKSQ53dY0h2HWypi6z6iwq3dSErR0gW+aNqFKrkcMxJY8RDug9WgyrXefu98aUHkcZiF2k+5dDxNmQqqk9Y55568jGRpNlkEhKgwyepjIvcWt3FOXzMAtSt5SrmkQMtY98ofmPjErSBZ6VKjmZcs+DekcbYP2g7CQeYBjLk8z6VhV8iPfD0ON1CqgcsKn8DDfdaB0Sa6oV7okjpQNSiRzTDpKs8tKQAWakM0lm2cvtiXbj4fklXapSZiSC4xB++kErdKaYefMQOspw02kHxgveKev3CDsxY6gi2o6vfESXKJeCNtT1DHK5ruM2alIOtzwGfyiy0KSyY36HXZ0coLIquvy8IWvatdTrs85qF5SjsIOJD9xVyixJUsJSAAzRCvy6haZC5RYFQ6pNcKxVCu4+DwGeYWHZK7unRMAY1AVALcdsc7xuCWQqjE64aFTQiWgqKUHCkEEgAFgCA5rUHwgfbQ+xjGRUk07nQUopqzEFGjSEkhVY1tVxSyGr3QdtLVfvq3OBCrwQpyklSRTEGwUz6xIB7niYTlJlqtKEUJtvsCkTMAzPZ35seEfUF2WFMmTKlI7MuWhA4ISEjyilv+jqnKStEozFgMEhncvhoSHoFcGJLZxd1jtKZiErQXSoAihBrtBqC7gg5EERo03cxq8N06R6BGER6IMK2NYj3kjFJmjahY8DEkiPFpcEbQRzESeKFkFly/iT6COEvq2iXXKa3iRGi7RhmAbF+Sh8o5W2a1oV+WcD4wmd5CDa9++I/3ffRRZ1SUA4wuZyJf1gVZZn7QgYSWPEgt5PBnRmWMc8gOsLIc5AEAiItlsS124hFSCFKbUnIk84YV8mzkatrSSXC5103sp+xuS5cE7MwfQwlyZbFB2LHoYsXTGyKFlWk6g/nFfzFp6IgJOPEkhT0DM4w63rAK31Gns+bWHiu/1HvRUYVWgN/5UndUfpDYkMtszX63Qp6PTPeTwA1EKd88+UMyB72mRau2nnDUdP5MGt9X8dAkZe364RHSKV3/APMTWpSIBRUvt+iI9F3ByVit/aCkC1IV+c+JP6QnXinqoGzGnkVD0h49oyWWlX5knmEfOEu8cuC1eJJ9YTqLNnWYOXyqb7hx0dmj7dLJAOOSrPLrIxQ/WaqU5tRDmihsfzitbiUPtFjJyUgJPdLbnFm2clQJ2uX2tmG1ahDlN9k5rGRtO3vJtGJQPvAk7mFNXg0ZHX7ODVs6mpz1+MZBLidihtIpbGUxf3QrwUoRFtqveA/lln+kQQ0ls5QJIOYStPJT+sDbb9w/4afBx6RlyeZ9J2fnQh4Nff8Ao9u+1ET0jYvxqINqvieS2FNYWrPSePjHmIPWecelAY9rX3wXea0Zz+0qa7DtwJk22TUKHXGTs2UM1/2lWJBBNU+phTtMw9KsMPoCGq+V9SSdqP8Ab84Im7PMx91XWQFt05RQrrGG/wBmFzNKNoU+JdA70SDTmXMLMmzKnKEtOayB8zyi27BZRLlpQAwAA5RenzKVnpE7ARztAOFgWJYOMw5AJG+O0c7RKKkqAJSSKEVIOojgYuwK1FjSq7SlDyWBZRGMY0uTXEDUh67YrqwXTaRaAoiUEv1gjpEg7SE4sI5DgYtu2JmLQy5YDAlSgoFJ+AdptdWZtcJpmK+0hAIAFVE1pmABrpVxqEZlZ7srcGbeFW/G7ea7xV0yu0qXgSWBYmgOrYQzwKsejZCguZMUtsgctz7Whu0tQ04l2cUObjaO6F+y2lwUEuRrJ8DvbVFL7kchhU1N3kFbBpFKsCkT5stUwAlCQjDiCpgbEMRAonGMx2otS5bSiZJC5ZBQtUxYbVjWpTKGpQJLjUXEfPF+WvHMQhJoh1q4lgkHuD8obvZvpj9kWZU4noJhBevUWzY+BDBXAHa7lOpayYpWwUpwlOOqLnj2OdmtKZiQtCkrSclJIUk8CKGOkNGPax5GEtnHk2YEhzQQq2u912pZRJpKTRS9ROxO2JKtlO3olpszctXgTHK/qWhe8pVzAMFL5sTTZwzZSvOIF/yiVJUNctB5CFG8zvsNUTjF934LH0YPvZ9aHo1NtdH1yje77SZV5lg2NBDciPKI2iCiZhI+9Jkl9jUeOlrRhvCUQc6cwYYjmkchXVpyXd0X9BzSolUmZiqcBHCKtSHQeCflFtXvIKpS/hMVJKLIPBuRgFdDmzX8p+I76OEdKp/vSUnk2e3OG8PjTqDDyyhH0Ym++lb5B8G+UO8sVlknUKatcHg+yZeJjapb3rYL6ogmijtz/URPxRwQRjI3R6LsClG5XftNl9UH4fCv+mEW8T1VfED4JiyvabJBkE/X3/nFa2wuhR3JPh+kL1dTosE/kx7g9cU/Cuwr2TEj+opi07K7GmVWzcK1p4ly0U/YJrSJKvwTH/lUVeoixLl0kTNKwlwEsz5gVbjQeMHpSyt4GRjoPfb5OXW/qMSgoFkmmpzWMiB9tGsVjIOZuRUuktlWUyytJSrFNod+E+kCLwkEJl/A3JR+cWH7QSZnREoKarFd4hWtNl6qcQY4TyLGM2Wtju9m4i1CC8erFkySJoO9J8oPyULVOZLUV6xDMioUwZ2FQ7pZ6ZjOC92TB06hBI2bsZe0pvci+VyRarjmdIaioHlDDbrvUqRIycJbwT8oy01KDtgubKTJRDO4kjAjVk2gPcN3qTaJSiRRXmDFmAQi2aXhmo+IQ+JyiFZLImbbeZrhjGjaIN8X3JssvpJywlOQGalHYkaz5a2jzlY9GDk92KuyTOmhCSpRYJDk8IrFV9y7VeEyUJQSUpJSdRCWxJmDUXIKVDIg7jBW89KDaUOkFKCRgSSCSSWCld7sMgxzivdG7V/6jNWMk0B/KBn3kkwhWqKpktEb1DCPD0nOf1Oy8OPoMN62NY7Kl4Q9CUundiIKqaq01NCyqV0aSE51O4Db57zDzbFCaW21oWpAe/Ls6JOJIAS9BmpSsxnmdfAcIW3m8hlWk1FasRhIZRfM1L5xvOOFJOyneaeTxLmyWdwTqcBwNbk5JGWcRrQkrUlNAEjEANZJYOdezYBxJJou5rfDjFbsSZc+kE6zLKpMxUsk1bJTH74IKVd474frh9rlQm1JBDfvJYOIH8yMj/CQd0VqUnMVz7yKluXjGGXXaCMxn9EMW1HKCxqNaC1bAU6v1LzLct97pt6sMqckyUjEsJLLVuKSykje0E7vnIYJSAkAUTlTaYpSyWhctSVJLKSeqoZg6j6HaIe7uvZcyWicggYnSpP4VJLKB2V8CIYjWbObxmz1Qd07oG39JAtM8U7ZrxYwLmykq6ILVhBQzsTk474K35/3KycyEnmmBVpT7uUdhUPGAy1Zs4W7oxs+C6DJoxaUo6MnXKw7jhP6ROvK0PaZKqUWkeIHrAO5JWNEgO3bD8CS0FLys5llBOWNJHcRBot2MjFRSnLnn1Y4W6dkNtIqMp7Y2YxyMXFeFlBYjUXin7wmJRPmJJCSFzBXefCK1S+zruMkgvdlpKfs6kljhWBzOcNdgvBSkyDrOIHuVWEu7ay5IP4yk98WDdksdEggAVPnqi8FcVxjtJ+L6sYAaRHQo9NuwmJkhFI1WnrjhE2FRY9oEh7MTw/uT84qdYdHFCfBxFzacS3sitz+h/0xTiB1B8KhyWPnApm1gZfK8yTd6v2U7lk8xKPzixdGLoSglQLhaQUnaE7eJJbcIra5y8iYNhT4pV/sEWno6olCDQe7QphUEKAYjYaEnfBqOnvmI7Quptd/omFvsidn1rjI6qll6Gmp4yDmVYW/aMypck5ss+IhHUnqjhFie0SX+zIOyYnxBiv8PVHePAxmSOt2e/lebAq09YcPUQUsKP2gDaPQQNUGw98GLuljpkK4eUEg8xfaK7PmxxRZEhCHzgwhXuk/W2BjEoDViUib7pjmDlDGpgxsjEgYhxHnDenIQmhVRDPKtwYOYiJdq4vaZ6cmxEIRK6RbOSpWFCXyFASos1KZjN4rHSy2zrVMlKLrmqSVlIDBCT2A+SUhz5lzWCmlt5CZaZ6cwC7HLrCj7NQB1HjHOWgpJBNG20CEF25MNwbW8ITquTOywmDp0KcZJdprNnsy8gqWRLThCAA34WAYpyJDbc67XgdofPQJk4MKrNdbUHKNrtOOXOJNSFKcamciAeitp66ztUrzMUSyZ7HWjFR7/T+yxbPKAPCAGl144piZdCEB2/MrLwbnBSTawAScgHPAVMJy5pmTFKObkn5RAPAUrzdR8Arc6giY5yDqf8qQ5fiQown3aDhK/wCEcTU8gfGGWYsmUQlsc4dGncFDrKO5KMSj3bYEWxSUgBHZlsE7TvO81J4xeBoSzqX5ImSZX3dYA8QT8oiKVHSRMZSSMyQPTyBiMtVSRk5+hER1Dz0N3ht0AtLzZkksywJgB1qQwLfwlz/lwm9JE25bWZdpkKGqbL5FQB5gkd8Hg7O5k42l8SlKPcOOmaGtXFCflACd+6G5avnDNp7LafLNOy3IwupkKmS1IQlSlY6JSHJoNQ88hF6n1MUwEvkRfd6hTRhf7rdNWnmDB7SOSVJFRSpJISlPxE0H0zwKuW6jLSMRClY8YSlTpBYABSx2y/3Zb/Fqg5OsWFploXh1pDAqf/Dl9lG9R2V2xdSUVmZ+Ijv1m0e3tpGtSGltLT1QCrtrJLdRJ7I1uRTZSKltE09YF3KyT4584sO8remYQmWnChAVMduspR92gqWS6qLWaAJzbFnCHbQFThQoxM4IFCaU5hjAJycszoNmUoUaby1z/wC9Qzc6yLOkgnqzaE5t1fV+UWbdv7urUUcorGwqHRzQMkqTh4BwPJ+JMWRc6gUEu7kK5jzhulocvtGSlUlJc+qTGizrcCNJo66TxjSzKp3RloIdJ3xawhfIg6WJeyTBsB/tUIpZOXfMHr/pi7r+BNlm7ku3pFGomPUa1AjgtB+cBqGxgM6cvE73GerOTuSeRUP9UWbohNxSZJfIdGRro/WG5gBFWXLMaYsbUkf1JMWZoMv3Mgk0dQoKpwk0O1yqL0XkA2iu0/FdLeg34Nof6p4RkSGGyMgu8Zm6BdP5b2JW5aD4t6xW8tLo4K/3RZ2myXsM3dhPJQisZJ6qviHn+sKVVmdDs2V6T/d6IG22QAiWrWVzUn+EJI84cri0elrsabRXGCrXRklgG+s4UbcPdJ3Tlj+aWk+kWDoQcV2qGxax4A+sXpLPyB7Rv8N/u/IVuJAMsxpeMvOkDbBb1S0Fo1NtUtVTnBszEyOsowQl3WpTF84CzLSEgvDXdU8LlIVtAiIq7Jm7IpzSGUoTU2htfRzRvSWCjuNH3ttjoifik59YpUlXcS3hg5wV0xkBpoCwhRU9ciQaPxFNbiA8mSsWZC1AAFLlqntKQ75EFKUF92+Mg+hwkpQTIUq3dFIWcOLG8vtJQxUHeoqKNSF2wTFSTQJVme2E+hg9eFkexrVrQpEzuJUk/wBx5QGuC6Ba54s4mS5eMLU6mIJAcpABGJR2OMidUO04xcb2Oc2nVqLEON8uGnL8haXpUAyJkpSMRCcQWhYzGYoc2fdHKUMKlYqMS9WyzrqoDyjteXs9mj/zDa6panOp3Cj4x2n2IlaceQYrAriIqH3PUjXzekoxf0jeAxMqacKvl/Z6JuCWqae0QJaHo2KpJ3kAE7OqNUL9rPV4qA9YL31N/dpBeilk/mWf9ogPefZT8UUgszVlo2jpZrQ6iNyyMtor3AmPLYMtQABiDZ14VhmcggDVqqxz3DbE6Ylj1lKffTwD+MWcbSPQnvRafM5pmRIsE0CdLKuz0ksngFJdohLSHdBfdlyjOldJ4HnFu8DUV04suTS27UzVy8S8ODE6U1WXNAHoniruSY2sFxsg0TJlGqgalWzpCetMO5VNiRGyL0kSUJUn3kxSUqc17SQS579TcTAW23zMmqqeAGW5tQ4Z74JKW87o52lTlGChfJe/dwxa78lSKSklS8samPBny4UeFq33gtbrWaGhd/Ekjk6fnxtK6ncNurjs35GONomAFOwDOuQ2GlNwmHhqiGhmnBaIkyE+7Uda1YRlkmmrPrqXt7OZhZRNxTVr1OW4CifIQx3pM6KSBrQhz8Z//a/CFizpwy+P/P8Atir1SNab3KUmvBe/4Cd2L6s7gD4/rFj6PzHl0H3UbvujPe5MVpd0zrzBtQT5fKLB0WtRMtILdgcc6Py8IZpaHK41Zvy6f0OFmyEb2g04fTxxsiqCOs8nDBDP4Gl6LAs80qoAgk8KPFCWcMGIqlSB/KrAfKLmve3YpE6XqMpYJzzSp27hFLTFsV66vuosqfxgNTU2dnZwl5Ht3Ka0c/J/SLE0LnnoCBRUtZKdilHD1FDYM+/dCHaZcoWhGBaiSlQWFapjMGYChc03Q8aJIBE3ASRjSCkmjLS6yH19UgHZE0smDxz31fuXV/kabTeUzEcM3CKMC2wbo8jTpDrw5lqgMH6oZtQYd0ZDJkBfSxD2Kf8AATyY+kVTIPVX3HxTFvX7LezThtlr/tMU/ZjRY/I/gISq6o39mPsSXeiPb/3Kt06X/UhY9IevZsp7DNGyYfFKYRbXWRO3LkHxWn1hx9mKibPaEjUpJHeCPSLUtV4F9oL5U/FdF+TqjsrjWUuojyUT1wc6v4xpJVUQc55Mh35OZAA1nyhz0XU9llfCISr7lEgECgPfDjoev9kl7qciYpB5sPUXYQo6d2VM2WtierMLMcNQSOsdmfhA7RZQm2MSyx6NS0DhVYzr94iDWmkgS0zSAKEkZfeq/GohU9n9tAnTJR+8kLGx0OFN/CoH+GMmSd34nb0WnhVJcLWDVy2JlKT0YnYalBwspIC2oqnaKdzkbDEK2rsqz+0XdOQ+sWeXNSDtKpKifCCFrWuW0xGaKkO2JOsE7NvzAblP0tlJGNRVLQczh6QJJyCgGUBmHrF4TysJ4uhKpLfXIDJk2Yrayz1oIHZRNnSlA7OimN/bHRVlWXK1Y1bSlKVU24QAeUFpUwTk4pZlzUvQpUXpqZiU97RwvdYRLLviIZNdu41YRDk2xZRSQnW5Dlxt/WB15GieMFpw+ccE2IzQtAHWZKgaNTESMncgFi4FCC7hmI5tBaWKcIbstOYvzZmFeLNi4EFZlANhy1QNtl3qRUsdR2pJGSgcsi2osa0ME5SXlocnsp3auEXnwGqFS7bWjIxT3+ceTEhs2PcecdZklOsA8a+ceAAahyEVuMO7VhuuG14rKhSlCgKSokAdQsKn8rb4ISFDtBjSmvgzc4Q0SStaEDMkAba6xwzh9EoJSAkAJAYCmQyzbVvBgkXxMjEQUHa+pDtE3ChSjTIDVnUkFwCWGojhEO7kdJNS9cSg53DrKqx+6lQ7WuNb3tXXKRRjvFQADmEnm8SdH0VWv8KWemay2onUlUeL4ZXd/fu5x0otGIYda1+AqfFQ5RAtdlKUSSaY0rI4BWH0Me3tNKp4A+4nL8yut6gd0MmmNzlP2ZGQlowPwAfxxHviqzbYbGVNzcp87v7f8Fa71++G9B8osDRLCZaSTViluBNeFYU7HdyEKkqcKJxBtYbbqrDncDBICWLKUHAApBoOxg4u09OXqxtsUygaJMxVIi2JYasb2mYkJNedIJczrA+2qShIV+IYVbC4IbveKOljqEa8BHJIp4ReqFoWjBnsbwim7XZlyysAJQAtaSPvdpQDmBVMzW2c0lNeHqQZ5ItCCdakHmRnDpopOIVNTmkhClajR8LfxEQhWqZ+7V+VJ7wBDrcJHTTQ5B6MlJyZQIY8nisGGxi7K8H9mhtlzQQ65YWrWpiXO2kZEGaly6SUhgwDtkKhtuffGQS7MmyLGtyHlTBtQocwYpWxFyfgI/pPyi7lgkHgYoywq99h+If3CKVuBqbKzVTy9TWaXk2j4JSuUwfOGX2Y24ITaQS1EEdxUPUQrJXil2gf+3J/lUgxvdspSbMZownpFLlYSFdXCEqxUUMQILbmLvHqeqGdoJKnNPjb0/A12OeVFaicya6jwjeS9KHl57BCBb9I5yUBAnlLBkpTglnwGJUDf+jW20p/c2hQOapmJCT/APYUgjuMMOS4nOKm7lpzS4O+GDRFLSG2KUPExXVzW6dIs4lz8CloZKMNcKEgABZbrHf8hDRo1pdKkSVCcti5IfWM6bhtgcZJsPODUTXTxDpXtBfkKeEVjd14/Z7QiYxISesBmUqBSpt7ExYN66RSrdLXOlPgCjLOIYapSlznkQUs8VveNnLlnOYcbv0hD/3JPmdhhJx/+SN8six7fOCpJXLU4KCUqGRBZiPryhPt0oTEHCO0kFSRrBFW73pu3BoOj+kZloVZ15KcyjsUaqRwVmPzfFEu7iVFRByWKZ9XYPCBOLgxjDzUoMFXPajLlKS5CkqIcEg7QxFcoOTryUZCVqIKnIdVcjU0aImk1lCZxmISyVEBTA4SVJEwM+w408tkR581rOkfmWfBPzi8lvO/MvSUXBKS0GmxXaJspKkIKukS7ALUAoEpWjEEmoIBY1ZSSARAteGQ6E1WpXvDmwDFKA1MVHIBLAkGqiEg7ovOZJVjSotiSpSCVYF4S+GYnJQ1V2wwyk2WYpRlTcAFShcuYqalzUAvhW34sQ1EtF0tzQxcVQkpZ/T4EQyOmVOWsdXo8Pf2kk7VdRSoAklKQGyDD9YZrfNSBglvhq5OZftE0GJRYAlgABhSM1EROlAx5TuBhvQzWQIXP2gjfq8I9EzlEyZKEQpkhi4cPmBQcYImmMxxbj9SDmi0jHPcVwJJ1Gquqnvqo90M1rtuBCxRwMquTqd2JbekxG0fS1klkAMxxMKFQUoOtgQSwHaERb0ndKoAPh1s5HIFQH8o4QSCvkJVqvxJbxDkyCakHkRU1/LBe7yBKUNqnJrkBhSKk7Fqz+8NsDXw6mArk1BU/wDhGqO89XR2X8yku2t1skf0+UWnkzTwcG43fcvf8GuiF3/abYlR7JmYjwS628BDfpwhsB3+bxB0BSiSoYiMXRmmt1EFVODCO/tEvBQkhQT95LE8su+PQVoXMrGVviY2y0WQtJLLlnYo+cMNxXmkBSQpyJiqAOatCNbZaimWVKJUqYOrkACxhxuSThXMCRhSFJJOsuPHKJQCusvfP+xuuufMmEpBwDeHMEFWJAcnEsjWcu6ONwpUcasBGpL7Bt73gklCjmX3DIRczbEKzSGSA7EnnrbyiodNUlFtnIfqiatQHxEqrzi5UWRRWSSA2QFTtiqdPLMRb7Qf8tRWrrZy5YoMs3ish/Z3+xru9RTnA9Gim0P4Q13ROackuwKK7GzIPHLvhUn2jEgVJZRZ+J1aocNDMKrXZAoBQU6SDUHqFvFoHDVjuLXZT8el/QNKmhz1gmpoxpXLuyjIMzLzRLOBISQlgCWrTOMgu6+YpGg2k90eUzhFEyZiRbZiSSFCYsJo4JxFgdlCaxeiECKEvnqXnN3Tz4q/WB1HdDmxoXlUj+n31IFltqgqYH6plrQrWcJIxEDawh19mkqz2xEyVaJaZps4T0WN6S1FTgpBYsutR96EMj3qx/mD+6Gr2XSTJK7aVe7SRIUgVURMAUVZ0CWSreQ0UUrK5pbSoxkpZZ2VvG7LOlXXKkuJMqXK/wAtCEeKQCYiW67lkO2e01HGGbANzjWBEK2UBOxzyi24uJzG8Upp4udZ5qQhUsOkkv1iCDkHGyvKEC2XlOLla3BNcqnUMv8AiLL0xudM+ZLSVKTVQSQWZxrcVFN0INzXCq0TVpm/uZSiFzQwNCQEoOSlKamwOdVb05q1i0oSylzGr2dKIsM5aqgzgJbh6hAxlL5EvLHcI2vK0CYhx9HWDEO2TglKUSnRLQ+FKSWD1JrmScyc4Grthq+up47YVmlKVzSpRlCKTB0+XimoS+F1pc5MAXJfUwBLwx3feSAVTE9lasNfuqfPgQX8DlACxShNngHIJUo7qYR4qglLmCTJnINUkoIUwbrYnYcQktlTe0WlFNWHMI5RvLg/T2ztet4viSs1LdxFUv4g8YhWq0BSEAZfNZB8hHBSMWdXCe92jhZWSpil3yo52xKgkh91JLPgwmluyCMi/c3ziEmcZcxWEkEMpJ1uWy8Y7C0I1BjwSPWI0xTrfDq3HJ8zHooipUuw9IvETQ1AsZjUd6e7MauGXOYYArQqhAbWCDV+6JMm8yKTB/EPUeogcqXFGfUjZ5EuYYizIkJWFBwQ31nHFZEQuQtJBm5FEIz8tpOvLwiZOUGzB70nzUYDi9BLlBKTXaMXKkdbLbZsxKnernEVKAD6qqFANxh+OSBqnKcjtZUpWvC1VEANhGZqabngneqzMwpHUQ+SQXYBgBr1nlEC7rRKkEqWvGrCQlKQ7E0cnLInnHhvCZjCyEy0j8Xj3wCWpv04uMFb78xr0NQlVtEsIIBlkup8RAI/SDntFu/HZ1ECiClzuBBMV9J0snonidJSlOFOAEgsRR3c7hHa8tNbXaUmWuZiQc0y0BCT8SiHi6klHdMR7OrOt8TLXmDJ1rSVqUTRBGHed0OehC3n2gzCEhSZShiIB1incYRk2VTsClO3DUgbydcZZbQnpMKUuDmo1JbXEKVhqrs5Tjbe+3h+C7lX5Z0UM2XwKwByescLTp7YpVFWhBP4UOR/SIqCQlPSLKQHDDwr9boGzLGQ5WoPqAqSYt8RgYbIp8ZP3/JcafafZBiWnGRkGSwz3kazFf8AtCvn7VN6SWlSUMkF2d0sAS3AQEVJUtCUJSUpGZVR+6OdsGDCFErLZOQkNuFTEOTY3QwFGjPejr3kJILNqz/5iZKvaanDhVhKHwkAAh6R3s93zFivVT+EBvrvjnPsol748k+I+o05u1kzjNtMxSipSlKUakkkkk7S8ZHnTRkRaI0k0fT0UHponDec/wDzQeeExfSywih/aD/3807cB/pHyj09DmNiP58l+l9UCZw/aF/Esc3g77OLu6WcsdKZYTKxFKc5lWbCaEJqTQs42wDtH/cHeoeLfOJOiyf2qS5YYw52CuJu54GtDYx67L/b0uXrZLyUtUxCk1lpT1xkrENmrbEW2TSQyiWYA9xf6MRJFqXLKUSD0iVLON2dKDh6wUPV68YlWtNI9vXOWlGz0ELTW7ykIKgwJfVwbkRSEZVoVhwiiQSyQAlO8sKahD5puSZK3JLAqruY+QHKKzm3kgCqhwFfKItyGKM0lmSSqINsnACOK7yeiWHxKA8M4izLOV5zE9zepiYw5jSU5/Suh7Yp6k41imIGWk7+qVNwBEEb5nHBLQ5LMNuQb64CIUiyHFLdTpQXAfLM0HGJluQ6pZ7uSqwR2uNUac405J6+7nYJ6yuNO4FoiqUykjaD5UiVZ5RUWAcnFu4kvQMHLnKOpsqXcsW++Xb+Aep8IG5JamkqUqmUTRMxh8o8XMJjqojUO8/IZeMawNzSHVhk9TiUk/XzjT7MHeJBUNo8o16UR5TfBEOhRWtjmiztUUMbiSTHawyulVhTqzOoDaY7WmYnsookZk5qO0/KLJviejTov6UiKzazzMaqMarm7I4mZBEuZ6U4xyRIlqD1JHCJElRmK6o4qV1iPTwiAIJWKxzwOqhgrIqDCnHjE34C9SStdnO0T0h+qpRyxKy7hHeXayJJUW2JHh9cImruxc5SZIIxFSUvmHNO4VhsPskWtISuelITqSly+8kxOYhPG0Y5Sl6iFYJieiUCoJJd48kJwgiUCpR++aAcIkyLChJZnIeprUQyaOWGXMnWcLS6ZhUFDVQFo9Yiri4U1cVJF0kVUojhTxidZ7IkdlLnbUnnF22DRyypSCLPLf4UnxaCEuxyk5S0jgAItumbLaqekfuUhKuqcrsyph34S3OIlnupXSFcxJH4XyalfEcxFzXteiGKUgNrIau4cYq3S/SMLUESz2cTnU5IJbe4HCIbUQ+Dr1cVPdUbLi+REt94plhszs+eyF202krLmNVqfOOK1xGcs3ob0acaKsj14yOGOMi1olfiH0ne2kCZRws5bVFO6dzHtOL8SEnz+UOd8zsc9R3tyhK03T72WdsseClRFRWjc5fYkv8AK8mB5i/eA70+Qglo0ALSkkgBPSKrRsKVV5kQLEskpIDvhb0g1apIkgSx21kYjTMnsg7BlTOp4UhHeZtbXqqlFLi00Mk/TyTZsCklalJWy0hFZktWEHC7CjOHIqN8cbz9ssvKTZZh3zpiJYf4ZYWT/MIR5y8Sj4CnZqH72fhwqPM7Cey6jQfX1vgvw0crvPJBG/8ATa02kFKsEtCgQUy0aiGIKlkqZtjQuJld314RMnmhBLnM/XoKRGFDl4euZ8oskkSmcJiWoRz9BEWbZgRT5DxggpW5th2d51bohWhWf6690SQ3c73LLZSlbBh519PGDGJwH1OYH3cPdg61En0HlBzR+wdLOCT2U9ZRH4U1pvNAOMBmdNgYbtCK55+vQJy7AiTZ3WHWtnDswzCBtqK8DsDhZ9o1n63CCmkVtxTCNSaMMn1twDDuhYtE3ErhAkt53NKVT4FNc2dl2lZyoPGNFuQanKPZJiQqo1VBgmSE23PNsjEvlEiVKLgCpJAA2knVGpljhWG7Qm6QSq0LFEuEcdZ9OcSs8irairnSZcabPZQkqZRDqO05kHd+kKk+dsyhi0svIk4dvlCnNmR565DVOThSszCp4J3HYBMWXqySd2JTIRv7Swe6BUqv0PmDDZorKopWt97tLFBXUVzEH/4zEPkCU75m18BJmS5aQAkHEQBqFB4JPOOl9TgOhFVYcQqWDhiaDjHGzDpLWs6k9XuTmeSTzjkpRXIEw197MJwkHt1HmIHDObYpjtIx5eqZOl2hQmoL0C0FhQUUDkIuIg5ikU1NlqwhQSUkNmR1iM2EXbJTiQk7Ug8xDGpzlfVHzxbL2Mu0TUqT2ZkxNNylDLug9o1fqEqsyqhpzZbaesAdMLAU261ZN0yzmNfWYc47XXZWloLjqzZaiXZgSn9YqjWrxTpp+Hv7l8WG9wUUBNSNQjhbJ61CpYbBHK4UpCJg2LPl+kDtJbdgSwNTl9fWqJbMijSdSaihR0z0gwvKQescyNQyp6d8IpMMF5XUVHE9S1NdcqQHtVkKaBjnVw1M4Go3d2dxhlSoUlCHmQJi4jLXHe0yFJDlu4g55RDJeL6galW57jjI6psSiHY8oyPC++W6slS3GsnzgP7SrFgTZD94omg9ykkf3RkZE1vpOe2K/wDLh59GB7jlBSQcmYPszc9yX72iHbbz6WdiyBdQGwVCG2HC54mMjI9SVojG1ZN4qSfC3S/qDbwOGYtqF2bVSgHMf0743tcjGjq0UmgOT7QePrGRkEZmgoTQSGFRTUw+iI1Usvu3eW0xkZEniHOnOaZt4fKNUWCjqL+XLXGRkQeCkuSGA2AQ46MWYSrMqac1kt8MvV3rbkIyMhdnYwSsl5CvbJrknWT5mBUmMjI9T+kjGO9VIkhPONsWX15RkZFgXAkWWzGYtCEs61BI4ktriz7XITIlJkpoEADv1mPIyJjxBS/2JFcXtaMUxR3sO6kCppjIyIiM4h2idZFd/wBb3hyuf3VlKzsoODkc1L8IyMiJHqX0270ALJeBlibQF0N3qIT5YoI3VeZ6FykEJmpoSdm3XHsZHoq3vuFsarpvvXVBu8LWDZJXVGPrF60elIsS4b6xSJO3Ah86sGjIyCo5mtl9yn9PJ5l3jaAw6ykqzP3kJzDsYhXZbCZEx0gsZe0dnI8Y8jIojZkvkJ/t6ouW7rxUUTMQH3TzBhdvW3FanIBD0d9jRkZF0BwUFdsWbzvEirBw1avSFm1XiS7AAdbb97MxkZFWb0VaJCnWskEUrh/pDRLui78Zc5CMjI8Ky4hsS0ijmMjIyPA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7" descr="data:image/jpg;base64,/9j/4AAQSkZJRgABAQAAAQABAAD/2wCEAAkGBhQSERUUExQVFRUWGRcXGBcYGBUVFxoZFxsXGBcYFBoYHCYfGBwkGhcVHy8gIycpLCwsGB4xNTAqNSYrLCkBCQoKDgwOGg8PGi0kHyQqLCwsLCwsLCksLCwwKS8sLCwpLCwpLCwsLCwsKSwpLCwsLCwsLCwsLCksLCwsLCwsKf/AABEIALcBEwMBIgACEQEDEQH/xAAcAAACAgMBAQAAAAAAAAAAAAAFBgQHAAIDAQj/xABHEAABAgMEBgcFBQYFAwUAAAABAhEAAyEEBRIxBkFRYXGREyIygaGxwQcjctHwFEJSYuEkM4KSorJjc8LS8RU0QyVkg5Pi/8QAGwEAAgMBAQEAAAAAAAAAAAAAAwQBAgUGAAf/xAA0EQACAQIDBQYFBAMBAQAAAAAAAQIDEQQhMQUSQVGxImFxgcHwEyMyodFicpHhJDPxQhT/2gAMAwEAAhEDEQA/AEzC1qP+YRzJ+cQ1porgRBe22drWotTpAfI+sQlIAWoH8/rC7Vmd3Bp0b/pv9iTo4ogrZOIsKd8GelU9ZZHCBOjkxKZhJLDCXPBUOybKlQBSsF4NGmpHMbUqOFfTVIi6OzCTNSEns1fvjjNmVoGEMFwycM0g60tyiPaLCgliMnEWdHgZsMRm2LtotHVAoHjmmVE697jCkDCWLwOm3CpMsGXMJIzBikqUloGVaL4kg2QgPTmIAabXYqXOSlWfRy1DcFhSm8nhq0U0dmT56OkqkEKUNoByPGPParZR9uXkCZco92FQHkRHoR3c2UnU3nZFSIs9V7v1McVyqndTlDCq7CxYOaPwiJaLCoA9XMxfeTK2kgKI2lor3xMTZq8PON5Fnrk0TdHrm1ktSpE2XNRRUtfSJ4oKVDLazR9ZomBQChkQCOBAI84+TJgJej0PlQR9T3Hh+zSMC8aOilYV/iGBICu8Vi8QFQnNGNGCPYuCNYCabSsVgnj8oPJQMHGgdpHKxWSeP8NXgHjzL03uzi+TXUpCRJGMj8UuYP6X9I00dltOT+ZCx/TEuzD3iOJHNKhHC5qTpPxFPNJhS53E5XoyXc+jLb0cU9kkH8ifAN6QTS+qA+iSnscvdiHJRjta9K5cgEZl6fpDjlaNziKkb1JLvfUUPawikomrED+6FC4Fe/kbwRzSRDPpxNXMswmLDFUxKgNYDsx5wr3QWmyNy28QITm3e75nT4XPBqPdJfZlhaGn9mQNSVzBv7Ry5wxfZgRsG7zELmhyAJa8+rPWG4gGm+GsJfPlDkXkjl8Qr1GROg2UGdN34Y2lySSAkUJDnUcgW3xN+xOHVxb1/SO8shgw3/qItvC+6Urfllwzwn/CWn+V/lAx2tMpW+WrktJ9YZdL5LWxPFY5vCtbVMZavyDwCT6RmyyZ3NGW+ovmh80UljprUkkjqoUNgKSQ53dY0h2HWypi6z6iwq3dSErR0gW+aNqFKrkcMxJY8RDug9WgyrXefu98aUHkcZiF2k+5dDxNmQqqk9Y55568jGRpNlkEhKgwyepjIvcWt3FOXzMAtSt5SrmkQMtY98ofmPjErSBZ6VKjmZcs+DekcbYP2g7CQeYBjLk8z6VhV8iPfD0ON1CqgcsKn8DDfdaB0Sa6oV7okjpQNSiRzTDpKs8tKQAWakM0lm2cvtiXbj4fklXapSZiSC4xB++kErdKaYefMQOspw02kHxgveKev3CDsxY6gi2o6vfESXKJeCNtT1DHK5ruM2alIOtzwGfyiy0KSyY36HXZ0coLIquvy8IWvatdTrs85qF5SjsIOJD9xVyixJUsJSAAzRCvy6haZC5RYFQ6pNcKxVCu4+DwGeYWHZK7unRMAY1AVALcdsc7xuCWQqjE64aFTQiWgqKUHCkEEgAFgCA5rUHwgfbQ+xjGRUk07nQUopqzEFGjSEkhVY1tVxSyGr3QdtLVfvq3OBCrwQpyklSRTEGwUz6xIB7niYTlJlqtKEUJtvsCkTMAzPZ35seEfUF2WFMmTKlI7MuWhA4ISEjyilv+jqnKStEozFgMEhncvhoSHoFcGJLZxd1jtKZiErQXSoAihBrtBqC7gg5EERo03cxq8N06R6BGER6IMK2NYj3kjFJmjahY8DEkiPFpcEbQRzESeKFkFly/iT6COEvq2iXXKa3iRGi7RhmAbF+Sh8o5W2a1oV+WcD4wmd5CDa9++I/3ffRRZ1SUA4wuZyJf1gVZZn7QgYSWPEgt5PBnRmWMc8gOsLIc5AEAiItlsS124hFSCFKbUnIk84YV8mzkatrSSXC5103sp+xuS5cE7MwfQwlyZbFB2LHoYsXTGyKFlWk6g/nFfzFp6IgJOPEkhT0DM4w63rAK31Gns+bWHiu/1HvRUYVWgN/5UndUfpDYkMtszX63Qp6PTPeTwA1EKd88+UMyB72mRau2nnDUdP5MGt9X8dAkZe364RHSKV3/APMTWpSIBRUvt+iI9F3ByVit/aCkC1IV+c+JP6QnXinqoGzGnkVD0h49oyWWlX5knmEfOEu8cuC1eJJ9YTqLNnWYOXyqb7hx0dmj7dLJAOOSrPLrIxQ/WaqU5tRDmihsfzitbiUPtFjJyUgJPdLbnFm2clQJ2uX2tmG1ahDlN9k5rGRtO3vJtGJQPvAk7mFNXg0ZHX7ODVs6mpz1+MZBLidihtIpbGUxf3QrwUoRFtqveA/lln+kQQ0ls5QJIOYStPJT+sDbb9w/4afBx6RlyeZ9J2fnQh4Nff8Ao9u+1ET0jYvxqINqvieS2FNYWrPSePjHmIPWecelAY9rX3wXea0Zz+0qa7DtwJk22TUKHXGTs2UM1/2lWJBBNU+phTtMw9KsMPoCGq+V9SSdqP8Ab84Im7PMx91XWQFt05RQrrGG/wBmFzNKNoU+JdA70SDTmXMLMmzKnKEtOayB8zyi27BZRLlpQAwAA5RenzKVnpE7ARztAOFgWJYOMw5AJG+O0c7RKKkqAJSSKEVIOojgYuwK1FjSq7SlDyWBZRGMY0uTXEDUh67YrqwXTaRaAoiUEv1gjpEg7SE4sI5DgYtu2JmLQy5YDAlSgoFJ+AdptdWZtcJpmK+0hAIAFVE1pmABrpVxqEZlZ7srcGbeFW/G7ea7xV0yu0qXgSWBYmgOrYQzwKsejZCguZMUtsgctz7Whu0tQ04l2cUObjaO6F+y2lwUEuRrJ8DvbVFL7kchhU1N3kFbBpFKsCkT5stUwAlCQjDiCpgbEMRAonGMx2otS5bSiZJC5ZBQtUxYbVjWpTKGpQJLjUXEfPF+WvHMQhJoh1q4lgkHuD8obvZvpj9kWZU4noJhBevUWzY+BDBXAHa7lOpayYpWwUpwlOOqLnj2OdmtKZiQtCkrSclJIUk8CKGOkNGPax5GEtnHk2YEhzQQq2u912pZRJpKTRS9ROxO2JKtlO3olpszctXgTHK/qWhe8pVzAMFL5sTTZwzZSvOIF/yiVJUNctB5CFG8zvsNUTjF934LH0YPvZ9aHo1NtdH1yje77SZV5lg2NBDciPKI2iCiZhI+9Jkl9jUeOlrRhvCUQc6cwYYjmkchXVpyXd0X9BzSolUmZiqcBHCKtSHQeCflFtXvIKpS/hMVJKLIPBuRgFdDmzX8p+I76OEdKp/vSUnk2e3OG8PjTqDDyyhH0Ym++lb5B8G+UO8sVlknUKatcHg+yZeJjapb3rYL6ogmijtz/URPxRwQRjI3R6LsClG5XftNl9UH4fCv+mEW8T1VfED4JiyvabJBkE/X3/nFa2wuhR3JPh+kL1dTosE/kx7g9cU/Cuwr2TEj+opi07K7GmVWzcK1p4ly0U/YJrSJKvwTH/lUVeoixLl0kTNKwlwEsz5gVbjQeMHpSyt4GRjoPfb5OXW/qMSgoFkmmpzWMiB9tGsVjIOZuRUuktlWUyytJSrFNod+E+kCLwkEJl/A3JR+cWH7QSZnREoKarFd4hWtNl6qcQY4TyLGM2Wtju9m4i1CC8erFkySJoO9J8oPyULVOZLUV6xDMioUwZ2FQ7pZ6ZjOC92TB06hBI2bsZe0pvci+VyRarjmdIaioHlDDbrvUqRIycJbwT8oy01KDtgubKTJRDO4kjAjVk2gPcN3qTaJSiRRXmDFmAQi2aXhmo+IQ+JyiFZLImbbeZrhjGjaIN8X3JssvpJywlOQGalHYkaz5a2jzlY9GDk92KuyTOmhCSpRYJDk8IrFV9y7VeEyUJQSUpJSdRCWxJmDUXIKVDIg7jBW89KDaUOkFKCRgSSCSSWCld7sMgxzivdG7V/6jNWMk0B/KBn3kkwhWqKpktEb1DCPD0nOf1Oy8OPoMN62NY7Kl4Q9CUundiIKqaq01NCyqV0aSE51O4Db57zDzbFCaW21oWpAe/Ls6JOJIAS9BmpSsxnmdfAcIW3m8hlWk1FasRhIZRfM1L5xvOOFJOyneaeTxLmyWdwTqcBwNbk5JGWcRrQkrUlNAEjEANZJYOdezYBxJJou5rfDjFbsSZc+kE6zLKpMxUsk1bJTH74IKVd474frh9rlQm1JBDfvJYOIH8yMj/CQd0VqUnMVz7yKluXjGGXXaCMxn9EMW1HKCxqNaC1bAU6v1LzLct97pt6sMqckyUjEsJLLVuKSykje0E7vnIYJSAkAUTlTaYpSyWhctSVJLKSeqoZg6j6HaIe7uvZcyWicggYnSpP4VJLKB2V8CIYjWbObxmz1Qd07oG39JAtM8U7ZrxYwLmykq6ILVhBQzsTk474K35/3KycyEnmmBVpT7uUdhUPGAy1Zs4W7oxs+C6DJoxaUo6MnXKw7jhP6ROvK0PaZKqUWkeIHrAO5JWNEgO3bD8CS0FLys5llBOWNJHcRBot2MjFRSnLnn1Y4W6dkNtIqMp7Y2YxyMXFeFlBYjUXin7wmJRPmJJCSFzBXefCK1S+zruMkgvdlpKfs6kljhWBzOcNdgvBSkyDrOIHuVWEu7ay5IP4yk98WDdksdEggAVPnqi8FcVxjtJ+L6sYAaRHQo9NuwmJkhFI1WnrjhE2FRY9oEh7MTw/uT84qdYdHFCfBxFzacS3sitz+h/0xTiB1B8KhyWPnApm1gZfK8yTd6v2U7lk8xKPzixdGLoSglQLhaQUnaE7eJJbcIra5y8iYNhT4pV/sEWno6olCDQe7QphUEKAYjYaEnfBqOnvmI7Quptd/omFvsidn1rjI6qll6Gmp4yDmVYW/aMypck5ss+IhHUnqjhFie0SX+zIOyYnxBiv8PVHePAxmSOt2e/lebAq09YcPUQUsKP2gDaPQQNUGw98GLuljpkK4eUEg8xfaK7PmxxRZEhCHzgwhXuk/W2BjEoDViUib7pjmDlDGpgxsjEgYhxHnDenIQmhVRDPKtwYOYiJdq4vaZ6cmxEIRK6RbOSpWFCXyFASos1KZjN4rHSy2zrVMlKLrmqSVlIDBCT2A+SUhz5lzWCmlt5CZaZ6cwC7HLrCj7NQB1HjHOWgpJBNG20CEF25MNwbW8ITquTOywmDp0KcZJdprNnsy8gqWRLThCAA34WAYpyJDbc67XgdofPQJk4MKrNdbUHKNrtOOXOJNSFKcamciAeitp66ztUrzMUSyZ7HWjFR7/T+yxbPKAPCAGl144piZdCEB2/MrLwbnBSTawAScgHPAVMJy5pmTFKObkn5RAPAUrzdR8Arc6giY5yDqf8qQ5fiQown3aDhK/wCEcTU8gfGGWYsmUQlsc4dGncFDrKO5KMSj3bYEWxSUgBHZlsE7TvO81J4xeBoSzqX5ImSZX3dYA8QT8oiKVHSRMZSSMyQPTyBiMtVSRk5+hER1Dz0N3ht0AtLzZkksywJgB1qQwLfwlz/lwm9JE25bWZdpkKGqbL5FQB5gkd8Hg7O5k42l8SlKPcOOmaGtXFCflACd+6G5avnDNp7LafLNOy3IwupkKmS1IQlSlY6JSHJoNQ88hF6n1MUwEvkRfd6hTRhf7rdNWnmDB7SOSVJFRSpJISlPxE0H0zwKuW6jLSMRClY8YSlTpBYABSx2y/3Zb/Fqg5OsWFploXh1pDAqf/Dl9lG9R2V2xdSUVmZ+Ijv1m0e3tpGtSGltLT1QCrtrJLdRJ7I1uRTZSKltE09YF3KyT4584sO8remYQmWnChAVMduspR92gqWS6qLWaAJzbFnCHbQFThQoxM4IFCaU5hjAJycszoNmUoUaby1z/wC9Qzc6yLOkgnqzaE5t1fV+UWbdv7urUUcorGwqHRzQMkqTh4BwPJ+JMWRc6gUEu7kK5jzhulocvtGSlUlJc+qTGizrcCNJo66TxjSzKp3RloIdJ3xawhfIg6WJeyTBsB/tUIpZOXfMHr/pi7r+BNlm7ku3pFGomPUa1AjgtB+cBqGxgM6cvE73GerOTuSeRUP9UWbohNxSZJfIdGRro/WG5gBFWXLMaYsbUkf1JMWZoMv3Mgk0dQoKpwk0O1yqL0XkA2iu0/FdLeg34Nof6p4RkSGGyMgu8Zm6BdP5b2JW5aD4t6xW8tLo4K/3RZ2myXsM3dhPJQisZJ6qviHn+sKVVmdDs2V6T/d6IG22QAiWrWVzUn+EJI84cri0elrsabRXGCrXRklgG+s4UbcPdJ3Tlj+aWk+kWDoQcV2qGxax4A+sXpLPyB7Rv8N/u/IVuJAMsxpeMvOkDbBb1S0Fo1NtUtVTnBszEyOsowQl3WpTF84CzLSEgvDXdU8LlIVtAiIq7Jm7IpzSGUoTU2htfRzRvSWCjuNH3ttjoifik59YpUlXcS3hg5wV0xkBpoCwhRU9ciQaPxFNbiA8mSsWZC1AAFLlqntKQ75EFKUF92+Mg+hwkpQTIUq3dFIWcOLG8vtJQxUHeoqKNSF2wTFSTQJVme2E+hg9eFkexrVrQpEzuJUk/wBx5QGuC6Ba54s4mS5eMLU6mIJAcpABGJR2OMidUO04xcb2Oc2nVqLEON8uGnL8haXpUAyJkpSMRCcQWhYzGYoc2fdHKUMKlYqMS9WyzrqoDyjteXs9mj/zDa6panOp3Cj4x2n2IlaceQYrAriIqH3PUjXzekoxf0jeAxMqacKvl/Z6JuCWqae0QJaHo2KpJ3kAE7OqNUL9rPV4qA9YL31N/dpBeilk/mWf9ogPefZT8UUgszVlo2jpZrQ6iNyyMtor3AmPLYMtQABiDZ14VhmcggDVqqxz3DbE6Ylj1lKffTwD+MWcbSPQnvRafM5pmRIsE0CdLKuz0ksngFJdohLSHdBfdlyjOldJ4HnFu8DUV04suTS27UzVy8S8ODE6U1WXNAHoniruSY2sFxsg0TJlGqgalWzpCetMO5VNiRGyL0kSUJUn3kxSUqc17SQS579TcTAW23zMmqqeAGW5tQ4Z74JKW87o52lTlGChfJe/dwxa78lSKSklS8samPBny4UeFq33gtbrWaGhd/Ekjk6fnxtK6ncNurjs35GONomAFOwDOuQ2GlNwmHhqiGhmnBaIkyE+7Uda1YRlkmmrPrqXt7OZhZRNxTVr1OW4CifIQx3pM6KSBrQhz8Z//a/CFizpwy+P/P8Atir1SNab3KUmvBe/4Cd2L6s7gD4/rFj6PzHl0H3UbvujPe5MVpd0zrzBtQT5fKLB0WtRMtILdgcc6Py8IZpaHK41Zvy6f0OFmyEb2g04fTxxsiqCOs8nDBDP4Gl6LAs80qoAgk8KPFCWcMGIqlSB/KrAfKLmve3YpE6XqMpYJzzSp27hFLTFsV66vuosqfxgNTU2dnZwl5Ht3Ka0c/J/SLE0LnnoCBRUtZKdilHD1FDYM+/dCHaZcoWhGBaiSlQWFapjMGYChc03Q8aJIBE3ASRjSCkmjLS6yH19UgHZE0smDxz31fuXV/kabTeUzEcM3CKMC2wbo8jTpDrw5lqgMH6oZtQYd0ZDJkBfSxD2Kf8AATyY+kVTIPVX3HxTFvX7LezThtlr/tMU/ZjRY/I/gISq6o39mPsSXeiPb/3Kt06X/UhY9IevZsp7DNGyYfFKYRbXWRO3LkHxWn1hx9mKibPaEjUpJHeCPSLUtV4F9oL5U/FdF+TqjsrjWUuojyUT1wc6v4xpJVUQc55Mh35OZAA1nyhz0XU9llfCISr7lEgECgPfDjoev9kl7qciYpB5sPUXYQo6d2VM2WtierMLMcNQSOsdmfhA7RZQm2MSyx6NS0DhVYzr94iDWmkgS0zSAKEkZfeq/GohU9n9tAnTJR+8kLGx0OFN/CoH+GMmSd34nb0WnhVJcLWDVy2JlKT0YnYalBwspIC2oqnaKdzkbDEK2rsqz+0XdOQ+sWeXNSDtKpKifCCFrWuW0xGaKkO2JOsE7NvzAblP0tlJGNRVLQczh6QJJyCgGUBmHrF4TysJ4uhKpLfXIDJk2Yrayz1oIHZRNnSlA7OimN/bHRVlWXK1Y1bSlKVU24QAeUFpUwTk4pZlzUvQpUXpqZiU97RwvdYRLLviIZNdu41YRDk2xZRSQnW5Dlxt/WB15GieMFpw+ccE2IzQtAHWZKgaNTESMncgFi4FCC7hmI5tBaWKcIbstOYvzZmFeLNi4EFZlANhy1QNtl3qRUsdR2pJGSgcsi2osa0ME5SXlocnsp3auEXnwGqFS7bWjIxT3+ceTEhs2PcecdZklOsA8a+ceAAahyEVuMO7VhuuG14rKhSlCgKSokAdQsKn8rb4ISFDtBjSmvgzc4Q0SStaEDMkAba6xwzh9EoJSAkAJAYCmQyzbVvBgkXxMjEQUHa+pDtE3ChSjTIDVnUkFwCWGojhEO7kdJNS9cSg53DrKqx+6lQ7WuNb3tXXKRRjvFQADmEnm8SdH0VWv8KWemay2onUlUeL4ZXd/fu5x0otGIYda1+AqfFQ5RAtdlKUSSaY0rI4BWH0Me3tNKp4A+4nL8yut6gd0MmmNzlP2ZGQlowPwAfxxHviqzbYbGVNzcp87v7f8Fa71++G9B8osDRLCZaSTViluBNeFYU7HdyEKkqcKJxBtYbbqrDncDBICWLKUHAApBoOxg4u09OXqxtsUygaJMxVIi2JYasb2mYkJNedIJczrA+2qShIV+IYVbC4IbveKOljqEa8BHJIp4ReqFoWjBnsbwim7XZlyysAJQAtaSPvdpQDmBVMzW2c0lNeHqQZ5ItCCdakHmRnDpopOIVNTmkhClajR8LfxEQhWqZ+7V+VJ7wBDrcJHTTQ5B6MlJyZQIY8nisGGxi7K8H9mhtlzQQ65YWrWpiXO2kZEGaly6SUhgwDtkKhtuffGQS7MmyLGtyHlTBtQocwYpWxFyfgI/pPyi7lgkHgYoywq99h+If3CKVuBqbKzVTy9TWaXk2j4JSuUwfOGX2Y24ITaQS1EEdxUPUQrJXil2gf+3J/lUgxvdspSbMZownpFLlYSFdXCEqxUUMQILbmLvHqeqGdoJKnNPjb0/A12OeVFaicya6jwjeS9KHl57BCBb9I5yUBAnlLBkpTglnwGJUDf+jW20p/c2hQOapmJCT/APYUgjuMMOS4nOKm7lpzS4O+GDRFLSG2KUPExXVzW6dIs4lz8CloZKMNcKEgABZbrHf8hDRo1pdKkSVCcti5IfWM6bhtgcZJsPODUTXTxDpXtBfkKeEVjd14/Z7QiYxISesBmUqBSpt7ExYN66RSrdLXOlPgCjLOIYapSlznkQUs8VveNnLlnOYcbv0hD/3JPmdhhJx/+SN8six7fOCpJXLU4KCUqGRBZiPryhPt0oTEHCO0kFSRrBFW73pu3BoOj+kZloVZ15KcyjsUaqRwVmPzfFEu7iVFRByWKZ9XYPCBOLgxjDzUoMFXPajLlKS5CkqIcEg7QxFcoOTryUZCVqIKnIdVcjU0aImk1lCZxmISyVEBTA4SVJEwM+w408tkR581rOkfmWfBPzi8lvO/MvSUXBKS0GmxXaJspKkIKukS7ALUAoEpWjEEmoIBY1ZSSARAteGQ6E1WpXvDmwDFKA1MVHIBLAkGqiEg7ovOZJVjSotiSpSCVYF4S+GYnJQ1V2wwyk2WYpRlTcAFShcuYqalzUAvhW34sQ1EtF0tzQxcVQkpZ/T4EQyOmVOWsdXo8Pf2kk7VdRSoAklKQGyDD9YZrfNSBglvhq5OZftE0GJRYAlgABhSM1EROlAx5TuBhvQzWQIXP2gjfq8I9EzlEyZKEQpkhi4cPmBQcYImmMxxbj9SDmi0jHPcVwJJ1Gquqnvqo90M1rtuBCxRwMquTqd2JbekxG0fS1klkAMxxMKFQUoOtgQSwHaERb0ndKoAPh1s5HIFQH8o4QSCvkJVqvxJbxDkyCakHkRU1/LBe7yBKUNqnJrkBhSKk7Fqz+8NsDXw6mArk1BU/wDhGqO89XR2X8yku2t1skf0+UWnkzTwcG43fcvf8GuiF3/abYlR7JmYjwS628BDfpwhsB3+bxB0BSiSoYiMXRmmt1EFVODCO/tEvBQkhQT95LE8su+PQVoXMrGVviY2y0WQtJLLlnYo+cMNxXmkBSQpyJiqAOatCNbZaimWVKJUqYOrkACxhxuSThXMCRhSFJJOsuPHKJQCusvfP+xuuufMmEpBwDeHMEFWJAcnEsjWcu6ONwpUcasBGpL7Bt73gklCjmX3DIRczbEKzSGSA7EnnrbyiodNUlFtnIfqiatQHxEqrzi5UWRRWSSA2QFTtiqdPLMRb7Qf8tRWrrZy5YoMs3ish/Z3+xru9RTnA9Gim0P4Q13ROackuwKK7GzIPHLvhUn2jEgVJZRZ+J1aocNDMKrXZAoBQU6SDUHqFvFoHDVjuLXZT8el/QNKmhz1gmpoxpXLuyjIMzLzRLOBISQlgCWrTOMgu6+YpGg2k90eUzhFEyZiRbZiSSFCYsJo4JxFgdlCaxeiECKEvnqXnN3Tz4q/WB1HdDmxoXlUj+n31IFltqgqYH6plrQrWcJIxEDawh19mkqz2xEyVaJaZps4T0WN6S1FTgpBYsutR96EMj3qx/mD+6Gr2XSTJK7aVe7SRIUgVURMAUVZ0CWSreQ0UUrK5pbSoxkpZZ2VvG7LOlXXKkuJMqXK/wAtCEeKQCYiW67lkO2e01HGGbANzjWBEK2UBOxzyi24uJzG8Upp4udZ5qQhUsOkkv1iCDkHGyvKEC2XlOLla3BNcqnUMv8AiLL0xudM+ZLSVKTVQSQWZxrcVFN0INzXCq0TVpm/uZSiFzQwNCQEoOSlKamwOdVb05q1i0oSylzGr2dKIsM5aqgzgJbh6hAxlL5EvLHcI2vK0CYhx9HWDEO2TglKUSnRLQ+FKSWD1JrmScyc4Grthq+up47YVmlKVzSpRlCKTB0+XimoS+F1pc5MAXJfUwBLwx3feSAVTE9lasNfuqfPgQX8DlACxShNngHIJUo7qYR4qglLmCTJnINUkoIUwbrYnYcQktlTe0WlFNWHMI5RvLg/T2ztet4viSs1LdxFUv4g8YhWq0BSEAZfNZB8hHBSMWdXCe92jhZWSpil3yo52xKgkh91JLPgwmluyCMi/c3ziEmcZcxWEkEMpJ1uWy8Y7C0I1BjwSPWI0xTrfDq3HJ8zHooipUuw9IvETQ1AsZjUd6e7MauGXOYYArQqhAbWCDV+6JMm8yKTB/EPUeogcqXFGfUjZ5EuYYizIkJWFBwQ31nHFZEQuQtJBm5FEIz8tpOvLwiZOUGzB70nzUYDi9BLlBKTXaMXKkdbLbZsxKnernEVKAD6qqFANxh+OSBqnKcjtZUpWvC1VEANhGZqabngneqzMwpHUQ+SQXYBgBr1nlEC7rRKkEqWvGrCQlKQ7E0cnLInnHhvCZjCyEy0j8Xj3wCWpv04uMFb78xr0NQlVtEsIIBlkup8RAI/SDntFu/HZ1ECiClzuBBMV9J0snonidJSlOFOAEgsRR3c7hHa8tNbXaUmWuZiQc0y0BCT8SiHi6klHdMR7OrOt8TLXmDJ1rSVqUTRBGHed0OehC3n2gzCEhSZShiIB1incYRk2VTsClO3DUgbydcZZbQnpMKUuDmo1JbXEKVhqrs5Tjbe+3h+C7lX5Z0UM2XwKwByescLTp7YpVFWhBP4UOR/SIqCQlPSLKQHDDwr9boGzLGQ5WoPqAqSYt8RgYbIp8ZP3/JcafafZBiWnGRkGSwz3kazFf8AtCvn7VN6SWlSUMkF2d0sAS3AQEVJUtCUJSUpGZVR+6OdsGDCFErLZOQkNuFTEOTY3QwFGjPejr3kJILNqz/5iZKvaanDhVhKHwkAAh6R3s93zFivVT+EBvrvjnPsol748k+I+o05u1kzjNtMxSipSlKUakkkkk7S8ZHnTRkRaI0k0fT0UHponDec/wDzQeeExfSywih/aD/3807cB/pHyj09DmNiP58l+l9UCZw/aF/Esc3g77OLu6WcsdKZYTKxFKc5lWbCaEJqTQs42wDtH/cHeoeLfOJOiyf2qS5YYw52CuJu54GtDYx67L/b0uXrZLyUtUxCk1lpT1xkrENmrbEW2TSQyiWYA9xf6MRJFqXLKUSD0iVLON2dKDh6wUPV68YlWtNI9vXOWlGz0ELTW7ykIKgwJfVwbkRSEZVoVhwiiQSyQAlO8sKahD5puSZK3JLAqruY+QHKKzm3kgCqhwFfKItyGKM0lmSSqINsnACOK7yeiWHxKA8M4izLOV5zE9zepiYw5jSU5/Suh7Yp6k41imIGWk7+qVNwBEEb5nHBLQ5LMNuQb64CIUiyHFLdTpQXAfLM0HGJluQ6pZ7uSqwR2uNUac405J6+7nYJ6yuNO4FoiqUykjaD5UiVZ5RUWAcnFu4kvQMHLnKOpsqXcsW++Xb+Aep8IG5JamkqUqmUTRMxh8o8XMJjqojUO8/IZeMawNzSHVhk9TiUk/XzjT7MHeJBUNo8o16UR5TfBEOhRWtjmiztUUMbiSTHawyulVhTqzOoDaY7WmYnsookZk5qO0/KLJviejTov6UiKzazzMaqMarm7I4mZBEuZ6U4xyRIlqD1JHCJElRmK6o4qV1iPTwiAIJWKxzwOqhgrIqDCnHjE34C9SStdnO0T0h+qpRyxKy7hHeXayJJUW2JHh9cImruxc5SZIIxFSUvmHNO4VhsPskWtISuelITqSly+8kxOYhPG0Y5Sl6iFYJieiUCoJJd48kJwgiUCpR++aAcIkyLChJZnIeprUQyaOWGXMnWcLS6ZhUFDVQFo9Yiri4U1cVJF0kVUojhTxidZ7IkdlLnbUnnF22DRyypSCLPLf4UnxaCEuxyk5S0jgAItumbLaqekfuUhKuqcrsyph34S3OIlnupXSFcxJH4XyalfEcxFzXteiGKUgNrIau4cYq3S/SMLUESz2cTnU5IJbe4HCIbUQ+Dr1cVPdUbLi+REt94plhszs+eyF202krLmNVqfOOK1xGcs3ob0acaKsj14yOGOMi1olfiH0ne2kCZRws5bVFO6dzHtOL8SEnz+UOd8zsc9R3tyhK03T72WdsseClRFRWjc5fYkv8AK8mB5i/eA70+Qglo0ALSkkgBPSKrRsKVV5kQLEskpIDvhb0g1apIkgSx21kYjTMnsg7BlTOp4UhHeZtbXqqlFLi00Mk/TyTZsCklalJWy0hFZktWEHC7CjOHIqN8cbz9ssvKTZZh3zpiJYf4ZYWT/MIR5y8Sj4CnZqH72fhwqPM7Cey6jQfX1vgvw0crvPJBG/8ATa02kFKsEtCgQUy0aiGIKlkqZtjQuJld314RMnmhBLnM/XoKRGFDl4euZ8oskkSmcJiWoRz9BEWbZgRT5DxggpW5th2d51bohWhWf6690SQ3c73LLZSlbBh519PGDGJwH1OYH3cPdg61En0HlBzR+wdLOCT2U9ZRH4U1pvNAOMBmdNgYbtCK55+vQJy7AiTZ3WHWtnDswzCBtqK8DsDhZ9o1n63CCmkVtxTCNSaMMn1twDDuhYtE3ErhAkt53NKVT4FNc2dl2lZyoPGNFuQanKPZJiQqo1VBgmSE23PNsjEvlEiVKLgCpJAA2knVGpljhWG7Qm6QSq0LFEuEcdZ9OcSs8irairnSZcabPZQkqZRDqO05kHd+kKk+dsyhi0svIk4dvlCnNmR565DVOThSszCp4J3HYBMWXqySd2JTIRv7Swe6BUqv0PmDDZorKopWt97tLFBXUVzEH/4zEPkCU75m18BJmS5aQAkHEQBqFB4JPOOl9TgOhFVYcQqWDhiaDjHGzDpLWs6k9XuTmeSTzjkpRXIEw197MJwkHt1HmIHDObYpjtIx5eqZOl2hQmoL0C0FhQUUDkIuIg5ikU1NlqwhQSUkNmR1iM2EXbJTiQk7Ug8xDGpzlfVHzxbL2Mu0TUqT2ZkxNNylDLug9o1fqEqsyqhpzZbaesAdMLAU261ZN0yzmNfWYc47XXZWloLjqzZaiXZgSn9YqjWrxTpp+Hv7l8WG9wUUBNSNQjhbJ61CpYbBHK4UpCJg2LPl+kDtJbdgSwNTl9fWqJbMijSdSaihR0z0gwvKQescyNQyp6d8IpMMF5XUVHE9S1NdcqQHtVkKaBjnVw1M4Go3d2dxhlSoUlCHmQJi4jLXHe0yFJDlu4g55RDJeL6galW57jjI6psSiHY8oyPC++W6slS3GsnzgP7SrFgTZD94omg9ykkf3RkZE1vpOe2K/wDLh59GB7jlBSQcmYPszc9yX72iHbbz6WdiyBdQGwVCG2HC54mMjI9SVojG1ZN4qSfC3S/qDbwOGYtqF2bVSgHMf0743tcjGjq0UmgOT7QePrGRkEZmgoTQSGFRTUw+iI1Usvu3eW0xkZEniHOnOaZt4fKNUWCjqL+XLXGRkQeCkuSGA2AQ46MWYSrMqac1kt8MvV3rbkIyMhdnYwSsl5CvbJrknWT5mBUmMjI9T+kjGO9VIkhPONsWX15RkZFgXAkWWzGYtCEs61BI4ktriz7XITIlJkpoEADv1mPIyJjxBS/2JFcXtaMUxR3sO6kCppjIyIiM4h2idZFd/wBb3hyuf3VlKzsoODkc1L8IyMiJHqX0270ALJeBlibQF0N3qIT5YoI3VeZ6FykEJmpoSdm3XHsZHoq3vuFsarpvvXVBu8LWDZJXVGPrF60elIsS4b6xSJO3Ah86sGjIyCo5mtl9yn9PJ5l3jaAw6ykqzP3kJzDsYhXZbCZEx0gsZe0dnI8Y8jIojZkvkJ/t6ouW7rxUUTMQH3TzBhdvW3FanIBD0d9jRkZF0BwUFdsWbzvEirBw1avSFm1XiS7AAdbb97MxkZFWb0VaJCnWskEUrh/pDRLui78Zc5CMjI8Ky4hsS0ijmMjIyPA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descr="http://wwwdelivery.superstock.com/WI/223/1589/PreviewComp/SuperStock_1589-811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885" y="4410074"/>
            <a:ext cx="3677140" cy="244792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us.cdn3.123rf.com/168nwm/mdmfotos/mdmfotos1008/mdmfotos100800046/7475729-two-young-latin-women-talking-at-a-bus-stop-after-shopp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921249"/>
            <a:ext cx="2667000" cy="179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3424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1838</TotalTime>
  <Words>2338</Words>
  <Application>Microsoft Office PowerPoint</Application>
  <PresentationFormat>On-screen Show (4:3)</PresentationFormat>
  <Paragraphs>488</Paragraphs>
  <Slides>64</Slides>
  <Notes>17</Notes>
  <HiddenSlides>4</HiddenSlides>
  <MMClips>2</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Verification Games: Making software verification fun</vt:lpstr>
      <vt:lpstr>Software engineering has been wildly successful</vt:lpstr>
      <vt:lpstr>Software engineering is challenging</vt:lpstr>
      <vt:lpstr>PowerPoint Presentation</vt:lpstr>
      <vt:lpstr>Hard problems in software engineering</vt:lpstr>
      <vt:lpstr>Angry Birds</vt:lpstr>
      <vt:lpstr>Software verification</vt:lpstr>
      <vt:lpstr>Which is more fun?</vt:lpstr>
      <vt:lpstr>Crowd-sourced software verification</vt:lpstr>
      <vt:lpstr>Programming is like a game</vt:lpstr>
      <vt:lpstr>PowerPoint Presentation</vt:lpstr>
      <vt:lpstr>Pipe Jam game demo</vt:lpstr>
      <vt:lpstr>PowerPoint Presentation</vt:lpstr>
      <vt:lpstr>Example:  encryption</vt:lpstr>
      <vt:lpstr>Example:  null pointer errors</vt:lpstr>
      <vt:lpstr>Program ↔ game correspondence</vt:lpstr>
      <vt:lpstr>Type flow vs. dataflow</vt:lpstr>
      <vt:lpstr>Other examples</vt:lpstr>
      <vt:lpstr>Type systems for verification</vt:lpstr>
      <vt:lpstr>3-way collaboration: machines, players, verification experts</vt:lpstr>
      <vt:lpstr>Machine optimization</vt:lpstr>
      <vt:lpstr>Elide irrelevant information</vt:lpstr>
      <vt:lpstr>Information overload &amp; relevance</vt:lpstr>
      <vt:lpstr>Avoiding the big picture</vt:lpstr>
      <vt:lpstr>The gaming community</vt:lpstr>
      <vt:lpstr>Collaboration and competition</vt:lpstr>
      <vt:lpstr>Managing multiple solutions</vt:lpstr>
      <vt:lpstr>Demo:  Traffic Jam</vt:lpstr>
      <vt:lpstr>Problem decomposition</vt:lpstr>
      <vt:lpstr>GridWorld</vt:lpstr>
      <vt:lpstr>Problem:  action at a distance</vt:lpstr>
      <vt:lpstr>Organizing a program’s constraints</vt:lpstr>
      <vt:lpstr>Demo:  Flow Jam</vt:lpstr>
      <vt:lpstr>Just a new skin for the same game</vt:lpstr>
      <vt:lpstr>Implications of Grid World’s variable-oriented layout</vt:lpstr>
      <vt:lpstr>Type inference is challenging</vt:lpstr>
      <vt:lpstr>Design goals for a (software engineering) game</vt:lpstr>
      <vt:lpstr>Designing a program analysis</vt:lpstr>
      <vt:lpstr>Designing a machine learner</vt:lpstr>
      <vt:lpstr>Designing a (software engineering) game</vt:lpstr>
      <vt:lpstr>Some successful games</vt:lpstr>
      <vt:lpstr>ESP game (image labeling)</vt:lpstr>
      <vt:lpstr>Duolingo (translation)</vt:lpstr>
      <vt:lpstr>ReCAPTCHA (optical character recognition)</vt:lpstr>
      <vt:lpstr>Image segmentation</vt:lpstr>
      <vt:lpstr>FoldIt (proteomics)</vt:lpstr>
      <vt:lpstr>FoldIt</vt:lpstr>
      <vt:lpstr>Comparison of games</vt:lpstr>
      <vt:lpstr>Abstraction and modularity in game design</vt:lpstr>
      <vt:lpstr>Pipe Jam solves multiple problems</vt:lpstr>
      <vt:lpstr>One game to rule them all?</vt:lpstr>
      <vt:lpstr>Don’t think about SAT</vt:lpstr>
      <vt:lpstr>Casual gamers vs. trained experts</vt:lpstr>
      <vt:lpstr>Human advantage</vt:lpstr>
      <vt:lpstr>Player performs optimization</vt:lpstr>
      <vt:lpstr>Scoring</vt:lpstr>
      <vt:lpstr>Other games being built</vt:lpstr>
      <vt:lpstr>Play now at  Verigames.com</vt:lpstr>
      <vt:lpstr>Creating test cases</vt:lpstr>
      <vt:lpstr>Pipe Jam status</vt:lpstr>
      <vt:lpstr>Gamification of SE (program verification)</vt:lpstr>
      <vt:lpstr>Credits</vt:lpstr>
      <vt:lpstr>Hard problems in software engineering</vt:lpstr>
      <vt:lpstr>Disclaimer</vt:lpstr>
    </vt:vector>
  </TitlesOfParts>
  <Company>UW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cse</dc:creator>
  <cp:lastModifiedBy>Michael Ernst</cp:lastModifiedBy>
  <cp:revision>82</cp:revision>
  <dcterms:created xsi:type="dcterms:W3CDTF">2011-10-14T20:44:07Z</dcterms:created>
  <dcterms:modified xsi:type="dcterms:W3CDTF">2013-12-02T04:19:39Z</dcterms:modified>
</cp:coreProperties>
</file>