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94" r:id="rId3"/>
    <p:sldId id="349" r:id="rId4"/>
    <p:sldId id="350" r:id="rId5"/>
    <p:sldId id="351" r:id="rId6"/>
    <p:sldId id="304" r:id="rId7"/>
    <p:sldId id="352" r:id="rId8"/>
    <p:sldId id="353" r:id="rId9"/>
    <p:sldId id="277" r:id="rId10"/>
    <p:sldId id="278" r:id="rId11"/>
    <p:sldId id="295" r:id="rId12"/>
    <p:sldId id="357" r:id="rId13"/>
    <p:sldId id="358" r:id="rId14"/>
    <p:sldId id="359" r:id="rId15"/>
    <p:sldId id="360" r:id="rId16"/>
    <p:sldId id="296" r:id="rId17"/>
    <p:sldId id="297" r:id="rId18"/>
    <p:sldId id="298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299" r:id="rId31"/>
    <p:sldId id="300" r:id="rId32"/>
    <p:sldId id="301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31" r:id="rId43"/>
    <p:sldId id="323" r:id="rId44"/>
    <p:sldId id="291" r:id="rId45"/>
    <p:sldId id="292" r:id="rId46"/>
    <p:sldId id="293" r:id="rId47"/>
    <p:sldId id="324" r:id="rId48"/>
    <p:sldId id="325" r:id="rId49"/>
    <p:sldId id="326" r:id="rId50"/>
    <p:sldId id="290" r:id="rId51"/>
    <p:sldId id="32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60" autoAdjust="0"/>
  </p:normalViewPr>
  <p:slideViewPr>
    <p:cSldViewPr snapToGrid="0">
      <p:cViewPr varScale="1">
        <p:scale>
          <a:sx n="78" d="100"/>
          <a:sy n="78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020A-5013-49AD-9691-BB7AE9BBA56F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25CDA-B852-469C-8E7C-A4C1B903E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589F08-0363-4088-8210-EF791861DF51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62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941795F-4311-492E-839E-ED8E52AE8AFE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8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A17DF9-94FA-4B52-AF7B-0882844E5767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33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392849-FB21-4505-8961-47A20793CC7E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2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A41E7A-92F9-4800-A13C-F76FA207A723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88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9BB51C-A1FD-43DE-AEAF-AD2B58AA388F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085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18C96C-A268-4A7F-875E-F29323DFF3B8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456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34CB46-245E-4F76-BBB0-6B4B2CF01D9B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87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490BBB-9878-466C-85DE-C93A07BC8DE0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35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27F39E-B6E1-44D2-B88F-A1CFB74F583A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93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655E37D-A24F-49AD-9E27-5E7A23DB8426}" type="datetime3">
              <a:rPr lang="en-US" smtClean="0"/>
              <a:t>20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85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39531D-FA34-4A31-AD47-EFE34C577A6E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858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2533EC-9608-4E95-B2D3-90C34D35FA20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04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A3F281-E933-4E6C-A3D1-39F4647C70C0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1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B8D5D3-8360-4705-BC19-D13483BB291A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54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6C3A1A-9B71-4D8B-85A6-15B62B0CD537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9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4407BC-1BF5-4F9D-96D9-43E22F086ABC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90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00FB8D-9831-47D8-8569-8435F9CA9F92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1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388C28-8DF4-4E56-B535-CBCE9C66FD46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98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42B7D5-5508-4309-8DA0-A063CC04726D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21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DB30A88-6164-4802-9D83-A75DFB83B012}" type="datetime3">
              <a:rPr lang="en-US" smtClean="0"/>
              <a:t>18 February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98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93581" y="6372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25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75488" y="455085"/>
            <a:ext cx="11127317" cy="975783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 anchor="ctr"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0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220"/>
            <a:ext cx="976781" cy="5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187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32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66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40268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 smtClean="0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 smtClean="0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7909" y="6422184"/>
            <a:ext cx="3800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8E8238B2-4D6D-4D28-B2DD-A09C32802D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68" y="6582382"/>
            <a:ext cx="325192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8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2018, Intel Corporation. All rights reserved. </a:t>
            </a:r>
            <a:b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21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605369" y="6388710"/>
            <a:ext cx="1328207" cy="171449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dirty="0" smtClean="0">
                <a:solidFill>
                  <a:schemeClr val="tx1"/>
                </a:solidFill>
              </a:rPr>
              <a:t>Optimization Notice</a:t>
            </a:r>
          </a:p>
        </p:txBody>
      </p:sp>
    </p:spTree>
    <p:extLst>
      <p:ext uri="{BB962C8B-B14F-4D97-AF65-F5344CB8AC3E}">
        <p14:creationId xmlns:p14="http://schemas.microsoft.com/office/powerpoint/2010/main" val="25398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2" r:id="rId2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916" y="2734080"/>
            <a:ext cx="10950515" cy="2142052"/>
          </a:xfrm>
        </p:spPr>
        <p:txBody>
          <a:bodyPr/>
          <a:lstStyle/>
          <a:p>
            <a:r>
              <a:rPr lang="en-US" sz="7200" dirty="0" smtClean="0"/>
              <a:t>Crash </a:t>
            </a:r>
            <a:r>
              <a:rPr lang="en-US" sz="7200" dirty="0" smtClean="0"/>
              <a:t>course on </a:t>
            </a:r>
            <a:r>
              <a:rPr lang="en-US" sz="7200" dirty="0" smtClean="0"/>
              <a:t>computer architecture — Memory Hierarchy and Cache performance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16" y="5153107"/>
            <a:ext cx="8440283" cy="408450"/>
          </a:xfrm>
        </p:spPr>
        <p:txBody>
          <a:bodyPr/>
          <a:lstStyle/>
          <a:p>
            <a:r>
              <a:rPr lang="en-US" dirty="0" smtClean="0"/>
              <a:t>Areg Melik-Adamyan,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Tradeoffs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1286496"/>
            <a:ext cx="7333679" cy="48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6560" y="1153497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Memory hierarchy design becomes more crucial with recent multi-core processors: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Aggregate peak bandwidth grows with # cores: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Intel Core i7 can generate two references per core per clock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Four cores and 3.2 GHz clock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25.6 billion 64-bit data references/second +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12.8 billion 128-bit instruction references/second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= 409.6 GB/s!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DRAM bandwidth is only 8% of this (34.1 GB/s)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Multi-port, pipelined caches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Two levels of cache per core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Shared third-level cache on chip</a:t>
            </a:r>
          </a:p>
        </p:txBody>
      </p:sp>
    </p:spTree>
    <p:extLst>
      <p:ext uri="{BB962C8B-B14F-4D97-AF65-F5344CB8AC3E}">
        <p14:creationId xmlns:p14="http://schemas.microsoft.com/office/powerpoint/2010/main" val="20194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Locality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07483" y="996950"/>
            <a:ext cx="10902727" cy="51943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One’s recent past is a very good predictor of his/her near future.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Temporal Locality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 If you just did something, it is very likely that you will do the same thing again soon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since you are here today, there is a good chance you will be here again and again regularly	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Spatial Locality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 If you did something, it is very likely you will do something similar/related (in space)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every time I find you in this room, you are probably sitting close to the same people</a:t>
            </a: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185022-0258-47DB-BE77-932F55BD9EA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Memory Locality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607484" y="996950"/>
            <a:ext cx="10972800" cy="51943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 “typical” program has a lot of locality in memory references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 typical programs are composed of “loops”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Temporal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A program tends to reference the same memory location many times and all within a small window of time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Spatial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A program tends to reference a cluster of memory locations at a time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most notable examples: </a:t>
            </a: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</a:rPr>
              <a:t>1. instruction memory references </a:t>
            </a: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</a:rPr>
              <a:t>2. array/data structure references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E7CEA4E-CD54-46F5-8D1D-9761B2612B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Caching Basics: Exploit Temporal Locality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607484" y="996950"/>
            <a:ext cx="11159400" cy="51943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Idea: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Store recently accessed data in automatically managed fast memory (called cache)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Anticipation: the data will be accessed again soon</a:t>
            </a:r>
          </a:p>
          <a:p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Temporal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locality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principle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Recently accessed data will be again accessed in the near future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This is what Maurice Wilkes had in mind:</a:t>
            </a: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</a:rPr>
              <a:t>Wilkes,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Slave Memories and Dynamic Storage Allocation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,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IEEE Trans. On Electronic Computers, 1965.</a:t>
            </a:r>
          </a:p>
          <a:p>
            <a:pPr lvl="2"/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The use is discussed of a fast core memory of, say 32000 words as a slave to a slower core memory of, say, one million words in such a way that in practical cases the effective access time is nearer that of the fast memory than that of the slow memory.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1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Caching Basics: Exploit Spatial Locality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673768" y="996950"/>
            <a:ext cx="10972800" cy="51943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Idea: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Store addresses adjacent to the recently accessed one in automatically managed fast memory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Logically divide memory into equal size blocks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Fetch to cache the accessed block in its entirety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Anticipation: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nearby data will be accessed soon</a:t>
            </a:r>
          </a:p>
          <a:p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Spatial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locality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principle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Nearby data in memory will be accessed in the near future</a:t>
            </a: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</a:rPr>
              <a:t>E.g., sequential instruction access, array traversal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This is what IBM 360/85 implemented</a:t>
            </a:r>
          </a:p>
          <a:p>
            <a:pPr lvl="2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16 Kbyte cache with 64 byte blocks</a:t>
            </a:r>
          </a:p>
          <a:p>
            <a:pPr lvl="2">
              <a:spcBef>
                <a:spcPts val="0"/>
              </a:spcBef>
            </a:pPr>
            <a:r>
              <a:rPr lang="en-US" altLang="en-US" dirty="0" err="1" smtClean="0">
                <a:ea typeface="ＭＳ Ｐゴシック" panose="020B0600070205080204" pitchFamily="34" charset="-128"/>
              </a:rPr>
              <a:t>Liptay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Structural aspects of the System/360 Model 85 II: the cache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,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IBM Systems Journal, 1968.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FC3976D-AB8F-4BB4-AAB9-AD4121F167AE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9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a word is not found in the cache, a </a:t>
            </a:r>
            <a:r>
              <a:rPr lang="en-US" sz="2800" i="1" dirty="0"/>
              <a:t>miss </a:t>
            </a:r>
            <a:r>
              <a:rPr lang="en-US" sz="2800" dirty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Fetch word from lower level in hierarchy, requiring a higher latency reference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Lower level may be another cache or the main memory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Also fetch the other words contained within the </a:t>
            </a:r>
            <a:r>
              <a:rPr lang="en-US" sz="2400" i="1" dirty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Takes advantage of spatial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</a:t>
            </a:r>
            <a:r>
              <a:rPr lang="en-US" sz="2400" dirty="0"/>
              <a:t>block into cache in any location within its </a:t>
            </a:r>
            <a:r>
              <a:rPr lang="en-US" sz="2400" i="1" dirty="0"/>
              <a:t>set</a:t>
            </a:r>
            <a:r>
              <a:rPr lang="en-US" sz="2400" dirty="0"/>
              <a:t>, determined by address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block address MOD number of sets in cache</a:t>
            </a:r>
          </a:p>
        </p:txBody>
      </p:sp>
    </p:spTree>
    <p:extLst>
      <p:ext uri="{BB962C8B-B14F-4D97-AF65-F5344CB8AC3E}">
        <p14:creationId xmlns:p14="http://schemas.microsoft.com/office/powerpoint/2010/main" val="19290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n</a:t>
            </a:r>
            <a:r>
              <a:rPr lang="en-US" sz="2800" dirty="0"/>
              <a:t> sets =&gt; </a:t>
            </a:r>
            <a:r>
              <a:rPr lang="en-US" sz="2800" i="1" dirty="0"/>
              <a:t>n-way set associative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Direct-mapped cache =&gt; </a:t>
            </a:r>
            <a:r>
              <a:rPr lang="en-US" sz="2400" dirty="0"/>
              <a:t>one block per set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i="1" dirty="0"/>
              <a:t>Fully associative </a:t>
            </a:r>
            <a:r>
              <a:rPr lang="en-US" sz="2400" dirty="0"/>
              <a:t>=&gt; one set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Writing </a:t>
            </a:r>
            <a:r>
              <a:rPr lang="en-US" sz="2800" dirty="0"/>
              <a:t>to cache:  two strategies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Write-through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Immediately update lower levels of hierarchy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Write-back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Only update lower levels of hierarchy when an updated block is replaced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Both strategies use </a:t>
            </a:r>
            <a:r>
              <a:rPr lang="en-US" sz="2400" i="1" dirty="0"/>
              <a:t>write buffer </a:t>
            </a:r>
            <a:r>
              <a:rPr lang="en-US" sz="2400" dirty="0"/>
              <a:t>to make writes asynchronous</a:t>
            </a:r>
          </a:p>
        </p:txBody>
      </p:sp>
    </p:spTree>
    <p:extLst>
      <p:ext uri="{BB962C8B-B14F-4D97-AF65-F5344CB8AC3E}">
        <p14:creationId xmlns:p14="http://schemas.microsoft.com/office/powerpoint/2010/main" val="42384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1" y="1153497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Miss rate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Fraction of cache access that result in a miss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Causes of misses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Compulsory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reference to a block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Capacity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Blocks discarded and later retrieved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Conflict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Program makes repeated references to multiple addresses from different blocks that map to the same location in the cache</a:t>
            </a:r>
          </a:p>
        </p:txBody>
      </p:sp>
    </p:spTree>
    <p:extLst>
      <p:ext uri="{BB962C8B-B14F-4D97-AF65-F5344CB8AC3E}">
        <p14:creationId xmlns:p14="http://schemas.microsoft.com/office/powerpoint/2010/main" val="40272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All Works?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425230"/>
            <a:ext cx="8304420" cy="47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CAQA 6</a:t>
            </a:r>
            <a:r>
              <a:rPr lang="en-US" baseline="30000" dirty="0" smtClean="0"/>
              <a:t>th</a:t>
            </a:r>
            <a:r>
              <a:rPr lang="en-US" dirty="0" smtClean="0"/>
              <a:t> ed. 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Chapter 2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Appendix B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Appendix D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Appendix L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Patt</a:t>
            </a:r>
            <a:r>
              <a:rPr lang="en-US" dirty="0"/>
              <a:t>, “Requirements, Bottlenecks, and Good Fortune: Agents for Microprocessor Evolution,” Proceedings of the IEEE 2001.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omputer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68" y="990917"/>
            <a:ext cx="2987755" cy="36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– Main Idea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223756"/>
            <a:ext cx="7989864" cy="49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Lookup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272623"/>
            <a:ext cx="7964478" cy="49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Associative Cache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182757"/>
            <a:ext cx="7983110" cy="49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 Cache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217750"/>
            <a:ext cx="7869440" cy="49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 Memory Layout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990917"/>
            <a:ext cx="7990782" cy="51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2-Way Associative Cache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1250674"/>
            <a:ext cx="7860655" cy="49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Memory Layout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156873"/>
            <a:ext cx="8299048" cy="50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Replacement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270344"/>
            <a:ext cx="7274246" cy="49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365389"/>
            <a:ext cx="8255743" cy="44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2-level Cache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1234109"/>
            <a:ext cx="7629757" cy="49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Abstraction: Virtual vs. Physical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3" y="992627"/>
            <a:ext cx="11207527" cy="5194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Programmer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sees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virtual memory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Can assume the memory is “infinite”</a:t>
            </a:r>
            <a:endParaRPr lang="en-US" altLang="ja-JP" dirty="0" smtClean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Reality: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Physical memory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size is much smaller than what the programmer assumes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The system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(system software + hardware, cooperatively) maps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virtual memory addresses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physical memory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system automatically manages the physical memory space 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transparently to the programmer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+ </a:t>
            </a:r>
            <a:r>
              <a:rPr lang="en-US" altLang="en-US" sz="2200" dirty="0">
                <a:ea typeface="ＭＳ Ｐゴシック" panose="020B0600070205080204" pitchFamily="34" charset="-128"/>
              </a:rPr>
              <a:t>Programmer does not need to know the physical size of memory nor manage it </a:t>
            </a:r>
            <a:r>
              <a:rPr lang="en-US" altLang="en-US" sz="22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A small physical memory can appear as a huge one to the programmer  Life is easier for the programmer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2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-- More complex system software and architecture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12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2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 classic example of the programmer/(micro)architect tradeoff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2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C41453-3065-4349-8AA7-BBF1BF8D764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2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AMAT Formula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</a:t>
            </a:r>
            <a:r>
              <a:rPr lang="en-US" sz="2800" dirty="0"/>
              <a:t>peculative and multithreaded processors may execute other instructions during a miss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Reduces performance impact of misses</a:t>
            </a:r>
          </a:p>
        </p:txBody>
      </p:sp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09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624" y="1700808"/>
            <a:ext cx="7056784" cy="504056"/>
          </a:xfrm>
          <a:prstGeom prst="rect">
            <a:avLst/>
          </a:prstGeom>
          <a:noFill/>
        </p:spPr>
      </p:pic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600" y="2564904"/>
            <a:ext cx="7543336" cy="334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4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1" y="1166023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Six basic cache optimizations:</a:t>
            </a:r>
          </a:p>
          <a:p>
            <a:pPr lvl="1">
              <a:lnSpc>
                <a:spcPts val="1200"/>
              </a:lnSpc>
            </a:pPr>
            <a:r>
              <a:rPr lang="en-US" sz="2000" dirty="0"/>
              <a:t>Larger block size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Reduces compulsory misses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Increases capacity and conflict misses, increases miss penalty</a:t>
            </a:r>
          </a:p>
          <a:p>
            <a:pPr lvl="1">
              <a:lnSpc>
                <a:spcPts val="1200"/>
              </a:lnSpc>
            </a:pPr>
            <a:r>
              <a:rPr lang="en-US" sz="2000" dirty="0"/>
              <a:t>Larger total cache capacity to reduce miss rate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Increases hit time, increases power consumption</a:t>
            </a:r>
          </a:p>
          <a:p>
            <a:pPr lvl="1">
              <a:lnSpc>
                <a:spcPts val="1200"/>
              </a:lnSpc>
            </a:pPr>
            <a:r>
              <a:rPr lang="en-US" sz="2000" dirty="0"/>
              <a:t>Higher associativity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Reduces conflict misses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Increases hit time, increases power consumption</a:t>
            </a:r>
          </a:p>
          <a:p>
            <a:pPr lvl="1">
              <a:lnSpc>
                <a:spcPts val="1200"/>
              </a:lnSpc>
            </a:pPr>
            <a:r>
              <a:rPr lang="en-US" sz="2000" dirty="0"/>
              <a:t>Higher number of cache levels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Reduces overall memory access time</a:t>
            </a:r>
          </a:p>
          <a:p>
            <a:pPr lvl="1">
              <a:lnSpc>
                <a:spcPts val="1200"/>
              </a:lnSpc>
            </a:pPr>
            <a:r>
              <a:rPr lang="en-US" sz="2000" dirty="0"/>
              <a:t>Giving priority to read misses over writes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Reduces miss penalty</a:t>
            </a:r>
          </a:p>
          <a:p>
            <a:pPr lvl="1">
              <a:lnSpc>
                <a:spcPts val="1200"/>
              </a:lnSpc>
            </a:pPr>
            <a:r>
              <a:rPr lang="en-US" sz="2000" dirty="0"/>
              <a:t>Avoiding address translation in cache indexing</a:t>
            </a:r>
          </a:p>
          <a:p>
            <a:pPr lvl="2">
              <a:lnSpc>
                <a:spcPts val="1200"/>
              </a:lnSpc>
            </a:pPr>
            <a:r>
              <a:rPr lang="en-US" sz="1600" dirty="0"/>
              <a:t>Reduces hit time</a:t>
            </a:r>
          </a:p>
        </p:txBody>
      </p:sp>
    </p:spTree>
    <p:extLst>
      <p:ext uri="{BB962C8B-B14F-4D97-AF65-F5344CB8AC3E}">
        <p14:creationId xmlns:p14="http://schemas.microsoft.com/office/powerpoint/2010/main" val="33083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Memory Technology and </a:t>
            </a:r>
            <a:r>
              <a:rPr lang="en-US" sz="3200" dirty="0" smtClean="0"/>
              <a:t>Basic Optimizations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7484" y="990917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Performance metrics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Latency is concern of cache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Bandwidth is concern of multiprocessors and I/O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Access time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Time between read request and when desired word arrives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Cycle time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Minimum time between unrelated requests to memory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SRAM memory has low latency, use for </a:t>
            </a:r>
            <a:r>
              <a:rPr lang="en-US" sz="2800" dirty="0"/>
              <a:t>cache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Organize </a:t>
            </a:r>
            <a:r>
              <a:rPr lang="en-US" sz="2800" dirty="0"/>
              <a:t>DRAM chips into many banks for high bandwidth, use for main memory</a:t>
            </a:r>
          </a:p>
        </p:txBody>
      </p:sp>
    </p:spTree>
    <p:extLst>
      <p:ext uri="{BB962C8B-B14F-4D97-AF65-F5344CB8AC3E}">
        <p14:creationId xmlns:p14="http://schemas.microsoft.com/office/powerpoint/2010/main" val="2547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Advanced Optimizations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1" y="990917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Reduce hit time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Small and simple first-level caches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Way prediction</a:t>
            </a:r>
          </a:p>
          <a:p>
            <a:pPr>
              <a:lnSpc>
                <a:spcPct val="90000"/>
              </a:lnSpc>
            </a:pPr>
            <a:r>
              <a:rPr lang="en-US" dirty="0"/>
              <a:t>Increase bandwidth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Pipelined caches, </a:t>
            </a:r>
            <a:r>
              <a:rPr lang="en-US" sz="2000" dirty="0" err="1"/>
              <a:t>multibanked</a:t>
            </a:r>
            <a:r>
              <a:rPr lang="en-US" sz="2000" dirty="0"/>
              <a:t> caches, non-blocking caches</a:t>
            </a:r>
          </a:p>
          <a:p>
            <a:pPr>
              <a:lnSpc>
                <a:spcPct val="90000"/>
              </a:lnSpc>
            </a:pPr>
            <a:r>
              <a:rPr lang="en-US" dirty="0"/>
              <a:t>Reduce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Critical word first, merging write buffers</a:t>
            </a:r>
          </a:p>
          <a:p>
            <a:pPr>
              <a:lnSpc>
                <a:spcPct val="90000"/>
              </a:lnSpc>
            </a:pPr>
            <a:r>
              <a:rPr lang="en-US" dirty="0"/>
              <a:t>Reduce miss rate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Compiler optimizations</a:t>
            </a:r>
          </a:p>
          <a:p>
            <a:pPr>
              <a:lnSpc>
                <a:spcPct val="90000"/>
              </a:lnSpc>
            </a:pPr>
            <a:r>
              <a:rPr lang="en-US" dirty="0"/>
              <a:t>Reduce miss penalty or miss rate via parallelization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Hardware or compiler prefetching</a:t>
            </a:r>
          </a:p>
        </p:txBody>
      </p:sp>
    </p:spTree>
    <p:extLst>
      <p:ext uri="{BB962C8B-B14F-4D97-AF65-F5344CB8AC3E}">
        <p14:creationId xmlns:p14="http://schemas.microsoft.com/office/powerpoint/2010/main" val="696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1590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defRPr/>
            </a:pPr>
            <a:r>
              <a:rPr lang="en-US" sz="2800" kern="0" dirty="0">
                <a:solidFill>
                  <a:srgbClr val="003399"/>
                </a:solidFill>
              </a:rPr>
              <a:t>Access time vs. size and associativity</a:t>
            </a:r>
            <a:endParaRPr lang="en-US" sz="2400" kern="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879091"/>
            <a:ext cx="6650577" cy="46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89272" y="5822488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defRPr/>
            </a:pPr>
            <a:r>
              <a:rPr lang="en-US" sz="2800" kern="0" dirty="0">
                <a:solidFill>
                  <a:srgbClr val="003399"/>
                </a:solidFill>
              </a:rPr>
              <a:t>Energy per read vs. size and associativity</a:t>
            </a:r>
            <a:endParaRPr lang="en-US" sz="2400" kern="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171" y="1056868"/>
            <a:ext cx="6548148" cy="46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1" y="1007727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 improve hit time, predict the way to pre-set </a:t>
            </a:r>
            <a:r>
              <a:rPr lang="en-US" sz="2800" dirty="0" err="1"/>
              <a:t>mux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Mis</a:t>
            </a:r>
            <a:r>
              <a:rPr lang="en-US" sz="2400" dirty="0"/>
              <a:t>-prediction gives longer hit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Prediction accuracy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&gt; 90% for two-way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&gt; 80% for four-way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I-cache has better accuracy than D-cache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used on MIPS R10000 in mid-90s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Extend </a:t>
            </a:r>
            <a:r>
              <a:rPr lang="en-US" sz="2800" dirty="0"/>
              <a:t>to predict block as well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“Way selection”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Increases </a:t>
            </a:r>
            <a:r>
              <a:rPr lang="en-US" sz="2400" dirty="0" err="1"/>
              <a:t>mis</a:t>
            </a:r>
            <a:r>
              <a:rPr lang="en-US" sz="2400" dirty="0"/>
              <a:t>-prediction penalty</a:t>
            </a:r>
          </a:p>
        </p:txBody>
      </p:sp>
    </p:spTree>
    <p:extLst>
      <p:ext uri="{BB962C8B-B14F-4D97-AF65-F5344CB8AC3E}">
        <p14:creationId xmlns:p14="http://schemas.microsoft.com/office/powerpoint/2010/main" val="37952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Pipeline cache access to improve bandwidth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Pentium:  1 cycle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Pentium Pro – Pentium III:  2 cycles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Pentium 4 – Core i7:  4 cycles</a:t>
            </a:r>
          </a:p>
          <a:p>
            <a:pPr>
              <a:lnSpc>
                <a:spcPct val="90000"/>
              </a:lnSpc>
            </a:pPr>
            <a:r>
              <a:rPr lang="en-US" sz="2800"/>
              <a:t>Increases </a:t>
            </a:r>
            <a:r>
              <a:rPr lang="en-US" sz="2800" dirty="0"/>
              <a:t>branch </a:t>
            </a:r>
            <a:r>
              <a:rPr lang="en-US" sz="2800" err="1"/>
              <a:t>mis</a:t>
            </a:r>
            <a:r>
              <a:rPr lang="en-US" sz="2800"/>
              <a:t>-prediction penalty</a:t>
            </a:r>
          </a:p>
          <a:p>
            <a:pPr>
              <a:lnSpc>
                <a:spcPct val="90000"/>
              </a:lnSpc>
            </a:pPr>
            <a:r>
              <a:rPr lang="en-US" sz="2800"/>
              <a:t>Makes </a:t>
            </a:r>
            <a:r>
              <a:rPr lang="en-US" sz="2800" dirty="0"/>
              <a:t>it easier to </a:t>
            </a:r>
            <a:r>
              <a:rPr lang="en-US" sz="2800"/>
              <a:t>increase associativity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Multibanked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Organize cache as independent banks to support simultaneous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</a:t>
            </a:r>
            <a:r>
              <a:rPr lang="en-US" sz="2400" dirty="0"/>
              <a:t>i7 supports 4 banks for L1 and 8 banks for L2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Interleave banks according to block address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68" y="4417110"/>
            <a:ext cx="8371264" cy="1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Nonblocking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8427" y="1001100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Allow hits before previous misses complete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“Hit under miss”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“Hit under multiple miss”</a:t>
            </a:r>
          </a:p>
          <a:p>
            <a:pPr>
              <a:lnSpc>
                <a:spcPct val="90000"/>
              </a:lnSpc>
            </a:pPr>
            <a:r>
              <a:rPr lang="en-US" dirty="0"/>
              <a:t>L2 must support this</a:t>
            </a:r>
          </a:p>
          <a:p>
            <a:pPr>
              <a:lnSpc>
                <a:spcPct val="90000"/>
              </a:lnSpc>
            </a:pPr>
            <a:r>
              <a:rPr lang="en-US" dirty="0"/>
              <a:t>In general, processors can hide L1 miss penalty but not L2 miss penalty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199" y="3447823"/>
            <a:ext cx="5721369" cy="28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(Physical)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3" y="1069140"/>
            <a:ext cx="11303779" cy="51943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You need a larger level of storage to manage a small amount of physical memory automatically</a:t>
            </a:r>
          </a:p>
          <a:p>
            <a:pPr marL="342900" lvl="1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Physical memory has a backing store: disk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We will first start with the physical memory system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For now, ignore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virtual</a:t>
            </a:r>
            <a:r>
              <a:rPr lang="en-US" altLang="en-US" dirty="0" err="1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physical</a:t>
            </a:r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indirection</a:t>
            </a:r>
          </a:p>
          <a:p>
            <a:pPr marL="342900" lvl="1" indent="0"/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We will get back to it when the needs of virtual memory start complicating the design of physical memory…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8983BF-11B8-4CD2-A8DB-DDE5F485D7C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9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Word First, Early Restart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7484" y="1103393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Critical word first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Request missed word from memory first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Send it to the processor as soon as it arrives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Early restart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Request words in normal order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Send missed work to the processor as soon as it arrives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Effectiveness of these strategies depends on block size and likelihood of another access to the portion of the block that has not yet been fetched</a:t>
            </a:r>
          </a:p>
        </p:txBody>
      </p:sp>
    </p:spTree>
    <p:extLst>
      <p:ext uri="{BB962C8B-B14F-4D97-AF65-F5344CB8AC3E}">
        <p14:creationId xmlns:p14="http://schemas.microsoft.com/office/powerpoint/2010/main" val="2338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Write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1" y="1045729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storing to a block that is already pending in the write buffer, update write buffer</a:t>
            </a:r>
          </a:p>
          <a:p>
            <a:pPr>
              <a:lnSpc>
                <a:spcPct val="90000"/>
              </a:lnSpc>
            </a:pPr>
            <a:r>
              <a:rPr lang="en-US" dirty="0"/>
              <a:t>Reduces stalls due to full write buffer</a:t>
            </a:r>
          </a:p>
          <a:p>
            <a:pPr>
              <a:lnSpc>
                <a:spcPct val="90000"/>
              </a:lnSpc>
            </a:pPr>
            <a:r>
              <a:rPr lang="en-US" dirty="0"/>
              <a:t>Do not apply to I/O addresses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2144" y="328498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No write buffering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144" y="505556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Write buffering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2" y="2836522"/>
            <a:ext cx="4268573" cy="31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4" y="1164921"/>
            <a:ext cx="8098105" cy="50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Loop Interchange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Swap nested loops to access memory in sequential order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Blocking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Instead of accessing entire rows or columns, subdivide matrices into blocks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Loop Fusion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Instead of accessing entire rows or columns, subdivide matrices into </a:t>
            </a:r>
            <a:r>
              <a:rPr lang="en-US" dirty="0" smtClean="0"/>
              <a:t>blocks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Prefetching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3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44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Optimization: Merging Arrays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359383"/>
            <a:ext cx="8075200" cy="47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Optimization: Loop Fusion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4" y="1570037"/>
            <a:ext cx="71247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Optimization: Loop Interchange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1293121"/>
            <a:ext cx="8022435" cy="48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484" y="1052323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 = 0; i &lt; N; i = i + 1)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(j = 0; j &lt; N; j = j + 1)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 =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(k = 0; k &lt; N; k = k + 1)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 = r + y[i][k]*z[k][j];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x[i][j] = r;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3302881"/>
            <a:ext cx="8239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1545" y="980729"/>
            <a:ext cx="6444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B)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B)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 = 0; i &lt; N; i = i + 1)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(j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 &lt; min(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B,N); j = j + 1)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 =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(k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k &lt; min(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B,N); k = k + 1)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 = r + y[i][k]*z[k][j];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x[i][j] = x[i][j] + r;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3717033"/>
            <a:ext cx="7411070" cy="24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Fetch two blocks on miss (include next sequential block)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568" y="566124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</a:rPr>
              <a:t>Pre-fetching</a:t>
            </a:r>
            <a:endParaRPr lang="en-US" sz="2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166" y="2019187"/>
            <a:ext cx="6526312" cy="35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Ideal World</a:t>
            </a:r>
            <a:endParaRPr lang="en-US" altLang="en-US" sz="3400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6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8A2FAD-7A21-4FD8-9E18-AE85E630B004}" type="slidenum">
              <a:rPr lang="en-US" altLang="en-US" sz="1600" i="1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 i="1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1839913" y="1219201"/>
            <a:ext cx="1604962" cy="20415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6916" name="TextBox 5"/>
          <p:cNvSpPr txBox="1">
            <a:spLocks noChangeArrowheads="1"/>
          </p:cNvSpPr>
          <p:nvPr/>
        </p:nvSpPr>
        <p:spPr bwMode="auto">
          <a:xfrm>
            <a:off x="2008188" y="1930401"/>
            <a:ext cx="124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Instruction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166917" name="Rectangle 6"/>
          <p:cNvSpPr>
            <a:spLocks noChangeArrowheads="1"/>
          </p:cNvSpPr>
          <p:nvPr/>
        </p:nvSpPr>
        <p:spPr bwMode="auto">
          <a:xfrm>
            <a:off x="5183188" y="1219201"/>
            <a:ext cx="1604962" cy="20415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6918" name="TextBox 7"/>
          <p:cNvSpPr txBox="1">
            <a:spLocks noChangeArrowheads="1"/>
          </p:cNvSpPr>
          <p:nvPr/>
        </p:nvSpPr>
        <p:spPr bwMode="auto">
          <a:xfrm>
            <a:off x="5410200" y="1771650"/>
            <a:ext cx="1327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Pipeline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(Instruction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execution)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6919" name="Rectangle 8"/>
          <p:cNvSpPr>
            <a:spLocks noChangeArrowheads="1"/>
          </p:cNvSpPr>
          <p:nvPr/>
        </p:nvSpPr>
        <p:spPr bwMode="auto">
          <a:xfrm>
            <a:off x="8561388" y="1219201"/>
            <a:ext cx="1604962" cy="20415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6920" name="TextBox 9"/>
          <p:cNvSpPr txBox="1">
            <a:spLocks noChangeArrowheads="1"/>
          </p:cNvSpPr>
          <p:nvPr/>
        </p:nvSpPr>
        <p:spPr bwMode="auto">
          <a:xfrm>
            <a:off x="8896350" y="1930401"/>
            <a:ext cx="89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Supply</a:t>
            </a:r>
          </a:p>
        </p:txBody>
      </p:sp>
      <p:cxnSp>
        <p:nvCxnSpPr>
          <p:cNvPr id="166921" name="Straight Arrow Connector 11"/>
          <p:cNvCxnSpPr>
            <a:cxnSpLocks noChangeShapeType="1"/>
            <a:stCxn id="166915" idx="3"/>
            <a:endCxn id="166917" idx="1"/>
          </p:cNvCxnSpPr>
          <p:nvPr/>
        </p:nvCxnSpPr>
        <p:spPr bwMode="auto">
          <a:xfrm>
            <a:off x="3444876" y="2239964"/>
            <a:ext cx="1738313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922" name="Straight Arrow Connector 13"/>
          <p:cNvCxnSpPr>
            <a:cxnSpLocks noChangeShapeType="1"/>
            <a:stCxn id="166919" idx="1"/>
            <a:endCxn id="166917" idx="3"/>
          </p:cNvCxnSpPr>
          <p:nvPr/>
        </p:nvCxnSpPr>
        <p:spPr bwMode="auto">
          <a:xfrm rot="10800000">
            <a:off x="6788150" y="2239964"/>
            <a:ext cx="1773238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TextBox 15"/>
          <p:cNvSpPr txBox="1">
            <a:spLocks noChangeArrowheads="1"/>
          </p:cNvSpPr>
          <p:nvPr/>
        </p:nvSpPr>
        <p:spPr bwMode="auto">
          <a:xfrm>
            <a:off x="1839914" y="3417888"/>
            <a:ext cx="2378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- Zero latency access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- Infinite capacity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- Zero cost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- Perfect control flow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4795838" y="3352801"/>
            <a:ext cx="3200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No pipeline stalls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Perfect data flow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(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reg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/memory dependencies)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Zero-cycle interconnect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 (operand communication)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Enough functional units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Zero latency compute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TextBox 17"/>
          <p:cNvSpPr txBox="1">
            <a:spLocks noChangeArrowheads="1"/>
          </p:cNvSpPr>
          <p:nvPr/>
        </p:nvSpPr>
        <p:spPr bwMode="auto">
          <a:xfrm>
            <a:off x="8175626" y="3440113"/>
            <a:ext cx="2378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Zero latency access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Infinite capacity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- Infinite bandwidth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 Zero cost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1256471"/>
            <a:ext cx="7313033" cy="49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19802" y="1253706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Insert </a:t>
            </a:r>
            <a:r>
              <a:rPr lang="en-US" sz="2800" dirty="0" err="1"/>
              <a:t>prefetch</a:t>
            </a:r>
            <a:r>
              <a:rPr lang="en-US" sz="2800" dirty="0"/>
              <a:t> instructions before data is needed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Non-faulting:  </a:t>
            </a:r>
            <a:r>
              <a:rPr lang="en-US" sz="2800" dirty="0" err="1"/>
              <a:t>prefetch</a:t>
            </a:r>
            <a:r>
              <a:rPr lang="en-US" sz="2800" dirty="0"/>
              <a:t> doesn’t cause exceptions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Register </a:t>
            </a:r>
            <a:r>
              <a:rPr lang="en-US" sz="2800" dirty="0" err="1"/>
              <a:t>prefetch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Loads data into register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Cache </a:t>
            </a:r>
            <a:r>
              <a:rPr lang="en-US" sz="2800" dirty="0" err="1"/>
              <a:t>prefetch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Loads data into cache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Combine with loop unrolling and software pipelining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9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1" y="1115919"/>
            <a:ext cx="10970683" cy="45677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Amdahl: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Memory capacity should grow linearly with processor speed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Unfortunately, memory capacity and speed has not kept pace with processors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/>
              <a:t>Some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Multiple accesses to same row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Synchronous DRAM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Added clock to DRAM interface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Burst mode with critical word first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Wider interfaces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Double data rate (</a:t>
            </a:r>
            <a:r>
              <a:rPr lang="en-US" sz="2000" dirty="0" smtClean="0"/>
              <a:t>DDR), Multiple </a:t>
            </a:r>
            <a:r>
              <a:rPr lang="en-US" sz="2000" dirty="0"/>
              <a:t>banks on each DRAM device</a:t>
            </a:r>
          </a:p>
        </p:txBody>
      </p:sp>
    </p:spTree>
    <p:extLst>
      <p:ext uri="{BB962C8B-B14F-4D97-AF65-F5344CB8AC3E}">
        <p14:creationId xmlns:p14="http://schemas.microsoft.com/office/powerpoint/2010/main" val="1804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3" y="996950"/>
            <a:ext cx="11071169" cy="51943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Ideal memory’s requirements oppose each other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Bigger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slower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Bigger </a:t>
            </a:r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Takes longer to determine the location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Faster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more expensive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Memory technology: SRAM vs. DRAM vs. Disk vs. Tape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Higher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bandwidth is more expensive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Need more banks, more ports, higher frequency, or faster technology</a:t>
            </a: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77982BD-B359-4593-948F-E225660A265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9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996950"/>
            <a:ext cx="10972800" cy="5194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Bigger is slower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SRAM, 512 Bytes, sub-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nanosec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SRAM, 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KByte~MByte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~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nanosec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DRAM, Gigabyte, ~50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nanosec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Hard Disk, Terabyte, ~10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millisec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Faster is more expensive (dollars and chip area)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SRAM, &lt; 10$ per Megabyte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DRAM, &lt; 1$ per Megabyte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Hard Disk &lt; 1$ per Gigabyte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These sample values (circa ~2011) scale with time</a:t>
            </a:r>
          </a:p>
          <a:p>
            <a:pPr>
              <a:spcBef>
                <a:spcPts val="0"/>
              </a:spcBef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Other technologies have their place as well 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Flash memory, PC-RAM, MRAM, RRAM (not mature yet)</a:t>
            </a: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52D137-632D-488B-A438-B9DF70823FE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38B2-4D6D-4D28-B2DD-A09C32802D7B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Memory Hierarchy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3" y="920301"/>
            <a:ext cx="10766149" cy="53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YANFF NAT</Template>
  <TotalTime>4377</TotalTime>
  <Words>2466</Words>
  <Application>Microsoft Office PowerPoint</Application>
  <PresentationFormat>Widescreen</PresentationFormat>
  <Paragraphs>449</Paragraphs>
  <Slides>51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ＭＳ Ｐゴシック</vt:lpstr>
      <vt:lpstr>Arial</vt:lpstr>
      <vt:lpstr>Calibri</vt:lpstr>
      <vt:lpstr>CiscoSans Thin</vt:lpstr>
      <vt:lpstr>Courier New</vt:lpstr>
      <vt:lpstr>Garamond</vt:lpstr>
      <vt:lpstr>Intel Clear</vt:lpstr>
      <vt:lpstr>Intel Clear Pro</vt:lpstr>
      <vt:lpstr>Wingdings</vt:lpstr>
      <vt:lpstr>Int_PPT Template_ClearPro_16x9</vt:lpstr>
      <vt:lpstr>Crash course on computer architecture — Memory Hierarchy and Cache performance</vt:lpstr>
      <vt:lpstr>References</vt:lpstr>
      <vt:lpstr>Abstraction: Virtual vs. Physical Memory</vt:lpstr>
      <vt:lpstr>(Physical) Memory System</vt:lpstr>
      <vt:lpstr>Ideal World</vt:lpstr>
      <vt:lpstr>Memory Technology</vt:lpstr>
      <vt:lpstr>The Problem</vt:lpstr>
      <vt:lpstr>The Problem</vt:lpstr>
      <vt:lpstr>Motivation for Memory Hierarchy</vt:lpstr>
      <vt:lpstr>Memory Tradeoffs</vt:lpstr>
      <vt:lpstr>Memory Hierarchy Design</vt:lpstr>
      <vt:lpstr>Locality</vt:lpstr>
      <vt:lpstr>Memory Locality</vt:lpstr>
      <vt:lpstr>Caching Basics: Exploit Temporal Locality</vt:lpstr>
      <vt:lpstr>Caching Basics: Exploit Spatial Locality</vt:lpstr>
      <vt:lpstr>Memory Hierarchy Basics</vt:lpstr>
      <vt:lpstr>Memory Hierarchy Basics</vt:lpstr>
      <vt:lpstr>Memory Hierarchy Basics</vt:lpstr>
      <vt:lpstr>Why This All Works?</vt:lpstr>
      <vt:lpstr>Cache – Main Idea</vt:lpstr>
      <vt:lpstr>Cache Lookup</vt:lpstr>
      <vt:lpstr>Fully Associative Cache </vt:lpstr>
      <vt:lpstr>Direct Map Cache</vt:lpstr>
      <vt:lpstr>Direct Map Memory Layout</vt:lpstr>
      <vt:lpstr>2-Way Associative Cache</vt:lpstr>
      <vt:lpstr>Multi-way Memory Layout</vt:lpstr>
      <vt:lpstr>Line Replacement Policy</vt:lpstr>
      <vt:lpstr>Cache Performance</vt:lpstr>
      <vt:lpstr>2-level Cache Performance</vt:lpstr>
      <vt:lpstr>AMAT Formula</vt:lpstr>
      <vt:lpstr>Optimization Basics</vt:lpstr>
      <vt:lpstr>Memory Technology and Basic Optimizations</vt:lpstr>
      <vt:lpstr>Advanced Optimizations</vt:lpstr>
      <vt:lpstr>L1 Size and Associativity</vt:lpstr>
      <vt:lpstr>L1 Size and Associativity</vt:lpstr>
      <vt:lpstr>Way Prediction</vt:lpstr>
      <vt:lpstr>Pipelined Caches</vt:lpstr>
      <vt:lpstr>Multibanked Caches</vt:lpstr>
      <vt:lpstr>Nonblocking Caches</vt:lpstr>
      <vt:lpstr>Critical Word First, Early Restart</vt:lpstr>
      <vt:lpstr>Merging Write Buffer</vt:lpstr>
      <vt:lpstr>Summary</vt:lpstr>
      <vt:lpstr>Compiler Optimizations</vt:lpstr>
      <vt:lpstr>Code Optimization: Merging Arrays</vt:lpstr>
      <vt:lpstr>Code Optimization: Loop Fusion</vt:lpstr>
      <vt:lpstr>Code Optimization: Loop Interchange</vt:lpstr>
      <vt:lpstr>Blocking</vt:lpstr>
      <vt:lpstr>Blocking</vt:lpstr>
      <vt:lpstr>Hardware Prefetching</vt:lpstr>
      <vt:lpstr>Prefetching</vt:lpstr>
      <vt:lpstr>Compiler Prefetching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 example for YANFF</dc:title>
  <dc:creator>Shimansky, Gregory</dc:creator>
  <cp:lastModifiedBy>Melik-Adamyan, Areg</cp:lastModifiedBy>
  <cp:revision>111</cp:revision>
  <dcterms:created xsi:type="dcterms:W3CDTF">2017-08-30T15:13:32Z</dcterms:created>
  <dcterms:modified xsi:type="dcterms:W3CDTF">2018-02-20T18:34:19Z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934f07c3-34ac-455d-9206-483260729055</vt:lpwstr>
  </property>
</Properties>
</file>