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7" r:id="rId2"/>
    <p:sldId id="305" r:id="rId3"/>
    <p:sldId id="306" r:id="rId4"/>
    <p:sldId id="307" r:id="rId5"/>
    <p:sldId id="309" r:id="rId6"/>
    <p:sldId id="409" r:id="rId7"/>
    <p:sldId id="387" r:id="rId8"/>
    <p:sldId id="361" r:id="rId9"/>
    <p:sldId id="408" r:id="rId10"/>
    <p:sldId id="402" r:id="rId11"/>
    <p:sldId id="406" r:id="rId12"/>
    <p:sldId id="405" r:id="rId13"/>
    <p:sldId id="404" r:id="rId14"/>
    <p:sldId id="403" r:id="rId15"/>
    <p:sldId id="352" r:id="rId16"/>
    <p:sldId id="380" r:id="rId17"/>
    <p:sldId id="383" r:id="rId18"/>
    <p:sldId id="338" r:id="rId19"/>
    <p:sldId id="412" r:id="rId20"/>
    <p:sldId id="414" r:id="rId21"/>
    <p:sldId id="260" r:id="rId22"/>
    <p:sldId id="298" r:id="rId23"/>
    <p:sldId id="293" r:id="rId24"/>
    <p:sldId id="259" r:id="rId25"/>
    <p:sldId id="264" r:id="rId26"/>
    <p:sldId id="272" r:id="rId27"/>
    <p:sldId id="273" r:id="rId28"/>
    <p:sldId id="274" r:id="rId29"/>
    <p:sldId id="275" r:id="rId30"/>
    <p:sldId id="277" r:id="rId31"/>
    <p:sldId id="270" r:id="rId32"/>
    <p:sldId id="271" r:id="rId33"/>
    <p:sldId id="279" r:id="rId34"/>
    <p:sldId id="278" r:id="rId35"/>
    <p:sldId id="301" r:id="rId36"/>
    <p:sldId id="304" r:id="rId37"/>
    <p:sldId id="281" r:id="rId38"/>
    <p:sldId id="282" r:id="rId39"/>
    <p:sldId id="285" r:id="rId40"/>
    <p:sldId id="287" r:id="rId41"/>
    <p:sldId id="288" r:id="rId42"/>
    <p:sldId id="292" r:id="rId43"/>
    <p:sldId id="413" r:id="rId44"/>
    <p:sldId id="28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8"/>
    <p:restoredTop sz="81250"/>
  </p:normalViewPr>
  <p:slideViewPr>
    <p:cSldViewPr snapToGrid="0" snapToObjects="1">
      <p:cViewPr varScale="1">
        <p:scale>
          <a:sx n="97" d="100"/>
          <a:sy n="97" d="100"/>
        </p:scale>
        <p:origin x="11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gill/Documents/Research/presentations/msr2019_internship%20talk/plo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gill/Documents/Research/presentations/msr2019_internship%20talk/plo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gill/Documents/Research/presentations/msr2019_internship%20talk/plo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1-billion (</a:t>
            </a:r>
            <a:r>
              <a:rPr lang="en-US" sz="2400" b="0" i="0" u="none" strike="noStrike" baseline="0" dirty="0">
                <a:effectLst/>
              </a:rPr>
              <a:t>3.7GB)</a:t>
            </a:r>
            <a:endParaRPr lang="en-US" dirty="0"/>
          </a:p>
        </c:rich>
      </c:tx>
      <c:layout>
        <c:manualLayout>
          <c:xMode val="edge"/>
          <c:yMode val="edge"/>
          <c:x val="0.34607347713746778"/>
          <c:y val="2.0437271790503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1-billion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58-3445-AB45-E0F87A0C61E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58-3445-AB45-E0F87A0C61E0}"/>
              </c:ext>
            </c:extLst>
          </c:dPt>
          <c:cat>
            <c:strRef>
              <c:f>Sheet1!$B$2:$D$2</c:f>
              <c:strCache>
                <c:ptCount val="3"/>
                <c:pt idx="0">
                  <c:v>W2V</c:v>
                </c:pt>
                <c:pt idx="1">
                  <c:v>GEN</c:v>
                </c:pt>
                <c:pt idx="2">
                  <c:v>GW2V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22957.9</c:v>
                </c:pt>
                <c:pt idx="1">
                  <c:v>17516.099999999999</c:v>
                </c:pt>
                <c:pt idx="2">
                  <c:v>1633.5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58-3445-AB45-E0F87A0C6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0028575"/>
        <c:axId val="1671809343"/>
      </c:barChart>
      <c:catAx>
        <c:axId val="17100285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Frameworks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809343"/>
        <c:crosses val="autoZero"/>
        <c:auto val="1"/>
        <c:lblAlgn val="ctr"/>
        <c:lblOffset val="100"/>
        <c:noMultiLvlLbl val="0"/>
      </c:catAx>
      <c:valAx>
        <c:axId val="1671809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0028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News (</a:t>
            </a:r>
            <a:r>
              <a:rPr lang="en-US" sz="2400" b="0" i="0" u="none" strike="noStrike" baseline="0" dirty="0">
                <a:effectLst/>
              </a:rPr>
              <a:t>3.9GB)</a:t>
            </a:r>
            <a:endParaRPr lang="en-US" dirty="0"/>
          </a:p>
        </c:rich>
      </c:tx>
      <c:layout>
        <c:manualLayout>
          <c:xMode val="edge"/>
          <c:yMode val="edge"/>
          <c:x val="0.38121606431655719"/>
          <c:y val="2.38434837555873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news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10-874A-A894-CA00D04B0DF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10-874A-A894-CA00D04B0DF0}"/>
              </c:ext>
            </c:extLst>
          </c:dPt>
          <c:cat>
            <c:strRef>
              <c:f>Sheet1!$B$2:$D$2</c:f>
              <c:strCache>
                <c:ptCount val="3"/>
                <c:pt idx="0">
                  <c:v>W2V</c:v>
                </c:pt>
                <c:pt idx="1">
                  <c:v>GEN</c:v>
                </c:pt>
                <c:pt idx="2">
                  <c:v>GW2V</c:v>
                </c:pt>
              </c:strCache>
            </c:strRef>
          </c:cat>
          <c:val>
            <c:numRef>
              <c:f>Sheet1!$B$12:$D$12</c:f>
              <c:numCache>
                <c:formatCode>General</c:formatCode>
                <c:ptCount val="3"/>
                <c:pt idx="0">
                  <c:v>25278.2</c:v>
                </c:pt>
                <c:pt idx="1">
                  <c:v>19376.8</c:v>
                </c:pt>
                <c:pt idx="2">
                  <c:v>1731.1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10-874A-A894-CA00D04B0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0028575"/>
        <c:axId val="1671809343"/>
      </c:barChart>
      <c:catAx>
        <c:axId val="17100285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Frameworks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809343"/>
        <c:crosses val="autoZero"/>
        <c:auto val="1"/>
        <c:lblAlgn val="ctr"/>
        <c:lblOffset val="100"/>
        <c:noMultiLvlLbl val="0"/>
      </c:catAx>
      <c:valAx>
        <c:axId val="1671809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0028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Wiki (21GB)</a:t>
            </a:r>
          </a:p>
        </c:rich>
      </c:tx>
      <c:layout>
        <c:manualLayout>
          <c:xMode val="edge"/>
          <c:yMode val="edge"/>
          <c:x val="0.41057657486392196"/>
          <c:y val="2.38434837555873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Sheet1!$A$32</c:f>
              <c:strCache>
                <c:ptCount val="1"/>
                <c:pt idx="0">
                  <c:v>wiki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70-4147-A8C9-5578E66C8AD1}"/>
              </c:ext>
            </c:extLst>
          </c:dPt>
          <c:cat>
            <c:strRef>
              <c:f>Sheet1!$B$2:$D$2</c:f>
              <c:strCache>
                <c:ptCount val="3"/>
                <c:pt idx="0">
                  <c:v>W2V</c:v>
                </c:pt>
                <c:pt idx="1">
                  <c:v>GEN</c:v>
                </c:pt>
                <c:pt idx="2">
                  <c:v>GW2V</c:v>
                </c:pt>
              </c:strCache>
            </c:strRef>
          </c:cat>
          <c:val>
            <c:numRef>
              <c:f>Sheet1!$B$32:$D$32</c:f>
              <c:numCache>
                <c:formatCode>General</c:formatCode>
                <c:ptCount val="3"/>
                <c:pt idx="0">
                  <c:v>140216.79999999999</c:v>
                </c:pt>
                <c:pt idx="2">
                  <c:v>9993.7000000000007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70-4147-A8C9-5578E66C8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0028575"/>
        <c:axId val="1671809343"/>
      </c:barChart>
      <c:catAx>
        <c:axId val="17100285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Frameworks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809343"/>
        <c:crosses val="autoZero"/>
        <c:auto val="1"/>
        <c:lblAlgn val="ctr"/>
        <c:lblOffset val="100"/>
        <c:noMultiLvlLbl val="0"/>
      </c:catAx>
      <c:valAx>
        <c:axId val="1671809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0028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949FF-62AB-5542-BF0A-E05262AA54FE}" type="datetimeFigureOut">
              <a:rPr lang="en-US" smtClean="0"/>
              <a:t>10/3/19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E330B-ABC5-944E-AC84-37EBE66CE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6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terative_method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oreilly.com/library/view/statistics-for-machine/9781788295758/f7c6dca2-593c-449d-8901-b9a98e5fd1c4.xhtml" TargetMode="External"/><Relationship Id="rId5" Type="http://schemas.openxmlformats.org/officeDocument/2006/relationships/hyperlink" Target="https://en.wikipedia.org/wiki/Objective_function" TargetMode="External"/><Relationship Id="rId4" Type="http://schemas.openxmlformats.org/officeDocument/2006/relationships/hyperlink" Target="https://en.wikipedia.org/wiki/Mathematical_optimization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E330B-ABC5-944E-AC84-37EBE66CEF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99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many techniques to get work embeddings: with deep neural networks with many layers.</a:t>
            </a:r>
          </a:p>
          <a:p>
            <a:r>
              <a:rPr lang="en-US" dirty="0"/>
              <a:t>The task given to neural network is of predicting the neighboring words: which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983DF-EEC7-B34D-A899-F9807D88309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69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Sparse matrix : blank cells mean no edges</a:t>
            </a:r>
          </a:p>
          <a:p>
            <a:r>
              <a:rPr lang="en-US" dirty="0" err="1"/>
              <a:t>Sparcity</a:t>
            </a:r>
            <a:r>
              <a:rPr lang="en-US" dirty="0"/>
              <a:t> in computation: use graph 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E330B-ABC5-944E-AC84-37EBE66CEF7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44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Unlike matrix completion, Word2Vec has the nice property that it does not need human annotated labels.</a:t>
            </a:r>
          </a:p>
          <a:p>
            <a:endParaRPr lang="en-US" dirty="0"/>
          </a:p>
          <a:p>
            <a:r>
              <a:rPr lang="en-US" dirty="0"/>
              <a:t>Vectors are initialized to random values.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do not explicitly construct the edges of the graph. Word2Vec generates edges on-the-fly using the worklist.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edges generated in one epoch could be different from that in another (as they are generated based on random sampling)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Abstractly, the graph is treated as a dense matrix and Gluon optimizes communication when vertices are not touched in a particular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round.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E330B-ABC5-944E-AC84-37EBE66CEF7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36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Multivariable loss function</a:t>
            </a:r>
          </a:p>
          <a:p>
            <a:r>
              <a:rPr lang="en-US" dirty="0"/>
              <a:t>Perfect prediction will have loss 0</a:t>
            </a:r>
          </a:p>
          <a:p>
            <a:r>
              <a:rPr lang="en-US" dirty="0"/>
              <a:t>Loss function penalizes more for incorrect prediction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983DF-EEC7-B34D-A899-F9807D88309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70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SGD : is an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Iterative method"/>
              </a:rPr>
              <a:t>iterative method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Mathematical optimization"/>
              </a:rPr>
              <a:t>optimizing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objective function</a:t>
            </a:r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 coz selects the randomly selected samples to evaluate gradient </a:t>
            </a:r>
          </a:p>
          <a:p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Alpha: Decays as we move towards convergence</a:t>
            </a:r>
          </a:p>
          <a:p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Too small learning rate requires many updates before reaching the minimum point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The optimal learning rate 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switly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reaches the minimum point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Too large of a learning rate causes drastic updates which leads to divergent behaviors</a:t>
            </a:r>
          </a:p>
          <a:p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6"/>
              </a:rPr>
              <a:t>https://www.oreilly.com/library/view/statistics-for-machine/9781788295758/f7c6dca2-593c-449d-8901-b9a98e5fd1c4.xhtml</a:t>
            </a:r>
            <a:endParaRPr lang="en-US" sz="1200" dirty="0"/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Another way to parallelize is use minibatch + generate updates and apply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Figure: alpha scales along the slope</a:t>
            </a:r>
          </a:p>
          <a:p>
            <a:pPr marL="228600" indent="-228600">
              <a:buAutoNum type="arabicPeriod"/>
            </a:pPr>
            <a:r>
              <a:rPr lang="en-US" dirty="0" err="1"/>
              <a:t>Ipeople</a:t>
            </a:r>
            <a:r>
              <a:rPr lang="en-US" dirty="0"/>
              <a:t> have shown it to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983DF-EEC7-B34D-A899-F9807D88309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58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Everyone can access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E330B-ABC5-944E-AC84-37EBE66CEF7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06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Clients/workers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Abstractly, this can be viewed as a generalization of the parameter server model where each host acts as a parameter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 for a partition of the model.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E330B-ABC5-944E-AC84-37EBE66CEF7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4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synchronization rounds within an Epoch (Mini-Batch)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 epoch.. Edges changes. Positive and negative samples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Implicit local graph. Edges are changing every epoch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E330B-ABC5-944E-AC84-37EBE66CEF7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6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Both"/>
            </a:pPr>
            <a:r>
              <a:rPr lang="en-US" dirty="0"/>
              <a:t>Is very common in the beginning: Random initialized model all point in the same direction: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AutoNum type="alphaLcParenBoth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𝑔2 was computed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sequentially after applying 𝑔1, the magnitude of 𝑔2 would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have smaller since we already had moved in the 𝑔1 direction.</a:t>
            </a:r>
            <a:endParaRPr lang="en-US" dirty="0"/>
          </a:p>
          <a:p>
            <a:r>
              <a:rPr lang="en-US" dirty="0"/>
              <a:t>(b) quickly falls in category 2</a:t>
            </a:r>
          </a:p>
          <a:p>
            <a:r>
              <a:rPr lang="en-US" dirty="0"/>
              <a:t>(c) Gradient become orthogonal as it approaches the minima towards the end of execution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project one the gradient in the orthogonal space and use that.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our approach is equivalent to a sequential execution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SGD</a:t>
            </a:r>
          </a:p>
          <a:p>
            <a:r>
              <a:rPr lang="en-US" dirty="0"/>
              <a:t>We show in the paper that it is a direction to take as it fits our definition of good combiner.</a:t>
            </a:r>
          </a:p>
          <a:p>
            <a:r>
              <a:rPr lang="en-US" dirty="0"/>
              <a:t>Algorithmic overhead: Loss doesn’t decay as much as sequential execution </a:t>
            </a:r>
          </a:p>
          <a:p>
            <a:endParaRPr lang="en-US" dirty="0"/>
          </a:p>
          <a:p>
            <a:r>
              <a:rPr lang="en-US" dirty="0"/>
              <a:t>Can be extended to multiple gradients by applying induction.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E330B-ABC5-944E-AC84-37EBE66CEF7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14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(MPI collectives)</a:t>
            </a:r>
          </a:p>
          <a:p>
            <a:r>
              <a:rPr lang="en-US" dirty="0"/>
              <a:t>Not everything is updated. It will lead to more redundant communication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Gluon API use bit-vectors to track node updates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E330B-ABC5-944E-AC84-37EBE66CEF7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8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Xstream</a:t>
            </a:r>
            <a:r>
              <a:rPr lang="en-US" dirty="0"/>
              <a:t>: EPFL</a:t>
            </a:r>
          </a:p>
          <a:p>
            <a:r>
              <a:rPr lang="en-US" dirty="0" err="1"/>
              <a:t>Gridgraph</a:t>
            </a:r>
            <a:r>
              <a:rPr lang="en-US" dirty="0"/>
              <a:t>: Tsinghua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E330B-ABC5-944E-AC84-37EBE66CEF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4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(MPI collectives)</a:t>
            </a:r>
          </a:p>
          <a:p>
            <a:r>
              <a:rPr lang="en-US" dirty="0"/>
              <a:t>Not everything is updated. It will lead to more redundant communication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Gluon API use bit-vectors to track node updates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E330B-ABC5-944E-AC84-37EBE66CEF7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00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measure the accuracy of trained models on different datasets, we used the analogical reasoning task outlined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original Word2Vec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syntactic analogies : (such as "calm" : "calmly" :: "quick" : "quickly")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semantic analogies such as the country to capital city relationship</a:t>
            </a:r>
          </a:p>
          <a:p>
            <a:pPr marL="228600" indent="-228600">
              <a:buAutoNum type="arabicPeriod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E330B-ABC5-944E-AC84-37EBE66CEF7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56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Sparsity will increase with model size, which benefits opt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general, we have observed that in order to maintain the desired accuracy, the synchronization frequency needs to be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(roughly) linearly with the number of hosts.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E330B-ABC5-944E-AC84-37EBE66CEF7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92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32 hosts</a:t>
            </a:r>
          </a:p>
          <a:p>
            <a:r>
              <a:rPr lang="en-US" dirty="0"/>
              <a:t>Push and pull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E330B-ABC5-944E-AC84-37EBE66CEF7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28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E330B-ABC5-944E-AC84-37EBE66CEF7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6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Exploits invariants in partitioning policy chosen at runtime</a:t>
            </a:r>
          </a:p>
          <a:p>
            <a:pPr>
              <a:buNone/>
            </a:pPr>
            <a:r>
              <a:rPr lang="en"/>
              <a:t>First multi-host multi-GPU framework</a:t>
            </a:r>
          </a:p>
        </p:txBody>
      </p:sp>
    </p:spTree>
    <p:extLst>
      <p:ext uri="{BB962C8B-B14F-4D97-AF65-F5344CB8AC3E}">
        <p14:creationId xmlns:p14="http://schemas.microsoft.com/office/powerpoint/2010/main" val="2133891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/>
              <a:t>Neighborhood</a:t>
            </a:r>
          </a:p>
        </p:txBody>
      </p:sp>
    </p:spTree>
    <p:extLst>
      <p:ext uri="{BB962C8B-B14F-4D97-AF65-F5344CB8AC3E}">
        <p14:creationId xmlns:p14="http://schemas.microsoft.com/office/powerpoint/2010/main" val="71749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CuSP</a:t>
            </a:r>
            <a:r>
              <a:rPr lang="en-US" dirty="0"/>
              <a:t>: Customizable streaming edge </a:t>
            </a:r>
            <a:r>
              <a:rPr lang="en-US" dirty="0" err="1"/>
              <a:t>partitioner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E330B-ABC5-944E-AC84-37EBE66CEF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80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E330B-ABC5-944E-AC84-37EBE66CEF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51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Unique words are mapped to contextually relevant words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983DF-EEC7-B34D-A899-F9807D8830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1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Unique words are mapped to contextually relevant words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983DF-EEC7-B34D-A899-F9807D8830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44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Speeding up training of Word2Vec (finding word embeddings) family of algorithms</a:t>
            </a:r>
          </a:p>
          <a:p>
            <a:pPr lvl="1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Distributing Word2Vec computation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E330B-ABC5-944E-AC84-37EBE66CEF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9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031F-D7F4-9B47-AB82-175D4B038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D3AD1B-63BE-F548-AB05-1C9430A10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167CF-C664-FB43-8F8E-A1EE52DC8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1430-6822-BF4A-9EB0-9D6840CE1A5F}" type="datetime1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03867-5A8F-814B-84F4-71184352A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34CE6-6CFC-3449-AC9C-9E11BFEE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3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DBBD9-A3B0-E246-8645-3516E6E85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F903D-B058-C241-A139-333147B19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EA5D1-540E-1D4C-9B12-4C7FD931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0B90-3A34-5748-9B66-D4EFE5BDFBD3}" type="datetime1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01238-25B0-0849-819D-F3A53C66D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0C13F-7D45-D947-B103-BB8B189D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1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95B48A-B636-2342-BC94-6AC67E972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CADCC-326E-764C-B6BE-905A11853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E61A8-4543-1B47-9025-C8EF8AA4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A1F0-2E03-6C4A-9AEE-03AFF2AF86E4}" type="datetime1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C1754-1321-3040-AF9A-F1368581F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C2080-BC29-C440-A79F-B89DAEE2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81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024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0EA4B-36DD-C54F-A8DF-A9561651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FDCF1-8C33-C342-94A6-01F038E84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FDCD8-323A-DB48-93ED-380CC9027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17BD-1424-9A49-BB31-F47FFA968455}" type="datetime1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4580-6D9D-1248-BC3E-A52902B0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2E1B1-A9F3-8D4C-A84A-E9A7A308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8A325-F308-744A-97F2-B61CD04A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3F1A4-9B6C-9343-BA7D-145BDDE71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6B865-4B38-F44F-AB5B-C408D5CBE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31A4-0916-C24C-8142-7B81754351AA}" type="datetime1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A583F-9AF0-724C-86D6-89743611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8E59E-1F90-AA40-8C47-74169133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2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421F-5C0C-534A-A7CF-6E2A1B312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F5037-E857-E24F-895A-945287284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F0381-78CD-3B42-A8AF-A468B1938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B24E9-F748-4A43-B399-71A3EE2A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0CB5-2186-8747-A144-877AC327CC29}" type="datetime1">
              <a:rPr lang="en-US" smtClean="0"/>
              <a:t>10/3/19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FA533-1D50-4340-846E-3DE36AA6D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EA03E-8720-854A-9D4E-626E23C9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3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F3C6-2B9C-5E41-A5DA-7BEBEB560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FB884-5687-084E-8F5C-3C95B71C7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CBE5B-1492-8240-A839-A0B54EA78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A5C9EE-38C8-7F4A-8D89-A69C0E401C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368EE3-7040-414E-9597-6D8534A447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70DF89-2E4A-4B4B-B82C-73EEA04C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102C-5C2C-4448-84C4-18C87FF36F75}" type="datetime1">
              <a:rPr lang="en-US" smtClean="0"/>
              <a:t>10/3/19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106184-C14F-DA46-BBD8-3727CA06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29E12E-14B9-B445-B137-B1BB667F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0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570F-57A6-5B4F-9870-6D84C015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25457-E8ED-7E4E-AD4F-41B9824E6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5A24-634D-2F42-94B7-D9DB27A75CBD}" type="datetime1">
              <a:rPr lang="en-US" smtClean="0"/>
              <a:t>10/3/19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9315D9-BE36-AA46-B468-F41FE68D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5B058-95EB-E446-B923-C75DA3767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4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8C586-68D9-524B-A5BE-76F3326C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9842-C379-B74F-AC85-14F2EBBAB6D5}" type="datetime1">
              <a:rPr lang="en-US" smtClean="0"/>
              <a:t>10/3/19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B71A9-5966-F640-A4F6-D69096C3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063CC-2A24-AA49-A9B9-E3E68DF92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239FA-E061-6249-8057-C77B8C74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17B98-36D7-EA41-99EE-214145B4D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4DA08-3BA2-0742-86AB-D8787A79E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23988-644B-CA4C-85C7-39046AD5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AE8F-2A39-0840-9808-40550EE8B16C}" type="datetime1">
              <a:rPr lang="en-US" smtClean="0"/>
              <a:t>10/3/19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8D1E3-354A-6349-8890-2695CB8E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48681-22DA-E94F-822C-2CA360A7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2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E6541-8E44-B743-8625-9AAC279FA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278E4A-5B8B-6047-BE3F-E2C5B795C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BB962-D602-244B-9935-05384D79C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69D7A-A93A-E547-99CE-594B103F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E95A-E39C-6F47-AFCC-ED81ECE4608F}" type="datetime1">
              <a:rPr lang="en-US" smtClean="0"/>
              <a:t>10/3/19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6F1EA-06DD-D04A-9AE4-5FAC3BB04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A43E1-6A2E-AA4E-846D-A4E34332F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5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1C14F0-F9D5-7248-BF07-824F9408E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B6A9F-0DA0-0C4C-848F-53D8EAED3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B72B7-DE0A-DE4A-A031-759D99356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1C7C0-779B-8B4A-BA43-1AB5C3B23316}" type="datetime1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A2F1D-75F4-E247-8ABA-7CAD11032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53BF8-86D1-0140-A484-E81128DB5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C27FB-9A79-8647-99C9-6D6765432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Gill@cs.utexas.ed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5EE10-4FB3-5247-8400-A369C137F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534"/>
            <a:ext cx="9144000" cy="2387600"/>
          </a:xfrm>
        </p:spPr>
        <p:txBody>
          <a:bodyPr/>
          <a:lstStyle/>
          <a:p>
            <a:r>
              <a:rPr lang="en-US" dirty="0"/>
              <a:t>Distributed Graph-Word2Vec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C5A33-679D-DE47-A7CD-733F41B63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16209"/>
            <a:ext cx="9144000" cy="1655762"/>
          </a:xfrm>
        </p:spPr>
        <p:txBody>
          <a:bodyPr/>
          <a:lstStyle/>
          <a:p>
            <a:r>
              <a:rPr lang="en-US" sz="3200" b="1" dirty="0" err="1"/>
              <a:t>Gurbinder</a:t>
            </a:r>
            <a:r>
              <a:rPr lang="en-US" sz="3200" b="1" dirty="0"/>
              <a:t> Gill</a:t>
            </a:r>
          </a:p>
          <a:p>
            <a:r>
              <a:rPr lang="en-US" sz="2800" b="1" dirty="0"/>
              <a:t>Collaborators:</a:t>
            </a:r>
            <a:r>
              <a:rPr lang="en-US" sz="2800" dirty="0"/>
              <a:t> Todd </a:t>
            </a:r>
            <a:r>
              <a:rPr lang="en-US" sz="2800" dirty="0" err="1"/>
              <a:t>Mytkowicz</a:t>
            </a:r>
            <a:r>
              <a:rPr lang="en-US" sz="2800" dirty="0"/>
              <a:t>, Saeed </a:t>
            </a:r>
            <a:r>
              <a:rPr lang="en-US" sz="2800" dirty="0" err="1"/>
              <a:t>Maleki</a:t>
            </a:r>
            <a:r>
              <a:rPr lang="en-US" sz="2800" dirty="0"/>
              <a:t>, Olli </a:t>
            </a:r>
            <a:r>
              <a:rPr lang="en-US" sz="2800" dirty="0" err="1"/>
              <a:t>Saarikivi</a:t>
            </a:r>
            <a:r>
              <a:rPr lang="en-US" sz="2800" dirty="0"/>
              <a:t>, Roshan </a:t>
            </a:r>
            <a:r>
              <a:rPr lang="en-US" sz="2800" dirty="0" err="1"/>
              <a:t>Dathathri</a:t>
            </a:r>
            <a:r>
              <a:rPr lang="en-US" sz="2800" dirty="0"/>
              <a:t>, and Madan </a:t>
            </a:r>
            <a:r>
              <a:rPr lang="en-US" sz="2800" dirty="0" err="1"/>
              <a:t>Musuvathi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AD124-793B-6842-B141-D0E923D3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AC00E8-F18F-AD4E-848F-443E608BA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391" y="5092697"/>
            <a:ext cx="2805113" cy="1261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CD0C50-6FED-0141-A3FB-453ED1EFD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9" y="5323850"/>
            <a:ext cx="3605213" cy="10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35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5F2A2-56BD-42A4-91CF-97F8D723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Partitioning</a:t>
            </a: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FAE8547-3746-4D63-B8DF-D8677B4DAA24}"/>
              </a:ext>
            </a:extLst>
          </p:cNvPr>
          <p:cNvSpPr/>
          <p:nvPr/>
        </p:nvSpPr>
        <p:spPr>
          <a:xfrm>
            <a:off x="415602" y="3038469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9EB029C-19DB-4671-90B0-DB6D92A5FE0D}"/>
              </a:ext>
            </a:extLst>
          </p:cNvPr>
          <p:cNvSpPr/>
          <p:nvPr/>
        </p:nvSpPr>
        <p:spPr>
          <a:xfrm>
            <a:off x="1137495" y="255720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8F74A4-72C0-4034-ACA9-1CEF1EA6422E}"/>
              </a:ext>
            </a:extLst>
          </p:cNvPr>
          <p:cNvSpPr/>
          <p:nvPr/>
        </p:nvSpPr>
        <p:spPr>
          <a:xfrm>
            <a:off x="2061255" y="255720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7B7249-A182-4131-A87E-39CC3989E066}"/>
              </a:ext>
            </a:extLst>
          </p:cNvPr>
          <p:cNvSpPr/>
          <p:nvPr/>
        </p:nvSpPr>
        <p:spPr>
          <a:xfrm>
            <a:off x="2787312" y="3024090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70E269-1A30-480F-8C88-F43CA99BFA8F}"/>
              </a:ext>
            </a:extLst>
          </p:cNvPr>
          <p:cNvSpPr/>
          <p:nvPr/>
        </p:nvSpPr>
        <p:spPr>
          <a:xfrm>
            <a:off x="1137495" y="347962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A35E01-35C1-4E32-9443-A2AEA3D0474A}"/>
              </a:ext>
            </a:extLst>
          </p:cNvPr>
          <p:cNvSpPr/>
          <p:nvPr/>
        </p:nvSpPr>
        <p:spPr>
          <a:xfrm>
            <a:off x="2061255" y="347962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9DC3B9-DC3F-4BA3-A3FB-D4FDDE730425}"/>
              </a:ext>
            </a:extLst>
          </p:cNvPr>
          <p:cNvSpPr/>
          <p:nvPr/>
        </p:nvSpPr>
        <p:spPr>
          <a:xfrm>
            <a:off x="1138504" y="4388113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I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FB0745-C076-410B-AD07-80C70B686D9A}"/>
              </a:ext>
            </a:extLst>
          </p:cNvPr>
          <p:cNvSpPr/>
          <p:nvPr/>
        </p:nvSpPr>
        <p:spPr>
          <a:xfrm>
            <a:off x="2048139" y="4389437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J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DC7D97-9681-4A27-B363-4F9A6ABB1BAE}"/>
              </a:ext>
            </a:extLst>
          </p:cNvPr>
          <p:cNvSpPr/>
          <p:nvPr/>
        </p:nvSpPr>
        <p:spPr>
          <a:xfrm>
            <a:off x="415600" y="3907419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C18E21-9EC6-49A9-8998-8F656DFA09F5}"/>
              </a:ext>
            </a:extLst>
          </p:cNvPr>
          <p:cNvSpPr/>
          <p:nvPr/>
        </p:nvSpPr>
        <p:spPr>
          <a:xfrm>
            <a:off x="2798096" y="3907417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H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871ED9-B11B-4B71-AFC5-8A7D7C4BAED5}"/>
              </a:ext>
            </a:extLst>
          </p:cNvPr>
          <p:cNvCxnSpPr/>
          <p:nvPr/>
        </p:nvCxnSpPr>
        <p:spPr>
          <a:xfrm>
            <a:off x="701602" y="3320203"/>
            <a:ext cx="449441" cy="24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4E5A2A-AA17-4DA5-A568-D4A647BE3549}"/>
              </a:ext>
            </a:extLst>
          </p:cNvPr>
          <p:cNvCxnSpPr>
            <a:cxnSpLocks/>
          </p:cNvCxnSpPr>
          <p:nvPr/>
        </p:nvCxnSpPr>
        <p:spPr>
          <a:xfrm flipV="1">
            <a:off x="683629" y="2789145"/>
            <a:ext cx="464897" cy="280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C4CCB0-7F9D-46C0-A3F1-7D2BFA208917}"/>
              </a:ext>
            </a:extLst>
          </p:cNvPr>
          <p:cNvCxnSpPr>
            <a:cxnSpLocks/>
          </p:cNvCxnSpPr>
          <p:nvPr/>
        </p:nvCxnSpPr>
        <p:spPr>
          <a:xfrm>
            <a:off x="701602" y="4186439"/>
            <a:ext cx="449441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4031FC-2028-4427-B713-8FEDCAAAA3FF}"/>
              </a:ext>
            </a:extLst>
          </p:cNvPr>
          <p:cNvCxnSpPr>
            <a:cxnSpLocks/>
          </p:cNvCxnSpPr>
          <p:nvPr/>
        </p:nvCxnSpPr>
        <p:spPr>
          <a:xfrm flipH="1">
            <a:off x="719724" y="3740740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1EA0418-9FDA-48F4-B8AA-3D87276B911F}"/>
              </a:ext>
            </a:extLst>
          </p:cNvPr>
          <p:cNvCxnSpPr>
            <a:cxnSpLocks/>
          </p:cNvCxnSpPr>
          <p:nvPr/>
        </p:nvCxnSpPr>
        <p:spPr>
          <a:xfrm flipH="1">
            <a:off x="644239" y="2870914"/>
            <a:ext cx="567756" cy="1046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6FF6F8-DA5C-4D2A-AC24-8EA53F58E675}"/>
              </a:ext>
            </a:extLst>
          </p:cNvPr>
          <p:cNvCxnSpPr>
            <a:cxnSpLocks/>
          </p:cNvCxnSpPr>
          <p:nvPr/>
        </p:nvCxnSpPr>
        <p:spPr>
          <a:xfrm flipV="1">
            <a:off x="1431249" y="2850252"/>
            <a:ext cx="723691" cy="672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109D45B-A012-44C0-9441-610B4C172FCB}"/>
              </a:ext>
            </a:extLst>
          </p:cNvPr>
          <p:cNvCxnSpPr>
            <a:cxnSpLocks/>
          </p:cNvCxnSpPr>
          <p:nvPr/>
        </p:nvCxnSpPr>
        <p:spPr>
          <a:xfrm>
            <a:off x="1416875" y="2824188"/>
            <a:ext cx="711827" cy="698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C30AFA-0901-44AB-ABD5-E798E4E5F007}"/>
              </a:ext>
            </a:extLst>
          </p:cNvPr>
          <p:cNvCxnSpPr>
            <a:cxnSpLocks/>
          </p:cNvCxnSpPr>
          <p:nvPr/>
        </p:nvCxnSpPr>
        <p:spPr>
          <a:xfrm flipV="1">
            <a:off x="1445628" y="3773995"/>
            <a:ext cx="709313" cy="65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64A3910-0DF1-4E6F-A268-10DDB9671593}"/>
              </a:ext>
            </a:extLst>
          </p:cNvPr>
          <p:cNvCxnSpPr>
            <a:cxnSpLocks/>
          </p:cNvCxnSpPr>
          <p:nvPr/>
        </p:nvCxnSpPr>
        <p:spPr>
          <a:xfrm flipH="1" flipV="1">
            <a:off x="1421457" y="3745237"/>
            <a:ext cx="656535" cy="68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614F5EC-2FBF-4AC8-958F-262712AA1849}"/>
              </a:ext>
            </a:extLst>
          </p:cNvPr>
          <p:cNvCxnSpPr>
            <a:cxnSpLocks/>
          </p:cNvCxnSpPr>
          <p:nvPr/>
        </p:nvCxnSpPr>
        <p:spPr>
          <a:xfrm flipV="1">
            <a:off x="1474383" y="4546779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7FCA54-C772-4147-B65E-A80A6C43370B}"/>
              </a:ext>
            </a:extLst>
          </p:cNvPr>
          <p:cNvCxnSpPr>
            <a:cxnSpLocks/>
          </p:cNvCxnSpPr>
          <p:nvPr/>
        </p:nvCxnSpPr>
        <p:spPr>
          <a:xfrm flipV="1">
            <a:off x="1485164" y="2713667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2293C9-F9E9-41A1-B3C3-E4D506B87B04}"/>
              </a:ext>
            </a:extLst>
          </p:cNvPr>
          <p:cNvCxnSpPr>
            <a:cxnSpLocks/>
          </p:cNvCxnSpPr>
          <p:nvPr/>
        </p:nvCxnSpPr>
        <p:spPr>
          <a:xfrm flipH="1">
            <a:off x="1474534" y="2633681"/>
            <a:ext cx="610884" cy="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7631309-008F-433D-B8FC-684EE0EDF176}"/>
              </a:ext>
            </a:extLst>
          </p:cNvPr>
          <p:cNvCxnSpPr>
            <a:cxnSpLocks/>
          </p:cNvCxnSpPr>
          <p:nvPr/>
        </p:nvCxnSpPr>
        <p:spPr>
          <a:xfrm flipH="1">
            <a:off x="2376473" y="3305827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9ACF929-9DB0-4D03-96D8-3EA8E79A6240}"/>
              </a:ext>
            </a:extLst>
          </p:cNvPr>
          <p:cNvCxnSpPr>
            <a:cxnSpLocks/>
          </p:cNvCxnSpPr>
          <p:nvPr/>
        </p:nvCxnSpPr>
        <p:spPr>
          <a:xfrm flipH="1">
            <a:off x="2362092" y="4186439"/>
            <a:ext cx="485085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71C12C8-826C-4E48-A18A-877ABBAAF4BC}"/>
              </a:ext>
            </a:extLst>
          </p:cNvPr>
          <p:cNvCxnSpPr>
            <a:cxnSpLocks/>
          </p:cNvCxnSpPr>
          <p:nvPr/>
        </p:nvCxnSpPr>
        <p:spPr>
          <a:xfrm>
            <a:off x="2361945" y="2813403"/>
            <a:ext cx="467411" cy="256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5239A51-3A26-42A2-841B-2D74767E74AB}"/>
              </a:ext>
            </a:extLst>
          </p:cNvPr>
          <p:cNvCxnSpPr>
            <a:cxnSpLocks/>
          </p:cNvCxnSpPr>
          <p:nvPr/>
        </p:nvCxnSpPr>
        <p:spPr>
          <a:xfrm>
            <a:off x="2951416" y="3348960"/>
            <a:ext cx="7339" cy="558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5575C9A-EEB5-46B0-8B67-7778E3659956}"/>
              </a:ext>
            </a:extLst>
          </p:cNvPr>
          <p:cNvCxnSpPr>
            <a:cxnSpLocks/>
          </p:cNvCxnSpPr>
          <p:nvPr/>
        </p:nvCxnSpPr>
        <p:spPr>
          <a:xfrm>
            <a:off x="2214581" y="2881694"/>
            <a:ext cx="7339" cy="58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F8312CB-BA23-4A63-BD70-EA6C88A7F7E6}"/>
              </a:ext>
            </a:extLst>
          </p:cNvPr>
          <p:cNvCxnSpPr>
            <a:cxnSpLocks/>
          </p:cNvCxnSpPr>
          <p:nvPr/>
        </p:nvCxnSpPr>
        <p:spPr>
          <a:xfrm flipH="1" flipV="1">
            <a:off x="2208619" y="3820721"/>
            <a:ext cx="16741" cy="56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5971260-E32F-48A0-B4A5-0D8E0F93EA7A}"/>
              </a:ext>
            </a:extLst>
          </p:cNvPr>
          <p:cNvCxnSpPr>
            <a:cxnSpLocks/>
          </p:cNvCxnSpPr>
          <p:nvPr/>
        </p:nvCxnSpPr>
        <p:spPr>
          <a:xfrm flipH="1" flipV="1">
            <a:off x="2359580" y="3752427"/>
            <a:ext cx="458845" cy="233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069545F-B565-4755-B3C1-5A81F558B474}"/>
              </a:ext>
            </a:extLst>
          </p:cNvPr>
          <p:cNvCxnSpPr>
            <a:cxnSpLocks/>
          </p:cNvCxnSpPr>
          <p:nvPr/>
        </p:nvCxnSpPr>
        <p:spPr>
          <a:xfrm flipH="1" flipV="1">
            <a:off x="1487234" y="3648195"/>
            <a:ext cx="553735" cy="5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D68C366-A687-4553-89FF-61CA12DF9C97}"/>
              </a:ext>
            </a:extLst>
          </p:cNvPr>
          <p:cNvSpPr txBox="1"/>
          <p:nvPr/>
        </p:nvSpPr>
        <p:spPr>
          <a:xfrm>
            <a:off x="415599" y="5681548"/>
            <a:ext cx="2719383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Original graph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A7D7E9-8EC8-416F-B7F5-809258DD017D}"/>
              </a:ext>
            </a:extLst>
          </p:cNvPr>
          <p:cNvSpPr txBox="1"/>
          <p:nvPr/>
        </p:nvSpPr>
        <p:spPr>
          <a:xfrm>
            <a:off x="3363618" y="5674712"/>
            <a:ext cx="5887455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Partitions of the graph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6B984B-1213-4045-8407-90CF21FF3D05}"/>
              </a:ext>
            </a:extLst>
          </p:cNvPr>
          <p:cNvSpPr txBox="1"/>
          <p:nvPr/>
        </p:nvSpPr>
        <p:spPr>
          <a:xfrm>
            <a:off x="3860470" y="1737713"/>
            <a:ext cx="1986549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Host h1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A3DF56A-6B5F-4FF3-A22D-34790D93C811}"/>
              </a:ext>
            </a:extLst>
          </p:cNvPr>
          <p:cNvSpPr txBox="1"/>
          <p:nvPr/>
        </p:nvSpPr>
        <p:spPr>
          <a:xfrm>
            <a:off x="6701896" y="1749532"/>
            <a:ext cx="1879601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Host h2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DEB62DA-E0CF-40E5-ACDC-342DD943E3AA}"/>
              </a:ext>
            </a:extLst>
          </p:cNvPr>
          <p:cNvSpPr/>
          <p:nvPr/>
        </p:nvSpPr>
        <p:spPr>
          <a:xfrm>
            <a:off x="3609145" y="1733701"/>
            <a:ext cx="2515936" cy="3144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84BCDF1-3EDB-44F1-958A-235362E6EBD3}"/>
              </a:ext>
            </a:extLst>
          </p:cNvPr>
          <p:cNvSpPr/>
          <p:nvPr/>
        </p:nvSpPr>
        <p:spPr>
          <a:xfrm>
            <a:off x="6410463" y="1745519"/>
            <a:ext cx="2515936" cy="3144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43BD3-D144-4216-B2EE-F9C567B607C0}"/>
              </a:ext>
            </a:extLst>
          </p:cNvPr>
          <p:cNvSpPr txBox="1"/>
          <p:nvPr/>
        </p:nvSpPr>
        <p:spPr>
          <a:xfrm>
            <a:off x="11178673" y="6379409"/>
            <a:ext cx="596232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7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3363617" y="1808345"/>
            <a:ext cx="0" cy="4358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9146021" y="1806705"/>
            <a:ext cx="0" cy="4358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410C559-31C2-F742-8499-D59F3A2C725F}"/>
              </a:ext>
            </a:extLst>
          </p:cNvPr>
          <p:cNvCxnSpPr/>
          <p:nvPr/>
        </p:nvCxnSpPr>
        <p:spPr>
          <a:xfrm>
            <a:off x="1709530" y="2230156"/>
            <a:ext cx="0" cy="30574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79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5F2A2-56BD-42A4-91CF-97F8D723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Partitioning</a:t>
            </a: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FAE8547-3746-4D63-B8DF-D8677B4DAA24}"/>
              </a:ext>
            </a:extLst>
          </p:cNvPr>
          <p:cNvSpPr/>
          <p:nvPr/>
        </p:nvSpPr>
        <p:spPr>
          <a:xfrm>
            <a:off x="415602" y="3038469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9EB029C-19DB-4671-90B0-DB6D92A5FE0D}"/>
              </a:ext>
            </a:extLst>
          </p:cNvPr>
          <p:cNvSpPr/>
          <p:nvPr/>
        </p:nvSpPr>
        <p:spPr>
          <a:xfrm>
            <a:off x="1137495" y="255720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8F74A4-72C0-4034-ACA9-1CEF1EA6422E}"/>
              </a:ext>
            </a:extLst>
          </p:cNvPr>
          <p:cNvSpPr/>
          <p:nvPr/>
        </p:nvSpPr>
        <p:spPr>
          <a:xfrm>
            <a:off x="2061255" y="255720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7B7249-A182-4131-A87E-39CC3989E066}"/>
              </a:ext>
            </a:extLst>
          </p:cNvPr>
          <p:cNvSpPr/>
          <p:nvPr/>
        </p:nvSpPr>
        <p:spPr>
          <a:xfrm>
            <a:off x="2787312" y="3024090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70E269-1A30-480F-8C88-F43CA99BFA8F}"/>
              </a:ext>
            </a:extLst>
          </p:cNvPr>
          <p:cNvSpPr/>
          <p:nvPr/>
        </p:nvSpPr>
        <p:spPr>
          <a:xfrm>
            <a:off x="1137495" y="347962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A35E01-35C1-4E32-9443-A2AEA3D0474A}"/>
              </a:ext>
            </a:extLst>
          </p:cNvPr>
          <p:cNvSpPr/>
          <p:nvPr/>
        </p:nvSpPr>
        <p:spPr>
          <a:xfrm>
            <a:off x="2061255" y="347962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9DC3B9-DC3F-4BA3-A3FB-D4FDDE730425}"/>
              </a:ext>
            </a:extLst>
          </p:cNvPr>
          <p:cNvSpPr/>
          <p:nvPr/>
        </p:nvSpPr>
        <p:spPr>
          <a:xfrm>
            <a:off x="1138504" y="4388113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I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FB0745-C076-410B-AD07-80C70B686D9A}"/>
              </a:ext>
            </a:extLst>
          </p:cNvPr>
          <p:cNvSpPr/>
          <p:nvPr/>
        </p:nvSpPr>
        <p:spPr>
          <a:xfrm>
            <a:off x="2048139" y="4389437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J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DC7D97-9681-4A27-B363-4F9A6ABB1BAE}"/>
              </a:ext>
            </a:extLst>
          </p:cNvPr>
          <p:cNvSpPr/>
          <p:nvPr/>
        </p:nvSpPr>
        <p:spPr>
          <a:xfrm>
            <a:off x="415600" y="3907419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C18E21-9EC6-49A9-8998-8F656DFA09F5}"/>
              </a:ext>
            </a:extLst>
          </p:cNvPr>
          <p:cNvSpPr/>
          <p:nvPr/>
        </p:nvSpPr>
        <p:spPr>
          <a:xfrm>
            <a:off x="2798096" y="3907417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H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871ED9-B11B-4B71-AFC5-8A7D7C4BAED5}"/>
              </a:ext>
            </a:extLst>
          </p:cNvPr>
          <p:cNvCxnSpPr/>
          <p:nvPr/>
        </p:nvCxnSpPr>
        <p:spPr>
          <a:xfrm>
            <a:off x="701602" y="3320203"/>
            <a:ext cx="449441" cy="24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4E5A2A-AA17-4DA5-A568-D4A647BE3549}"/>
              </a:ext>
            </a:extLst>
          </p:cNvPr>
          <p:cNvCxnSpPr>
            <a:cxnSpLocks/>
          </p:cNvCxnSpPr>
          <p:nvPr/>
        </p:nvCxnSpPr>
        <p:spPr>
          <a:xfrm flipV="1">
            <a:off x="683629" y="2789145"/>
            <a:ext cx="464897" cy="280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C4CCB0-7F9D-46C0-A3F1-7D2BFA208917}"/>
              </a:ext>
            </a:extLst>
          </p:cNvPr>
          <p:cNvCxnSpPr>
            <a:cxnSpLocks/>
          </p:cNvCxnSpPr>
          <p:nvPr/>
        </p:nvCxnSpPr>
        <p:spPr>
          <a:xfrm>
            <a:off x="701602" y="4186439"/>
            <a:ext cx="449441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4031FC-2028-4427-B713-8FEDCAAAA3FF}"/>
              </a:ext>
            </a:extLst>
          </p:cNvPr>
          <p:cNvCxnSpPr>
            <a:cxnSpLocks/>
          </p:cNvCxnSpPr>
          <p:nvPr/>
        </p:nvCxnSpPr>
        <p:spPr>
          <a:xfrm flipH="1">
            <a:off x="719724" y="3740740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1EA0418-9FDA-48F4-B8AA-3D87276B911F}"/>
              </a:ext>
            </a:extLst>
          </p:cNvPr>
          <p:cNvCxnSpPr>
            <a:cxnSpLocks/>
          </p:cNvCxnSpPr>
          <p:nvPr/>
        </p:nvCxnSpPr>
        <p:spPr>
          <a:xfrm flipH="1">
            <a:off x="644239" y="2870914"/>
            <a:ext cx="567756" cy="1046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6FF6F8-DA5C-4D2A-AC24-8EA53F58E675}"/>
              </a:ext>
            </a:extLst>
          </p:cNvPr>
          <p:cNvCxnSpPr>
            <a:cxnSpLocks/>
          </p:cNvCxnSpPr>
          <p:nvPr/>
        </p:nvCxnSpPr>
        <p:spPr>
          <a:xfrm flipV="1">
            <a:off x="1431249" y="2850252"/>
            <a:ext cx="723691" cy="672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109D45B-A012-44C0-9441-610B4C172FCB}"/>
              </a:ext>
            </a:extLst>
          </p:cNvPr>
          <p:cNvCxnSpPr>
            <a:cxnSpLocks/>
          </p:cNvCxnSpPr>
          <p:nvPr/>
        </p:nvCxnSpPr>
        <p:spPr>
          <a:xfrm>
            <a:off x="1416875" y="2824188"/>
            <a:ext cx="711827" cy="698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C30AFA-0901-44AB-ABD5-E798E4E5F007}"/>
              </a:ext>
            </a:extLst>
          </p:cNvPr>
          <p:cNvCxnSpPr>
            <a:cxnSpLocks/>
          </p:cNvCxnSpPr>
          <p:nvPr/>
        </p:nvCxnSpPr>
        <p:spPr>
          <a:xfrm flipV="1">
            <a:off x="1445628" y="3773995"/>
            <a:ext cx="709313" cy="65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64A3910-0DF1-4E6F-A268-10DDB9671593}"/>
              </a:ext>
            </a:extLst>
          </p:cNvPr>
          <p:cNvCxnSpPr>
            <a:cxnSpLocks/>
          </p:cNvCxnSpPr>
          <p:nvPr/>
        </p:nvCxnSpPr>
        <p:spPr>
          <a:xfrm flipH="1" flipV="1">
            <a:off x="1421457" y="3745237"/>
            <a:ext cx="656535" cy="68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614F5EC-2FBF-4AC8-958F-262712AA1849}"/>
              </a:ext>
            </a:extLst>
          </p:cNvPr>
          <p:cNvCxnSpPr>
            <a:cxnSpLocks/>
          </p:cNvCxnSpPr>
          <p:nvPr/>
        </p:nvCxnSpPr>
        <p:spPr>
          <a:xfrm flipV="1">
            <a:off x="1474383" y="4546779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7FCA54-C772-4147-B65E-A80A6C43370B}"/>
              </a:ext>
            </a:extLst>
          </p:cNvPr>
          <p:cNvCxnSpPr>
            <a:cxnSpLocks/>
          </p:cNvCxnSpPr>
          <p:nvPr/>
        </p:nvCxnSpPr>
        <p:spPr>
          <a:xfrm flipV="1">
            <a:off x="1485164" y="2713667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2293C9-F9E9-41A1-B3C3-E4D506B87B04}"/>
              </a:ext>
            </a:extLst>
          </p:cNvPr>
          <p:cNvCxnSpPr>
            <a:cxnSpLocks/>
          </p:cNvCxnSpPr>
          <p:nvPr/>
        </p:nvCxnSpPr>
        <p:spPr>
          <a:xfrm flipH="1">
            <a:off x="1474534" y="2633681"/>
            <a:ext cx="610884" cy="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7631309-008F-433D-B8FC-684EE0EDF176}"/>
              </a:ext>
            </a:extLst>
          </p:cNvPr>
          <p:cNvCxnSpPr>
            <a:cxnSpLocks/>
          </p:cNvCxnSpPr>
          <p:nvPr/>
        </p:nvCxnSpPr>
        <p:spPr>
          <a:xfrm flipH="1">
            <a:off x="2376473" y="3305827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9ACF929-9DB0-4D03-96D8-3EA8E79A6240}"/>
              </a:ext>
            </a:extLst>
          </p:cNvPr>
          <p:cNvCxnSpPr>
            <a:cxnSpLocks/>
          </p:cNvCxnSpPr>
          <p:nvPr/>
        </p:nvCxnSpPr>
        <p:spPr>
          <a:xfrm flipH="1">
            <a:off x="2362092" y="4186439"/>
            <a:ext cx="485085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71C12C8-826C-4E48-A18A-877ABBAAF4BC}"/>
              </a:ext>
            </a:extLst>
          </p:cNvPr>
          <p:cNvCxnSpPr>
            <a:cxnSpLocks/>
          </p:cNvCxnSpPr>
          <p:nvPr/>
        </p:nvCxnSpPr>
        <p:spPr>
          <a:xfrm>
            <a:off x="2361945" y="2813403"/>
            <a:ext cx="467411" cy="256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5239A51-3A26-42A2-841B-2D74767E74AB}"/>
              </a:ext>
            </a:extLst>
          </p:cNvPr>
          <p:cNvCxnSpPr>
            <a:cxnSpLocks/>
          </p:cNvCxnSpPr>
          <p:nvPr/>
        </p:nvCxnSpPr>
        <p:spPr>
          <a:xfrm>
            <a:off x="2951416" y="3348960"/>
            <a:ext cx="7339" cy="558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5575C9A-EEB5-46B0-8B67-7778E3659956}"/>
              </a:ext>
            </a:extLst>
          </p:cNvPr>
          <p:cNvCxnSpPr>
            <a:cxnSpLocks/>
          </p:cNvCxnSpPr>
          <p:nvPr/>
        </p:nvCxnSpPr>
        <p:spPr>
          <a:xfrm>
            <a:off x="2214581" y="2881694"/>
            <a:ext cx="7339" cy="58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F8312CB-BA23-4A63-BD70-EA6C88A7F7E6}"/>
              </a:ext>
            </a:extLst>
          </p:cNvPr>
          <p:cNvCxnSpPr>
            <a:cxnSpLocks/>
          </p:cNvCxnSpPr>
          <p:nvPr/>
        </p:nvCxnSpPr>
        <p:spPr>
          <a:xfrm flipH="1" flipV="1">
            <a:off x="2208619" y="3820721"/>
            <a:ext cx="16741" cy="56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5971260-E32F-48A0-B4A5-0D8E0F93EA7A}"/>
              </a:ext>
            </a:extLst>
          </p:cNvPr>
          <p:cNvCxnSpPr>
            <a:cxnSpLocks/>
          </p:cNvCxnSpPr>
          <p:nvPr/>
        </p:nvCxnSpPr>
        <p:spPr>
          <a:xfrm flipH="1" flipV="1">
            <a:off x="2359580" y="3752427"/>
            <a:ext cx="458845" cy="233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069545F-B565-4755-B3C1-5A81F558B474}"/>
              </a:ext>
            </a:extLst>
          </p:cNvPr>
          <p:cNvCxnSpPr>
            <a:cxnSpLocks/>
          </p:cNvCxnSpPr>
          <p:nvPr/>
        </p:nvCxnSpPr>
        <p:spPr>
          <a:xfrm flipH="1" flipV="1">
            <a:off x="1487234" y="3648195"/>
            <a:ext cx="553735" cy="5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D68C366-A687-4553-89FF-61CA12DF9C97}"/>
              </a:ext>
            </a:extLst>
          </p:cNvPr>
          <p:cNvSpPr txBox="1"/>
          <p:nvPr/>
        </p:nvSpPr>
        <p:spPr>
          <a:xfrm>
            <a:off x="415599" y="5681548"/>
            <a:ext cx="2719383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Original graph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A7D7E9-8EC8-416F-B7F5-809258DD017D}"/>
              </a:ext>
            </a:extLst>
          </p:cNvPr>
          <p:cNvSpPr txBox="1"/>
          <p:nvPr/>
        </p:nvSpPr>
        <p:spPr>
          <a:xfrm>
            <a:off x="3363618" y="5674712"/>
            <a:ext cx="5887455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Partitions of the graph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A20D488-CD65-4CE0-B6EE-AA9E9BA22887}"/>
              </a:ext>
            </a:extLst>
          </p:cNvPr>
          <p:cNvCxnSpPr>
            <a:cxnSpLocks/>
          </p:cNvCxnSpPr>
          <p:nvPr/>
        </p:nvCxnSpPr>
        <p:spPr>
          <a:xfrm>
            <a:off x="4153154" y="3202214"/>
            <a:ext cx="449441" cy="24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41276E8-6427-4906-BBBA-7C756F8F546A}"/>
              </a:ext>
            </a:extLst>
          </p:cNvPr>
          <p:cNvCxnSpPr>
            <a:cxnSpLocks/>
          </p:cNvCxnSpPr>
          <p:nvPr/>
        </p:nvCxnSpPr>
        <p:spPr>
          <a:xfrm flipV="1">
            <a:off x="4135184" y="2671156"/>
            <a:ext cx="464897" cy="280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9972AFC-65AA-4106-9AA9-A60C727C513E}"/>
              </a:ext>
            </a:extLst>
          </p:cNvPr>
          <p:cNvCxnSpPr>
            <a:cxnSpLocks/>
          </p:cNvCxnSpPr>
          <p:nvPr/>
        </p:nvCxnSpPr>
        <p:spPr>
          <a:xfrm>
            <a:off x="4153154" y="4068451"/>
            <a:ext cx="449441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473A8C2-02DC-44EE-B0DE-567AA9568477}"/>
              </a:ext>
            </a:extLst>
          </p:cNvPr>
          <p:cNvCxnSpPr>
            <a:cxnSpLocks/>
          </p:cNvCxnSpPr>
          <p:nvPr/>
        </p:nvCxnSpPr>
        <p:spPr>
          <a:xfrm flipH="1">
            <a:off x="4171277" y="3622752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D9C5406-FCCA-46F2-A496-C95CEFBBFDCB}"/>
              </a:ext>
            </a:extLst>
          </p:cNvPr>
          <p:cNvCxnSpPr>
            <a:cxnSpLocks/>
          </p:cNvCxnSpPr>
          <p:nvPr/>
        </p:nvCxnSpPr>
        <p:spPr>
          <a:xfrm flipH="1">
            <a:off x="4095794" y="2752924"/>
            <a:ext cx="567756" cy="1046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2CE6F5D-A24D-42B5-988F-4BAA3CA3F7E4}"/>
              </a:ext>
            </a:extLst>
          </p:cNvPr>
          <p:cNvCxnSpPr>
            <a:cxnSpLocks/>
          </p:cNvCxnSpPr>
          <p:nvPr/>
        </p:nvCxnSpPr>
        <p:spPr>
          <a:xfrm flipV="1">
            <a:off x="4882807" y="2732261"/>
            <a:ext cx="723691" cy="672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F6E268E-8BFA-44CC-9F78-3334598B21FB}"/>
              </a:ext>
            </a:extLst>
          </p:cNvPr>
          <p:cNvCxnSpPr>
            <a:cxnSpLocks/>
          </p:cNvCxnSpPr>
          <p:nvPr/>
        </p:nvCxnSpPr>
        <p:spPr>
          <a:xfrm>
            <a:off x="4868427" y="2706198"/>
            <a:ext cx="711827" cy="698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C89B590-43D9-4B1A-ACEA-047144FD8496}"/>
              </a:ext>
            </a:extLst>
          </p:cNvPr>
          <p:cNvCxnSpPr>
            <a:cxnSpLocks/>
          </p:cNvCxnSpPr>
          <p:nvPr/>
        </p:nvCxnSpPr>
        <p:spPr>
          <a:xfrm flipV="1">
            <a:off x="4897182" y="3656005"/>
            <a:ext cx="709313" cy="65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8B59E4D-142C-4094-8532-E35DA840FB77}"/>
              </a:ext>
            </a:extLst>
          </p:cNvPr>
          <p:cNvCxnSpPr>
            <a:cxnSpLocks/>
          </p:cNvCxnSpPr>
          <p:nvPr/>
        </p:nvCxnSpPr>
        <p:spPr>
          <a:xfrm flipV="1">
            <a:off x="4925936" y="4428790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245E36D-C7C2-44E1-81F6-9B1E2D9F7975}"/>
              </a:ext>
            </a:extLst>
          </p:cNvPr>
          <p:cNvCxnSpPr>
            <a:cxnSpLocks/>
          </p:cNvCxnSpPr>
          <p:nvPr/>
        </p:nvCxnSpPr>
        <p:spPr>
          <a:xfrm flipV="1">
            <a:off x="4936720" y="2595678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B8A9BF0-7C10-414C-B58F-F98F6EC8A437}"/>
              </a:ext>
            </a:extLst>
          </p:cNvPr>
          <p:cNvCxnSpPr>
            <a:cxnSpLocks/>
          </p:cNvCxnSpPr>
          <p:nvPr/>
        </p:nvCxnSpPr>
        <p:spPr>
          <a:xfrm flipH="1" flipV="1">
            <a:off x="6985857" y="3617344"/>
            <a:ext cx="656535" cy="68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3C3878E-3A92-4686-A9EE-71C442C2F740}"/>
              </a:ext>
            </a:extLst>
          </p:cNvPr>
          <p:cNvCxnSpPr>
            <a:cxnSpLocks/>
          </p:cNvCxnSpPr>
          <p:nvPr/>
        </p:nvCxnSpPr>
        <p:spPr>
          <a:xfrm flipH="1">
            <a:off x="7038935" y="2505786"/>
            <a:ext cx="610884" cy="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454FF3FC-0C5B-47A9-94E5-F67AB9FC7494}"/>
              </a:ext>
            </a:extLst>
          </p:cNvPr>
          <p:cNvCxnSpPr>
            <a:cxnSpLocks/>
          </p:cNvCxnSpPr>
          <p:nvPr/>
        </p:nvCxnSpPr>
        <p:spPr>
          <a:xfrm flipH="1">
            <a:off x="7940869" y="3177933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1842B9AD-FEB2-4290-B39C-FB1450253A02}"/>
              </a:ext>
            </a:extLst>
          </p:cNvPr>
          <p:cNvCxnSpPr>
            <a:cxnSpLocks/>
          </p:cNvCxnSpPr>
          <p:nvPr/>
        </p:nvCxnSpPr>
        <p:spPr>
          <a:xfrm flipH="1">
            <a:off x="7926488" y="4058544"/>
            <a:ext cx="485085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7C8C9282-D0DF-481B-ACBE-868B2D280CD1}"/>
              </a:ext>
            </a:extLst>
          </p:cNvPr>
          <p:cNvCxnSpPr>
            <a:cxnSpLocks/>
          </p:cNvCxnSpPr>
          <p:nvPr/>
        </p:nvCxnSpPr>
        <p:spPr>
          <a:xfrm>
            <a:off x="7926341" y="2685509"/>
            <a:ext cx="467411" cy="256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DA4C5C4-92A8-4203-A6D0-D22B5C82C4FA}"/>
              </a:ext>
            </a:extLst>
          </p:cNvPr>
          <p:cNvCxnSpPr>
            <a:cxnSpLocks/>
          </p:cNvCxnSpPr>
          <p:nvPr/>
        </p:nvCxnSpPr>
        <p:spPr>
          <a:xfrm>
            <a:off x="8515819" y="3221065"/>
            <a:ext cx="7339" cy="558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0C6946A2-D01A-4D3D-89D1-E8C4E46B9362}"/>
              </a:ext>
            </a:extLst>
          </p:cNvPr>
          <p:cNvCxnSpPr>
            <a:cxnSpLocks/>
          </p:cNvCxnSpPr>
          <p:nvPr/>
        </p:nvCxnSpPr>
        <p:spPr>
          <a:xfrm>
            <a:off x="7778976" y="2753798"/>
            <a:ext cx="7339" cy="58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45B466B-DDB0-4D74-81DF-BC3A669ED1C1}"/>
              </a:ext>
            </a:extLst>
          </p:cNvPr>
          <p:cNvCxnSpPr>
            <a:cxnSpLocks/>
          </p:cNvCxnSpPr>
          <p:nvPr/>
        </p:nvCxnSpPr>
        <p:spPr>
          <a:xfrm flipH="1" flipV="1">
            <a:off x="7773015" y="3692827"/>
            <a:ext cx="16741" cy="56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090F607-38A1-4E6D-BCD9-EF4A8D14BF8F}"/>
              </a:ext>
            </a:extLst>
          </p:cNvPr>
          <p:cNvCxnSpPr>
            <a:cxnSpLocks/>
          </p:cNvCxnSpPr>
          <p:nvPr/>
        </p:nvCxnSpPr>
        <p:spPr>
          <a:xfrm flipH="1" flipV="1">
            <a:off x="7923976" y="3624531"/>
            <a:ext cx="458845" cy="233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AC67A2D6-EDBC-406D-B76E-DE44947C9E06}"/>
              </a:ext>
            </a:extLst>
          </p:cNvPr>
          <p:cNvCxnSpPr>
            <a:cxnSpLocks/>
          </p:cNvCxnSpPr>
          <p:nvPr/>
        </p:nvCxnSpPr>
        <p:spPr>
          <a:xfrm flipH="1">
            <a:off x="7038935" y="3513039"/>
            <a:ext cx="579135" cy="7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B6B984B-1213-4045-8407-90CF21FF3D05}"/>
              </a:ext>
            </a:extLst>
          </p:cNvPr>
          <p:cNvSpPr txBox="1"/>
          <p:nvPr/>
        </p:nvSpPr>
        <p:spPr>
          <a:xfrm>
            <a:off x="3860470" y="1737713"/>
            <a:ext cx="1986549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Host h1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A3DF56A-6B5F-4FF3-A22D-34790D93C811}"/>
              </a:ext>
            </a:extLst>
          </p:cNvPr>
          <p:cNvSpPr txBox="1"/>
          <p:nvPr/>
        </p:nvSpPr>
        <p:spPr>
          <a:xfrm>
            <a:off x="6701896" y="1749532"/>
            <a:ext cx="1879601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Host h2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DEB62DA-E0CF-40E5-ACDC-342DD943E3AA}"/>
              </a:ext>
            </a:extLst>
          </p:cNvPr>
          <p:cNvSpPr/>
          <p:nvPr/>
        </p:nvSpPr>
        <p:spPr>
          <a:xfrm>
            <a:off x="3609145" y="1733701"/>
            <a:ext cx="2515936" cy="3144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84BCDF1-3EDB-44F1-958A-235362E6EBD3}"/>
              </a:ext>
            </a:extLst>
          </p:cNvPr>
          <p:cNvSpPr/>
          <p:nvPr/>
        </p:nvSpPr>
        <p:spPr>
          <a:xfrm>
            <a:off x="6410463" y="1745519"/>
            <a:ext cx="2515936" cy="3144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43BD3-D144-4216-B2EE-F9C567B607C0}"/>
              </a:ext>
            </a:extLst>
          </p:cNvPr>
          <p:cNvSpPr txBox="1"/>
          <p:nvPr/>
        </p:nvSpPr>
        <p:spPr>
          <a:xfrm>
            <a:off x="11178673" y="6379409"/>
            <a:ext cx="596232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7</a:t>
            </a:r>
          </a:p>
        </p:txBody>
      </p:sp>
      <p:sp>
        <p:nvSpPr>
          <p:cNvPr id="124" name="Shape 180">
            <a:extLst>
              <a:ext uri="{FF2B5EF4-FFF2-40B4-BE49-F238E27FC236}">
                <a16:creationId xmlns:a16="http://schemas.microsoft.com/office/drawing/2014/main" id="{DCB0C622-7600-4AE3-9520-D38926C24BAB}"/>
              </a:ext>
            </a:extLst>
          </p:cNvPr>
          <p:cNvSpPr txBox="1">
            <a:spLocks/>
          </p:cNvSpPr>
          <p:nvPr/>
        </p:nvSpPr>
        <p:spPr>
          <a:xfrm>
            <a:off x="9021264" y="1740699"/>
            <a:ext cx="2753859" cy="44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457189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●"/>
            </a:pPr>
            <a:r>
              <a:rPr lang="en-US" sz="2133" dirty="0"/>
              <a:t>Each edge is assigned to a unique host</a:t>
            </a:r>
            <a:endParaRPr lang="en-US" sz="2133" dirty="0">
              <a:cs typeface="Calibri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363617" y="1808345"/>
            <a:ext cx="0" cy="4358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9146021" y="1806705"/>
            <a:ext cx="0" cy="4358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DBBD7AD-C507-7345-846D-FDD8F58C7596}"/>
              </a:ext>
            </a:extLst>
          </p:cNvPr>
          <p:cNvCxnSpPr/>
          <p:nvPr/>
        </p:nvCxnSpPr>
        <p:spPr>
          <a:xfrm>
            <a:off x="1709530" y="2230156"/>
            <a:ext cx="0" cy="30574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316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5F2A2-56BD-42A4-91CF-97F8D723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Partitioning</a:t>
            </a: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FAE8547-3746-4D63-B8DF-D8677B4DAA24}"/>
              </a:ext>
            </a:extLst>
          </p:cNvPr>
          <p:cNvSpPr/>
          <p:nvPr/>
        </p:nvSpPr>
        <p:spPr>
          <a:xfrm>
            <a:off x="415602" y="3038469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9EB029C-19DB-4671-90B0-DB6D92A5FE0D}"/>
              </a:ext>
            </a:extLst>
          </p:cNvPr>
          <p:cNvSpPr/>
          <p:nvPr/>
        </p:nvSpPr>
        <p:spPr>
          <a:xfrm>
            <a:off x="1137495" y="255720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8F74A4-72C0-4034-ACA9-1CEF1EA6422E}"/>
              </a:ext>
            </a:extLst>
          </p:cNvPr>
          <p:cNvSpPr/>
          <p:nvPr/>
        </p:nvSpPr>
        <p:spPr>
          <a:xfrm>
            <a:off x="2061255" y="255720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7B7249-A182-4131-A87E-39CC3989E066}"/>
              </a:ext>
            </a:extLst>
          </p:cNvPr>
          <p:cNvSpPr/>
          <p:nvPr/>
        </p:nvSpPr>
        <p:spPr>
          <a:xfrm>
            <a:off x="2787312" y="3024090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70E269-1A30-480F-8C88-F43CA99BFA8F}"/>
              </a:ext>
            </a:extLst>
          </p:cNvPr>
          <p:cNvSpPr/>
          <p:nvPr/>
        </p:nvSpPr>
        <p:spPr>
          <a:xfrm>
            <a:off x="1137495" y="347962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A35E01-35C1-4E32-9443-A2AEA3D0474A}"/>
              </a:ext>
            </a:extLst>
          </p:cNvPr>
          <p:cNvSpPr/>
          <p:nvPr/>
        </p:nvSpPr>
        <p:spPr>
          <a:xfrm>
            <a:off x="2061255" y="347962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9DC3B9-DC3F-4BA3-A3FB-D4FDDE730425}"/>
              </a:ext>
            </a:extLst>
          </p:cNvPr>
          <p:cNvSpPr/>
          <p:nvPr/>
        </p:nvSpPr>
        <p:spPr>
          <a:xfrm>
            <a:off x="1138504" y="4388113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I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FB0745-C076-410B-AD07-80C70B686D9A}"/>
              </a:ext>
            </a:extLst>
          </p:cNvPr>
          <p:cNvSpPr/>
          <p:nvPr/>
        </p:nvSpPr>
        <p:spPr>
          <a:xfrm>
            <a:off x="2048139" y="4389437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J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DC7D97-9681-4A27-B363-4F9A6ABB1BAE}"/>
              </a:ext>
            </a:extLst>
          </p:cNvPr>
          <p:cNvSpPr/>
          <p:nvPr/>
        </p:nvSpPr>
        <p:spPr>
          <a:xfrm>
            <a:off x="415600" y="3907419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C18E21-9EC6-49A9-8998-8F656DFA09F5}"/>
              </a:ext>
            </a:extLst>
          </p:cNvPr>
          <p:cNvSpPr/>
          <p:nvPr/>
        </p:nvSpPr>
        <p:spPr>
          <a:xfrm>
            <a:off x="2798096" y="3907417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H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871ED9-B11B-4B71-AFC5-8A7D7C4BAED5}"/>
              </a:ext>
            </a:extLst>
          </p:cNvPr>
          <p:cNvCxnSpPr/>
          <p:nvPr/>
        </p:nvCxnSpPr>
        <p:spPr>
          <a:xfrm>
            <a:off x="701602" y="3320203"/>
            <a:ext cx="449441" cy="24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4E5A2A-AA17-4DA5-A568-D4A647BE3549}"/>
              </a:ext>
            </a:extLst>
          </p:cNvPr>
          <p:cNvCxnSpPr>
            <a:cxnSpLocks/>
          </p:cNvCxnSpPr>
          <p:nvPr/>
        </p:nvCxnSpPr>
        <p:spPr>
          <a:xfrm flipV="1">
            <a:off x="683629" y="2789145"/>
            <a:ext cx="464897" cy="280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C4CCB0-7F9D-46C0-A3F1-7D2BFA208917}"/>
              </a:ext>
            </a:extLst>
          </p:cNvPr>
          <p:cNvCxnSpPr>
            <a:cxnSpLocks/>
          </p:cNvCxnSpPr>
          <p:nvPr/>
        </p:nvCxnSpPr>
        <p:spPr>
          <a:xfrm>
            <a:off x="701602" y="4186439"/>
            <a:ext cx="449441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4031FC-2028-4427-B713-8FEDCAAAA3FF}"/>
              </a:ext>
            </a:extLst>
          </p:cNvPr>
          <p:cNvCxnSpPr>
            <a:cxnSpLocks/>
          </p:cNvCxnSpPr>
          <p:nvPr/>
        </p:nvCxnSpPr>
        <p:spPr>
          <a:xfrm flipH="1">
            <a:off x="719724" y="3740740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1EA0418-9FDA-48F4-B8AA-3D87276B911F}"/>
              </a:ext>
            </a:extLst>
          </p:cNvPr>
          <p:cNvCxnSpPr>
            <a:cxnSpLocks/>
          </p:cNvCxnSpPr>
          <p:nvPr/>
        </p:nvCxnSpPr>
        <p:spPr>
          <a:xfrm flipH="1">
            <a:off x="644239" y="2870914"/>
            <a:ext cx="567756" cy="1046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6FF6F8-DA5C-4D2A-AC24-8EA53F58E675}"/>
              </a:ext>
            </a:extLst>
          </p:cNvPr>
          <p:cNvCxnSpPr>
            <a:cxnSpLocks/>
          </p:cNvCxnSpPr>
          <p:nvPr/>
        </p:nvCxnSpPr>
        <p:spPr>
          <a:xfrm flipV="1">
            <a:off x="1431249" y="2850252"/>
            <a:ext cx="723691" cy="672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109D45B-A012-44C0-9441-610B4C172FCB}"/>
              </a:ext>
            </a:extLst>
          </p:cNvPr>
          <p:cNvCxnSpPr>
            <a:cxnSpLocks/>
          </p:cNvCxnSpPr>
          <p:nvPr/>
        </p:nvCxnSpPr>
        <p:spPr>
          <a:xfrm>
            <a:off x="1416875" y="2824188"/>
            <a:ext cx="711827" cy="698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C30AFA-0901-44AB-ABD5-E798E4E5F007}"/>
              </a:ext>
            </a:extLst>
          </p:cNvPr>
          <p:cNvCxnSpPr>
            <a:cxnSpLocks/>
          </p:cNvCxnSpPr>
          <p:nvPr/>
        </p:nvCxnSpPr>
        <p:spPr>
          <a:xfrm flipV="1">
            <a:off x="1445628" y="3773995"/>
            <a:ext cx="709313" cy="65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64A3910-0DF1-4E6F-A268-10DDB9671593}"/>
              </a:ext>
            </a:extLst>
          </p:cNvPr>
          <p:cNvCxnSpPr>
            <a:cxnSpLocks/>
          </p:cNvCxnSpPr>
          <p:nvPr/>
        </p:nvCxnSpPr>
        <p:spPr>
          <a:xfrm flipH="1" flipV="1">
            <a:off x="1421457" y="3745237"/>
            <a:ext cx="656535" cy="68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614F5EC-2FBF-4AC8-958F-262712AA1849}"/>
              </a:ext>
            </a:extLst>
          </p:cNvPr>
          <p:cNvCxnSpPr>
            <a:cxnSpLocks/>
          </p:cNvCxnSpPr>
          <p:nvPr/>
        </p:nvCxnSpPr>
        <p:spPr>
          <a:xfrm flipV="1">
            <a:off x="1474383" y="4546779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7FCA54-C772-4147-B65E-A80A6C43370B}"/>
              </a:ext>
            </a:extLst>
          </p:cNvPr>
          <p:cNvCxnSpPr>
            <a:cxnSpLocks/>
          </p:cNvCxnSpPr>
          <p:nvPr/>
        </p:nvCxnSpPr>
        <p:spPr>
          <a:xfrm flipV="1">
            <a:off x="1485164" y="2713667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2293C9-F9E9-41A1-B3C3-E4D506B87B04}"/>
              </a:ext>
            </a:extLst>
          </p:cNvPr>
          <p:cNvCxnSpPr>
            <a:cxnSpLocks/>
          </p:cNvCxnSpPr>
          <p:nvPr/>
        </p:nvCxnSpPr>
        <p:spPr>
          <a:xfrm flipH="1">
            <a:off x="1474534" y="2633681"/>
            <a:ext cx="610884" cy="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7631309-008F-433D-B8FC-684EE0EDF176}"/>
              </a:ext>
            </a:extLst>
          </p:cNvPr>
          <p:cNvCxnSpPr>
            <a:cxnSpLocks/>
          </p:cNvCxnSpPr>
          <p:nvPr/>
        </p:nvCxnSpPr>
        <p:spPr>
          <a:xfrm flipH="1">
            <a:off x="2376473" y="3305827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9ACF929-9DB0-4D03-96D8-3EA8E79A6240}"/>
              </a:ext>
            </a:extLst>
          </p:cNvPr>
          <p:cNvCxnSpPr>
            <a:cxnSpLocks/>
          </p:cNvCxnSpPr>
          <p:nvPr/>
        </p:nvCxnSpPr>
        <p:spPr>
          <a:xfrm flipH="1">
            <a:off x="2362092" y="4186439"/>
            <a:ext cx="485085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71C12C8-826C-4E48-A18A-877ABBAAF4BC}"/>
              </a:ext>
            </a:extLst>
          </p:cNvPr>
          <p:cNvCxnSpPr>
            <a:cxnSpLocks/>
          </p:cNvCxnSpPr>
          <p:nvPr/>
        </p:nvCxnSpPr>
        <p:spPr>
          <a:xfrm>
            <a:off x="2361945" y="2813403"/>
            <a:ext cx="467411" cy="256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5239A51-3A26-42A2-841B-2D74767E74AB}"/>
              </a:ext>
            </a:extLst>
          </p:cNvPr>
          <p:cNvCxnSpPr>
            <a:cxnSpLocks/>
          </p:cNvCxnSpPr>
          <p:nvPr/>
        </p:nvCxnSpPr>
        <p:spPr>
          <a:xfrm>
            <a:off x="2951416" y="3348960"/>
            <a:ext cx="7339" cy="558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5575C9A-EEB5-46B0-8B67-7778E3659956}"/>
              </a:ext>
            </a:extLst>
          </p:cNvPr>
          <p:cNvCxnSpPr>
            <a:cxnSpLocks/>
          </p:cNvCxnSpPr>
          <p:nvPr/>
        </p:nvCxnSpPr>
        <p:spPr>
          <a:xfrm>
            <a:off x="2214581" y="2881694"/>
            <a:ext cx="7339" cy="58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F8312CB-BA23-4A63-BD70-EA6C88A7F7E6}"/>
              </a:ext>
            </a:extLst>
          </p:cNvPr>
          <p:cNvCxnSpPr>
            <a:cxnSpLocks/>
          </p:cNvCxnSpPr>
          <p:nvPr/>
        </p:nvCxnSpPr>
        <p:spPr>
          <a:xfrm flipH="1" flipV="1">
            <a:off x="2208619" y="3820721"/>
            <a:ext cx="16741" cy="56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5971260-E32F-48A0-B4A5-0D8E0F93EA7A}"/>
              </a:ext>
            </a:extLst>
          </p:cNvPr>
          <p:cNvCxnSpPr>
            <a:cxnSpLocks/>
          </p:cNvCxnSpPr>
          <p:nvPr/>
        </p:nvCxnSpPr>
        <p:spPr>
          <a:xfrm flipH="1" flipV="1">
            <a:off x="2359580" y="3752427"/>
            <a:ext cx="458845" cy="233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069545F-B565-4755-B3C1-5A81F558B474}"/>
              </a:ext>
            </a:extLst>
          </p:cNvPr>
          <p:cNvCxnSpPr>
            <a:cxnSpLocks/>
          </p:cNvCxnSpPr>
          <p:nvPr/>
        </p:nvCxnSpPr>
        <p:spPr>
          <a:xfrm flipH="1" flipV="1">
            <a:off x="1487234" y="3648195"/>
            <a:ext cx="553735" cy="5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D68C366-A687-4553-89FF-61CA12DF9C97}"/>
              </a:ext>
            </a:extLst>
          </p:cNvPr>
          <p:cNvSpPr txBox="1"/>
          <p:nvPr/>
        </p:nvSpPr>
        <p:spPr>
          <a:xfrm>
            <a:off x="415599" y="5681548"/>
            <a:ext cx="2719383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Original graph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A7D7E9-8EC8-416F-B7F5-809258DD017D}"/>
              </a:ext>
            </a:extLst>
          </p:cNvPr>
          <p:cNvSpPr txBox="1"/>
          <p:nvPr/>
        </p:nvSpPr>
        <p:spPr>
          <a:xfrm>
            <a:off x="3363618" y="5674712"/>
            <a:ext cx="5887455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Partitions of the graph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0A002A4-BA10-40BB-9878-88BDA98B59D3}"/>
              </a:ext>
            </a:extLst>
          </p:cNvPr>
          <p:cNvSpPr/>
          <p:nvPr/>
        </p:nvSpPr>
        <p:spPr>
          <a:xfrm>
            <a:off x="3867154" y="2920478"/>
            <a:ext cx="336885" cy="3235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E9E4AFC-F8D6-426E-A51F-57A34512B4F2}"/>
              </a:ext>
            </a:extLst>
          </p:cNvPr>
          <p:cNvSpPr/>
          <p:nvPr/>
        </p:nvSpPr>
        <p:spPr>
          <a:xfrm>
            <a:off x="4589047" y="2439214"/>
            <a:ext cx="336885" cy="3235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5AEE005-B4D2-4C6C-92EC-26B2AABA3E7E}"/>
              </a:ext>
            </a:extLst>
          </p:cNvPr>
          <p:cNvSpPr/>
          <p:nvPr/>
        </p:nvSpPr>
        <p:spPr>
          <a:xfrm>
            <a:off x="4589047" y="3361635"/>
            <a:ext cx="336885" cy="3235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F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540E3B6-B2CD-4153-B801-03D1993BDCB6}"/>
              </a:ext>
            </a:extLst>
          </p:cNvPr>
          <p:cNvSpPr/>
          <p:nvPr/>
        </p:nvSpPr>
        <p:spPr>
          <a:xfrm>
            <a:off x="4590059" y="4270121"/>
            <a:ext cx="336885" cy="3235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I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27AA0B4-9053-46AA-AE76-2DC44758FB0C}"/>
              </a:ext>
            </a:extLst>
          </p:cNvPr>
          <p:cNvSpPr/>
          <p:nvPr/>
        </p:nvSpPr>
        <p:spPr>
          <a:xfrm>
            <a:off x="3867154" y="3789429"/>
            <a:ext cx="336885" cy="3235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E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A20D488-CD65-4CE0-B6EE-AA9E9BA22887}"/>
              </a:ext>
            </a:extLst>
          </p:cNvPr>
          <p:cNvCxnSpPr>
            <a:cxnSpLocks/>
          </p:cNvCxnSpPr>
          <p:nvPr/>
        </p:nvCxnSpPr>
        <p:spPr>
          <a:xfrm>
            <a:off x="4153154" y="3202214"/>
            <a:ext cx="449441" cy="24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41276E8-6427-4906-BBBA-7C756F8F546A}"/>
              </a:ext>
            </a:extLst>
          </p:cNvPr>
          <p:cNvCxnSpPr>
            <a:cxnSpLocks/>
          </p:cNvCxnSpPr>
          <p:nvPr/>
        </p:nvCxnSpPr>
        <p:spPr>
          <a:xfrm flipV="1">
            <a:off x="4135184" y="2671156"/>
            <a:ext cx="464897" cy="280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9972AFC-65AA-4106-9AA9-A60C727C513E}"/>
              </a:ext>
            </a:extLst>
          </p:cNvPr>
          <p:cNvCxnSpPr>
            <a:cxnSpLocks/>
          </p:cNvCxnSpPr>
          <p:nvPr/>
        </p:nvCxnSpPr>
        <p:spPr>
          <a:xfrm>
            <a:off x="4153154" y="4068451"/>
            <a:ext cx="449441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473A8C2-02DC-44EE-B0DE-567AA9568477}"/>
              </a:ext>
            </a:extLst>
          </p:cNvPr>
          <p:cNvCxnSpPr>
            <a:cxnSpLocks/>
          </p:cNvCxnSpPr>
          <p:nvPr/>
        </p:nvCxnSpPr>
        <p:spPr>
          <a:xfrm flipH="1">
            <a:off x="4171277" y="3622752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D9C5406-FCCA-46F2-A496-C95CEFBBFDCB}"/>
              </a:ext>
            </a:extLst>
          </p:cNvPr>
          <p:cNvCxnSpPr>
            <a:cxnSpLocks/>
          </p:cNvCxnSpPr>
          <p:nvPr/>
        </p:nvCxnSpPr>
        <p:spPr>
          <a:xfrm flipH="1">
            <a:off x="4095794" y="2752924"/>
            <a:ext cx="567756" cy="1046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2CE6F5D-A24D-42B5-988F-4BAA3CA3F7E4}"/>
              </a:ext>
            </a:extLst>
          </p:cNvPr>
          <p:cNvCxnSpPr>
            <a:cxnSpLocks/>
          </p:cNvCxnSpPr>
          <p:nvPr/>
        </p:nvCxnSpPr>
        <p:spPr>
          <a:xfrm flipV="1">
            <a:off x="4882807" y="2732261"/>
            <a:ext cx="723691" cy="672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F6E268E-8BFA-44CC-9F78-3334598B21FB}"/>
              </a:ext>
            </a:extLst>
          </p:cNvPr>
          <p:cNvCxnSpPr>
            <a:cxnSpLocks/>
          </p:cNvCxnSpPr>
          <p:nvPr/>
        </p:nvCxnSpPr>
        <p:spPr>
          <a:xfrm>
            <a:off x="4868427" y="2706198"/>
            <a:ext cx="711827" cy="698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C89B590-43D9-4B1A-ACEA-047144FD8496}"/>
              </a:ext>
            </a:extLst>
          </p:cNvPr>
          <p:cNvCxnSpPr>
            <a:cxnSpLocks/>
          </p:cNvCxnSpPr>
          <p:nvPr/>
        </p:nvCxnSpPr>
        <p:spPr>
          <a:xfrm flipV="1">
            <a:off x="4897182" y="3656005"/>
            <a:ext cx="709313" cy="65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8B59E4D-142C-4094-8532-E35DA840FB77}"/>
              </a:ext>
            </a:extLst>
          </p:cNvPr>
          <p:cNvCxnSpPr>
            <a:cxnSpLocks/>
          </p:cNvCxnSpPr>
          <p:nvPr/>
        </p:nvCxnSpPr>
        <p:spPr>
          <a:xfrm flipV="1">
            <a:off x="4925936" y="4428790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245E36D-C7C2-44E1-81F6-9B1E2D9F7975}"/>
              </a:ext>
            </a:extLst>
          </p:cNvPr>
          <p:cNvCxnSpPr>
            <a:cxnSpLocks/>
          </p:cNvCxnSpPr>
          <p:nvPr/>
        </p:nvCxnSpPr>
        <p:spPr>
          <a:xfrm flipV="1">
            <a:off x="4936720" y="2595678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49D6CAB5-1A2A-42E5-9DC8-39B3A8D86DBF}"/>
              </a:ext>
            </a:extLst>
          </p:cNvPr>
          <p:cNvSpPr/>
          <p:nvPr/>
        </p:nvSpPr>
        <p:spPr>
          <a:xfrm>
            <a:off x="7625656" y="2429310"/>
            <a:ext cx="336885" cy="3235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4B24B4B-28E9-4E9F-8DE3-3CC086FCB437}"/>
              </a:ext>
            </a:extLst>
          </p:cNvPr>
          <p:cNvSpPr/>
          <p:nvPr/>
        </p:nvSpPr>
        <p:spPr>
          <a:xfrm>
            <a:off x="8351708" y="2896194"/>
            <a:ext cx="336885" cy="3235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1DCA6061-B6A3-4834-ADDA-7028F4C85D79}"/>
              </a:ext>
            </a:extLst>
          </p:cNvPr>
          <p:cNvSpPr/>
          <p:nvPr/>
        </p:nvSpPr>
        <p:spPr>
          <a:xfrm>
            <a:off x="7625656" y="3351730"/>
            <a:ext cx="336885" cy="3235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G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B5433D52-1E08-44F7-BCEA-DC395C10F09E}"/>
              </a:ext>
            </a:extLst>
          </p:cNvPr>
          <p:cNvSpPr/>
          <p:nvPr/>
        </p:nvSpPr>
        <p:spPr>
          <a:xfrm>
            <a:off x="7612538" y="4261542"/>
            <a:ext cx="336885" cy="3235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J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896BCCA4-ADAA-4395-B067-D5BBE4008121}"/>
              </a:ext>
            </a:extLst>
          </p:cNvPr>
          <p:cNvSpPr/>
          <p:nvPr/>
        </p:nvSpPr>
        <p:spPr>
          <a:xfrm>
            <a:off x="8362492" y="3779522"/>
            <a:ext cx="336885" cy="3235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H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B8A9BF0-7C10-414C-B58F-F98F6EC8A437}"/>
              </a:ext>
            </a:extLst>
          </p:cNvPr>
          <p:cNvCxnSpPr>
            <a:cxnSpLocks/>
          </p:cNvCxnSpPr>
          <p:nvPr/>
        </p:nvCxnSpPr>
        <p:spPr>
          <a:xfrm flipH="1" flipV="1">
            <a:off x="6985857" y="3617344"/>
            <a:ext cx="656535" cy="68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3C3878E-3A92-4686-A9EE-71C442C2F740}"/>
              </a:ext>
            </a:extLst>
          </p:cNvPr>
          <p:cNvCxnSpPr>
            <a:cxnSpLocks/>
          </p:cNvCxnSpPr>
          <p:nvPr/>
        </p:nvCxnSpPr>
        <p:spPr>
          <a:xfrm flipH="1">
            <a:off x="7038935" y="2505786"/>
            <a:ext cx="610884" cy="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454FF3FC-0C5B-47A9-94E5-F67AB9FC7494}"/>
              </a:ext>
            </a:extLst>
          </p:cNvPr>
          <p:cNvCxnSpPr>
            <a:cxnSpLocks/>
          </p:cNvCxnSpPr>
          <p:nvPr/>
        </p:nvCxnSpPr>
        <p:spPr>
          <a:xfrm flipH="1">
            <a:off x="7940869" y="3177933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1842B9AD-FEB2-4290-B39C-FB1450253A02}"/>
              </a:ext>
            </a:extLst>
          </p:cNvPr>
          <p:cNvCxnSpPr>
            <a:cxnSpLocks/>
          </p:cNvCxnSpPr>
          <p:nvPr/>
        </p:nvCxnSpPr>
        <p:spPr>
          <a:xfrm flipH="1">
            <a:off x="7926488" y="4058544"/>
            <a:ext cx="485085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7C8C9282-D0DF-481B-ACBE-868B2D280CD1}"/>
              </a:ext>
            </a:extLst>
          </p:cNvPr>
          <p:cNvCxnSpPr>
            <a:cxnSpLocks/>
          </p:cNvCxnSpPr>
          <p:nvPr/>
        </p:nvCxnSpPr>
        <p:spPr>
          <a:xfrm>
            <a:off x="7926341" y="2685509"/>
            <a:ext cx="467411" cy="256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DA4C5C4-92A8-4203-A6D0-D22B5C82C4FA}"/>
              </a:ext>
            </a:extLst>
          </p:cNvPr>
          <p:cNvCxnSpPr>
            <a:cxnSpLocks/>
          </p:cNvCxnSpPr>
          <p:nvPr/>
        </p:nvCxnSpPr>
        <p:spPr>
          <a:xfrm>
            <a:off x="8515819" y="3221065"/>
            <a:ext cx="7339" cy="558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0C6946A2-D01A-4D3D-89D1-E8C4E46B9362}"/>
              </a:ext>
            </a:extLst>
          </p:cNvPr>
          <p:cNvCxnSpPr>
            <a:cxnSpLocks/>
          </p:cNvCxnSpPr>
          <p:nvPr/>
        </p:nvCxnSpPr>
        <p:spPr>
          <a:xfrm>
            <a:off x="7778976" y="2753798"/>
            <a:ext cx="7339" cy="58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45B466B-DDB0-4D74-81DF-BC3A669ED1C1}"/>
              </a:ext>
            </a:extLst>
          </p:cNvPr>
          <p:cNvCxnSpPr>
            <a:cxnSpLocks/>
          </p:cNvCxnSpPr>
          <p:nvPr/>
        </p:nvCxnSpPr>
        <p:spPr>
          <a:xfrm flipH="1" flipV="1">
            <a:off x="7773015" y="3692827"/>
            <a:ext cx="16741" cy="56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090F607-38A1-4E6D-BCD9-EF4A8D14BF8F}"/>
              </a:ext>
            </a:extLst>
          </p:cNvPr>
          <p:cNvCxnSpPr>
            <a:cxnSpLocks/>
          </p:cNvCxnSpPr>
          <p:nvPr/>
        </p:nvCxnSpPr>
        <p:spPr>
          <a:xfrm flipH="1" flipV="1">
            <a:off x="7923976" y="3624531"/>
            <a:ext cx="458845" cy="233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AC67A2D6-EDBC-406D-B76E-DE44947C9E06}"/>
              </a:ext>
            </a:extLst>
          </p:cNvPr>
          <p:cNvCxnSpPr>
            <a:cxnSpLocks/>
          </p:cNvCxnSpPr>
          <p:nvPr/>
        </p:nvCxnSpPr>
        <p:spPr>
          <a:xfrm flipH="1">
            <a:off x="7038935" y="3513039"/>
            <a:ext cx="579135" cy="7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6E9CA992-3744-4AA6-B870-662F534F86D4}"/>
              </a:ext>
            </a:extLst>
          </p:cNvPr>
          <p:cNvSpPr/>
          <p:nvPr/>
        </p:nvSpPr>
        <p:spPr>
          <a:xfrm>
            <a:off x="5525508" y="2426513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19505FDB-7EBD-474C-B43C-6C62AB8C9A6A}"/>
              </a:ext>
            </a:extLst>
          </p:cNvPr>
          <p:cNvSpPr/>
          <p:nvPr/>
        </p:nvSpPr>
        <p:spPr>
          <a:xfrm>
            <a:off x="5525508" y="3348937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G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C17F919F-D246-4536-AE1A-110AC3CBEB5F}"/>
              </a:ext>
            </a:extLst>
          </p:cNvPr>
          <p:cNvSpPr/>
          <p:nvPr/>
        </p:nvSpPr>
        <p:spPr>
          <a:xfrm>
            <a:off x="5512390" y="425874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J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C36A7F0A-9B0D-46FB-85A0-00F08BDA4F31}"/>
              </a:ext>
            </a:extLst>
          </p:cNvPr>
          <p:cNvSpPr/>
          <p:nvPr/>
        </p:nvSpPr>
        <p:spPr>
          <a:xfrm>
            <a:off x="6701892" y="2429310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70A76AFA-29BF-42D8-854A-C3FE68D6B52E}"/>
              </a:ext>
            </a:extLst>
          </p:cNvPr>
          <p:cNvSpPr/>
          <p:nvPr/>
        </p:nvSpPr>
        <p:spPr>
          <a:xfrm>
            <a:off x="6701892" y="3351730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6B984B-1213-4045-8407-90CF21FF3D05}"/>
              </a:ext>
            </a:extLst>
          </p:cNvPr>
          <p:cNvSpPr txBox="1"/>
          <p:nvPr/>
        </p:nvSpPr>
        <p:spPr>
          <a:xfrm>
            <a:off x="3860470" y="1737713"/>
            <a:ext cx="1986549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Host h1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A3DF56A-6B5F-4FF3-A22D-34790D93C811}"/>
              </a:ext>
            </a:extLst>
          </p:cNvPr>
          <p:cNvSpPr txBox="1"/>
          <p:nvPr/>
        </p:nvSpPr>
        <p:spPr>
          <a:xfrm>
            <a:off x="6701896" y="1749532"/>
            <a:ext cx="1879601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Host h2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DEB62DA-E0CF-40E5-ACDC-342DD943E3AA}"/>
              </a:ext>
            </a:extLst>
          </p:cNvPr>
          <p:cNvSpPr/>
          <p:nvPr/>
        </p:nvSpPr>
        <p:spPr>
          <a:xfrm>
            <a:off x="3609145" y="1733701"/>
            <a:ext cx="2515936" cy="3144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84BCDF1-3EDB-44F1-958A-235362E6EBD3}"/>
              </a:ext>
            </a:extLst>
          </p:cNvPr>
          <p:cNvSpPr/>
          <p:nvPr/>
        </p:nvSpPr>
        <p:spPr>
          <a:xfrm>
            <a:off x="6410463" y="1745519"/>
            <a:ext cx="2515936" cy="3144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43BD3-D144-4216-B2EE-F9C567B607C0}"/>
              </a:ext>
            </a:extLst>
          </p:cNvPr>
          <p:cNvSpPr txBox="1"/>
          <p:nvPr/>
        </p:nvSpPr>
        <p:spPr>
          <a:xfrm>
            <a:off x="11178673" y="6379409"/>
            <a:ext cx="596232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7</a:t>
            </a:r>
          </a:p>
        </p:txBody>
      </p:sp>
      <p:sp>
        <p:nvSpPr>
          <p:cNvPr id="124" name="Shape 180">
            <a:extLst>
              <a:ext uri="{FF2B5EF4-FFF2-40B4-BE49-F238E27FC236}">
                <a16:creationId xmlns:a16="http://schemas.microsoft.com/office/drawing/2014/main" id="{DCB0C622-7600-4AE3-9520-D38926C24BAB}"/>
              </a:ext>
            </a:extLst>
          </p:cNvPr>
          <p:cNvSpPr txBox="1">
            <a:spLocks/>
          </p:cNvSpPr>
          <p:nvPr/>
        </p:nvSpPr>
        <p:spPr>
          <a:xfrm>
            <a:off x="9021264" y="1740699"/>
            <a:ext cx="2753859" cy="44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457189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●"/>
            </a:pPr>
            <a:r>
              <a:rPr lang="en-US" sz="2133" dirty="0"/>
              <a:t>Each edge is assigned to a unique host</a:t>
            </a:r>
            <a:endParaRPr lang="en-US" sz="2133" dirty="0">
              <a:cs typeface="Calibri"/>
            </a:endParaRPr>
          </a:p>
          <a:p>
            <a:pPr marL="609585" indent="-457189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●"/>
            </a:pPr>
            <a:r>
              <a:rPr lang="en-US" sz="2133" dirty="0"/>
              <a:t>All edges connect proxy nodes on the same host</a:t>
            </a:r>
            <a:endParaRPr lang="en-US" sz="2133" dirty="0">
              <a:cs typeface="Calibri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363617" y="1808345"/>
            <a:ext cx="0" cy="4358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9146021" y="1806705"/>
            <a:ext cx="0" cy="4358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EF0306C-F328-B24D-9DB8-D05475BAC3E7}"/>
              </a:ext>
            </a:extLst>
          </p:cNvPr>
          <p:cNvCxnSpPr/>
          <p:nvPr/>
        </p:nvCxnSpPr>
        <p:spPr>
          <a:xfrm>
            <a:off x="1709530" y="2230156"/>
            <a:ext cx="0" cy="30574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30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5F2A2-56BD-42A4-91CF-97F8D723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Partitioning</a:t>
            </a: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FAE8547-3746-4D63-B8DF-D8677B4DAA24}"/>
              </a:ext>
            </a:extLst>
          </p:cNvPr>
          <p:cNvSpPr/>
          <p:nvPr/>
        </p:nvSpPr>
        <p:spPr>
          <a:xfrm>
            <a:off x="415602" y="3038469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9EB029C-19DB-4671-90B0-DB6D92A5FE0D}"/>
              </a:ext>
            </a:extLst>
          </p:cNvPr>
          <p:cNvSpPr/>
          <p:nvPr/>
        </p:nvSpPr>
        <p:spPr>
          <a:xfrm>
            <a:off x="1137495" y="255720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8F74A4-72C0-4034-ACA9-1CEF1EA6422E}"/>
              </a:ext>
            </a:extLst>
          </p:cNvPr>
          <p:cNvSpPr/>
          <p:nvPr/>
        </p:nvSpPr>
        <p:spPr>
          <a:xfrm>
            <a:off x="2061255" y="255720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7B7249-A182-4131-A87E-39CC3989E066}"/>
              </a:ext>
            </a:extLst>
          </p:cNvPr>
          <p:cNvSpPr/>
          <p:nvPr/>
        </p:nvSpPr>
        <p:spPr>
          <a:xfrm>
            <a:off x="2787312" y="3024090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70E269-1A30-480F-8C88-F43CA99BFA8F}"/>
              </a:ext>
            </a:extLst>
          </p:cNvPr>
          <p:cNvSpPr/>
          <p:nvPr/>
        </p:nvSpPr>
        <p:spPr>
          <a:xfrm>
            <a:off x="1137495" y="347962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A35E01-35C1-4E32-9443-A2AEA3D0474A}"/>
              </a:ext>
            </a:extLst>
          </p:cNvPr>
          <p:cNvSpPr/>
          <p:nvPr/>
        </p:nvSpPr>
        <p:spPr>
          <a:xfrm>
            <a:off x="2061255" y="347962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9DC3B9-DC3F-4BA3-A3FB-D4FDDE730425}"/>
              </a:ext>
            </a:extLst>
          </p:cNvPr>
          <p:cNvSpPr/>
          <p:nvPr/>
        </p:nvSpPr>
        <p:spPr>
          <a:xfrm>
            <a:off x="1138504" y="4388113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I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FB0745-C076-410B-AD07-80C70B686D9A}"/>
              </a:ext>
            </a:extLst>
          </p:cNvPr>
          <p:cNvSpPr/>
          <p:nvPr/>
        </p:nvSpPr>
        <p:spPr>
          <a:xfrm>
            <a:off x="2048139" y="4389437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J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DC7D97-9681-4A27-B363-4F9A6ABB1BAE}"/>
              </a:ext>
            </a:extLst>
          </p:cNvPr>
          <p:cNvSpPr/>
          <p:nvPr/>
        </p:nvSpPr>
        <p:spPr>
          <a:xfrm>
            <a:off x="415600" y="3907419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C18E21-9EC6-49A9-8998-8F656DFA09F5}"/>
              </a:ext>
            </a:extLst>
          </p:cNvPr>
          <p:cNvSpPr/>
          <p:nvPr/>
        </p:nvSpPr>
        <p:spPr>
          <a:xfrm>
            <a:off x="2798096" y="3907417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H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871ED9-B11B-4B71-AFC5-8A7D7C4BAED5}"/>
              </a:ext>
            </a:extLst>
          </p:cNvPr>
          <p:cNvCxnSpPr/>
          <p:nvPr/>
        </p:nvCxnSpPr>
        <p:spPr>
          <a:xfrm>
            <a:off x="701602" y="3320203"/>
            <a:ext cx="449441" cy="24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4E5A2A-AA17-4DA5-A568-D4A647BE3549}"/>
              </a:ext>
            </a:extLst>
          </p:cNvPr>
          <p:cNvCxnSpPr>
            <a:cxnSpLocks/>
          </p:cNvCxnSpPr>
          <p:nvPr/>
        </p:nvCxnSpPr>
        <p:spPr>
          <a:xfrm flipV="1">
            <a:off x="683629" y="2789145"/>
            <a:ext cx="464897" cy="280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C4CCB0-7F9D-46C0-A3F1-7D2BFA208917}"/>
              </a:ext>
            </a:extLst>
          </p:cNvPr>
          <p:cNvCxnSpPr>
            <a:cxnSpLocks/>
          </p:cNvCxnSpPr>
          <p:nvPr/>
        </p:nvCxnSpPr>
        <p:spPr>
          <a:xfrm>
            <a:off x="701602" y="4186439"/>
            <a:ext cx="449441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4031FC-2028-4427-B713-8FEDCAAAA3FF}"/>
              </a:ext>
            </a:extLst>
          </p:cNvPr>
          <p:cNvCxnSpPr>
            <a:cxnSpLocks/>
          </p:cNvCxnSpPr>
          <p:nvPr/>
        </p:nvCxnSpPr>
        <p:spPr>
          <a:xfrm flipH="1">
            <a:off x="719724" y="3740740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1EA0418-9FDA-48F4-B8AA-3D87276B911F}"/>
              </a:ext>
            </a:extLst>
          </p:cNvPr>
          <p:cNvCxnSpPr>
            <a:cxnSpLocks/>
          </p:cNvCxnSpPr>
          <p:nvPr/>
        </p:nvCxnSpPr>
        <p:spPr>
          <a:xfrm flipH="1">
            <a:off x="644239" y="2870914"/>
            <a:ext cx="567756" cy="1046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6FF6F8-DA5C-4D2A-AC24-8EA53F58E675}"/>
              </a:ext>
            </a:extLst>
          </p:cNvPr>
          <p:cNvCxnSpPr>
            <a:cxnSpLocks/>
          </p:cNvCxnSpPr>
          <p:nvPr/>
        </p:nvCxnSpPr>
        <p:spPr>
          <a:xfrm flipV="1">
            <a:off x="1431249" y="2850252"/>
            <a:ext cx="723691" cy="672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109D45B-A012-44C0-9441-610B4C172FCB}"/>
              </a:ext>
            </a:extLst>
          </p:cNvPr>
          <p:cNvCxnSpPr>
            <a:cxnSpLocks/>
          </p:cNvCxnSpPr>
          <p:nvPr/>
        </p:nvCxnSpPr>
        <p:spPr>
          <a:xfrm>
            <a:off x="1416875" y="2824188"/>
            <a:ext cx="711827" cy="698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C30AFA-0901-44AB-ABD5-E798E4E5F007}"/>
              </a:ext>
            </a:extLst>
          </p:cNvPr>
          <p:cNvCxnSpPr>
            <a:cxnSpLocks/>
          </p:cNvCxnSpPr>
          <p:nvPr/>
        </p:nvCxnSpPr>
        <p:spPr>
          <a:xfrm flipV="1">
            <a:off x="1445628" y="3773995"/>
            <a:ext cx="709313" cy="65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64A3910-0DF1-4E6F-A268-10DDB9671593}"/>
              </a:ext>
            </a:extLst>
          </p:cNvPr>
          <p:cNvCxnSpPr>
            <a:cxnSpLocks/>
          </p:cNvCxnSpPr>
          <p:nvPr/>
        </p:nvCxnSpPr>
        <p:spPr>
          <a:xfrm flipH="1" flipV="1">
            <a:off x="1421457" y="3745237"/>
            <a:ext cx="656535" cy="68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614F5EC-2FBF-4AC8-958F-262712AA1849}"/>
              </a:ext>
            </a:extLst>
          </p:cNvPr>
          <p:cNvCxnSpPr>
            <a:cxnSpLocks/>
          </p:cNvCxnSpPr>
          <p:nvPr/>
        </p:nvCxnSpPr>
        <p:spPr>
          <a:xfrm flipV="1">
            <a:off x="1474383" y="4546779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7FCA54-C772-4147-B65E-A80A6C43370B}"/>
              </a:ext>
            </a:extLst>
          </p:cNvPr>
          <p:cNvCxnSpPr>
            <a:cxnSpLocks/>
          </p:cNvCxnSpPr>
          <p:nvPr/>
        </p:nvCxnSpPr>
        <p:spPr>
          <a:xfrm flipV="1">
            <a:off x="1485164" y="2713667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2293C9-F9E9-41A1-B3C3-E4D506B87B04}"/>
              </a:ext>
            </a:extLst>
          </p:cNvPr>
          <p:cNvCxnSpPr>
            <a:cxnSpLocks/>
          </p:cNvCxnSpPr>
          <p:nvPr/>
        </p:nvCxnSpPr>
        <p:spPr>
          <a:xfrm flipH="1">
            <a:off x="1474534" y="2633681"/>
            <a:ext cx="610884" cy="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7631309-008F-433D-B8FC-684EE0EDF176}"/>
              </a:ext>
            </a:extLst>
          </p:cNvPr>
          <p:cNvCxnSpPr>
            <a:cxnSpLocks/>
          </p:cNvCxnSpPr>
          <p:nvPr/>
        </p:nvCxnSpPr>
        <p:spPr>
          <a:xfrm flipH="1">
            <a:off x="2376473" y="3305827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9ACF929-9DB0-4D03-96D8-3EA8E79A6240}"/>
              </a:ext>
            </a:extLst>
          </p:cNvPr>
          <p:cNvCxnSpPr>
            <a:cxnSpLocks/>
          </p:cNvCxnSpPr>
          <p:nvPr/>
        </p:nvCxnSpPr>
        <p:spPr>
          <a:xfrm flipH="1">
            <a:off x="2362092" y="4186439"/>
            <a:ext cx="485085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71C12C8-826C-4E48-A18A-877ABBAAF4BC}"/>
              </a:ext>
            </a:extLst>
          </p:cNvPr>
          <p:cNvCxnSpPr>
            <a:cxnSpLocks/>
          </p:cNvCxnSpPr>
          <p:nvPr/>
        </p:nvCxnSpPr>
        <p:spPr>
          <a:xfrm>
            <a:off x="2361945" y="2813403"/>
            <a:ext cx="467411" cy="256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5239A51-3A26-42A2-841B-2D74767E74AB}"/>
              </a:ext>
            </a:extLst>
          </p:cNvPr>
          <p:cNvCxnSpPr>
            <a:cxnSpLocks/>
          </p:cNvCxnSpPr>
          <p:nvPr/>
        </p:nvCxnSpPr>
        <p:spPr>
          <a:xfrm>
            <a:off x="2951416" y="3348960"/>
            <a:ext cx="7339" cy="558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5575C9A-EEB5-46B0-8B67-7778E3659956}"/>
              </a:ext>
            </a:extLst>
          </p:cNvPr>
          <p:cNvCxnSpPr>
            <a:cxnSpLocks/>
          </p:cNvCxnSpPr>
          <p:nvPr/>
        </p:nvCxnSpPr>
        <p:spPr>
          <a:xfrm>
            <a:off x="2214581" y="2881694"/>
            <a:ext cx="7339" cy="58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F8312CB-BA23-4A63-BD70-EA6C88A7F7E6}"/>
              </a:ext>
            </a:extLst>
          </p:cNvPr>
          <p:cNvCxnSpPr>
            <a:cxnSpLocks/>
          </p:cNvCxnSpPr>
          <p:nvPr/>
        </p:nvCxnSpPr>
        <p:spPr>
          <a:xfrm flipH="1" flipV="1">
            <a:off x="2208619" y="3820721"/>
            <a:ext cx="16741" cy="56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5971260-E32F-48A0-B4A5-0D8E0F93EA7A}"/>
              </a:ext>
            </a:extLst>
          </p:cNvPr>
          <p:cNvCxnSpPr>
            <a:cxnSpLocks/>
          </p:cNvCxnSpPr>
          <p:nvPr/>
        </p:nvCxnSpPr>
        <p:spPr>
          <a:xfrm flipH="1" flipV="1">
            <a:off x="2359580" y="3752427"/>
            <a:ext cx="458845" cy="233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069545F-B565-4755-B3C1-5A81F558B474}"/>
              </a:ext>
            </a:extLst>
          </p:cNvPr>
          <p:cNvCxnSpPr>
            <a:cxnSpLocks/>
          </p:cNvCxnSpPr>
          <p:nvPr/>
        </p:nvCxnSpPr>
        <p:spPr>
          <a:xfrm flipH="1" flipV="1">
            <a:off x="1487234" y="3648195"/>
            <a:ext cx="553735" cy="5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D68C366-A687-4553-89FF-61CA12DF9C97}"/>
              </a:ext>
            </a:extLst>
          </p:cNvPr>
          <p:cNvSpPr txBox="1"/>
          <p:nvPr/>
        </p:nvSpPr>
        <p:spPr>
          <a:xfrm>
            <a:off x="415599" y="5681548"/>
            <a:ext cx="2719383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Original graph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A7D7E9-8EC8-416F-B7F5-809258DD017D}"/>
              </a:ext>
            </a:extLst>
          </p:cNvPr>
          <p:cNvSpPr txBox="1"/>
          <p:nvPr/>
        </p:nvSpPr>
        <p:spPr>
          <a:xfrm>
            <a:off x="3363618" y="5674712"/>
            <a:ext cx="5887455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Partitions of the graph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0A002A4-BA10-40BB-9878-88BDA98B59D3}"/>
              </a:ext>
            </a:extLst>
          </p:cNvPr>
          <p:cNvSpPr/>
          <p:nvPr/>
        </p:nvSpPr>
        <p:spPr>
          <a:xfrm>
            <a:off x="3867154" y="2920478"/>
            <a:ext cx="336885" cy="3235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E9E4AFC-F8D6-426E-A51F-57A34512B4F2}"/>
              </a:ext>
            </a:extLst>
          </p:cNvPr>
          <p:cNvSpPr/>
          <p:nvPr/>
        </p:nvSpPr>
        <p:spPr>
          <a:xfrm>
            <a:off x="4589047" y="2439214"/>
            <a:ext cx="336885" cy="3235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5AEE005-B4D2-4C6C-92EC-26B2AABA3E7E}"/>
              </a:ext>
            </a:extLst>
          </p:cNvPr>
          <p:cNvSpPr/>
          <p:nvPr/>
        </p:nvSpPr>
        <p:spPr>
          <a:xfrm>
            <a:off x="4589047" y="3361635"/>
            <a:ext cx="336885" cy="3235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F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540E3B6-B2CD-4153-B801-03D1993BDCB6}"/>
              </a:ext>
            </a:extLst>
          </p:cNvPr>
          <p:cNvSpPr/>
          <p:nvPr/>
        </p:nvSpPr>
        <p:spPr>
          <a:xfrm>
            <a:off x="4590059" y="4270121"/>
            <a:ext cx="336885" cy="3235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I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27AA0B4-9053-46AA-AE76-2DC44758FB0C}"/>
              </a:ext>
            </a:extLst>
          </p:cNvPr>
          <p:cNvSpPr/>
          <p:nvPr/>
        </p:nvSpPr>
        <p:spPr>
          <a:xfrm>
            <a:off x="3867154" y="3789429"/>
            <a:ext cx="336885" cy="3235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E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A20D488-CD65-4CE0-B6EE-AA9E9BA22887}"/>
              </a:ext>
            </a:extLst>
          </p:cNvPr>
          <p:cNvCxnSpPr>
            <a:cxnSpLocks/>
          </p:cNvCxnSpPr>
          <p:nvPr/>
        </p:nvCxnSpPr>
        <p:spPr>
          <a:xfrm>
            <a:off x="4153154" y="3202214"/>
            <a:ext cx="449441" cy="24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41276E8-6427-4906-BBBA-7C756F8F546A}"/>
              </a:ext>
            </a:extLst>
          </p:cNvPr>
          <p:cNvCxnSpPr>
            <a:cxnSpLocks/>
          </p:cNvCxnSpPr>
          <p:nvPr/>
        </p:nvCxnSpPr>
        <p:spPr>
          <a:xfrm flipV="1">
            <a:off x="4135184" y="2671156"/>
            <a:ext cx="464897" cy="280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9972AFC-65AA-4106-9AA9-A60C727C513E}"/>
              </a:ext>
            </a:extLst>
          </p:cNvPr>
          <p:cNvCxnSpPr>
            <a:cxnSpLocks/>
          </p:cNvCxnSpPr>
          <p:nvPr/>
        </p:nvCxnSpPr>
        <p:spPr>
          <a:xfrm>
            <a:off x="4153154" y="4068451"/>
            <a:ext cx="449441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473A8C2-02DC-44EE-B0DE-567AA9568477}"/>
              </a:ext>
            </a:extLst>
          </p:cNvPr>
          <p:cNvCxnSpPr>
            <a:cxnSpLocks/>
          </p:cNvCxnSpPr>
          <p:nvPr/>
        </p:nvCxnSpPr>
        <p:spPr>
          <a:xfrm flipH="1">
            <a:off x="4171277" y="3622752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D9C5406-FCCA-46F2-A496-C95CEFBBFDCB}"/>
              </a:ext>
            </a:extLst>
          </p:cNvPr>
          <p:cNvCxnSpPr>
            <a:cxnSpLocks/>
          </p:cNvCxnSpPr>
          <p:nvPr/>
        </p:nvCxnSpPr>
        <p:spPr>
          <a:xfrm flipH="1">
            <a:off x="4095794" y="2752924"/>
            <a:ext cx="567756" cy="1046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2CE6F5D-A24D-42B5-988F-4BAA3CA3F7E4}"/>
              </a:ext>
            </a:extLst>
          </p:cNvPr>
          <p:cNvCxnSpPr>
            <a:cxnSpLocks/>
          </p:cNvCxnSpPr>
          <p:nvPr/>
        </p:nvCxnSpPr>
        <p:spPr>
          <a:xfrm flipV="1">
            <a:off x="4882807" y="2732261"/>
            <a:ext cx="723691" cy="672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F6E268E-8BFA-44CC-9F78-3334598B21FB}"/>
              </a:ext>
            </a:extLst>
          </p:cNvPr>
          <p:cNvCxnSpPr>
            <a:cxnSpLocks/>
          </p:cNvCxnSpPr>
          <p:nvPr/>
        </p:nvCxnSpPr>
        <p:spPr>
          <a:xfrm>
            <a:off x="4868427" y="2706198"/>
            <a:ext cx="711827" cy="698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C89B590-43D9-4B1A-ACEA-047144FD8496}"/>
              </a:ext>
            </a:extLst>
          </p:cNvPr>
          <p:cNvCxnSpPr>
            <a:cxnSpLocks/>
          </p:cNvCxnSpPr>
          <p:nvPr/>
        </p:nvCxnSpPr>
        <p:spPr>
          <a:xfrm flipV="1">
            <a:off x="4897182" y="3656005"/>
            <a:ext cx="709313" cy="65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8B59E4D-142C-4094-8532-E35DA840FB77}"/>
              </a:ext>
            </a:extLst>
          </p:cNvPr>
          <p:cNvCxnSpPr>
            <a:cxnSpLocks/>
          </p:cNvCxnSpPr>
          <p:nvPr/>
        </p:nvCxnSpPr>
        <p:spPr>
          <a:xfrm flipV="1">
            <a:off x="4925936" y="4428790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245E36D-C7C2-44E1-81F6-9B1E2D9F7975}"/>
              </a:ext>
            </a:extLst>
          </p:cNvPr>
          <p:cNvCxnSpPr>
            <a:cxnSpLocks/>
          </p:cNvCxnSpPr>
          <p:nvPr/>
        </p:nvCxnSpPr>
        <p:spPr>
          <a:xfrm flipV="1">
            <a:off x="4936720" y="2595678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49D6CAB5-1A2A-42E5-9DC8-39B3A8D86DBF}"/>
              </a:ext>
            </a:extLst>
          </p:cNvPr>
          <p:cNvSpPr/>
          <p:nvPr/>
        </p:nvSpPr>
        <p:spPr>
          <a:xfrm>
            <a:off x="7625656" y="2429310"/>
            <a:ext cx="336885" cy="3235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4B24B4B-28E9-4E9F-8DE3-3CC086FCB437}"/>
              </a:ext>
            </a:extLst>
          </p:cNvPr>
          <p:cNvSpPr/>
          <p:nvPr/>
        </p:nvSpPr>
        <p:spPr>
          <a:xfrm>
            <a:off x="8351708" y="2896194"/>
            <a:ext cx="336885" cy="3235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1DCA6061-B6A3-4834-ADDA-7028F4C85D79}"/>
              </a:ext>
            </a:extLst>
          </p:cNvPr>
          <p:cNvSpPr/>
          <p:nvPr/>
        </p:nvSpPr>
        <p:spPr>
          <a:xfrm>
            <a:off x="7625656" y="3351730"/>
            <a:ext cx="336885" cy="3235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G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B5433D52-1E08-44F7-BCEA-DC395C10F09E}"/>
              </a:ext>
            </a:extLst>
          </p:cNvPr>
          <p:cNvSpPr/>
          <p:nvPr/>
        </p:nvSpPr>
        <p:spPr>
          <a:xfrm>
            <a:off x="7612538" y="4261542"/>
            <a:ext cx="336885" cy="3235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J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896BCCA4-ADAA-4395-B067-D5BBE4008121}"/>
              </a:ext>
            </a:extLst>
          </p:cNvPr>
          <p:cNvSpPr/>
          <p:nvPr/>
        </p:nvSpPr>
        <p:spPr>
          <a:xfrm>
            <a:off x="8362492" y="3779522"/>
            <a:ext cx="336885" cy="3235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H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B8A9BF0-7C10-414C-B58F-F98F6EC8A437}"/>
              </a:ext>
            </a:extLst>
          </p:cNvPr>
          <p:cNvCxnSpPr>
            <a:cxnSpLocks/>
          </p:cNvCxnSpPr>
          <p:nvPr/>
        </p:nvCxnSpPr>
        <p:spPr>
          <a:xfrm flipH="1" flipV="1">
            <a:off x="6985857" y="3617344"/>
            <a:ext cx="656535" cy="68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3C3878E-3A92-4686-A9EE-71C442C2F740}"/>
              </a:ext>
            </a:extLst>
          </p:cNvPr>
          <p:cNvCxnSpPr>
            <a:cxnSpLocks/>
          </p:cNvCxnSpPr>
          <p:nvPr/>
        </p:nvCxnSpPr>
        <p:spPr>
          <a:xfrm flipH="1">
            <a:off x="7038935" y="2505786"/>
            <a:ext cx="610884" cy="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454FF3FC-0C5B-47A9-94E5-F67AB9FC7494}"/>
              </a:ext>
            </a:extLst>
          </p:cNvPr>
          <p:cNvCxnSpPr>
            <a:cxnSpLocks/>
          </p:cNvCxnSpPr>
          <p:nvPr/>
        </p:nvCxnSpPr>
        <p:spPr>
          <a:xfrm flipH="1">
            <a:off x="7940869" y="3177933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1842B9AD-FEB2-4290-B39C-FB1450253A02}"/>
              </a:ext>
            </a:extLst>
          </p:cNvPr>
          <p:cNvCxnSpPr>
            <a:cxnSpLocks/>
          </p:cNvCxnSpPr>
          <p:nvPr/>
        </p:nvCxnSpPr>
        <p:spPr>
          <a:xfrm flipH="1">
            <a:off x="7926488" y="4058544"/>
            <a:ext cx="485085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7C8C9282-D0DF-481B-ACBE-868B2D280CD1}"/>
              </a:ext>
            </a:extLst>
          </p:cNvPr>
          <p:cNvCxnSpPr>
            <a:cxnSpLocks/>
          </p:cNvCxnSpPr>
          <p:nvPr/>
        </p:nvCxnSpPr>
        <p:spPr>
          <a:xfrm>
            <a:off x="7926341" y="2685509"/>
            <a:ext cx="467411" cy="256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DA4C5C4-92A8-4203-A6D0-D22B5C82C4FA}"/>
              </a:ext>
            </a:extLst>
          </p:cNvPr>
          <p:cNvCxnSpPr>
            <a:cxnSpLocks/>
          </p:cNvCxnSpPr>
          <p:nvPr/>
        </p:nvCxnSpPr>
        <p:spPr>
          <a:xfrm>
            <a:off x="8515819" y="3221065"/>
            <a:ext cx="7339" cy="558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0C6946A2-D01A-4D3D-89D1-E8C4E46B9362}"/>
              </a:ext>
            </a:extLst>
          </p:cNvPr>
          <p:cNvCxnSpPr>
            <a:cxnSpLocks/>
          </p:cNvCxnSpPr>
          <p:nvPr/>
        </p:nvCxnSpPr>
        <p:spPr>
          <a:xfrm>
            <a:off x="7778976" y="2753798"/>
            <a:ext cx="7339" cy="58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45B466B-DDB0-4D74-81DF-BC3A669ED1C1}"/>
              </a:ext>
            </a:extLst>
          </p:cNvPr>
          <p:cNvCxnSpPr>
            <a:cxnSpLocks/>
          </p:cNvCxnSpPr>
          <p:nvPr/>
        </p:nvCxnSpPr>
        <p:spPr>
          <a:xfrm flipH="1" flipV="1">
            <a:off x="7773015" y="3692827"/>
            <a:ext cx="16741" cy="56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090F607-38A1-4E6D-BCD9-EF4A8D14BF8F}"/>
              </a:ext>
            </a:extLst>
          </p:cNvPr>
          <p:cNvCxnSpPr>
            <a:cxnSpLocks/>
          </p:cNvCxnSpPr>
          <p:nvPr/>
        </p:nvCxnSpPr>
        <p:spPr>
          <a:xfrm flipH="1" flipV="1">
            <a:off x="7923976" y="3624531"/>
            <a:ext cx="458845" cy="233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AC67A2D6-EDBC-406D-B76E-DE44947C9E06}"/>
              </a:ext>
            </a:extLst>
          </p:cNvPr>
          <p:cNvCxnSpPr>
            <a:cxnSpLocks/>
          </p:cNvCxnSpPr>
          <p:nvPr/>
        </p:nvCxnSpPr>
        <p:spPr>
          <a:xfrm flipH="1">
            <a:off x="7038935" y="3513039"/>
            <a:ext cx="579135" cy="7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6E9CA992-3744-4AA6-B870-662F534F86D4}"/>
              </a:ext>
            </a:extLst>
          </p:cNvPr>
          <p:cNvSpPr/>
          <p:nvPr/>
        </p:nvSpPr>
        <p:spPr>
          <a:xfrm>
            <a:off x="5525508" y="2426513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19505FDB-7EBD-474C-B43C-6C62AB8C9A6A}"/>
              </a:ext>
            </a:extLst>
          </p:cNvPr>
          <p:cNvSpPr/>
          <p:nvPr/>
        </p:nvSpPr>
        <p:spPr>
          <a:xfrm>
            <a:off x="5525508" y="3348937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G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C17F919F-D246-4536-AE1A-110AC3CBEB5F}"/>
              </a:ext>
            </a:extLst>
          </p:cNvPr>
          <p:cNvSpPr/>
          <p:nvPr/>
        </p:nvSpPr>
        <p:spPr>
          <a:xfrm>
            <a:off x="5512390" y="425874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J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C36A7F0A-9B0D-46FB-85A0-00F08BDA4F31}"/>
              </a:ext>
            </a:extLst>
          </p:cNvPr>
          <p:cNvSpPr/>
          <p:nvPr/>
        </p:nvSpPr>
        <p:spPr>
          <a:xfrm>
            <a:off x="6701892" y="2429310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70A76AFA-29BF-42D8-854A-C3FE68D6B52E}"/>
              </a:ext>
            </a:extLst>
          </p:cNvPr>
          <p:cNvSpPr/>
          <p:nvPr/>
        </p:nvSpPr>
        <p:spPr>
          <a:xfrm>
            <a:off x="6701892" y="3351730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6B984B-1213-4045-8407-90CF21FF3D05}"/>
              </a:ext>
            </a:extLst>
          </p:cNvPr>
          <p:cNvSpPr txBox="1"/>
          <p:nvPr/>
        </p:nvSpPr>
        <p:spPr>
          <a:xfrm>
            <a:off x="3860470" y="1737713"/>
            <a:ext cx="1986549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Host h1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A3DF56A-6B5F-4FF3-A22D-34790D93C811}"/>
              </a:ext>
            </a:extLst>
          </p:cNvPr>
          <p:cNvSpPr txBox="1"/>
          <p:nvPr/>
        </p:nvSpPr>
        <p:spPr>
          <a:xfrm>
            <a:off x="6701896" y="1749532"/>
            <a:ext cx="1879601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Host h2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A19F9F2E-543A-4D67-9E53-1FEF8FB2BED6}"/>
              </a:ext>
            </a:extLst>
          </p:cNvPr>
          <p:cNvSpPr/>
          <p:nvPr/>
        </p:nvSpPr>
        <p:spPr>
          <a:xfrm>
            <a:off x="6281440" y="4968861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  <a:cs typeface="Calibri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58917388-E0A3-40B8-A03D-37AEB6C8101C}"/>
              </a:ext>
            </a:extLst>
          </p:cNvPr>
          <p:cNvSpPr/>
          <p:nvPr/>
        </p:nvSpPr>
        <p:spPr>
          <a:xfrm>
            <a:off x="6281439" y="5381610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  <a:cs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61FE12-B8D2-4CCA-B6BA-D9692A64F771}"/>
              </a:ext>
            </a:extLst>
          </p:cNvPr>
          <p:cNvSpPr txBox="1"/>
          <p:nvPr/>
        </p:nvSpPr>
        <p:spPr>
          <a:xfrm>
            <a:off x="6550477" y="4901590"/>
            <a:ext cx="18796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: Master proxy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E3370A9-1669-466B-909D-234A48D454D4}"/>
              </a:ext>
            </a:extLst>
          </p:cNvPr>
          <p:cNvSpPr txBox="1"/>
          <p:nvPr/>
        </p:nvSpPr>
        <p:spPr>
          <a:xfrm>
            <a:off x="6550479" y="5339740"/>
            <a:ext cx="18796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: Mirror proxy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DEB62DA-E0CF-40E5-ACDC-342DD943E3AA}"/>
              </a:ext>
            </a:extLst>
          </p:cNvPr>
          <p:cNvSpPr/>
          <p:nvPr/>
        </p:nvSpPr>
        <p:spPr>
          <a:xfrm>
            <a:off x="3609145" y="1733701"/>
            <a:ext cx="2515936" cy="3144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84BCDF1-3EDB-44F1-958A-235362E6EBD3}"/>
              </a:ext>
            </a:extLst>
          </p:cNvPr>
          <p:cNvSpPr/>
          <p:nvPr/>
        </p:nvSpPr>
        <p:spPr>
          <a:xfrm>
            <a:off x="6410463" y="1745519"/>
            <a:ext cx="2515936" cy="3144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43BD3-D144-4216-B2EE-F9C567B607C0}"/>
              </a:ext>
            </a:extLst>
          </p:cNvPr>
          <p:cNvSpPr txBox="1"/>
          <p:nvPr/>
        </p:nvSpPr>
        <p:spPr>
          <a:xfrm>
            <a:off x="11178673" y="6379409"/>
            <a:ext cx="596232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7</a:t>
            </a:r>
          </a:p>
        </p:txBody>
      </p:sp>
      <p:sp>
        <p:nvSpPr>
          <p:cNvPr id="124" name="Shape 180">
            <a:extLst>
              <a:ext uri="{FF2B5EF4-FFF2-40B4-BE49-F238E27FC236}">
                <a16:creationId xmlns:a16="http://schemas.microsoft.com/office/drawing/2014/main" id="{DCB0C622-7600-4AE3-9520-D38926C24BAB}"/>
              </a:ext>
            </a:extLst>
          </p:cNvPr>
          <p:cNvSpPr txBox="1">
            <a:spLocks/>
          </p:cNvSpPr>
          <p:nvPr/>
        </p:nvSpPr>
        <p:spPr>
          <a:xfrm>
            <a:off x="9021264" y="1740699"/>
            <a:ext cx="2753859" cy="44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457189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●"/>
            </a:pPr>
            <a:r>
              <a:rPr lang="en-US" sz="2133" dirty="0"/>
              <a:t>Each edge is assigned to a unique host</a:t>
            </a:r>
            <a:endParaRPr lang="en-US" sz="2133" dirty="0">
              <a:cs typeface="Calibri"/>
            </a:endParaRPr>
          </a:p>
          <a:p>
            <a:pPr marL="609585" indent="-457189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●"/>
            </a:pPr>
            <a:r>
              <a:rPr lang="en-US" sz="2133" dirty="0"/>
              <a:t>All edges connect proxy nodes on the same host</a:t>
            </a:r>
            <a:endParaRPr lang="en-US" sz="2133" dirty="0">
              <a:cs typeface="Calibri"/>
            </a:endParaRPr>
          </a:p>
          <a:p>
            <a:pPr marL="609585" indent="-457189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●"/>
            </a:pPr>
            <a:r>
              <a:rPr lang="en-US" sz="2133" dirty="0"/>
              <a:t>A node can have multiple proxies: one is </a:t>
            </a:r>
            <a:r>
              <a:rPr lang="en-US" sz="2133" b="1" dirty="0"/>
              <a:t>master</a:t>
            </a:r>
            <a:r>
              <a:rPr lang="en-US" sz="2133" dirty="0"/>
              <a:t> proxy; rest are </a:t>
            </a:r>
            <a:r>
              <a:rPr lang="en-US" sz="2133" b="1" dirty="0"/>
              <a:t>mirror</a:t>
            </a:r>
            <a:r>
              <a:rPr lang="en-US" sz="2133" dirty="0"/>
              <a:t> proxies</a:t>
            </a:r>
            <a:endParaRPr lang="en-US" sz="2133" dirty="0">
              <a:cs typeface="Calibri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363617" y="1808345"/>
            <a:ext cx="0" cy="4358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9146021" y="1806705"/>
            <a:ext cx="0" cy="4358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FB187A8-6D7D-E84B-8DFE-962D495C0209}"/>
              </a:ext>
            </a:extLst>
          </p:cNvPr>
          <p:cNvCxnSpPr/>
          <p:nvPr/>
        </p:nvCxnSpPr>
        <p:spPr>
          <a:xfrm>
            <a:off x="1709530" y="2230156"/>
            <a:ext cx="0" cy="30574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73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5F2A2-56BD-42A4-91CF-97F8D723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CuSP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Partitioner</a:t>
            </a:r>
            <a:r>
              <a:rPr lang="en-US" dirty="0">
                <a:cs typeface="Calibri Light"/>
              </a:rPr>
              <a:t> [</a:t>
            </a:r>
            <a:r>
              <a:rPr lang="en-US" dirty="0">
                <a:solidFill>
                  <a:srgbClr val="FF0000"/>
                </a:solidFill>
                <a:cs typeface="Calibri Light"/>
              </a:rPr>
              <a:t>IPDPS’19</a:t>
            </a:r>
            <a:r>
              <a:rPr lang="en-US" dirty="0">
                <a:cs typeface="Calibri Light"/>
              </a:rPr>
              <a:t>]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FAE8547-3746-4D63-B8DF-D8677B4DAA24}"/>
              </a:ext>
            </a:extLst>
          </p:cNvPr>
          <p:cNvSpPr/>
          <p:nvPr/>
        </p:nvSpPr>
        <p:spPr>
          <a:xfrm>
            <a:off x="415602" y="3038469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9EB029C-19DB-4671-90B0-DB6D92A5FE0D}"/>
              </a:ext>
            </a:extLst>
          </p:cNvPr>
          <p:cNvSpPr/>
          <p:nvPr/>
        </p:nvSpPr>
        <p:spPr>
          <a:xfrm>
            <a:off x="1137495" y="255720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8F74A4-72C0-4034-ACA9-1CEF1EA6422E}"/>
              </a:ext>
            </a:extLst>
          </p:cNvPr>
          <p:cNvSpPr/>
          <p:nvPr/>
        </p:nvSpPr>
        <p:spPr>
          <a:xfrm>
            <a:off x="2061255" y="255720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7B7249-A182-4131-A87E-39CC3989E066}"/>
              </a:ext>
            </a:extLst>
          </p:cNvPr>
          <p:cNvSpPr/>
          <p:nvPr/>
        </p:nvSpPr>
        <p:spPr>
          <a:xfrm>
            <a:off x="2787312" y="3024090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70E269-1A30-480F-8C88-F43CA99BFA8F}"/>
              </a:ext>
            </a:extLst>
          </p:cNvPr>
          <p:cNvSpPr/>
          <p:nvPr/>
        </p:nvSpPr>
        <p:spPr>
          <a:xfrm>
            <a:off x="1137495" y="347962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A35E01-35C1-4E32-9443-A2AEA3D0474A}"/>
              </a:ext>
            </a:extLst>
          </p:cNvPr>
          <p:cNvSpPr/>
          <p:nvPr/>
        </p:nvSpPr>
        <p:spPr>
          <a:xfrm>
            <a:off x="2061255" y="347962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9DC3B9-DC3F-4BA3-A3FB-D4FDDE730425}"/>
              </a:ext>
            </a:extLst>
          </p:cNvPr>
          <p:cNvSpPr/>
          <p:nvPr/>
        </p:nvSpPr>
        <p:spPr>
          <a:xfrm>
            <a:off x="1138504" y="4388113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I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FB0745-C076-410B-AD07-80C70B686D9A}"/>
              </a:ext>
            </a:extLst>
          </p:cNvPr>
          <p:cNvSpPr/>
          <p:nvPr/>
        </p:nvSpPr>
        <p:spPr>
          <a:xfrm>
            <a:off x="2048139" y="4389437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J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DC7D97-9681-4A27-B363-4F9A6ABB1BAE}"/>
              </a:ext>
            </a:extLst>
          </p:cNvPr>
          <p:cNvSpPr/>
          <p:nvPr/>
        </p:nvSpPr>
        <p:spPr>
          <a:xfrm>
            <a:off x="415600" y="3907419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C18E21-9EC6-49A9-8998-8F656DFA09F5}"/>
              </a:ext>
            </a:extLst>
          </p:cNvPr>
          <p:cNvSpPr/>
          <p:nvPr/>
        </p:nvSpPr>
        <p:spPr>
          <a:xfrm>
            <a:off x="2798096" y="3907417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H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871ED9-B11B-4B71-AFC5-8A7D7C4BAED5}"/>
              </a:ext>
            </a:extLst>
          </p:cNvPr>
          <p:cNvCxnSpPr/>
          <p:nvPr/>
        </p:nvCxnSpPr>
        <p:spPr>
          <a:xfrm>
            <a:off x="701602" y="3320203"/>
            <a:ext cx="449441" cy="24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4E5A2A-AA17-4DA5-A568-D4A647BE3549}"/>
              </a:ext>
            </a:extLst>
          </p:cNvPr>
          <p:cNvCxnSpPr>
            <a:cxnSpLocks/>
          </p:cNvCxnSpPr>
          <p:nvPr/>
        </p:nvCxnSpPr>
        <p:spPr>
          <a:xfrm flipV="1">
            <a:off x="683629" y="2789145"/>
            <a:ext cx="464897" cy="280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C4CCB0-7F9D-46C0-A3F1-7D2BFA208917}"/>
              </a:ext>
            </a:extLst>
          </p:cNvPr>
          <p:cNvCxnSpPr>
            <a:cxnSpLocks/>
          </p:cNvCxnSpPr>
          <p:nvPr/>
        </p:nvCxnSpPr>
        <p:spPr>
          <a:xfrm>
            <a:off x="701602" y="4186439"/>
            <a:ext cx="449441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4031FC-2028-4427-B713-8FEDCAAAA3FF}"/>
              </a:ext>
            </a:extLst>
          </p:cNvPr>
          <p:cNvCxnSpPr>
            <a:cxnSpLocks/>
          </p:cNvCxnSpPr>
          <p:nvPr/>
        </p:nvCxnSpPr>
        <p:spPr>
          <a:xfrm flipH="1">
            <a:off x="719724" y="3740740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1EA0418-9FDA-48F4-B8AA-3D87276B911F}"/>
              </a:ext>
            </a:extLst>
          </p:cNvPr>
          <p:cNvCxnSpPr>
            <a:cxnSpLocks/>
          </p:cNvCxnSpPr>
          <p:nvPr/>
        </p:nvCxnSpPr>
        <p:spPr>
          <a:xfrm flipH="1">
            <a:off x="644239" y="2870914"/>
            <a:ext cx="567756" cy="1046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6FF6F8-DA5C-4D2A-AC24-8EA53F58E675}"/>
              </a:ext>
            </a:extLst>
          </p:cNvPr>
          <p:cNvCxnSpPr>
            <a:cxnSpLocks/>
          </p:cNvCxnSpPr>
          <p:nvPr/>
        </p:nvCxnSpPr>
        <p:spPr>
          <a:xfrm flipV="1">
            <a:off x="1431249" y="2850252"/>
            <a:ext cx="723691" cy="672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109D45B-A012-44C0-9441-610B4C172FCB}"/>
              </a:ext>
            </a:extLst>
          </p:cNvPr>
          <p:cNvCxnSpPr>
            <a:cxnSpLocks/>
          </p:cNvCxnSpPr>
          <p:nvPr/>
        </p:nvCxnSpPr>
        <p:spPr>
          <a:xfrm>
            <a:off x="1416875" y="2824188"/>
            <a:ext cx="711827" cy="698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C30AFA-0901-44AB-ABD5-E798E4E5F007}"/>
              </a:ext>
            </a:extLst>
          </p:cNvPr>
          <p:cNvCxnSpPr>
            <a:cxnSpLocks/>
          </p:cNvCxnSpPr>
          <p:nvPr/>
        </p:nvCxnSpPr>
        <p:spPr>
          <a:xfrm flipV="1">
            <a:off x="1445628" y="3773995"/>
            <a:ext cx="709313" cy="65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64A3910-0DF1-4E6F-A268-10DDB9671593}"/>
              </a:ext>
            </a:extLst>
          </p:cNvPr>
          <p:cNvCxnSpPr>
            <a:cxnSpLocks/>
          </p:cNvCxnSpPr>
          <p:nvPr/>
        </p:nvCxnSpPr>
        <p:spPr>
          <a:xfrm flipH="1" flipV="1">
            <a:off x="1421457" y="3745237"/>
            <a:ext cx="656535" cy="68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614F5EC-2FBF-4AC8-958F-262712AA1849}"/>
              </a:ext>
            </a:extLst>
          </p:cNvPr>
          <p:cNvCxnSpPr>
            <a:cxnSpLocks/>
          </p:cNvCxnSpPr>
          <p:nvPr/>
        </p:nvCxnSpPr>
        <p:spPr>
          <a:xfrm flipV="1">
            <a:off x="1474383" y="4546779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7FCA54-C772-4147-B65E-A80A6C43370B}"/>
              </a:ext>
            </a:extLst>
          </p:cNvPr>
          <p:cNvCxnSpPr>
            <a:cxnSpLocks/>
          </p:cNvCxnSpPr>
          <p:nvPr/>
        </p:nvCxnSpPr>
        <p:spPr>
          <a:xfrm flipV="1">
            <a:off x="1485164" y="2713667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2293C9-F9E9-41A1-B3C3-E4D506B87B04}"/>
              </a:ext>
            </a:extLst>
          </p:cNvPr>
          <p:cNvCxnSpPr>
            <a:cxnSpLocks/>
          </p:cNvCxnSpPr>
          <p:nvPr/>
        </p:nvCxnSpPr>
        <p:spPr>
          <a:xfrm flipH="1">
            <a:off x="1474534" y="2633681"/>
            <a:ext cx="610884" cy="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7631309-008F-433D-B8FC-684EE0EDF176}"/>
              </a:ext>
            </a:extLst>
          </p:cNvPr>
          <p:cNvCxnSpPr>
            <a:cxnSpLocks/>
          </p:cNvCxnSpPr>
          <p:nvPr/>
        </p:nvCxnSpPr>
        <p:spPr>
          <a:xfrm flipH="1">
            <a:off x="2376473" y="3305827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9ACF929-9DB0-4D03-96D8-3EA8E79A6240}"/>
              </a:ext>
            </a:extLst>
          </p:cNvPr>
          <p:cNvCxnSpPr>
            <a:cxnSpLocks/>
          </p:cNvCxnSpPr>
          <p:nvPr/>
        </p:nvCxnSpPr>
        <p:spPr>
          <a:xfrm flipH="1">
            <a:off x="2362092" y="4186439"/>
            <a:ext cx="485085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71C12C8-826C-4E48-A18A-877ABBAAF4BC}"/>
              </a:ext>
            </a:extLst>
          </p:cNvPr>
          <p:cNvCxnSpPr>
            <a:cxnSpLocks/>
          </p:cNvCxnSpPr>
          <p:nvPr/>
        </p:nvCxnSpPr>
        <p:spPr>
          <a:xfrm>
            <a:off x="2361945" y="2813403"/>
            <a:ext cx="467411" cy="256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5239A51-3A26-42A2-841B-2D74767E74AB}"/>
              </a:ext>
            </a:extLst>
          </p:cNvPr>
          <p:cNvCxnSpPr>
            <a:cxnSpLocks/>
          </p:cNvCxnSpPr>
          <p:nvPr/>
        </p:nvCxnSpPr>
        <p:spPr>
          <a:xfrm>
            <a:off x="2951416" y="3348960"/>
            <a:ext cx="7339" cy="558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5575C9A-EEB5-46B0-8B67-7778E3659956}"/>
              </a:ext>
            </a:extLst>
          </p:cNvPr>
          <p:cNvCxnSpPr>
            <a:cxnSpLocks/>
          </p:cNvCxnSpPr>
          <p:nvPr/>
        </p:nvCxnSpPr>
        <p:spPr>
          <a:xfrm>
            <a:off x="2214581" y="2881694"/>
            <a:ext cx="7339" cy="58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F8312CB-BA23-4A63-BD70-EA6C88A7F7E6}"/>
              </a:ext>
            </a:extLst>
          </p:cNvPr>
          <p:cNvCxnSpPr>
            <a:cxnSpLocks/>
          </p:cNvCxnSpPr>
          <p:nvPr/>
        </p:nvCxnSpPr>
        <p:spPr>
          <a:xfrm flipH="1" flipV="1">
            <a:off x="2208619" y="3820721"/>
            <a:ext cx="16741" cy="56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5971260-E32F-48A0-B4A5-0D8E0F93EA7A}"/>
              </a:ext>
            </a:extLst>
          </p:cNvPr>
          <p:cNvCxnSpPr>
            <a:cxnSpLocks/>
          </p:cNvCxnSpPr>
          <p:nvPr/>
        </p:nvCxnSpPr>
        <p:spPr>
          <a:xfrm flipH="1" flipV="1">
            <a:off x="2359580" y="3752427"/>
            <a:ext cx="458845" cy="233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069545F-B565-4755-B3C1-5A81F558B474}"/>
              </a:ext>
            </a:extLst>
          </p:cNvPr>
          <p:cNvCxnSpPr>
            <a:cxnSpLocks/>
          </p:cNvCxnSpPr>
          <p:nvPr/>
        </p:nvCxnSpPr>
        <p:spPr>
          <a:xfrm flipH="1" flipV="1">
            <a:off x="1487234" y="3648195"/>
            <a:ext cx="553735" cy="5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D68C366-A687-4553-89FF-61CA12DF9C97}"/>
              </a:ext>
            </a:extLst>
          </p:cNvPr>
          <p:cNvSpPr txBox="1"/>
          <p:nvPr/>
        </p:nvSpPr>
        <p:spPr>
          <a:xfrm>
            <a:off x="415599" y="5681548"/>
            <a:ext cx="2719383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Original graph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A7D7E9-8EC8-416F-B7F5-809258DD017D}"/>
              </a:ext>
            </a:extLst>
          </p:cNvPr>
          <p:cNvSpPr txBox="1"/>
          <p:nvPr/>
        </p:nvSpPr>
        <p:spPr>
          <a:xfrm>
            <a:off x="3363618" y="5674712"/>
            <a:ext cx="5887455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Partitions of the graph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0A002A4-BA10-40BB-9878-88BDA98B59D3}"/>
              </a:ext>
            </a:extLst>
          </p:cNvPr>
          <p:cNvSpPr/>
          <p:nvPr/>
        </p:nvSpPr>
        <p:spPr>
          <a:xfrm>
            <a:off x="3867154" y="2920478"/>
            <a:ext cx="336885" cy="3235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E9E4AFC-F8D6-426E-A51F-57A34512B4F2}"/>
              </a:ext>
            </a:extLst>
          </p:cNvPr>
          <p:cNvSpPr/>
          <p:nvPr/>
        </p:nvSpPr>
        <p:spPr>
          <a:xfrm>
            <a:off x="4589047" y="2439214"/>
            <a:ext cx="336885" cy="3235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5AEE005-B4D2-4C6C-92EC-26B2AABA3E7E}"/>
              </a:ext>
            </a:extLst>
          </p:cNvPr>
          <p:cNvSpPr/>
          <p:nvPr/>
        </p:nvSpPr>
        <p:spPr>
          <a:xfrm>
            <a:off x="4589047" y="3361635"/>
            <a:ext cx="336885" cy="3235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F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540E3B6-B2CD-4153-B801-03D1993BDCB6}"/>
              </a:ext>
            </a:extLst>
          </p:cNvPr>
          <p:cNvSpPr/>
          <p:nvPr/>
        </p:nvSpPr>
        <p:spPr>
          <a:xfrm>
            <a:off x="4590059" y="4270121"/>
            <a:ext cx="336885" cy="3235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I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27AA0B4-9053-46AA-AE76-2DC44758FB0C}"/>
              </a:ext>
            </a:extLst>
          </p:cNvPr>
          <p:cNvSpPr/>
          <p:nvPr/>
        </p:nvSpPr>
        <p:spPr>
          <a:xfrm>
            <a:off x="3867154" y="3789429"/>
            <a:ext cx="336885" cy="3235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E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A20D488-CD65-4CE0-B6EE-AA9E9BA22887}"/>
              </a:ext>
            </a:extLst>
          </p:cNvPr>
          <p:cNvCxnSpPr>
            <a:cxnSpLocks/>
          </p:cNvCxnSpPr>
          <p:nvPr/>
        </p:nvCxnSpPr>
        <p:spPr>
          <a:xfrm>
            <a:off x="4153154" y="3202214"/>
            <a:ext cx="449441" cy="24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41276E8-6427-4906-BBBA-7C756F8F546A}"/>
              </a:ext>
            </a:extLst>
          </p:cNvPr>
          <p:cNvCxnSpPr>
            <a:cxnSpLocks/>
          </p:cNvCxnSpPr>
          <p:nvPr/>
        </p:nvCxnSpPr>
        <p:spPr>
          <a:xfrm flipV="1">
            <a:off x="4135184" y="2671156"/>
            <a:ext cx="464897" cy="280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9972AFC-65AA-4106-9AA9-A60C727C513E}"/>
              </a:ext>
            </a:extLst>
          </p:cNvPr>
          <p:cNvCxnSpPr>
            <a:cxnSpLocks/>
          </p:cNvCxnSpPr>
          <p:nvPr/>
        </p:nvCxnSpPr>
        <p:spPr>
          <a:xfrm>
            <a:off x="4153154" y="4068451"/>
            <a:ext cx="449441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473A8C2-02DC-44EE-B0DE-567AA9568477}"/>
              </a:ext>
            </a:extLst>
          </p:cNvPr>
          <p:cNvCxnSpPr>
            <a:cxnSpLocks/>
          </p:cNvCxnSpPr>
          <p:nvPr/>
        </p:nvCxnSpPr>
        <p:spPr>
          <a:xfrm flipH="1">
            <a:off x="4171277" y="3622752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D9C5406-FCCA-46F2-A496-C95CEFBBFDCB}"/>
              </a:ext>
            </a:extLst>
          </p:cNvPr>
          <p:cNvCxnSpPr>
            <a:cxnSpLocks/>
          </p:cNvCxnSpPr>
          <p:nvPr/>
        </p:nvCxnSpPr>
        <p:spPr>
          <a:xfrm flipH="1">
            <a:off x="4095794" y="2752924"/>
            <a:ext cx="567756" cy="1046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2CE6F5D-A24D-42B5-988F-4BAA3CA3F7E4}"/>
              </a:ext>
            </a:extLst>
          </p:cNvPr>
          <p:cNvCxnSpPr>
            <a:cxnSpLocks/>
          </p:cNvCxnSpPr>
          <p:nvPr/>
        </p:nvCxnSpPr>
        <p:spPr>
          <a:xfrm flipV="1">
            <a:off x="4882807" y="2732261"/>
            <a:ext cx="723691" cy="672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F6E268E-8BFA-44CC-9F78-3334598B21FB}"/>
              </a:ext>
            </a:extLst>
          </p:cNvPr>
          <p:cNvCxnSpPr>
            <a:cxnSpLocks/>
          </p:cNvCxnSpPr>
          <p:nvPr/>
        </p:nvCxnSpPr>
        <p:spPr>
          <a:xfrm>
            <a:off x="4868427" y="2706198"/>
            <a:ext cx="711827" cy="698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C89B590-43D9-4B1A-ACEA-047144FD8496}"/>
              </a:ext>
            </a:extLst>
          </p:cNvPr>
          <p:cNvCxnSpPr>
            <a:cxnSpLocks/>
          </p:cNvCxnSpPr>
          <p:nvPr/>
        </p:nvCxnSpPr>
        <p:spPr>
          <a:xfrm flipV="1">
            <a:off x="4897182" y="3656005"/>
            <a:ext cx="709313" cy="65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8B59E4D-142C-4094-8532-E35DA840FB77}"/>
              </a:ext>
            </a:extLst>
          </p:cNvPr>
          <p:cNvCxnSpPr>
            <a:cxnSpLocks/>
          </p:cNvCxnSpPr>
          <p:nvPr/>
        </p:nvCxnSpPr>
        <p:spPr>
          <a:xfrm flipV="1">
            <a:off x="4925936" y="4428790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245E36D-C7C2-44E1-81F6-9B1E2D9F7975}"/>
              </a:ext>
            </a:extLst>
          </p:cNvPr>
          <p:cNvCxnSpPr>
            <a:cxnSpLocks/>
          </p:cNvCxnSpPr>
          <p:nvPr/>
        </p:nvCxnSpPr>
        <p:spPr>
          <a:xfrm flipV="1">
            <a:off x="4936720" y="2595678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49D6CAB5-1A2A-42E5-9DC8-39B3A8D86DBF}"/>
              </a:ext>
            </a:extLst>
          </p:cNvPr>
          <p:cNvSpPr/>
          <p:nvPr/>
        </p:nvSpPr>
        <p:spPr>
          <a:xfrm>
            <a:off x="7625656" y="2429310"/>
            <a:ext cx="336885" cy="3235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4B24B4B-28E9-4E9F-8DE3-3CC086FCB437}"/>
              </a:ext>
            </a:extLst>
          </p:cNvPr>
          <p:cNvSpPr/>
          <p:nvPr/>
        </p:nvSpPr>
        <p:spPr>
          <a:xfrm>
            <a:off x="8351708" y="2896194"/>
            <a:ext cx="336885" cy="3235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1DCA6061-B6A3-4834-ADDA-7028F4C85D79}"/>
              </a:ext>
            </a:extLst>
          </p:cNvPr>
          <p:cNvSpPr/>
          <p:nvPr/>
        </p:nvSpPr>
        <p:spPr>
          <a:xfrm>
            <a:off x="7625656" y="3351730"/>
            <a:ext cx="336885" cy="3235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G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B5433D52-1E08-44F7-BCEA-DC395C10F09E}"/>
              </a:ext>
            </a:extLst>
          </p:cNvPr>
          <p:cNvSpPr/>
          <p:nvPr/>
        </p:nvSpPr>
        <p:spPr>
          <a:xfrm>
            <a:off x="7612538" y="4261542"/>
            <a:ext cx="336885" cy="3235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J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896BCCA4-ADAA-4395-B067-D5BBE4008121}"/>
              </a:ext>
            </a:extLst>
          </p:cNvPr>
          <p:cNvSpPr/>
          <p:nvPr/>
        </p:nvSpPr>
        <p:spPr>
          <a:xfrm>
            <a:off x="8362492" y="3779522"/>
            <a:ext cx="336885" cy="3235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H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B8A9BF0-7C10-414C-B58F-F98F6EC8A437}"/>
              </a:ext>
            </a:extLst>
          </p:cNvPr>
          <p:cNvCxnSpPr>
            <a:cxnSpLocks/>
          </p:cNvCxnSpPr>
          <p:nvPr/>
        </p:nvCxnSpPr>
        <p:spPr>
          <a:xfrm flipH="1" flipV="1">
            <a:off x="6985857" y="3617344"/>
            <a:ext cx="656535" cy="68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3C3878E-3A92-4686-A9EE-71C442C2F740}"/>
              </a:ext>
            </a:extLst>
          </p:cNvPr>
          <p:cNvCxnSpPr>
            <a:cxnSpLocks/>
          </p:cNvCxnSpPr>
          <p:nvPr/>
        </p:nvCxnSpPr>
        <p:spPr>
          <a:xfrm flipH="1">
            <a:off x="7038935" y="2505786"/>
            <a:ext cx="610884" cy="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454FF3FC-0C5B-47A9-94E5-F67AB9FC7494}"/>
              </a:ext>
            </a:extLst>
          </p:cNvPr>
          <p:cNvCxnSpPr>
            <a:cxnSpLocks/>
          </p:cNvCxnSpPr>
          <p:nvPr/>
        </p:nvCxnSpPr>
        <p:spPr>
          <a:xfrm flipH="1">
            <a:off x="7940869" y="3177933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1842B9AD-FEB2-4290-B39C-FB1450253A02}"/>
              </a:ext>
            </a:extLst>
          </p:cNvPr>
          <p:cNvCxnSpPr>
            <a:cxnSpLocks/>
          </p:cNvCxnSpPr>
          <p:nvPr/>
        </p:nvCxnSpPr>
        <p:spPr>
          <a:xfrm flipH="1">
            <a:off x="7926488" y="4058544"/>
            <a:ext cx="485085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7C8C9282-D0DF-481B-ACBE-868B2D280CD1}"/>
              </a:ext>
            </a:extLst>
          </p:cNvPr>
          <p:cNvCxnSpPr>
            <a:cxnSpLocks/>
          </p:cNvCxnSpPr>
          <p:nvPr/>
        </p:nvCxnSpPr>
        <p:spPr>
          <a:xfrm>
            <a:off x="7926341" y="2685509"/>
            <a:ext cx="467411" cy="256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DA4C5C4-92A8-4203-A6D0-D22B5C82C4FA}"/>
              </a:ext>
            </a:extLst>
          </p:cNvPr>
          <p:cNvCxnSpPr>
            <a:cxnSpLocks/>
          </p:cNvCxnSpPr>
          <p:nvPr/>
        </p:nvCxnSpPr>
        <p:spPr>
          <a:xfrm>
            <a:off x="8515819" y="3221065"/>
            <a:ext cx="7339" cy="558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0C6946A2-D01A-4D3D-89D1-E8C4E46B9362}"/>
              </a:ext>
            </a:extLst>
          </p:cNvPr>
          <p:cNvCxnSpPr>
            <a:cxnSpLocks/>
          </p:cNvCxnSpPr>
          <p:nvPr/>
        </p:nvCxnSpPr>
        <p:spPr>
          <a:xfrm>
            <a:off x="7778976" y="2753798"/>
            <a:ext cx="7339" cy="58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45B466B-DDB0-4D74-81DF-BC3A669ED1C1}"/>
              </a:ext>
            </a:extLst>
          </p:cNvPr>
          <p:cNvCxnSpPr>
            <a:cxnSpLocks/>
          </p:cNvCxnSpPr>
          <p:nvPr/>
        </p:nvCxnSpPr>
        <p:spPr>
          <a:xfrm flipH="1" flipV="1">
            <a:off x="7773015" y="3692827"/>
            <a:ext cx="16741" cy="56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090F607-38A1-4E6D-BCD9-EF4A8D14BF8F}"/>
              </a:ext>
            </a:extLst>
          </p:cNvPr>
          <p:cNvCxnSpPr>
            <a:cxnSpLocks/>
          </p:cNvCxnSpPr>
          <p:nvPr/>
        </p:nvCxnSpPr>
        <p:spPr>
          <a:xfrm flipH="1" flipV="1">
            <a:off x="7923976" y="3624531"/>
            <a:ext cx="458845" cy="233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AC67A2D6-EDBC-406D-B76E-DE44947C9E06}"/>
              </a:ext>
            </a:extLst>
          </p:cNvPr>
          <p:cNvCxnSpPr>
            <a:cxnSpLocks/>
          </p:cNvCxnSpPr>
          <p:nvPr/>
        </p:nvCxnSpPr>
        <p:spPr>
          <a:xfrm flipH="1">
            <a:off x="7038935" y="3513039"/>
            <a:ext cx="579135" cy="7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6E9CA992-3744-4AA6-B870-662F534F86D4}"/>
              </a:ext>
            </a:extLst>
          </p:cNvPr>
          <p:cNvSpPr/>
          <p:nvPr/>
        </p:nvSpPr>
        <p:spPr>
          <a:xfrm>
            <a:off x="5525508" y="2426513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19505FDB-7EBD-474C-B43C-6C62AB8C9A6A}"/>
              </a:ext>
            </a:extLst>
          </p:cNvPr>
          <p:cNvSpPr/>
          <p:nvPr/>
        </p:nvSpPr>
        <p:spPr>
          <a:xfrm>
            <a:off x="5525508" y="3348937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G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C17F919F-D246-4536-AE1A-110AC3CBEB5F}"/>
              </a:ext>
            </a:extLst>
          </p:cNvPr>
          <p:cNvSpPr/>
          <p:nvPr/>
        </p:nvSpPr>
        <p:spPr>
          <a:xfrm>
            <a:off x="5512390" y="425874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J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C36A7F0A-9B0D-46FB-85A0-00F08BDA4F31}"/>
              </a:ext>
            </a:extLst>
          </p:cNvPr>
          <p:cNvSpPr/>
          <p:nvPr/>
        </p:nvSpPr>
        <p:spPr>
          <a:xfrm>
            <a:off x="6701892" y="2429310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70A76AFA-29BF-42D8-854A-C3FE68D6B52E}"/>
              </a:ext>
            </a:extLst>
          </p:cNvPr>
          <p:cNvSpPr/>
          <p:nvPr/>
        </p:nvSpPr>
        <p:spPr>
          <a:xfrm>
            <a:off x="6701892" y="3351730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6B984B-1213-4045-8407-90CF21FF3D05}"/>
              </a:ext>
            </a:extLst>
          </p:cNvPr>
          <p:cNvSpPr txBox="1"/>
          <p:nvPr/>
        </p:nvSpPr>
        <p:spPr>
          <a:xfrm>
            <a:off x="3860470" y="1737713"/>
            <a:ext cx="1986549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Host h1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A3DF56A-6B5F-4FF3-A22D-34790D93C811}"/>
              </a:ext>
            </a:extLst>
          </p:cNvPr>
          <p:cNvSpPr txBox="1"/>
          <p:nvPr/>
        </p:nvSpPr>
        <p:spPr>
          <a:xfrm>
            <a:off x="6701896" y="1749532"/>
            <a:ext cx="1879601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Host h2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6A63D0-F710-4A5A-931F-B89D58294B03}"/>
              </a:ext>
            </a:extLst>
          </p:cNvPr>
          <p:cNvSpPr txBox="1"/>
          <p:nvPr/>
        </p:nvSpPr>
        <p:spPr>
          <a:xfrm>
            <a:off x="3557344" y="3078900"/>
            <a:ext cx="476251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B17E8E9-F544-4B49-AB6C-EE2010A88098}"/>
              </a:ext>
            </a:extLst>
          </p:cNvPr>
          <p:cNvSpPr txBox="1"/>
          <p:nvPr/>
        </p:nvSpPr>
        <p:spPr>
          <a:xfrm>
            <a:off x="4281244" y="2228000"/>
            <a:ext cx="476251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36A99E4-DB56-4984-85B2-30CCB05C8CB5}"/>
              </a:ext>
            </a:extLst>
          </p:cNvPr>
          <p:cNvSpPr txBox="1"/>
          <p:nvPr/>
        </p:nvSpPr>
        <p:spPr>
          <a:xfrm>
            <a:off x="3557345" y="3942500"/>
            <a:ext cx="476251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C1619F2-2EAB-4B5C-87AF-96A9B7742442}"/>
              </a:ext>
            </a:extLst>
          </p:cNvPr>
          <p:cNvSpPr txBox="1"/>
          <p:nvPr/>
        </p:nvSpPr>
        <p:spPr>
          <a:xfrm>
            <a:off x="4725745" y="3561500"/>
            <a:ext cx="476251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662848E-8BE7-4A17-ABCC-28D1CC5E869A}"/>
              </a:ext>
            </a:extLst>
          </p:cNvPr>
          <p:cNvSpPr txBox="1"/>
          <p:nvPr/>
        </p:nvSpPr>
        <p:spPr>
          <a:xfrm>
            <a:off x="4281245" y="4431450"/>
            <a:ext cx="476251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25C4A1A-1F21-4E5C-92E2-E3CA95EF9D1D}"/>
              </a:ext>
            </a:extLst>
          </p:cNvPr>
          <p:cNvSpPr txBox="1"/>
          <p:nvPr/>
        </p:nvSpPr>
        <p:spPr>
          <a:xfrm>
            <a:off x="5201996" y="4437800"/>
            <a:ext cx="476251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7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CE77842-6926-4472-91B7-CFB0DE5BD9F2}"/>
              </a:ext>
            </a:extLst>
          </p:cNvPr>
          <p:cNvSpPr txBox="1"/>
          <p:nvPr/>
        </p:nvSpPr>
        <p:spPr>
          <a:xfrm>
            <a:off x="5176595" y="3313850"/>
            <a:ext cx="476251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6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5C7DDEA-3F2A-417E-BFF9-496EDDF8CFBD}"/>
              </a:ext>
            </a:extLst>
          </p:cNvPr>
          <p:cNvSpPr txBox="1"/>
          <p:nvPr/>
        </p:nvSpPr>
        <p:spPr>
          <a:xfrm>
            <a:off x="5201996" y="2196250"/>
            <a:ext cx="476251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7BB506D-48B7-4A4B-88E3-1194AACF6FB9}"/>
              </a:ext>
            </a:extLst>
          </p:cNvPr>
          <p:cNvSpPr txBox="1"/>
          <p:nvPr/>
        </p:nvSpPr>
        <p:spPr>
          <a:xfrm>
            <a:off x="6868000" y="2608118"/>
            <a:ext cx="476251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2EB0CAC-A615-4D3C-AD40-A1A990E52574}"/>
              </a:ext>
            </a:extLst>
          </p:cNvPr>
          <p:cNvSpPr txBox="1"/>
          <p:nvPr/>
        </p:nvSpPr>
        <p:spPr>
          <a:xfrm>
            <a:off x="6868000" y="3090718"/>
            <a:ext cx="476251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D4E3528-EF7A-4CD3-822A-23994F01D8A7}"/>
              </a:ext>
            </a:extLst>
          </p:cNvPr>
          <p:cNvSpPr txBox="1"/>
          <p:nvPr/>
        </p:nvSpPr>
        <p:spPr>
          <a:xfrm>
            <a:off x="7782400" y="2208069"/>
            <a:ext cx="476251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23FC01A-39BA-40A6-AE9D-71B952136371}"/>
              </a:ext>
            </a:extLst>
          </p:cNvPr>
          <p:cNvSpPr txBox="1"/>
          <p:nvPr/>
        </p:nvSpPr>
        <p:spPr>
          <a:xfrm>
            <a:off x="7344249" y="3103418"/>
            <a:ext cx="476251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4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6192476-8BE9-449E-B67A-21DC1DA399E9}"/>
              </a:ext>
            </a:extLst>
          </p:cNvPr>
          <p:cNvSpPr txBox="1"/>
          <p:nvPr/>
        </p:nvSpPr>
        <p:spPr>
          <a:xfrm>
            <a:off x="7268049" y="4405169"/>
            <a:ext cx="476251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7DF45C4-DD48-4459-AC85-6E1CC003C172}"/>
              </a:ext>
            </a:extLst>
          </p:cNvPr>
          <p:cNvSpPr txBox="1"/>
          <p:nvPr/>
        </p:nvSpPr>
        <p:spPr>
          <a:xfrm>
            <a:off x="8519001" y="3909869"/>
            <a:ext cx="407399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6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76A5710-605D-41D1-B259-0083AF4F6594}"/>
              </a:ext>
            </a:extLst>
          </p:cNvPr>
          <p:cNvSpPr txBox="1"/>
          <p:nvPr/>
        </p:nvSpPr>
        <p:spPr>
          <a:xfrm>
            <a:off x="8487251" y="3058969"/>
            <a:ext cx="437563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3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A19F9F2E-543A-4D67-9E53-1FEF8FB2BED6}"/>
              </a:ext>
            </a:extLst>
          </p:cNvPr>
          <p:cNvSpPr/>
          <p:nvPr/>
        </p:nvSpPr>
        <p:spPr>
          <a:xfrm>
            <a:off x="6281440" y="4968861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  <a:cs typeface="Calibri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58917388-E0A3-40B8-A03D-37AEB6C8101C}"/>
              </a:ext>
            </a:extLst>
          </p:cNvPr>
          <p:cNvSpPr/>
          <p:nvPr/>
        </p:nvSpPr>
        <p:spPr>
          <a:xfrm>
            <a:off x="6281439" y="5381610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  <a:cs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61FE12-B8D2-4CCA-B6BA-D9692A64F771}"/>
              </a:ext>
            </a:extLst>
          </p:cNvPr>
          <p:cNvSpPr txBox="1"/>
          <p:nvPr/>
        </p:nvSpPr>
        <p:spPr>
          <a:xfrm>
            <a:off x="6550477" y="4901590"/>
            <a:ext cx="18796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: Master proxy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E3370A9-1669-466B-909D-234A48D454D4}"/>
              </a:ext>
            </a:extLst>
          </p:cNvPr>
          <p:cNvSpPr txBox="1"/>
          <p:nvPr/>
        </p:nvSpPr>
        <p:spPr>
          <a:xfrm>
            <a:off x="6550479" y="5339740"/>
            <a:ext cx="18796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: Mirror proxy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5191E43-2A18-4A3A-85D5-B6A1EF34C7D1}"/>
              </a:ext>
            </a:extLst>
          </p:cNvPr>
          <p:cNvSpPr txBox="1"/>
          <p:nvPr/>
        </p:nvSpPr>
        <p:spPr>
          <a:xfrm>
            <a:off x="4554910" y="4901590"/>
            <a:ext cx="193674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A-J: Global IDs 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829C745-D283-481F-85A2-25391008AA25}"/>
              </a:ext>
            </a:extLst>
          </p:cNvPr>
          <p:cNvSpPr txBox="1"/>
          <p:nvPr/>
        </p:nvSpPr>
        <p:spPr>
          <a:xfrm>
            <a:off x="4554903" y="5339740"/>
            <a:ext cx="193674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0-7: Local IDs 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DEB62DA-E0CF-40E5-ACDC-342DD943E3AA}"/>
              </a:ext>
            </a:extLst>
          </p:cNvPr>
          <p:cNvSpPr/>
          <p:nvPr/>
        </p:nvSpPr>
        <p:spPr>
          <a:xfrm>
            <a:off x="3609145" y="1733701"/>
            <a:ext cx="2515936" cy="3144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84BCDF1-3EDB-44F1-958A-235362E6EBD3}"/>
              </a:ext>
            </a:extLst>
          </p:cNvPr>
          <p:cNvSpPr/>
          <p:nvPr/>
        </p:nvSpPr>
        <p:spPr>
          <a:xfrm>
            <a:off x="6410463" y="1745519"/>
            <a:ext cx="2515936" cy="3144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43BD3-D144-4216-B2EE-F9C567B607C0}"/>
              </a:ext>
            </a:extLst>
          </p:cNvPr>
          <p:cNvSpPr txBox="1"/>
          <p:nvPr/>
        </p:nvSpPr>
        <p:spPr>
          <a:xfrm>
            <a:off x="11178673" y="6379409"/>
            <a:ext cx="596232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7</a:t>
            </a:r>
          </a:p>
        </p:txBody>
      </p:sp>
      <p:sp>
        <p:nvSpPr>
          <p:cNvPr id="124" name="Shape 180">
            <a:extLst>
              <a:ext uri="{FF2B5EF4-FFF2-40B4-BE49-F238E27FC236}">
                <a16:creationId xmlns:a16="http://schemas.microsoft.com/office/drawing/2014/main" id="{DCB0C622-7600-4AE3-9520-D38926C24BAB}"/>
              </a:ext>
            </a:extLst>
          </p:cNvPr>
          <p:cNvSpPr txBox="1">
            <a:spLocks/>
          </p:cNvSpPr>
          <p:nvPr/>
        </p:nvSpPr>
        <p:spPr>
          <a:xfrm>
            <a:off x="9021264" y="1740699"/>
            <a:ext cx="2753859" cy="44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457189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●"/>
            </a:pPr>
            <a:r>
              <a:rPr lang="en-US" sz="2133" dirty="0"/>
              <a:t>Each edge is assigned to a unique host</a:t>
            </a:r>
            <a:endParaRPr lang="en-US" sz="2133" dirty="0">
              <a:cs typeface="Calibri"/>
            </a:endParaRPr>
          </a:p>
          <a:p>
            <a:pPr marL="609585" indent="-457189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●"/>
            </a:pPr>
            <a:r>
              <a:rPr lang="en-US" sz="2133" dirty="0"/>
              <a:t>All edges connect proxy nodes on the same host</a:t>
            </a:r>
            <a:endParaRPr lang="en-US" sz="2133" dirty="0">
              <a:cs typeface="Calibri"/>
            </a:endParaRPr>
          </a:p>
          <a:p>
            <a:pPr marL="609585" indent="-457189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●"/>
            </a:pPr>
            <a:r>
              <a:rPr lang="en-US" sz="2133" dirty="0"/>
              <a:t>A node can have multiple proxies: one is </a:t>
            </a:r>
            <a:r>
              <a:rPr lang="en-US" sz="2133" b="1" dirty="0"/>
              <a:t>master</a:t>
            </a:r>
            <a:r>
              <a:rPr lang="en-US" sz="2133" dirty="0"/>
              <a:t> proxy; rest are </a:t>
            </a:r>
            <a:r>
              <a:rPr lang="en-US" sz="2133" b="1" dirty="0"/>
              <a:t>mirror</a:t>
            </a:r>
            <a:r>
              <a:rPr lang="en-US" sz="2133" dirty="0"/>
              <a:t> proxies</a:t>
            </a:r>
            <a:endParaRPr lang="en-US" sz="2133" dirty="0">
              <a:cs typeface="Calibri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363617" y="1808345"/>
            <a:ext cx="0" cy="4358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9146021" y="1806705"/>
            <a:ext cx="0" cy="4358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74DC5CD-FA0F-8449-A8F7-14886DD32820}"/>
              </a:ext>
            </a:extLst>
          </p:cNvPr>
          <p:cNvCxnSpPr/>
          <p:nvPr/>
        </p:nvCxnSpPr>
        <p:spPr>
          <a:xfrm>
            <a:off x="1709530" y="2230156"/>
            <a:ext cx="0" cy="30574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76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47E4F-2DB5-4C96-A4E7-9380CEDB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How to synchronize the proxies?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6B30A1-F19E-434E-BF48-76961C063D83}"/>
              </a:ext>
            </a:extLst>
          </p:cNvPr>
          <p:cNvSpPr txBox="1"/>
          <p:nvPr/>
        </p:nvSpPr>
        <p:spPr>
          <a:xfrm>
            <a:off x="11178673" y="6379409"/>
            <a:ext cx="596232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8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DEB62DA-E0CF-40E5-ACDC-342DD943E3AA}"/>
              </a:ext>
            </a:extLst>
          </p:cNvPr>
          <p:cNvSpPr/>
          <p:nvPr/>
        </p:nvSpPr>
        <p:spPr>
          <a:xfrm>
            <a:off x="5887452" y="1823453"/>
            <a:ext cx="2515936" cy="3144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84BCDF1-3EDB-44F1-958A-235362E6EBD3}"/>
              </a:ext>
            </a:extLst>
          </p:cNvPr>
          <p:cNvSpPr/>
          <p:nvPr/>
        </p:nvSpPr>
        <p:spPr>
          <a:xfrm>
            <a:off x="9261123" y="1823453"/>
            <a:ext cx="2515936" cy="3144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30A002A4-BA10-40BB-9878-88BDA98B59D3}"/>
              </a:ext>
            </a:extLst>
          </p:cNvPr>
          <p:cNvSpPr/>
          <p:nvPr/>
        </p:nvSpPr>
        <p:spPr>
          <a:xfrm>
            <a:off x="6145460" y="3010230"/>
            <a:ext cx="336885" cy="3235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3E9E4AFC-F8D6-426E-A51F-57A34512B4F2}"/>
              </a:ext>
            </a:extLst>
          </p:cNvPr>
          <p:cNvSpPr/>
          <p:nvPr/>
        </p:nvSpPr>
        <p:spPr>
          <a:xfrm>
            <a:off x="6867354" y="2528966"/>
            <a:ext cx="336885" cy="3235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5AEE005-B4D2-4C6C-92EC-26B2AABA3E7E}"/>
              </a:ext>
            </a:extLst>
          </p:cNvPr>
          <p:cNvSpPr/>
          <p:nvPr/>
        </p:nvSpPr>
        <p:spPr>
          <a:xfrm>
            <a:off x="6867354" y="3451387"/>
            <a:ext cx="336885" cy="3235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F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4540E3B6-B2CD-4153-B801-03D1993BDCB6}"/>
              </a:ext>
            </a:extLst>
          </p:cNvPr>
          <p:cNvSpPr/>
          <p:nvPr/>
        </p:nvSpPr>
        <p:spPr>
          <a:xfrm>
            <a:off x="6868366" y="4359873"/>
            <a:ext cx="336885" cy="3235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I</a:t>
            </a: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B27AA0B4-9053-46AA-AE76-2DC44758FB0C}"/>
              </a:ext>
            </a:extLst>
          </p:cNvPr>
          <p:cNvSpPr/>
          <p:nvPr/>
        </p:nvSpPr>
        <p:spPr>
          <a:xfrm>
            <a:off x="6145460" y="3879181"/>
            <a:ext cx="336885" cy="3235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E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9A20D488-CD65-4CE0-B6EE-AA9E9BA22887}"/>
              </a:ext>
            </a:extLst>
          </p:cNvPr>
          <p:cNvCxnSpPr>
            <a:cxnSpLocks/>
          </p:cNvCxnSpPr>
          <p:nvPr/>
        </p:nvCxnSpPr>
        <p:spPr>
          <a:xfrm>
            <a:off x="6431461" y="3291966"/>
            <a:ext cx="449441" cy="24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D41276E8-6427-4906-BBBA-7C756F8F546A}"/>
              </a:ext>
            </a:extLst>
          </p:cNvPr>
          <p:cNvCxnSpPr>
            <a:cxnSpLocks/>
          </p:cNvCxnSpPr>
          <p:nvPr/>
        </p:nvCxnSpPr>
        <p:spPr>
          <a:xfrm flipV="1">
            <a:off x="6413490" y="2760908"/>
            <a:ext cx="464897" cy="280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D9972AFC-65AA-4106-9AA9-A60C727C513E}"/>
              </a:ext>
            </a:extLst>
          </p:cNvPr>
          <p:cNvCxnSpPr>
            <a:cxnSpLocks/>
          </p:cNvCxnSpPr>
          <p:nvPr/>
        </p:nvCxnSpPr>
        <p:spPr>
          <a:xfrm>
            <a:off x="6431461" y="4158203"/>
            <a:ext cx="449441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8473A8C2-02DC-44EE-B0DE-567AA9568477}"/>
              </a:ext>
            </a:extLst>
          </p:cNvPr>
          <p:cNvCxnSpPr>
            <a:cxnSpLocks/>
          </p:cNvCxnSpPr>
          <p:nvPr/>
        </p:nvCxnSpPr>
        <p:spPr>
          <a:xfrm flipH="1">
            <a:off x="6449584" y="3712504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D9C5406-FCCA-46F2-A496-C95CEFBBFDCB}"/>
              </a:ext>
            </a:extLst>
          </p:cNvPr>
          <p:cNvCxnSpPr>
            <a:cxnSpLocks/>
          </p:cNvCxnSpPr>
          <p:nvPr/>
        </p:nvCxnSpPr>
        <p:spPr>
          <a:xfrm flipH="1">
            <a:off x="6374101" y="2842676"/>
            <a:ext cx="567756" cy="1046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22CE6F5D-A24D-42B5-988F-4BAA3CA3F7E4}"/>
              </a:ext>
            </a:extLst>
          </p:cNvPr>
          <p:cNvCxnSpPr>
            <a:cxnSpLocks/>
          </p:cNvCxnSpPr>
          <p:nvPr/>
        </p:nvCxnSpPr>
        <p:spPr>
          <a:xfrm flipV="1">
            <a:off x="7161113" y="2822013"/>
            <a:ext cx="723691" cy="672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FF6E268E-8BFA-44CC-9F78-3334598B21FB}"/>
              </a:ext>
            </a:extLst>
          </p:cNvPr>
          <p:cNvCxnSpPr>
            <a:cxnSpLocks/>
          </p:cNvCxnSpPr>
          <p:nvPr/>
        </p:nvCxnSpPr>
        <p:spPr>
          <a:xfrm>
            <a:off x="7146733" y="2795950"/>
            <a:ext cx="711827" cy="698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8C89B590-43D9-4B1A-ACEA-047144FD8496}"/>
              </a:ext>
            </a:extLst>
          </p:cNvPr>
          <p:cNvCxnSpPr>
            <a:cxnSpLocks/>
          </p:cNvCxnSpPr>
          <p:nvPr/>
        </p:nvCxnSpPr>
        <p:spPr>
          <a:xfrm flipV="1">
            <a:off x="7175489" y="3745757"/>
            <a:ext cx="709313" cy="65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38B59E4D-142C-4094-8532-E35DA840FB77}"/>
              </a:ext>
            </a:extLst>
          </p:cNvPr>
          <p:cNvCxnSpPr>
            <a:cxnSpLocks/>
          </p:cNvCxnSpPr>
          <p:nvPr/>
        </p:nvCxnSpPr>
        <p:spPr>
          <a:xfrm flipV="1">
            <a:off x="7204243" y="4518542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A245E36D-C7C2-44E1-81F6-9B1E2D9F7975}"/>
              </a:ext>
            </a:extLst>
          </p:cNvPr>
          <p:cNvCxnSpPr>
            <a:cxnSpLocks/>
          </p:cNvCxnSpPr>
          <p:nvPr/>
        </p:nvCxnSpPr>
        <p:spPr>
          <a:xfrm flipV="1">
            <a:off x="7215027" y="2685430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9" name="Oval 188">
            <a:extLst>
              <a:ext uri="{FF2B5EF4-FFF2-40B4-BE49-F238E27FC236}">
                <a16:creationId xmlns:a16="http://schemas.microsoft.com/office/drawing/2014/main" id="{49D6CAB5-1A2A-42E5-9DC8-39B3A8D86DBF}"/>
              </a:ext>
            </a:extLst>
          </p:cNvPr>
          <p:cNvSpPr/>
          <p:nvPr/>
        </p:nvSpPr>
        <p:spPr>
          <a:xfrm>
            <a:off x="10476316" y="2507243"/>
            <a:ext cx="336885" cy="3235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14B24B4B-28E9-4E9F-8DE3-3CC086FCB437}"/>
              </a:ext>
            </a:extLst>
          </p:cNvPr>
          <p:cNvSpPr/>
          <p:nvPr/>
        </p:nvSpPr>
        <p:spPr>
          <a:xfrm>
            <a:off x="11202368" y="2974127"/>
            <a:ext cx="336885" cy="3235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1DCA6061-B6A3-4834-ADDA-7028F4C85D79}"/>
              </a:ext>
            </a:extLst>
          </p:cNvPr>
          <p:cNvSpPr/>
          <p:nvPr/>
        </p:nvSpPr>
        <p:spPr>
          <a:xfrm>
            <a:off x="10476316" y="3429663"/>
            <a:ext cx="336885" cy="3235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G</a:t>
            </a: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B5433D52-1E08-44F7-BCEA-DC395C10F09E}"/>
              </a:ext>
            </a:extLst>
          </p:cNvPr>
          <p:cNvSpPr/>
          <p:nvPr/>
        </p:nvSpPr>
        <p:spPr>
          <a:xfrm>
            <a:off x="10463198" y="4339475"/>
            <a:ext cx="336885" cy="3235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J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896BCCA4-ADAA-4395-B067-D5BBE4008121}"/>
              </a:ext>
            </a:extLst>
          </p:cNvPr>
          <p:cNvSpPr/>
          <p:nvPr/>
        </p:nvSpPr>
        <p:spPr>
          <a:xfrm>
            <a:off x="11213152" y="3857455"/>
            <a:ext cx="336885" cy="3235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H</a:t>
            </a:r>
          </a:p>
        </p:txBody>
      </p: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CB8A9BF0-7C10-414C-B58F-F98F6EC8A437}"/>
              </a:ext>
            </a:extLst>
          </p:cNvPr>
          <p:cNvCxnSpPr>
            <a:cxnSpLocks/>
          </p:cNvCxnSpPr>
          <p:nvPr/>
        </p:nvCxnSpPr>
        <p:spPr>
          <a:xfrm flipH="1" flipV="1">
            <a:off x="9836517" y="3695277"/>
            <a:ext cx="656535" cy="68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B3C3878E-3A92-4686-A9EE-71C442C2F740}"/>
              </a:ext>
            </a:extLst>
          </p:cNvPr>
          <p:cNvCxnSpPr>
            <a:cxnSpLocks/>
          </p:cNvCxnSpPr>
          <p:nvPr/>
        </p:nvCxnSpPr>
        <p:spPr>
          <a:xfrm flipH="1">
            <a:off x="9889595" y="2583719"/>
            <a:ext cx="610884" cy="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454FF3FC-0C5B-47A9-94E5-F67AB9FC7494}"/>
              </a:ext>
            </a:extLst>
          </p:cNvPr>
          <p:cNvCxnSpPr>
            <a:cxnSpLocks/>
          </p:cNvCxnSpPr>
          <p:nvPr/>
        </p:nvCxnSpPr>
        <p:spPr>
          <a:xfrm flipH="1">
            <a:off x="10791529" y="3255867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1842B9AD-FEB2-4290-B39C-FB1450253A02}"/>
              </a:ext>
            </a:extLst>
          </p:cNvPr>
          <p:cNvCxnSpPr>
            <a:cxnSpLocks/>
          </p:cNvCxnSpPr>
          <p:nvPr/>
        </p:nvCxnSpPr>
        <p:spPr>
          <a:xfrm flipH="1">
            <a:off x="10777148" y="4136477"/>
            <a:ext cx="485085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7C8C9282-D0DF-481B-ACBE-868B2D280CD1}"/>
              </a:ext>
            </a:extLst>
          </p:cNvPr>
          <p:cNvCxnSpPr>
            <a:cxnSpLocks/>
          </p:cNvCxnSpPr>
          <p:nvPr/>
        </p:nvCxnSpPr>
        <p:spPr>
          <a:xfrm>
            <a:off x="10777001" y="2763442"/>
            <a:ext cx="467411" cy="256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DA4C5C4-92A8-4203-A6D0-D22B5C82C4FA}"/>
              </a:ext>
            </a:extLst>
          </p:cNvPr>
          <p:cNvCxnSpPr>
            <a:cxnSpLocks/>
          </p:cNvCxnSpPr>
          <p:nvPr/>
        </p:nvCxnSpPr>
        <p:spPr>
          <a:xfrm>
            <a:off x="11366479" y="3298998"/>
            <a:ext cx="7339" cy="558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0C6946A2-D01A-4D3D-89D1-E8C4E46B9362}"/>
              </a:ext>
            </a:extLst>
          </p:cNvPr>
          <p:cNvCxnSpPr>
            <a:cxnSpLocks/>
          </p:cNvCxnSpPr>
          <p:nvPr/>
        </p:nvCxnSpPr>
        <p:spPr>
          <a:xfrm>
            <a:off x="10629636" y="2831732"/>
            <a:ext cx="7339" cy="58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545B466B-DDB0-4D74-81DF-BC3A669ED1C1}"/>
              </a:ext>
            </a:extLst>
          </p:cNvPr>
          <p:cNvCxnSpPr>
            <a:cxnSpLocks/>
          </p:cNvCxnSpPr>
          <p:nvPr/>
        </p:nvCxnSpPr>
        <p:spPr>
          <a:xfrm flipH="1" flipV="1">
            <a:off x="10623675" y="3770760"/>
            <a:ext cx="16741" cy="56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1090F607-38A1-4E6D-BCD9-EF4A8D14BF8F}"/>
              </a:ext>
            </a:extLst>
          </p:cNvPr>
          <p:cNvCxnSpPr>
            <a:cxnSpLocks/>
          </p:cNvCxnSpPr>
          <p:nvPr/>
        </p:nvCxnSpPr>
        <p:spPr>
          <a:xfrm flipH="1" flipV="1">
            <a:off x="10774636" y="3702464"/>
            <a:ext cx="458845" cy="233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AC67A2D6-EDBC-406D-B76E-DE44947C9E06}"/>
              </a:ext>
            </a:extLst>
          </p:cNvPr>
          <p:cNvCxnSpPr>
            <a:cxnSpLocks/>
          </p:cNvCxnSpPr>
          <p:nvPr/>
        </p:nvCxnSpPr>
        <p:spPr>
          <a:xfrm flipH="1">
            <a:off x="9889595" y="3590973"/>
            <a:ext cx="579135" cy="7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" name="Oval 203">
            <a:extLst>
              <a:ext uri="{FF2B5EF4-FFF2-40B4-BE49-F238E27FC236}">
                <a16:creationId xmlns:a16="http://schemas.microsoft.com/office/drawing/2014/main" id="{6E9CA992-3744-4AA6-B870-662F534F86D4}"/>
              </a:ext>
            </a:extLst>
          </p:cNvPr>
          <p:cNvSpPr/>
          <p:nvPr/>
        </p:nvSpPr>
        <p:spPr>
          <a:xfrm>
            <a:off x="7803815" y="251626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19505FDB-7EBD-474C-B43C-6C62AB8C9A6A}"/>
              </a:ext>
            </a:extLst>
          </p:cNvPr>
          <p:cNvSpPr/>
          <p:nvPr/>
        </p:nvSpPr>
        <p:spPr>
          <a:xfrm>
            <a:off x="7803815" y="3438689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G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C17F919F-D246-4536-AE1A-110AC3CBEB5F}"/>
              </a:ext>
            </a:extLst>
          </p:cNvPr>
          <p:cNvSpPr/>
          <p:nvPr/>
        </p:nvSpPr>
        <p:spPr>
          <a:xfrm>
            <a:off x="7790696" y="4348497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J</a:t>
            </a: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C36A7F0A-9B0D-46FB-85A0-00F08BDA4F31}"/>
              </a:ext>
            </a:extLst>
          </p:cNvPr>
          <p:cNvSpPr/>
          <p:nvPr/>
        </p:nvSpPr>
        <p:spPr>
          <a:xfrm>
            <a:off x="9552552" y="2507243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70A76AFA-29BF-42D8-854A-C3FE68D6B52E}"/>
              </a:ext>
            </a:extLst>
          </p:cNvPr>
          <p:cNvSpPr/>
          <p:nvPr/>
        </p:nvSpPr>
        <p:spPr>
          <a:xfrm>
            <a:off x="9552552" y="3429663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F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2B6B984B-1213-4045-8407-90CF21FF3D05}"/>
              </a:ext>
            </a:extLst>
          </p:cNvPr>
          <p:cNvSpPr txBox="1"/>
          <p:nvPr/>
        </p:nvSpPr>
        <p:spPr>
          <a:xfrm>
            <a:off x="6138776" y="1827465"/>
            <a:ext cx="1986549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Host h1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A3DF56A-6B5F-4FF3-A22D-34790D93C811}"/>
              </a:ext>
            </a:extLst>
          </p:cNvPr>
          <p:cNvSpPr txBox="1"/>
          <p:nvPr/>
        </p:nvSpPr>
        <p:spPr>
          <a:xfrm>
            <a:off x="9552556" y="1827465"/>
            <a:ext cx="1879601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Host h2</a:t>
            </a:r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AE449C9E-C51C-46DB-A849-BC47AC986011}"/>
              </a:ext>
            </a:extLst>
          </p:cNvPr>
          <p:cNvSpPr/>
          <p:nvPr/>
        </p:nvSpPr>
        <p:spPr>
          <a:xfrm>
            <a:off x="7705002" y="5045670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  <a:cs typeface="Calibri"/>
            </a:endParaRPr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82ECF279-5DBD-4A26-BD5E-B473A678A415}"/>
              </a:ext>
            </a:extLst>
          </p:cNvPr>
          <p:cNvSpPr/>
          <p:nvPr/>
        </p:nvSpPr>
        <p:spPr>
          <a:xfrm>
            <a:off x="7705002" y="5458421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  <a:cs typeface="Calibri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C1865188-248D-40D7-B003-150861AD2CC8}"/>
              </a:ext>
            </a:extLst>
          </p:cNvPr>
          <p:cNvSpPr txBox="1"/>
          <p:nvPr/>
        </p:nvSpPr>
        <p:spPr>
          <a:xfrm>
            <a:off x="7974041" y="4978400"/>
            <a:ext cx="18796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: Master proxy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C6070969-2728-40E1-8B1F-1D386DFDB646}"/>
              </a:ext>
            </a:extLst>
          </p:cNvPr>
          <p:cNvSpPr txBox="1"/>
          <p:nvPr/>
        </p:nvSpPr>
        <p:spPr>
          <a:xfrm>
            <a:off x="7974041" y="5416551"/>
            <a:ext cx="18796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: Mirror proxy</a:t>
            </a:r>
          </a:p>
        </p:txBody>
      </p:sp>
      <p:sp>
        <p:nvSpPr>
          <p:cNvPr id="48" name="Shape 180">
            <a:extLst>
              <a:ext uri="{FF2B5EF4-FFF2-40B4-BE49-F238E27FC236}">
                <a16:creationId xmlns:a16="http://schemas.microsoft.com/office/drawing/2014/main" id="{DCB0C622-7600-4AE3-9520-D38926C24BAB}"/>
              </a:ext>
            </a:extLst>
          </p:cNvPr>
          <p:cNvSpPr txBox="1">
            <a:spLocks/>
          </p:cNvSpPr>
          <p:nvPr/>
        </p:nvSpPr>
        <p:spPr>
          <a:xfrm>
            <a:off x="412553" y="1703980"/>
            <a:ext cx="5436799" cy="44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457189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●"/>
            </a:pPr>
            <a:r>
              <a:rPr lang="en-US" sz="2400" dirty="0">
                <a:cs typeface="Calibri"/>
              </a:rPr>
              <a:t>Distributed Shared Memory (DSM) protocols</a:t>
            </a:r>
          </a:p>
          <a:p>
            <a:pPr marL="901677" lvl="1" indent="-457189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2133" dirty="0"/>
              <a:t>Proxies act like cached copies</a:t>
            </a:r>
            <a:endParaRPr lang="en-US" sz="2133" dirty="0">
              <a:cs typeface="Calibri"/>
            </a:endParaRPr>
          </a:p>
          <a:p>
            <a:pPr marL="901677" lvl="1" indent="-457189">
              <a:lnSpc>
                <a:spcPct val="114000"/>
              </a:lnSpc>
              <a:spcBef>
                <a:spcPts val="0"/>
              </a:spcBef>
              <a:spcAft>
                <a:spcPts val="1333"/>
              </a:spcAft>
              <a:buClr>
                <a:schemeClr val="tx1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2133" dirty="0">
                <a:cs typeface="Calibri"/>
              </a:rPr>
              <a:t>Difficult to scale out to distributed and heterogeneous clusters</a:t>
            </a:r>
          </a:p>
        </p:txBody>
      </p:sp>
    </p:spTree>
    <p:extLst>
      <p:ext uri="{BB962C8B-B14F-4D97-AF65-F5344CB8AC3E}">
        <p14:creationId xmlns:p14="http://schemas.microsoft.com/office/powerpoint/2010/main" val="3209883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47E4F-2DB5-4C96-A4E7-9380CEDB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How does Gluon synchronize the proxies?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AE449C9E-C51C-46DB-A849-BC47AC986011}"/>
              </a:ext>
            </a:extLst>
          </p:cNvPr>
          <p:cNvSpPr/>
          <p:nvPr/>
        </p:nvSpPr>
        <p:spPr>
          <a:xfrm>
            <a:off x="7705002" y="5045670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  <a:cs typeface="Calibri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82ECF279-5DBD-4A26-BD5E-B473A678A415}"/>
              </a:ext>
            </a:extLst>
          </p:cNvPr>
          <p:cNvSpPr/>
          <p:nvPr/>
        </p:nvSpPr>
        <p:spPr>
          <a:xfrm>
            <a:off x="7705002" y="5458421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  <a:cs typeface="Calibri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1865188-248D-40D7-B003-150861AD2CC8}"/>
              </a:ext>
            </a:extLst>
          </p:cNvPr>
          <p:cNvSpPr txBox="1"/>
          <p:nvPr/>
        </p:nvSpPr>
        <p:spPr>
          <a:xfrm>
            <a:off x="7974041" y="4978400"/>
            <a:ext cx="18796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: Master proxy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6070969-2728-40E1-8B1F-1D386DFDB646}"/>
              </a:ext>
            </a:extLst>
          </p:cNvPr>
          <p:cNvSpPr txBox="1"/>
          <p:nvPr/>
        </p:nvSpPr>
        <p:spPr>
          <a:xfrm>
            <a:off x="7974041" y="5416551"/>
            <a:ext cx="18796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: Mirror proxy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0CF7098-F2DA-40E7-A786-F9ED80819DF6}"/>
              </a:ext>
            </a:extLst>
          </p:cNvPr>
          <p:cNvSpPr txBox="1"/>
          <p:nvPr/>
        </p:nvSpPr>
        <p:spPr>
          <a:xfrm>
            <a:off x="7980968" y="5809653"/>
            <a:ext cx="314316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: distance (label) from source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6B30A1-F19E-434E-BF48-76961C063D83}"/>
              </a:ext>
            </a:extLst>
          </p:cNvPr>
          <p:cNvSpPr txBox="1"/>
          <p:nvPr/>
        </p:nvSpPr>
        <p:spPr>
          <a:xfrm>
            <a:off x="11178673" y="6379409"/>
            <a:ext cx="596232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9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DEB62DA-E0CF-40E5-ACDC-342DD943E3AA}"/>
              </a:ext>
            </a:extLst>
          </p:cNvPr>
          <p:cNvSpPr/>
          <p:nvPr/>
        </p:nvSpPr>
        <p:spPr>
          <a:xfrm>
            <a:off x="5887452" y="1823453"/>
            <a:ext cx="2515936" cy="3144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84BCDF1-3EDB-44F1-958A-235362E6EBD3}"/>
              </a:ext>
            </a:extLst>
          </p:cNvPr>
          <p:cNvSpPr/>
          <p:nvPr/>
        </p:nvSpPr>
        <p:spPr>
          <a:xfrm>
            <a:off x="9261123" y="1823453"/>
            <a:ext cx="2515936" cy="3144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0A002A4-BA10-40BB-9878-88BDA98B59D3}"/>
              </a:ext>
            </a:extLst>
          </p:cNvPr>
          <p:cNvSpPr/>
          <p:nvPr/>
        </p:nvSpPr>
        <p:spPr>
          <a:xfrm>
            <a:off x="6145460" y="3010230"/>
            <a:ext cx="336885" cy="3235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E9E4AFC-F8D6-426E-A51F-57A34512B4F2}"/>
              </a:ext>
            </a:extLst>
          </p:cNvPr>
          <p:cNvSpPr/>
          <p:nvPr/>
        </p:nvSpPr>
        <p:spPr>
          <a:xfrm>
            <a:off x="6867354" y="2528966"/>
            <a:ext cx="336885" cy="3235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55AEE005-B4D2-4C6C-92EC-26B2AABA3E7E}"/>
              </a:ext>
            </a:extLst>
          </p:cNvPr>
          <p:cNvSpPr/>
          <p:nvPr/>
        </p:nvSpPr>
        <p:spPr>
          <a:xfrm>
            <a:off x="6867354" y="3451387"/>
            <a:ext cx="336885" cy="3235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F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540E3B6-B2CD-4153-B801-03D1993BDCB6}"/>
              </a:ext>
            </a:extLst>
          </p:cNvPr>
          <p:cNvSpPr/>
          <p:nvPr/>
        </p:nvSpPr>
        <p:spPr>
          <a:xfrm>
            <a:off x="6868366" y="4359873"/>
            <a:ext cx="336885" cy="3235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I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B27AA0B4-9053-46AA-AE76-2DC44758FB0C}"/>
              </a:ext>
            </a:extLst>
          </p:cNvPr>
          <p:cNvSpPr/>
          <p:nvPr/>
        </p:nvSpPr>
        <p:spPr>
          <a:xfrm>
            <a:off x="6145460" y="3879181"/>
            <a:ext cx="336885" cy="3235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E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A20D488-CD65-4CE0-B6EE-AA9E9BA22887}"/>
              </a:ext>
            </a:extLst>
          </p:cNvPr>
          <p:cNvCxnSpPr>
            <a:cxnSpLocks/>
          </p:cNvCxnSpPr>
          <p:nvPr/>
        </p:nvCxnSpPr>
        <p:spPr>
          <a:xfrm>
            <a:off x="6431461" y="3291966"/>
            <a:ext cx="449441" cy="24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D41276E8-6427-4906-BBBA-7C756F8F546A}"/>
              </a:ext>
            </a:extLst>
          </p:cNvPr>
          <p:cNvCxnSpPr>
            <a:cxnSpLocks/>
          </p:cNvCxnSpPr>
          <p:nvPr/>
        </p:nvCxnSpPr>
        <p:spPr>
          <a:xfrm flipV="1">
            <a:off x="6413490" y="2760908"/>
            <a:ext cx="464897" cy="280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D9972AFC-65AA-4106-9AA9-A60C727C513E}"/>
              </a:ext>
            </a:extLst>
          </p:cNvPr>
          <p:cNvCxnSpPr>
            <a:cxnSpLocks/>
          </p:cNvCxnSpPr>
          <p:nvPr/>
        </p:nvCxnSpPr>
        <p:spPr>
          <a:xfrm>
            <a:off x="6431461" y="4158203"/>
            <a:ext cx="449441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8473A8C2-02DC-44EE-B0DE-567AA9568477}"/>
              </a:ext>
            </a:extLst>
          </p:cNvPr>
          <p:cNvCxnSpPr>
            <a:cxnSpLocks/>
          </p:cNvCxnSpPr>
          <p:nvPr/>
        </p:nvCxnSpPr>
        <p:spPr>
          <a:xfrm flipH="1">
            <a:off x="6449584" y="3712504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ED9C5406-FCCA-46F2-A496-C95CEFBBFDCB}"/>
              </a:ext>
            </a:extLst>
          </p:cNvPr>
          <p:cNvCxnSpPr>
            <a:cxnSpLocks/>
          </p:cNvCxnSpPr>
          <p:nvPr/>
        </p:nvCxnSpPr>
        <p:spPr>
          <a:xfrm flipH="1">
            <a:off x="6374101" y="2842676"/>
            <a:ext cx="567756" cy="1046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2CE6F5D-A24D-42B5-988F-4BAA3CA3F7E4}"/>
              </a:ext>
            </a:extLst>
          </p:cNvPr>
          <p:cNvCxnSpPr>
            <a:cxnSpLocks/>
          </p:cNvCxnSpPr>
          <p:nvPr/>
        </p:nvCxnSpPr>
        <p:spPr>
          <a:xfrm flipV="1">
            <a:off x="7161113" y="2822013"/>
            <a:ext cx="723691" cy="672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FF6E268E-8BFA-44CC-9F78-3334598B21FB}"/>
              </a:ext>
            </a:extLst>
          </p:cNvPr>
          <p:cNvCxnSpPr>
            <a:cxnSpLocks/>
          </p:cNvCxnSpPr>
          <p:nvPr/>
        </p:nvCxnSpPr>
        <p:spPr>
          <a:xfrm>
            <a:off x="7146733" y="2795950"/>
            <a:ext cx="711827" cy="698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8C89B590-43D9-4B1A-ACEA-047144FD8496}"/>
              </a:ext>
            </a:extLst>
          </p:cNvPr>
          <p:cNvCxnSpPr>
            <a:cxnSpLocks/>
          </p:cNvCxnSpPr>
          <p:nvPr/>
        </p:nvCxnSpPr>
        <p:spPr>
          <a:xfrm flipV="1">
            <a:off x="7175489" y="3745757"/>
            <a:ext cx="709313" cy="65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38B59E4D-142C-4094-8532-E35DA840FB77}"/>
              </a:ext>
            </a:extLst>
          </p:cNvPr>
          <p:cNvCxnSpPr>
            <a:cxnSpLocks/>
          </p:cNvCxnSpPr>
          <p:nvPr/>
        </p:nvCxnSpPr>
        <p:spPr>
          <a:xfrm flipV="1">
            <a:off x="7204243" y="4518542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A245E36D-C7C2-44E1-81F6-9B1E2D9F7975}"/>
              </a:ext>
            </a:extLst>
          </p:cNvPr>
          <p:cNvCxnSpPr>
            <a:cxnSpLocks/>
          </p:cNvCxnSpPr>
          <p:nvPr/>
        </p:nvCxnSpPr>
        <p:spPr>
          <a:xfrm flipV="1">
            <a:off x="7215027" y="2685430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49D6CAB5-1A2A-42E5-9DC8-39B3A8D86DBF}"/>
              </a:ext>
            </a:extLst>
          </p:cNvPr>
          <p:cNvSpPr/>
          <p:nvPr/>
        </p:nvSpPr>
        <p:spPr>
          <a:xfrm>
            <a:off x="10476316" y="2507243"/>
            <a:ext cx="336885" cy="3235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14B24B4B-28E9-4E9F-8DE3-3CC086FCB437}"/>
              </a:ext>
            </a:extLst>
          </p:cNvPr>
          <p:cNvSpPr/>
          <p:nvPr/>
        </p:nvSpPr>
        <p:spPr>
          <a:xfrm>
            <a:off x="11202368" y="2974127"/>
            <a:ext cx="336885" cy="3235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1DCA6061-B6A3-4834-ADDA-7028F4C85D79}"/>
              </a:ext>
            </a:extLst>
          </p:cNvPr>
          <p:cNvSpPr/>
          <p:nvPr/>
        </p:nvSpPr>
        <p:spPr>
          <a:xfrm>
            <a:off x="10476316" y="3429663"/>
            <a:ext cx="336885" cy="3235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G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B5433D52-1E08-44F7-BCEA-DC395C10F09E}"/>
              </a:ext>
            </a:extLst>
          </p:cNvPr>
          <p:cNvSpPr/>
          <p:nvPr/>
        </p:nvSpPr>
        <p:spPr>
          <a:xfrm>
            <a:off x="10463198" y="4339475"/>
            <a:ext cx="336885" cy="3235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J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896BCCA4-ADAA-4395-B067-D5BBE4008121}"/>
              </a:ext>
            </a:extLst>
          </p:cNvPr>
          <p:cNvSpPr/>
          <p:nvPr/>
        </p:nvSpPr>
        <p:spPr>
          <a:xfrm>
            <a:off x="11213152" y="3857455"/>
            <a:ext cx="336885" cy="3235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H</a:t>
            </a: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CB8A9BF0-7C10-414C-B58F-F98F6EC8A437}"/>
              </a:ext>
            </a:extLst>
          </p:cNvPr>
          <p:cNvCxnSpPr>
            <a:cxnSpLocks/>
          </p:cNvCxnSpPr>
          <p:nvPr/>
        </p:nvCxnSpPr>
        <p:spPr>
          <a:xfrm flipH="1" flipV="1">
            <a:off x="9836517" y="3695277"/>
            <a:ext cx="656535" cy="68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B3C3878E-3A92-4686-A9EE-71C442C2F740}"/>
              </a:ext>
            </a:extLst>
          </p:cNvPr>
          <p:cNvCxnSpPr>
            <a:cxnSpLocks/>
          </p:cNvCxnSpPr>
          <p:nvPr/>
        </p:nvCxnSpPr>
        <p:spPr>
          <a:xfrm flipH="1">
            <a:off x="9889595" y="2583719"/>
            <a:ext cx="610884" cy="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54FF3FC-0C5B-47A9-94E5-F67AB9FC7494}"/>
              </a:ext>
            </a:extLst>
          </p:cNvPr>
          <p:cNvCxnSpPr>
            <a:cxnSpLocks/>
          </p:cNvCxnSpPr>
          <p:nvPr/>
        </p:nvCxnSpPr>
        <p:spPr>
          <a:xfrm flipH="1">
            <a:off x="10791529" y="3255867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1842B9AD-FEB2-4290-B39C-FB1450253A02}"/>
              </a:ext>
            </a:extLst>
          </p:cNvPr>
          <p:cNvCxnSpPr>
            <a:cxnSpLocks/>
          </p:cNvCxnSpPr>
          <p:nvPr/>
        </p:nvCxnSpPr>
        <p:spPr>
          <a:xfrm flipH="1">
            <a:off x="10777148" y="4136477"/>
            <a:ext cx="485085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7C8C9282-D0DF-481B-ACBE-868B2D280CD1}"/>
              </a:ext>
            </a:extLst>
          </p:cNvPr>
          <p:cNvCxnSpPr>
            <a:cxnSpLocks/>
          </p:cNvCxnSpPr>
          <p:nvPr/>
        </p:nvCxnSpPr>
        <p:spPr>
          <a:xfrm>
            <a:off x="10777001" y="2763442"/>
            <a:ext cx="467411" cy="256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FDA4C5C4-92A8-4203-A6D0-D22B5C82C4FA}"/>
              </a:ext>
            </a:extLst>
          </p:cNvPr>
          <p:cNvCxnSpPr>
            <a:cxnSpLocks/>
          </p:cNvCxnSpPr>
          <p:nvPr/>
        </p:nvCxnSpPr>
        <p:spPr>
          <a:xfrm>
            <a:off x="11366479" y="3298998"/>
            <a:ext cx="7339" cy="558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C6946A2-D01A-4D3D-89D1-E8C4E46B9362}"/>
              </a:ext>
            </a:extLst>
          </p:cNvPr>
          <p:cNvCxnSpPr>
            <a:cxnSpLocks/>
          </p:cNvCxnSpPr>
          <p:nvPr/>
        </p:nvCxnSpPr>
        <p:spPr>
          <a:xfrm>
            <a:off x="10629636" y="2831732"/>
            <a:ext cx="7339" cy="58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45B466B-DDB0-4D74-81DF-BC3A669ED1C1}"/>
              </a:ext>
            </a:extLst>
          </p:cNvPr>
          <p:cNvCxnSpPr>
            <a:cxnSpLocks/>
          </p:cNvCxnSpPr>
          <p:nvPr/>
        </p:nvCxnSpPr>
        <p:spPr>
          <a:xfrm flipH="1" flipV="1">
            <a:off x="10623675" y="3770760"/>
            <a:ext cx="16741" cy="56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1090F607-38A1-4E6D-BCD9-EF4A8D14BF8F}"/>
              </a:ext>
            </a:extLst>
          </p:cNvPr>
          <p:cNvCxnSpPr>
            <a:cxnSpLocks/>
          </p:cNvCxnSpPr>
          <p:nvPr/>
        </p:nvCxnSpPr>
        <p:spPr>
          <a:xfrm flipH="1" flipV="1">
            <a:off x="10774636" y="3702464"/>
            <a:ext cx="458845" cy="233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C67A2D6-EDBC-406D-B76E-DE44947C9E06}"/>
              </a:ext>
            </a:extLst>
          </p:cNvPr>
          <p:cNvCxnSpPr>
            <a:cxnSpLocks/>
          </p:cNvCxnSpPr>
          <p:nvPr/>
        </p:nvCxnSpPr>
        <p:spPr>
          <a:xfrm flipH="1">
            <a:off x="9889595" y="3590973"/>
            <a:ext cx="579135" cy="7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Oval 149">
            <a:extLst>
              <a:ext uri="{FF2B5EF4-FFF2-40B4-BE49-F238E27FC236}">
                <a16:creationId xmlns:a16="http://schemas.microsoft.com/office/drawing/2014/main" id="{6E9CA992-3744-4AA6-B870-662F534F86D4}"/>
              </a:ext>
            </a:extLst>
          </p:cNvPr>
          <p:cNvSpPr/>
          <p:nvPr/>
        </p:nvSpPr>
        <p:spPr>
          <a:xfrm>
            <a:off x="7803815" y="251626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19505FDB-7EBD-474C-B43C-6C62AB8C9A6A}"/>
              </a:ext>
            </a:extLst>
          </p:cNvPr>
          <p:cNvSpPr/>
          <p:nvPr/>
        </p:nvSpPr>
        <p:spPr>
          <a:xfrm>
            <a:off x="7803815" y="3438689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G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C17F919F-D246-4536-AE1A-110AC3CBEB5F}"/>
              </a:ext>
            </a:extLst>
          </p:cNvPr>
          <p:cNvSpPr/>
          <p:nvPr/>
        </p:nvSpPr>
        <p:spPr>
          <a:xfrm>
            <a:off x="7790696" y="4348497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J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C36A7F0A-9B0D-46FB-85A0-00F08BDA4F31}"/>
              </a:ext>
            </a:extLst>
          </p:cNvPr>
          <p:cNvSpPr/>
          <p:nvPr/>
        </p:nvSpPr>
        <p:spPr>
          <a:xfrm>
            <a:off x="9552552" y="2507243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70A76AFA-29BF-42D8-854A-C3FE68D6B52E}"/>
              </a:ext>
            </a:extLst>
          </p:cNvPr>
          <p:cNvSpPr/>
          <p:nvPr/>
        </p:nvSpPr>
        <p:spPr>
          <a:xfrm>
            <a:off x="9552552" y="3429663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F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B6B984B-1213-4045-8407-90CF21FF3D05}"/>
              </a:ext>
            </a:extLst>
          </p:cNvPr>
          <p:cNvSpPr txBox="1"/>
          <p:nvPr/>
        </p:nvSpPr>
        <p:spPr>
          <a:xfrm>
            <a:off x="6138776" y="1827465"/>
            <a:ext cx="1986549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Host h1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A3DF56A-6B5F-4FF3-A22D-34790D93C811}"/>
              </a:ext>
            </a:extLst>
          </p:cNvPr>
          <p:cNvSpPr txBox="1"/>
          <p:nvPr/>
        </p:nvSpPr>
        <p:spPr>
          <a:xfrm>
            <a:off x="9552556" y="1827465"/>
            <a:ext cx="1879601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Host h2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949B6D1-8605-4663-913E-FD7F9DE52366}"/>
              </a:ext>
            </a:extLst>
          </p:cNvPr>
          <p:cNvSpPr/>
          <p:nvPr/>
        </p:nvSpPr>
        <p:spPr>
          <a:xfrm>
            <a:off x="7748502" y="5886327"/>
            <a:ext cx="237601" cy="243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4949B6D1-8605-4663-913E-FD7F9DE52366}"/>
              </a:ext>
            </a:extLst>
          </p:cNvPr>
          <p:cNvSpPr/>
          <p:nvPr/>
        </p:nvSpPr>
        <p:spPr>
          <a:xfrm>
            <a:off x="6036110" y="2700092"/>
            <a:ext cx="237601" cy="243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4949B6D1-8605-4663-913E-FD7F9DE52366}"/>
              </a:ext>
            </a:extLst>
          </p:cNvPr>
          <p:cNvSpPr/>
          <p:nvPr/>
        </p:nvSpPr>
        <p:spPr>
          <a:xfrm rot="16200000">
            <a:off x="9509055" y="2896460"/>
            <a:ext cx="237605" cy="243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4949B6D1-8605-4663-913E-FD7F9DE52366}"/>
              </a:ext>
            </a:extLst>
          </p:cNvPr>
          <p:cNvSpPr/>
          <p:nvPr/>
        </p:nvSpPr>
        <p:spPr>
          <a:xfrm rot="16200000">
            <a:off x="7160406" y="2239673"/>
            <a:ext cx="237605" cy="243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4949B6D1-8605-4663-913E-FD7F9DE52366}"/>
              </a:ext>
            </a:extLst>
          </p:cNvPr>
          <p:cNvSpPr/>
          <p:nvPr/>
        </p:nvSpPr>
        <p:spPr>
          <a:xfrm rot="16200000">
            <a:off x="7245511" y="3648809"/>
            <a:ext cx="237605" cy="243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949B6D1-8605-4663-913E-FD7F9DE52366}"/>
              </a:ext>
            </a:extLst>
          </p:cNvPr>
          <p:cNvSpPr/>
          <p:nvPr/>
        </p:nvSpPr>
        <p:spPr>
          <a:xfrm rot="16200000">
            <a:off x="9509055" y="3816188"/>
            <a:ext cx="237605" cy="243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5" name="Shape 180">
            <a:extLst>
              <a:ext uri="{FF2B5EF4-FFF2-40B4-BE49-F238E27FC236}">
                <a16:creationId xmlns:a16="http://schemas.microsoft.com/office/drawing/2014/main" id="{DCB0C622-7600-4AE3-9520-D38926C24BAB}"/>
              </a:ext>
            </a:extLst>
          </p:cNvPr>
          <p:cNvSpPr txBox="1">
            <a:spLocks/>
          </p:cNvSpPr>
          <p:nvPr/>
        </p:nvSpPr>
        <p:spPr>
          <a:xfrm>
            <a:off x="412553" y="1703980"/>
            <a:ext cx="5436799" cy="44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457189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●"/>
            </a:pPr>
            <a:r>
              <a:rPr lang="en-US" sz="2400" dirty="0">
                <a:cs typeface="Calibri"/>
              </a:rPr>
              <a:t>Exploit domain knowledge</a:t>
            </a:r>
          </a:p>
          <a:p>
            <a:pPr marL="901677" lvl="1" indent="-457189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2133" dirty="0">
                <a:cs typeface="Calibri"/>
              </a:rPr>
              <a:t>Cached copies can be stale as long as they are eventually synchronized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49B6D1-8605-4663-913E-FD7F9DE52366}"/>
              </a:ext>
            </a:extLst>
          </p:cNvPr>
          <p:cNvSpPr/>
          <p:nvPr/>
        </p:nvSpPr>
        <p:spPr>
          <a:xfrm>
            <a:off x="7248712" y="3644885"/>
            <a:ext cx="237601" cy="243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949B6D1-8605-4663-913E-FD7F9DE52366}"/>
              </a:ext>
            </a:extLst>
          </p:cNvPr>
          <p:cNvSpPr/>
          <p:nvPr/>
        </p:nvSpPr>
        <p:spPr>
          <a:xfrm>
            <a:off x="7163528" y="2236556"/>
            <a:ext cx="237601" cy="243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801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58" grpId="0" animBg="1"/>
      <p:bldP spid="164" grpId="0" animBg="1"/>
      <p:bldP spid="169" grpId="0" animBg="1"/>
      <p:bldP spid="170" grpId="0" animBg="1"/>
      <p:bldP spid="171" grpId="0" animBg="1"/>
      <p:bldP spid="59" grpId="0" animBg="1"/>
      <p:bldP spid="56" grpId="0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949B6D1-8605-4663-913E-FD7F9DE52366}"/>
              </a:ext>
            </a:extLst>
          </p:cNvPr>
          <p:cNvSpPr/>
          <p:nvPr/>
        </p:nvSpPr>
        <p:spPr>
          <a:xfrm>
            <a:off x="7248712" y="3644885"/>
            <a:ext cx="237601" cy="243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47E4F-2DB5-4C96-A4E7-9380CEDB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How does Gluon synchronize the proxies?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AE449C9E-C51C-46DB-A849-BC47AC986011}"/>
              </a:ext>
            </a:extLst>
          </p:cNvPr>
          <p:cNvSpPr/>
          <p:nvPr/>
        </p:nvSpPr>
        <p:spPr>
          <a:xfrm>
            <a:off x="7705002" y="5045670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  <a:cs typeface="Calibri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82ECF279-5DBD-4A26-BD5E-B473A678A415}"/>
              </a:ext>
            </a:extLst>
          </p:cNvPr>
          <p:cNvSpPr/>
          <p:nvPr/>
        </p:nvSpPr>
        <p:spPr>
          <a:xfrm>
            <a:off x="7705002" y="5458421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  <a:cs typeface="Calibri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1865188-248D-40D7-B003-150861AD2CC8}"/>
              </a:ext>
            </a:extLst>
          </p:cNvPr>
          <p:cNvSpPr txBox="1"/>
          <p:nvPr/>
        </p:nvSpPr>
        <p:spPr>
          <a:xfrm>
            <a:off x="7974041" y="4978400"/>
            <a:ext cx="18796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: Master proxy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6070969-2728-40E1-8B1F-1D386DFDB646}"/>
              </a:ext>
            </a:extLst>
          </p:cNvPr>
          <p:cNvSpPr txBox="1"/>
          <p:nvPr/>
        </p:nvSpPr>
        <p:spPr>
          <a:xfrm>
            <a:off x="7974041" y="5416551"/>
            <a:ext cx="18796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: Mirror proxy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0CF7098-F2DA-40E7-A786-F9ED80819DF6}"/>
              </a:ext>
            </a:extLst>
          </p:cNvPr>
          <p:cNvSpPr txBox="1"/>
          <p:nvPr/>
        </p:nvSpPr>
        <p:spPr>
          <a:xfrm>
            <a:off x="7980968" y="5809653"/>
            <a:ext cx="314316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: distance (label) from source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6B30A1-F19E-434E-BF48-76961C063D83}"/>
              </a:ext>
            </a:extLst>
          </p:cNvPr>
          <p:cNvSpPr txBox="1"/>
          <p:nvPr/>
        </p:nvSpPr>
        <p:spPr>
          <a:xfrm>
            <a:off x="11178673" y="6379409"/>
            <a:ext cx="596232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9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DEB62DA-E0CF-40E5-ACDC-342DD943E3AA}"/>
              </a:ext>
            </a:extLst>
          </p:cNvPr>
          <p:cNvSpPr/>
          <p:nvPr/>
        </p:nvSpPr>
        <p:spPr>
          <a:xfrm>
            <a:off x="5887452" y="1823453"/>
            <a:ext cx="2515936" cy="3144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84BCDF1-3EDB-44F1-958A-235362E6EBD3}"/>
              </a:ext>
            </a:extLst>
          </p:cNvPr>
          <p:cNvSpPr/>
          <p:nvPr/>
        </p:nvSpPr>
        <p:spPr>
          <a:xfrm>
            <a:off x="9261123" y="1823453"/>
            <a:ext cx="2515936" cy="3144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0A002A4-BA10-40BB-9878-88BDA98B59D3}"/>
              </a:ext>
            </a:extLst>
          </p:cNvPr>
          <p:cNvSpPr/>
          <p:nvPr/>
        </p:nvSpPr>
        <p:spPr>
          <a:xfrm>
            <a:off x="6145460" y="3010230"/>
            <a:ext cx="336885" cy="3235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E9E4AFC-F8D6-426E-A51F-57A34512B4F2}"/>
              </a:ext>
            </a:extLst>
          </p:cNvPr>
          <p:cNvSpPr/>
          <p:nvPr/>
        </p:nvSpPr>
        <p:spPr>
          <a:xfrm>
            <a:off x="6867354" y="2528966"/>
            <a:ext cx="336885" cy="3235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55AEE005-B4D2-4C6C-92EC-26B2AABA3E7E}"/>
              </a:ext>
            </a:extLst>
          </p:cNvPr>
          <p:cNvSpPr/>
          <p:nvPr/>
        </p:nvSpPr>
        <p:spPr>
          <a:xfrm>
            <a:off x="6867354" y="3451387"/>
            <a:ext cx="336885" cy="3235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F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540E3B6-B2CD-4153-B801-03D1993BDCB6}"/>
              </a:ext>
            </a:extLst>
          </p:cNvPr>
          <p:cNvSpPr/>
          <p:nvPr/>
        </p:nvSpPr>
        <p:spPr>
          <a:xfrm>
            <a:off x="6868366" y="4359873"/>
            <a:ext cx="336885" cy="3235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I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B27AA0B4-9053-46AA-AE76-2DC44758FB0C}"/>
              </a:ext>
            </a:extLst>
          </p:cNvPr>
          <p:cNvSpPr/>
          <p:nvPr/>
        </p:nvSpPr>
        <p:spPr>
          <a:xfrm>
            <a:off x="6145460" y="3879181"/>
            <a:ext cx="336885" cy="3235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E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A20D488-CD65-4CE0-B6EE-AA9E9BA22887}"/>
              </a:ext>
            </a:extLst>
          </p:cNvPr>
          <p:cNvCxnSpPr>
            <a:cxnSpLocks/>
          </p:cNvCxnSpPr>
          <p:nvPr/>
        </p:nvCxnSpPr>
        <p:spPr>
          <a:xfrm>
            <a:off x="6431461" y="3291966"/>
            <a:ext cx="449441" cy="24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D41276E8-6427-4906-BBBA-7C756F8F546A}"/>
              </a:ext>
            </a:extLst>
          </p:cNvPr>
          <p:cNvCxnSpPr>
            <a:cxnSpLocks/>
          </p:cNvCxnSpPr>
          <p:nvPr/>
        </p:nvCxnSpPr>
        <p:spPr>
          <a:xfrm flipV="1">
            <a:off x="6413490" y="2760908"/>
            <a:ext cx="464897" cy="280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D9972AFC-65AA-4106-9AA9-A60C727C513E}"/>
              </a:ext>
            </a:extLst>
          </p:cNvPr>
          <p:cNvCxnSpPr>
            <a:cxnSpLocks/>
          </p:cNvCxnSpPr>
          <p:nvPr/>
        </p:nvCxnSpPr>
        <p:spPr>
          <a:xfrm>
            <a:off x="6431461" y="4158203"/>
            <a:ext cx="449441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8473A8C2-02DC-44EE-B0DE-567AA9568477}"/>
              </a:ext>
            </a:extLst>
          </p:cNvPr>
          <p:cNvCxnSpPr>
            <a:cxnSpLocks/>
          </p:cNvCxnSpPr>
          <p:nvPr/>
        </p:nvCxnSpPr>
        <p:spPr>
          <a:xfrm flipH="1">
            <a:off x="6449584" y="3712504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ED9C5406-FCCA-46F2-A496-C95CEFBBFDCB}"/>
              </a:ext>
            </a:extLst>
          </p:cNvPr>
          <p:cNvCxnSpPr>
            <a:cxnSpLocks/>
          </p:cNvCxnSpPr>
          <p:nvPr/>
        </p:nvCxnSpPr>
        <p:spPr>
          <a:xfrm flipH="1">
            <a:off x="6374101" y="2842676"/>
            <a:ext cx="567756" cy="1046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2CE6F5D-A24D-42B5-988F-4BAA3CA3F7E4}"/>
              </a:ext>
            </a:extLst>
          </p:cNvPr>
          <p:cNvCxnSpPr>
            <a:cxnSpLocks/>
          </p:cNvCxnSpPr>
          <p:nvPr/>
        </p:nvCxnSpPr>
        <p:spPr>
          <a:xfrm flipV="1">
            <a:off x="7161113" y="2822013"/>
            <a:ext cx="723691" cy="672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FF6E268E-8BFA-44CC-9F78-3334598B21FB}"/>
              </a:ext>
            </a:extLst>
          </p:cNvPr>
          <p:cNvCxnSpPr>
            <a:cxnSpLocks/>
          </p:cNvCxnSpPr>
          <p:nvPr/>
        </p:nvCxnSpPr>
        <p:spPr>
          <a:xfrm>
            <a:off x="7146733" y="2795950"/>
            <a:ext cx="711827" cy="698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8C89B590-43D9-4B1A-ACEA-047144FD8496}"/>
              </a:ext>
            </a:extLst>
          </p:cNvPr>
          <p:cNvCxnSpPr>
            <a:cxnSpLocks/>
          </p:cNvCxnSpPr>
          <p:nvPr/>
        </p:nvCxnSpPr>
        <p:spPr>
          <a:xfrm flipV="1">
            <a:off x="7175489" y="3745757"/>
            <a:ext cx="709313" cy="65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38B59E4D-142C-4094-8532-E35DA840FB77}"/>
              </a:ext>
            </a:extLst>
          </p:cNvPr>
          <p:cNvCxnSpPr>
            <a:cxnSpLocks/>
          </p:cNvCxnSpPr>
          <p:nvPr/>
        </p:nvCxnSpPr>
        <p:spPr>
          <a:xfrm flipV="1">
            <a:off x="7204243" y="4518542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A245E36D-C7C2-44E1-81F6-9B1E2D9F7975}"/>
              </a:ext>
            </a:extLst>
          </p:cNvPr>
          <p:cNvCxnSpPr>
            <a:cxnSpLocks/>
          </p:cNvCxnSpPr>
          <p:nvPr/>
        </p:nvCxnSpPr>
        <p:spPr>
          <a:xfrm flipV="1">
            <a:off x="7215027" y="2685430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49D6CAB5-1A2A-42E5-9DC8-39B3A8D86DBF}"/>
              </a:ext>
            </a:extLst>
          </p:cNvPr>
          <p:cNvSpPr/>
          <p:nvPr/>
        </p:nvSpPr>
        <p:spPr>
          <a:xfrm>
            <a:off x="10476316" y="2507243"/>
            <a:ext cx="336885" cy="3235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14B24B4B-28E9-4E9F-8DE3-3CC086FCB437}"/>
              </a:ext>
            </a:extLst>
          </p:cNvPr>
          <p:cNvSpPr/>
          <p:nvPr/>
        </p:nvSpPr>
        <p:spPr>
          <a:xfrm>
            <a:off x="11202368" y="2974127"/>
            <a:ext cx="336885" cy="3235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1DCA6061-B6A3-4834-ADDA-7028F4C85D79}"/>
              </a:ext>
            </a:extLst>
          </p:cNvPr>
          <p:cNvSpPr/>
          <p:nvPr/>
        </p:nvSpPr>
        <p:spPr>
          <a:xfrm>
            <a:off x="10476316" y="3429663"/>
            <a:ext cx="336885" cy="3235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G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B5433D52-1E08-44F7-BCEA-DC395C10F09E}"/>
              </a:ext>
            </a:extLst>
          </p:cNvPr>
          <p:cNvSpPr/>
          <p:nvPr/>
        </p:nvSpPr>
        <p:spPr>
          <a:xfrm>
            <a:off x="10463198" y="4339475"/>
            <a:ext cx="336885" cy="3235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J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896BCCA4-ADAA-4395-B067-D5BBE4008121}"/>
              </a:ext>
            </a:extLst>
          </p:cNvPr>
          <p:cNvSpPr/>
          <p:nvPr/>
        </p:nvSpPr>
        <p:spPr>
          <a:xfrm>
            <a:off x="11213152" y="3857455"/>
            <a:ext cx="336885" cy="3235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H</a:t>
            </a: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CB8A9BF0-7C10-414C-B58F-F98F6EC8A437}"/>
              </a:ext>
            </a:extLst>
          </p:cNvPr>
          <p:cNvCxnSpPr>
            <a:cxnSpLocks/>
          </p:cNvCxnSpPr>
          <p:nvPr/>
        </p:nvCxnSpPr>
        <p:spPr>
          <a:xfrm flipH="1" flipV="1">
            <a:off x="9836517" y="3695277"/>
            <a:ext cx="656535" cy="68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B3C3878E-3A92-4686-A9EE-71C442C2F740}"/>
              </a:ext>
            </a:extLst>
          </p:cNvPr>
          <p:cNvCxnSpPr>
            <a:cxnSpLocks/>
          </p:cNvCxnSpPr>
          <p:nvPr/>
        </p:nvCxnSpPr>
        <p:spPr>
          <a:xfrm flipH="1">
            <a:off x="9889595" y="2583719"/>
            <a:ext cx="610884" cy="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54FF3FC-0C5B-47A9-94E5-F67AB9FC7494}"/>
              </a:ext>
            </a:extLst>
          </p:cNvPr>
          <p:cNvCxnSpPr>
            <a:cxnSpLocks/>
          </p:cNvCxnSpPr>
          <p:nvPr/>
        </p:nvCxnSpPr>
        <p:spPr>
          <a:xfrm flipH="1">
            <a:off x="10791529" y="3255867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1842B9AD-FEB2-4290-B39C-FB1450253A02}"/>
              </a:ext>
            </a:extLst>
          </p:cNvPr>
          <p:cNvCxnSpPr>
            <a:cxnSpLocks/>
          </p:cNvCxnSpPr>
          <p:nvPr/>
        </p:nvCxnSpPr>
        <p:spPr>
          <a:xfrm flipH="1">
            <a:off x="10777148" y="4136477"/>
            <a:ext cx="485085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7C8C9282-D0DF-481B-ACBE-868B2D280CD1}"/>
              </a:ext>
            </a:extLst>
          </p:cNvPr>
          <p:cNvCxnSpPr>
            <a:cxnSpLocks/>
          </p:cNvCxnSpPr>
          <p:nvPr/>
        </p:nvCxnSpPr>
        <p:spPr>
          <a:xfrm>
            <a:off x="10777001" y="2763442"/>
            <a:ext cx="467411" cy="256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FDA4C5C4-92A8-4203-A6D0-D22B5C82C4FA}"/>
              </a:ext>
            </a:extLst>
          </p:cNvPr>
          <p:cNvCxnSpPr>
            <a:cxnSpLocks/>
          </p:cNvCxnSpPr>
          <p:nvPr/>
        </p:nvCxnSpPr>
        <p:spPr>
          <a:xfrm>
            <a:off x="11366479" y="3298998"/>
            <a:ext cx="7339" cy="558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C6946A2-D01A-4D3D-89D1-E8C4E46B9362}"/>
              </a:ext>
            </a:extLst>
          </p:cNvPr>
          <p:cNvCxnSpPr>
            <a:cxnSpLocks/>
          </p:cNvCxnSpPr>
          <p:nvPr/>
        </p:nvCxnSpPr>
        <p:spPr>
          <a:xfrm>
            <a:off x="10629636" y="2831732"/>
            <a:ext cx="7339" cy="58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45B466B-DDB0-4D74-81DF-BC3A669ED1C1}"/>
              </a:ext>
            </a:extLst>
          </p:cNvPr>
          <p:cNvCxnSpPr>
            <a:cxnSpLocks/>
          </p:cNvCxnSpPr>
          <p:nvPr/>
        </p:nvCxnSpPr>
        <p:spPr>
          <a:xfrm flipH="1" flipV="1">
            <a:off x="10623675" y="3770760"/>
            <a:ext cx="16741" cy="56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1090F607-38A1-4E6D-BCD9-EF4A8D14BF8F}"/>
              </a:ext>
            </a:extLst>
          </p:cNvPr>
          <p:cNvCxnSpPr>
            <a:cxnSpLocks/>
          </p:cNvCxnSpPr>
          <p:nvPr/>
        </p:nvCxnSpPr>
        <p:spPr>
          <a:xfrm flipH="1" flipV="1">
            <a:off x="10774636" y="3702464"/>
            <a:ext cx="458845" cy="233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C67A2D6-EDBC-406D-B76E-DE44947C9E06}"/>
              </a:ext>
            </a:extLst>
          </p:cNvPr>
          <p:cNvCxnSpPr>
            <a:cxnSpLocks/>
          </p:cNvCxnSpPr>
          <p:nvPr/>
        </p:nvCxnSpPr>
        <p:spPr>
          <a:xfrm flipH="1">
            <a:off x="9889595" y="3590973"/>
            <a:ext cx="579135" cy="7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Oval 149">
            <a:extLst>
              <a:ext uri="{FF2B5EF4-FFF2-40B4-BE49-F238E27FC236}">
                <a16:creationId xmlns:a16="http://schemas.microsoft.com/office/drawing/2014/main" id="{6E9CA992-3744-4AA6-B870-662F534F86D4}"/>
              </a:ext>
            </a:extLst>
          </p:cNvPr>
          <p:cNvSpPr/>
          <p:nvPr/>
        </p:nvSpPr>
        <p:spPr>
          <a:xfrm>
            <a:off x="7803815" y="2516265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19505FDB-7EBD-474C-B43C-6C62AB8C9A6A}"/>
              </a:ext>
            </a:extLst>
          </p:cNvPr>
          <p:cNvSpPr/>
          <p:nvPr/>
        </p:nvSpPr>
        <p:spPr>
          <a:xfrm>
            <a:off x="7803815" y="3438689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G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C17F919F-D246-4536-AE1A-110AC3CBEB5F}"/>
              </a:ext>
            </a:extLst>
          </p:cNvPr>
          <p:cNvSpPr/>
          <p:nvPr/>
        </p:nvSpPr>
        <p:spPr>
          <a:xfrm>
            <a:off x="7790696" y="4348497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J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C36A7F0A-9B0D-46FB-85A0-00F08BDA4F31}"/>
              </a:ext>
            </a:extLst>
          </p:cNvPr>
          <p:cNvSpPr/>
          <p:nvPr/>
        </p:nvSpPr>
        <p:spPr>
          <a:xfrm>
            <a:off x="9552552" y="2507243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70A76AFA-29BF-42D8-854A-C3FE68D6B52E}"/>
              </a:ext>
            </a:extLst>
          </p:cNvPr>
          <p:cNvSpPr/>
          <p:nvPr/>
        </p:nvSpPr>
        <p:spPr>
          <a:xfrm>
            <a:off x="9552552" y="3429663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F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B6B984B-1213-4045-8407-90CF21FF3D05}"/>
              </a:ext>
            </a:extLst>
          </p:cNvPr>
          <p:cNvSpPr txBox="1"/>
          <p:nvPr/>
        </p:nvSpPr>
        <p:spPr>
          <a:xfrm>
            <a:off x="6138776" y="1827465"/>
            <a:ext cx="1986549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Host h1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A3DF56A-6B5F-4FF3-A22D-34790D93C811}"/>
              </a:ext>
            </a:extLst>
          </p:cNvPr>
          <p:cNvSpPr txBox="1"/>
          <p:nvPr/>
        </p:nvSpPr>
        <p:spPr>
          <a:xfrm>
            <a:off x="9552556" y="1827465"/>
            <a:ext cx="1879601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Host h2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949B6D1-8605-4663-913E-FD7F9DE52366}"/>
              </a:ext>
            </a:extLst>
          </p:cNvPr>
          <p:cNvSpPr/>
          <p:nvPr/>
        </p:nvSpPr>
        <p:spPr>
          <a:xfrm>
            <a:off x="7748502" y="5886327"/>
            <a:ext cx="237601" cy="243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4949B6D1-8605-4663-913E-FD7F9DE52366}"/>
              </a:ext>
            </a:extLst>
          </p:cNvPr>
          <p:cNvSpPr/>
          <p:nvPr/>
        </p:nvSpPr>
        <p:spPr>
          <a:xfrm>
            <a:off x="6036110" y="2700092"/>
            <a:ext cx="237601" cy="243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4949B6D1-8605-4663-913E-FD7F9DE52366}"/>
              </a:ext>
            </a:extLst>
          </p:cNvPr>
          <p:cNvSpPr/>
          <p:nvPr/>
        </p:nvSpPr>
        <p:spPr>
          <a:xfrm rot="16200000">
            <a:off x="9509055" y="2896460"/>
            <a:ext cx="237605" cy="243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949B6D1-8605-4663-913E-FD7F9DE52366}"/>
              </a:ext>
            </a:extLst>
          </p:cNvPr>
          <p:cNvSpPr/>
          <p:nvPr/>
        </p:nvSpPr>
        <p:spPr>
          <a:xfrm rot="16200000">
            <a:off x="9509055" y="3816188"/>
            <a:ext cx="237605" cy="243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949B6D1-8605-4663-913E-FD7F9DE52366}"/>
              </a:ext>
            </a:extLst>
          </p:cNvPr>
          <p:cNvSpPr/>
          <p:nvPr/>
        </p:nvSpPr>
        <p:spPr>
          <a:xfrm>
            <a:off x="7163528" y="2236556"/>
            <a:ext cx="237601" cy="243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Shape 180">
            <a:extLst>
              <a:ext uri="{FF2B5EF4-FFF2-40B4-BE49-F238E27FC236}">
                <a16:creationId xmlns:a16="http://schemas.microsoft.com/office/drawing/2014/main" id="{DCB0C622-7600-4AE3-9520-D38926C24BAB}"/>
              </a:ext>
            </a:extLst>
          </p:cNvPr>
          <p:cNvSpPr txBox="1">
            <a:spLocks/>
          </p:cNvSpPr>
          <p:nvPr/>
        </p:nvSpPr>
        <p:spPr>
          <a:xfrm>
            <a:off x="412553" y="1703980"/>
            <a:ext cx="5436799" cy="44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457189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●"/>
            </a:pPr>
            <a:r>
              <a:rPr lang="en-US" sz="2400" dirty="0">
                <a:cs typeface="Calibri"/>
              </a:rPr>
              <a:t>Exploit domain knowledge</a:t>
            </a:r>
          </a:p>
          <a:p>
            <a:pPr marL="901677" lvl="1" indent="-457189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2133" dirty="0">
                <a:cs typeface="Calibri"/>
              </a:rPr>
              <a:t>Cached copies can be stale as long as they are eventually synchronized</a:t>
            </a:r>
          </a:p>
          <a:p>
            <a:pPr marL="609585" indent="-457189">
              <a:lnSpc>
                <a:spcPct val="114000"/>
              </a:lnSpc>
              <a:spcBef>
                <a:spcPts val="2133"/>
              </a:spcBef>
              <a:spcAft>
                <a:spcPts val="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●"/>
            </a:pPr>
            <a:r>
              <a:rPr lang="en-US" sz="2400" dirty="0">
                <a:cs typeface="Calibri"/>
              </a:rPr>
              <a:t>Use all-reduce:</a:t>
            </a:r>
          </a:p>
          <a:p>
            <a:pPr marL="901677" lvl="1" indent="-457189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2133" dirty="0"/>
              <a:t>Reduce</a:t>
            </a:r>
            <a:r>
              <a:rPr lang="en-US" sz="2133" dirty="0">
                <a:solidFill>
                  <a:srgbClr val="404040"/>
                </a:solidFill>
                <a:cs typeface="Calibri"/>
              </a:rPr>
              <a:t> from mirror proxies to master proxy</a:t>
            </a:r>
            <a:endParaRPr lang="en-US" sz="2133" dirty="0">
              <a:solidFill>
                <a:schemeClr val="tx1"/>
              </a:solidFill>
              <a:cs typeface="Calibri"/>
            </a:endParaRPr>
          </a:p>
          <a:p>
            <a:pPr marL="901677" lvl="1" indent="-457189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2133" dirty="0"/>
              <a:t>Broadcast from master proxy to</a:t>
            </a:r>
            <a:r>
              <a:rPr lang="en-US" sz="2133" dirty="0">
                <a:cs typeface="Calibri"/>
              </a:rPr>
              <a:t> mirror proxies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49B6D1-8605-4663-913E-FD7F9DE52366}"/>
              </a:ext>
            </a:extLst>
          </p:cNvPr>
          <p:cNvSpPr/>
          <p:nvPr/>
        </p:nvSpPr>
        <p:spPr>
          <a:xfrm>
            <a:off x="9513666" y="3814227"/>
            <a:ext cx="237601" cy="243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949B6D1-8605-4663-913E-FD7F9DE52366}"/>
              </a:ext>
            </a:extLst>
          </p:cNvPr>
          <p:cNvSpPr/>
          <p:nvPr/>
        </p:nvSpPr>
        <p:spPr>
          <a:xfrm>
            <a:off x="9512177" y="2905228"/>
            <a:ext cx="237601" cy="2438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6266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79B9-2B5F-428F-A1F9-359E4781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Gluon Distributed Execution Model</a:t>
            </a:r>
            <a:endParaRPr lang="en-US"/>
          </a:p>
        </p:txBody>
      </p:sp>
      <p:sp>
        <p:nvSpPr>
          <p:cNvPr id="33" name="Shape 185">
            <a:extLst>
              <a:ext uri="{FF2B5EF4-FFF2-40B4-BE49-F238E27FC236}">
                <a16:creationId xmlns:a16="http://schemas.microsoft.com/office/drawing/2014/main" id="{5FBF4FEC-5D94-4762-9A73-F04EAF29A184}"/>
              </a:ext>
            </a:extLst>
          </p:cNvPr>
          <p:cNvSpPr/>
          <p:nvPr/>
        </p:nvSpPr>
        <p:spPr>
          <a:xfrm>
            <a:off x="6734621" y="1824528"/>
            <a:ext cx="3580800" cy="437580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Host h2</a:t>
            </a:r>
            <a:endParaRPr sz="2400"/>
          </a:p>
        </p:txBody>
      </p:sp>
      <p:sp>
        <p:nvSpPr>
          <p:cNvPr id="35" name="Shape 186">
            <a:extLst>
              <a:ext uri="{FF2B5EF4-FFF2-40B4-BE49-F238E27FC236}">
                <a16:creationId xmlns:a16="http://schemas.microsoft.com/office/drawing/2014/main" id="{A67B4E19-72BF-41E8-885F-B18740EE5E72}"/>
              </a:ext>
            </a:extLst>
          </p:cNvPr>
          <p:cNvSpPr/>
          <p:nvPr/>
        </p:nvSpPr>
        <p:spPr>
          <a:xfrm>
            <a:off x="2250925" y="1824528"/>
            <a:ext cx="3166380" cy="437580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Host h1</a:t>
            </a:r>
            <a:endParaRPr sz="2400"/>
          </a:p>
        </p:txBody>
      </p:sp>
      <p:sp>
        <p:nvSpPr>
          <p:cNvPr id="37" name="Shape 187">
            <a:extLst>
              <a:ext uri="{FF2B5EF4-FFF2-40B4-BE49-F238E27FC236}">
                <a16:creationId xmlns:a16="http://schemas.microsoft.com/office/drawing/2014/main" id="{671CF201-3BAE-4DD2-9E59-116C25C33562}"/>
              </a:ext>
            </a:extLst>
          </p:cNvPr>
          <p:cNvSpPr/>
          <p:nvPr/>
        </p:nvSpPr>
        <p:spPr>
          <a:xfrm>
            <a:off x="2485625" y="3209737"/>
            <a:ext cx="1555700" cy="2724081"/>
          </a:xfrm>
          <a:custGeom>
            <a:avLst/>
            <a:gdLst/>
            <a:ahLst/>
            <a:cxnLst/>
            <a:rect l="0" t="0" r="0" b="0"/>
            <a:pathLst>
              <a:path w="46671" h="108256" extrusionOk="0">
                <a:moveTo>
                  <a:pt x="45843" y="98314"/>
                </a:moveTo>
                <a:lnTo>
                  <a:pt x="45843" y="108256"/>
                </a:lnTo>
                <a:lnTo>
                  <a:pt x="0" y="108256"/>
                </a:lnTo>
                <a:lnTo>
                  <a:pt x="276" y="0"/>
                </a:lnTo>
                <a:lnTo>
                  <a:pt x="37006" y="0"/>
                </a:lnTo>
                <a:lnTo>
                  <a:pt x="46671" y="0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188">
            <a:extLst>
              <a:ext uri="{FF2B5EF4-FFF2-40B4-BE49-F238E27FC236}">
                <a16:creationId xmlns:a16="http://schemas.microsoft.com/office/drawing/2014/main" id="{743BC1F4-EADC-4C03-8B8E-0815CDF5D69A}"/>
              </a:ext>
            </a:extLst>
          </p:cNvPr>
          <p:cNvSpPr/>
          <p:nvPr/>
        </p:nvSpPr>
        <p:spPr>
          <a:xfrm>
            <a:off x="6935395" y="3209737"/>
            <a:ext cx="1587436" cy="2724081"/>
          </a:xfrm>
          <a:custGeom>
            <a:avLst/>
            <a:gdLst/>
            <a:ahLst/>
            <a:cxnLst/>
            <a:rect l="0" t="0" r="0" b="0"/>
            <a:pathLst>
              <a:path w="46671" h="108256" extrusionOk="0">
                <a:moveTo>
                  <a:pt x="45843" y="98314"/>
                </a:moveTo>
                <a:lnTo>
                  <a:pt x="45843" y="108256"/>
                </a:lnTo>
                <a:lnTo>
                  <a:pt x="0" y="108256"/>
                </a:lnTo>
                <a:lnTo>
                  <a:pt x="276" y="0"/>
                </a:lnTo>
                <a:lnTo>
                  <a:pt x="37006" y="0"/>
                </a:lnTo>
                <a:lnTo>
                  <a:pt x="46671" y="0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190">
            <a:extLst>
              <a:ext uri="{FF2B5EF4-FFF2-40B4-BE49-F238E27FC236}">
                <a16:creationId xmlns:a16="http://schemas.microsoft.com/office/drawing/2014/main" id="{D7E8F36D-05FE-4DB3-BF3D-2BA30904B240}"/>
              </a:ext>
            </a:extLst>
          </p:cNvPr>
          <p:cNvSpPr/>
          <p:nvPr/>
        </p:nvSpPr>
        <p:spPr>
          <a:xfrm>
            <a:off x="2960324" y="3531603"/>
            <a:ext cx="2102800" cy="943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/>
              <a:t>Galois/</a:t>
            </a:r>
            <a:r>
              <a:rPr lang="en" sz="1600" err="1"/>
              <a:t>Ligra</a:t>
            </a:r>
            <a:r>
              <a:rPr lang="en" sz="1600"/>
              <a:t> on multicore CPU or </a:t>
            </a:r>
            <a:endParaRPr lang="en-US" sz="1600"/>
          </a:p>
          <a:p>
            <a:r>
              <a:rPr lang="en" sz="1600" err="1"/>
              <a:t>IrGL</a:t>
            </a:r>
            <a:r>
              <a:rPr lang="en" sz="1600"/>
              <a:t>/CUDA on GPU</a:t>
            </a:r>
          </a:p>
        </p:txBody>
      </p:sp>
      <p:sp>
        <p:nvSpPr>
          <p:cNvPr id="43" name="Shape 191">
            <a:extLst>
              <a:ext uri="{FF2B5EF4-FFF2-40B4-BE49-F238E27FC236}">
                <a16:creationId xmlns:a16="http://schemas.microsoft.com/office/drawing/2014/main" id="{9CDFCE71-C61C-440B-BE24-4ED9697A7BBF}"/>
              </a:ext>
            </a:extLst>
          </p:cNvPr>
          <p:cNvSpPr/>
          <p:nvPr/>
        </p:nvSpPr>
        <p:spPr>
          <a:xfrm>
            <a:off x="2960324" y="5089869"/>
            <a:ext cx="1456547" cy="60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>
                <a:solidFill>
                  <a:srgbClr val="0000FF"/>
                </a:solidFill>
              </a:rPr>
              <a:t>Gluon comm. runtime</a:t>
            </a:r>
            <a:endParaRPr sz="1600">
              <a:solidFill>
                <a:srgbClr val="0000FF"/>
              </a:solidFill>
            </a:endParaRPr>
          </a:p>
        </p:txBody>
      </p:sp>
      <p:cxnSp>
        <p:nvCxnSpPr>
          <p:cNvPr id="45" name="Shape 192">
            <a:extLst>
              <a:ext uri="{FF2B5EF4-FFF2-40B4-BE49-F238E27FC236}">
                <a16:creationId xmlns:a16="http://schemas.microsoft.com/office/drawing/2014/main" id="{BA537A01-1A12-41DF-A944-8542BDA6CA19}"/>
              </a:ext>
            </a:extLst>
          </p:cNvPr>
          <p:cNvCxnSpPr>
            <a:cxnSpLocks/>
          </p:cNvCxnSpPr>
          <p:nvPr/>
        </p:nvCxnSpPr>
        <p:spPr>
          <a:xfrm>
            <a:off x="4011724" y="4474803"/>
            <a:ext cx="0" cy="61506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" name="Shape 193">
            <a:extLst>
              <a:ext uri="{FF2B5EF4-FFF2-40B4-BE49-F238E27FC236}">
                <a16:creationId xmlns:a16="http://schemas.microsoft.com/office/drawing/2014/main" id="{2F3DD327-7A70-425C-AF31-725FF26942C5}"/>
              </a:ext>
            </a:extLst>
          </p:cNvPr>
          <p:cNvCxnSpPr/>
          <p:nvPr/>
        </p:nvCxnSpPr>
        <p:spPr>
          <a:xfrm>
            <a:off x="4037772" y="3129525"/>
            <a:ext cx="4400" cy="39301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" name="Shape 194">
            <a:extLst>
              <a:ext uri="{FF2B5EF4-FFF2-40B4-BE49-F238E27FC236}">
                <a16:creationId xmlns:a16="http://schemas.microsoft.com/office/drawing/2014/main" id="{88FA868F-F961-4439-BE17-3DBCC68D0765}"/>
              </a:ext>
            </a:extLst>
          </p:cNvPr>
          <p:cNvSpPr/>
          <p:nvPr/>
        </p:nvSpPr>
        <p:spPr>
          <a:xfrm>
            <a:off x="7503225" y="3531603"/>
            <a:ext cx="2102800" cy="943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/>
              <a:t>Galois/</a:t>
            </a:r>
            <a:r>
              <a:rPr lang="en" sz="1600" err="1"/>
              <a:t>Ligra</a:t>
            </a:r>
            <a:r>
              <a:rPr lang="en" sz="1600"/>
              <a:t> on multicore CPU or </a:t>
            </a:r>
            <a:endParaRPr lang="en-US" sz="1600"/>
          </a:p>
          <a:p>
            <a:r>
              <a:rPr lang="en" sz="1600" err="1"/>
              <a:t>IrGL</a:t>
            </a:r>
            <a:r>
              <a:rPr lang="en" sz="1600"/>
              <a:t>/CUDA on GPU</a:t>
            </a:r>
          </a:p>
        </p:txBody>
      </p:sp>
      <p:cxnSp>
        <p:nvCxnSpPr>
          <p:cNvPr id="53" name="Shape 196">
            <a:extLst>
              <a:ext uri="{FF2B5EF4-FFF2-40B4-BE49-F238E27FC236}">
                <a16:creationId xmlns:a16="http://schemas.microsoft.com/office/drawing/2014/main" id="{0D65C01B-38DE-41DE-A0B3-6F7342D3502E}"/>
              </a:ext>
            </a:extLst>
          </p:cNvPr>
          <p:cNvCxnSpPr/>
          <p:nvPr/>
        </p:nvCxnSpPr>
        <p:spPr>
          <a:xfrm>
            <a:off x="8554627" y="4474803"/>
            <a:ext cx="0" cy="61506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" name="Shape 197">
            <a:extLst>
              <a:ext uri="{FF2B5EF4-FFF2-40B4-BE49-F238E27FC236}">
                <a16:creationId xmlns:a16="http://schemas.microsoft.com/office/drawing/2014/main" id="{BCBD9A5B-D03D-4503-92FB-166B61430116}"/>
              </a:ext>
            </a:extLst>
          </p:cNvPr>
          <p:cNvCxnSpPr/>
          <p:nvPr/>
        </p:nvCxnSpPr>
        <p:spPr>
          <a:xfrm>
            <a:off x="8521475" y="3129528"/>
            <a:ext cx="4400" cy="39300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9" name="Shape 199">
            <a:extLst>
              <a:ext uri="{FF2B5EF4-FFF2-40B4-BE49-F238E27FC236}">
                <a16:creationId xmlns:a16="http://schemas.microsoft.com/office/drawing/2014/main" id="{185C8E39-67EB-4C71-91E8-BEBEB11A3ADF}"/>
              </a:ext>
            </a:extLst>
          </p:cNvPr>
          <p:cNvCxnSpPr>
            <a:cxnSpLocks/>
          </p:cNvCxnSpPr>
          <p:nvPr/>
        </p:nvCxnSpPr>
        <p:spPr>
          <a:xfrm flipH="1">
            <a:off x="5063225" y="5387320"/>
            <a:ext cx="2427399" cy="6349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60" name="Shape 191">
            <a:extLst>
              <a:ext uri="{FF2B5EF4-FFF2-40B4-BE49-F238E27FC236}">
                <a16:creationId xmlns:a16="http://schemas.microsoft.com/office/drawing/2014/main" id="{8F27C039-F408-4980-9640-67D39F046E51}"/>
              </a:ext>
            </a:extLst>
          </p:cNvPr>
          <p:cNvSpPr/>
          <p:nvPr/>
        </p:nvSpPr>
        <p:spPr>
          <a:xfrm>
            <a:off x="2960324" y="2523132"/>
            <a:ext cx="2102800" cy="60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 dirty="0" err="1">
                <a:solidFill>
                  <a:srgbClr val="0000FF"/>
                </a:solidFill>
              </a:rPr>
              <a:t>CuSP</a:t>
            </a:r>
            <a:r>
              <a:rPr lang="en" sz="1600" dirty="0">
                <a:solidFill>
                  <a:srgbClr val="0000FF"/>
                </a:solidFill>
              </a:rPr>
              <a:t> </a:t>
            </a:r>
            <a:r>
              <a:rPr lang="en" sz="1600" dirty="0" err="1">
                <a:solidFill>
                  <a:srgbClr val="0000FF"/>
                </a:solidFill>
              </a:rPr>
              <a:t>partitioner</a:t>
            </a:r>
            <a:endParaRPr sz="1600" dirty="0">
              <a:solidFill>
                <a:srgbClr val="0000FF"/>
              </a:solidFill>
            </a:endParaRPr>
          </a:p>
        </p:txBody>
      </p:sp>
      <p:sp>
        <p:nvSpPr>
          <p:cNvPr id="61" name="Shape 191">
            <a:extLst>
              <a:ext uri="{FF2B5EF4-FFF2-40B4-BE49-F238E27FC236}">
                <a16:creationId xmlns:a16="http://schemas.microsoft.com/office/drawing/2014/main" id="{75C60290-8C41-4630-9907-CBCC9927C05F}"/>
              </a:ext>
            </a:extLst>
          </p:cNvPr>
          <p:cNvSpPr/>
          <p:nvPr/>
        </p:nvSpPr>
        <p:spPr>
          <a:xfrm>
            <a:off x="7492217" y="2523132"/>
            <a:ext cx="2102800" cy="60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 dirty="0" err="1">
                <a:solidFill>
                  <a:srgbClr val="0000FF"/>
                </a:solidFill>
              </a:rPr>
              <a:t>CuSP</a:t>
            </a:r>
            <a:r>
              <a:rPr lang="en" sz="1600" dirty="0">
                <a:solidFill>
                  <a:srgbClr val="0000FF"/>
                </a:solidFill>
              </a:rPr>
              <a:t> </a:t>
            </a:r>
            <a:r>
              <a:rPr lang="en" sz="1600" dirty="0" err="1">
                <a:solidFill>
                  <a:srgbClr val="0000FF"/>
                </a:solidFill>
              </a:rPr>
              <a:t>partitioner</a:t>
            </a:r>
            <a:endParaRPr lang="en-US" sz="2400" dirty="0"/>
          </a:p>
        </p:txBody>
      </p:sp>
      <p:sp>
        <p:nvSpPr>
          <p:cNvPr id="18" name="Shape 191">
            <a:extLst>
              <a:ext uri="{FF2B5EF4-FFF2-40B4-BE49-F238E27FC236}">
                <a16:creationId xmlns:a16="http://schemas.microsoft.com/office/drawing/2014/main" id="{C92F9AEB-42BD-4D7B-BF42-623660470002}"/>
              </a:ext>
            </a:extLst>
          </p:cNvPr>
          <p:cNvSpPr/>
          <p:nvPr/>
        </p:nvSpPr>
        <p:spPr>
          <a:xfrm>
            <a:off x="8149640" y="5089868"/>
            <a:ext cx="1456547" cy="60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>
                <a:solidFill>
                  <a:srgbClr val="0000FF"/>
                </a:solidFill>
              </a:rPr>
              <a:t>Gluon comm. runtime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9" name="Shape 191">
            <a:extLst>
              <a:ext uri="{FF2B5EF4-FFF2-40B4-BE49-F238E27FC236}">
                <a16:creationId xmlns:a16="http://schemas.microsoft.com/office/drawing/2014/main" id="{38C59FB5-2859-4323-B5F8-11DA19B24ED7}"/>
              </a:ext>
            </a:extLst>
          </p:cNvPr>
          <p:cNvSpPr/>
          <p:nvPr/>
        </p:nvSpPr>
        <p:spPr>
          <a:xfrm>
            <a:off x="4416804" y="5089869"/>
            <a:ext cx="646320" cy="60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>
                <a:solidFill>
                  <a:srgbClr val="0000FF"/>
                </a:solidFill>
              </a:rPr>
              <a:t>MPI/LCI</a:t>
            </a:r>
            <a:endParaRPr lang="en-US" sz="2400"/>
          </a:p>
        </p:txBody>
      </p:sp>
      <p:sp>
        <p:nvSpPr>
          <p:cNvPr id="20" name="Shape 191">
            <a:extLst>
              <a:ext uri="{FF2B5EF4-FFF2-40B4-BE49-F238E27FC236}">
                <a16:creationId xmlns:a16="http://schemas.microsoft.com/office/drawing/2014/main" id="{A37457C7-B796-4E89-89FA-2A0344EBFE8C}"/>
              </a:ext>
            </a:extLst>
          </p:cNvPr>
          <p:cNvSpPr/>
          <p:nvPr/>
        </p:nvSpPr>
        <p:spPr>
          <a:xfrm>
            <a:off x="7493740" y="5089869"/>
            <a:ext cx="646320" cy="60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>
                <a:solidFill>
                  <a:srgbClr val="0000FF"/>
                </a:solidFill>
              </a:rPr>
              <a:t>MPI/LCI</a:t>
            </a:r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1070E-ADEE-4D05-8EED-7D1A6E291004}"/>
              </a:ext>
            </a:extLst>
          </p:cNvPr>
          <p:cNvSpPr txBox="1"/>
          <p:nvPr/>
        </p:nvSpPr>
        <p:spPr>
          <a:xfrm>
            <a:off x="11178673" y="6379409"/>
            <a:ext cx="596232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11</a:t>
            </a:r>
          </a:p>
        </p:txBody>
      </p:sp>
      <p:sp>
        <p:nvSpPr>
          <p:cNvPr id="21" name="Shape 88">
            <a:extLst>
              <a:ext uri="{FF2B5EF4-FFF2-40B4-BE49-F238E27FC236}">
                <a16:creationId xmlns:a16="http://schemas.microsoft.com/office/drawing/2014/main" id="{9C25E41C-E236-4129-AC1F-0F6A526B47C2}"/>
              </a:ext>
            </a:extLst>
          </p:cNvPr>
          <p:cNvSpPr txBox="1">
            <a:spLocks/>
          </p:cNvSpPr>
          <p:nvPr/>
        </p:nvSpPr>
        <p:spPr>
          <a:xfrm>
            <a:off x="10162800" y="5024896"/>
            <a:ext cx="2112515" cy="117544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67">
                <a:cs typeface="Calibri"/>
              </a:rPr>
              <a:t>Galois [SoSP’13]</a:t>
            </a:r>
          </a:p>
          <a:p>
            <a:pPr marL="152396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67" err="1">
                <a:cs typeface="Calibri"/>
              </a:rPr>
              <a:t>Ligra</a:t>
            </a:r>
            <a:r>
              <a:rPr lang="en-US" sz="1867">
                <a:cs typeface="Calibri"/>
              </a:rPr>
              <a:t> [PPoPP’13]</a:t>
            </a:r>
          </a:p>
          <a:p>
            <a:pPr marL="152396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67" err="1">
                <a:cs typeface="Calibri"/>
              </a:rPr>
              <a:t>IrGL</a:t>
            </a:r>
            <a:r>
              <a:rPr lang="en-US" sz="1867">
                <a:cs typeface="Calibri"/>
              </a:rPr>
              <a:t> [OOPSLA’16]</a:t>
            </a:r>
          </a:p>
          <a:p>
            <a:pPr marL="152396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67">
                <a:cs typeface="Calibri"/>
              </a:rPr>
              <a:t>LCI [IPDPS’18]</a:t>
            </a:r>
          </a:p>
        </p:txBody>
      </p:sp>
    </p:spTree>
    <p:extLst>
      <p:ext uri="{BB962C8B-B14F-4D97-AF65-F5344CB8AC3E}">
        <p14:creationId xmlns:p14="http://schemas.microsoft.com/office/powerpoint/2010/main" val="14231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E4C1-F137-8546-AC7D-CADD6909B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projects: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CC817-05D7-7547-9583-9877135EF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Study of Partitioning Policies for Graph Analytics on Large-scale Distributed Platforms [</a:t>
            </a:r>
            <a:r>
              <a:rPr lang="en-US" dirty="0">
                <a:solidFill>
                  <a:srgbClr val="FF0000"/>
                </a:solidFill>
              </a:rPr>
              <a:t>VLDB’19</a:t>
            </a:r>
            <a:r>
              <a:rPr lang="en-US" dirty="0"/>
              <a:t>]</a:t>
            </a:r>
          </a:p>
          <a:p>
            <a:r>
              <a:rPr lang="en-US" dirty="0"/>
              <a:t>Phoenix: A Substrate for Resilient Distributed Graph Analytics [</a:t>
            </a:r>
            <a:r>
              <a:rPr lang="en-US" dirty="0">
                <a:solidFill>
                  <a:srgbClr val="FF0000"/>
                </a:solidFill>
              </a:rPr>
              <a:t>ASPLOS’19</a:t>
            </a:r>
            <a:r>
              <a:rPr lang="en-US" dirty="0"/>
              <a:t>]</a:t>
            </a:r>
          </a:p>
          <a:p>
            <a:r>
              <a:rPr lang="en-US" dirty="0"/>
              <a:t>Abelian: A Compiler for Graph Analytics on Distributed, Heterogeneous Platforms [</a:t>
            </a:r>
            <a:r>
              <a:rPr lang="en-US" dirty="0">
                <a:solidFill>
                  <a:srgbClr val="FF0000"/>
                </a:solidFill>
              </a:rPr>
              <a:t>EuroPar’18</a:t>
            </a:r>
            <a:r>
              <a:rPr lang="en-US" dirty="0"/>
              <a:t>]</a:t>
            </a:r>
          </a:p>
          <a:p>
            <a:r>
              <a:rPr lang="en-US" dirty="0"/>
              <a:t>Gluon-</a:t>
            </a:r>
            <a:r>
              <a:rPr lang="en-US" dirty="0" err="1"/>
              <a:t>Async</a:t>
            </a:r>
            <a:r>
              <a:rPr lang="en-US" dirty="0"/>
              <a:t>: A Bulk-Asynchronous System for Distributed and Heterogeneous Graph Analytics [</a:t>
            </a:r>
            <a:r>
              <a:rPr lang="en-US" dirty="0">
                <a:solidFill>
                  <a:srgbClr val="FF0000"/>
                </a:solidFill>
              </a:rPr>
              <a:t>PACT’19</a:t>
            </a:r>
            <a:r>
              <a:rPr lang="en-US" dirty="0"/>
              <a:t>]</a:t>
            </a:r>
          </a:p>
          <a:p>
            <a:r>
              <a:rPr lang="en-US" dirty="0"/>
              <a:t>Single Machine Graph Analytics on Massive Datasets Using Intel </a:t>
            </a:r>
            <a:r>
              <a:rPr lang="en-US" dirty="0" err="1"/>
              <a:t>Optane</a:t>
            </a:r>
            <a:r>
              <a:rPr lang="en-US" dirty="0"/>
              <a:t> DC Persistent Memory [</a:t>
            </a:r>
            <a:r>
              <a:rPr lang="en-US" dirty="0" err="1">
                <a:solidFill>
                  <a:srgbClr val="FF0000"/>
                </a:solidFill>
              </a:rPr>
              <a:t>arXiv</a:t>
            </a:r>
            <a:r>
              <a:rPr lang="en-US" dirty="0"/>
              <a:t>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2882E-3754-2A4C-B3AB-8444146CFC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240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B0B8B-BC3D-EF4E-8D54-5359DEAE93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On-</a:t>
            </a:r>
            <a:r>
              <a:rPr lang="en-US" dirty="0" err="1"/>
              <a:t>goining</a:t>
            </a:r>
            <a:r>
              <a:rPr lang="en-US" dirty="0"/>
              <a:t>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7DC4E-D381-E047-9709-D2C1C3E724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805FD-A287-C94F-8E2A-3D785483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56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5EE10-4FB3-5247-8400-A369C137F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534"/>
            <a:ext cx="9144000" cy="2387600"/>
          </a:xfrm>
        </p:spPr>
        <p:txBody>
          <a:bodyPr/>
          <a:lstStyle/>
          <a:p>
            <a:r>
              <a:rPr lang="en-US" dirty="0"/>
              <a:t>Distributed Graph-Word2Vec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C5A33-679D-DE47-A7CD-733F41B63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16209"/>
            <a:ext cx="9144000" cy="1655762"/>
          </a:xfrm>
        </p:spPr>
        <p:txBody>
          <a:bodyPr/>
          <a:lstStyle/>
          <a:p>
            <a:r>
              <a:rPr lang="en-US" sz="3200" b="1" dirty="0" err="1"/>
              <a:t>Gurbinder</a:t>
            </a:r>
            <a:r>
              <a:rPr lang="en-US" sz="3200" b="1" dirty="0"/>
              <a:t> Gill</a:t>
            </a:r>
          </a:p>
          <a:p>
            <a:r>
              <a:rPr lang="en-US" sz="2800" b="1" dirty="0"/>
              <a:t>Collaborators:</a:t>
            </a:r>
            <a:r>
              <a:rPr lang="en-US" sz="2800" dirty="0"/>
              <a:t> Todd </a:t>
            </a:r>
            <a:r>
              <a:rPr lang="en-US" sz="2800" dirty="0" err="1"/>
              <a:t>Mytkowicz</a:t>
            </a:r>
            <a:r>
              <a:rPr lang="en-US" sz="2800" dirty="0"/>
              <a:t>, Saeed </a:t>
            </a:r>
            <a:r>
              <a:rPr lang="en-US" sz="2800" dirty="0" err="1"/>
              <a:t>Maleki</a:t>
            </a:r>
            <a:r>
              <a:rPr lang="en-US" sz="2800" dirty="0"/>
              <a:t>, Olli </a:t>
            </a:r>
            <a:r>
              <a:rPr lang="en-US" sz="2800" dirty="0" err="1"/>
              <a:t>Saarikivi</a:t>
            </a:r>
            <a:r>
              <a:rPr lang="en-US" sz="2800" dirty="0"/>
              <a:t>, Roshan </a:t>
            </a:r>
            <a:r>
              <a:rPr lang="en-US" sz="2800" dirty="0" err="1"/>
              <a:t>Dathathri</a:t>
            </a:r>
            <a:r>
              <a:rPr lang="en-US" sz="2800" dirty="0"/>
              <a:t>, and Madan </a:t>
            </a:r>
            <a:r>
              <a:rPr lang="en-US" sz="2800" dirty="0" err="1"/>
              <a:t>Musuvathi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AD124-793B-6842-B141-D0E923D3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AC00E8-F18F-AD4E-848F-443E608BA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391" y="5092697"/>
            <a:ext cx="2805113" cy="1261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CD0C50-6FED-0141-A3FB-453ED1EFD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9" y="5323850"/>
            <a:ext cx="3605213" cy="10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47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5286E-280E-EB46-AA1D-C76AA911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16"/>
            <a:ext cx="10515600" cy="1325563"/>
          </a:xfrm>
        </p:spPr>
        <p:txBody>
          <a:bodyPr/>
          <a:lstStyle/>
          <a:p>
            <a:r>
              <a:rPr lang="en-US" b="1" dirty="0"/>
              <a:t>Word2Vec: Finding Embedding of Words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087F79-6572-934D-A949-5EDAD8C17B73}"/>
              </a:ext>
            </a:extLst>
          </p:cNvPr>
          <p:cNvGrpSpPr/>
          <p:nvPr/>
        </p:nvGrpSpPr>
        <p:grpSpPr>
          <a:xfrm>
            <a:off x="309282" y="1559859"/>
            <a:ext cx="11323267" cy="3617283"/>
            <a:chOff x="900379" y="1014815"/>
            <a:chExt cx="10759064" cy="30596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0CBB4A-84EF-254B-BB1F-92A86F963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0379" y="1014815"/>
              <a:ext cx="9264805" cy="3059673"/>
            </a:xfrm>
            <a:prstGeom prst="rect">
              <a:avLst/>
            </a:prstGeom>
          </p:spPr>
        </p:pic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422FEFE5-C652-6E42-AF88-05B9CFDB9141}"/>
                </a:ext>
              </a:extLst>
            </p:cNvPr>
            <p:cNvSpPr/>
            <p:nvPr/>
          </p:nvSpPr>
          <p:spPr>
            <a:xfrm>
              <a:off x="10165184" y="1953488"/>
              <a:ext cx="245327" cy="141620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9D7AF1-5CA8-5E44-8968-8A85E3E8BB57}"/>
                </a:ext>
              </a:extLst>
            </p:cNvPr>
            <p:cNvSpPr txBox="1"/>
            <p:nvPr/>
          </p:nvSpPr>
          <p:spPr>
            <a:xfrm>
              <a:off x="10410511" y="2498211"/>
              <a:ext cx="12489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Vocabulary (V)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9873A0-D293-824D-B7DD-0C953FCF5A51}"/>
                </a:ext>
              </a:extLst>
            </p:cNvPr>
            <p:cNvSpPr txBox="1"/>
            <p:nvPr/>
          </p:nvSpPr>
          <p:spPr>
            <a:xfrm>
              <a:off x="9464995" y="1635154"/>
              <a:ext cx="1119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(Embedding)</a:t>
              </a: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FEF58C-DFE4-264F-9E27-B6BFBDA0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07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45D932-F277-4849-BD25-3C61870F0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27" y="1090085"/>
            <a:ext cx="11070920" cy="3871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05286E-280E-EB46-AA1D-C76AA911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16"/>
            <a:ext cx="10515600" cy="1325563"/>
          </a:xfrm>
        </p:spPr>
        <p:txBody>
          <a:bodyPr/>
          <a:lstStyle/>
          <a:p>
            <a:r>
              <a:rPr lang="en-US" b="1" dirty="0"/>
              <a:t>Word2Vec: Finding Embedding of Words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AA3E-AE74-2F47-BA9D-6BF55D9B5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521389"/>
            <a:ext cx="7624482" cy="1017523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+mj-lt"/>
              </a:rPr>
              <a:t>Embeddings capture semantic and syntactic similarities for words</a:t>
            </a:r>
          </a:p>
          <a:p>
            <a:r>
              <a:rPr lang="en-US" sz="2000" dirty="0">
                <a:latin typeface="+mj-lt"/>
              </a:rPr>
              <a:t>Vector representations are used for many downstream tasks:</a:t>
            </a:r>
          </a:p>
          <a:p>
            <a:pPr lvl="1"/>
            <a:r>
              <a:rPr lang="en-US" sz="1600" dirty="0">
                <a:latin typeface="+mj-lt"/>
              </a:rPr>
              <a:t>NLP, Advertisement, etc.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FEF58C-DFE4-264F-9E27-B6BFBDA0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98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91A3B-D0C2-D342-B1C6-E90C1724B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Training of Word2Vec family of algorithms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79B96-2ABE-EE43-8B6D-E99FBAD10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2"/>
            <a:ext cx="10515600" cy="564001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Problem:</a:t>
            </a:r>
          </a:p>
          <a:p>
            <a:pPr lvl="1"/>
            <a:r>
              <a:rPr lang="en-US" dirty="0">
                <a:latin typeface="+mj-lt"/>
              </a:rPr>
              <a:t>Takes long time, often measured in days.</a:t>
            </a:r>
          </a:p>
          <a:p>
            <a:pPr lvl="1"/>
            <a:r>
              <a:rPr lang="en-US" dirty="0">
                <a:latin typeface="+mj-lt"/>
              </a:rPr>
              <a:t>Difficult to parallelize and distribute:</a:t>
            </a:r>
          </a:p>
          <a:p>
            <a:pPr lvl="2"/>
            <a:r>
              <a:rPr lang="en-US" dirty="0">
                <a:latin typeface="+mj-lt"/>
              </a:rPr>
              <a:t>Updates are sparse</a:t>
            </a:r>
          </a:p>
          <a:p>
            <a:pPr lvl="2"/>
            <a:r>
              <a:rPr lang="en-US" dirty="0">
                <a:latin typeface="+mj-lt"/>
              </a:rPr>
              <a:t>Accuracy may drop</a:t>
            </a:r>
          </a:p>
          <a:p>
            <a:r>
              <a:rPr lang="en-US" b="1" dirty="0">
                <a:latin typeface="+mj-lt"/>
              </a:rPr>
              <a:t>Contributions: GraphWord2Vec</a:t>
            </a:r>
          </a:p>
          <a:p>
            <a:pPr lvl="1"/>
            <a:r>
              <a:rPr lang="en-US" dirty="0">
                <a:latin typeface="+mj-lt"/>
              </a:rPr>
              <a:t>Formulated as a graph problem.</a:t>
            </a:r>
          </a:p>
          <a:p>
            <a:pPr lvl="2"/>
            <a:r>
              <a:rPr lang="en-US" dirty="0">
                <a:latin typeface="+mj-lt"/>
              </a:rPr>
              <a:t>Use state-of-the-art distributed graph analytics frameworks.</a:t>
            </a:r>
          </a:p>
          <a:p>
            <a:pPr lvl="1"/>
            <a:r>
              <a:rPr lang="en-US" dirty="0">
                <a:latin typeface="+mj-lt"/>
              </a:rPr>
              <a:t>Sound model combiner to preserve accuracy</a:t>
            </a:r>
          </a:p>
          <a:p>
            <a:pPr lvl="1"/>
            <a:r>
              <a:rPr lang="en-US" dirty="0">
                <a:latin typeface="+mj-lt"/>
              </a:rPr>
              <a:t>Training time from ~2 days to ~3 hours</a:t>
            </a:r>
          </a:p>
          <a:p>
            <a:pPr lvl="2"/>
            <a:r>
              <a:rPr lang="en-US" dirty="0">
                <a:latin typeface="+mj-lt"/>
              </a:rPr>
              <a:t>Without loss of accuracy</a:t>
            </a:r>
          </a:p>
          <a:p>
            <a:pPr lvl="2"/>
            <a:r>
              <a:rPr lang="en-US" dirty="0">
                <a:latin typeface="+mj-lt"/>
              </a:rPr>
              <a:t>~14x over state-of-the-art shared memory</a:t>
            </a: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B3087-3499-6340-8E62-F114FBEC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2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977DE-3E9B-004F-9CA1-E3905E2A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11"/>
            <a:ext cx="10515600" cy="1325563"/>
          </a:xfrm>
        </p:spPr>
        <p:txBody>
          <a:bodyPr/>
          <a:lstStyle/>
          <a:p>
            <a:r>
              <a:rPr lang="en-US" b="1" dirty="0"/>
              <a:t>Word2Vec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0F3E7-1663-6C4F-B142-2897C6EAF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92" y="1221978"/>
            <a:ext cx="6595012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Every unique word in the vocabulary has:</a:t>
            </a:r>
          </a:p>
          <a:p>
            <a:pPr lvl="1"/>
            <a:r>
              <a:rPr lang="en-US" sz="2000" dirty="0">
                <a:latin typeface="+mj-lt"/>
              </a:rPr>
              <a:t>Embedding vector (D-dimensional)</a:t>
            </a:r>
          </a:p>
          <a:p>
            <a:pPr lvl="1"/>
            <a:r>
              <a:rPr lang="en-US" sz="2000" dirty="0">
                <a:latin typeface="+mj-lt"/>
              </a:rPr>
              <a:t>Training vector (D-dimensional)</a:t>
            </a:r>
          </a:p>
          <a:p>
            <a:r>
              <a:rPr lang="en-US" sz="2400" dirty="0">
                <a:latin typeface="+mj-lt"/>
              </a:rPr>
              <a:t>Positive samples: Words that appear close to each other (window size).</a:t>
            </a:r>
          </a:p>
          <a:p>
            <a:r>
              <a:rPr lang="en-US" sz="2400" dirty="0">
                <a:latin typeface="+mj-lt"/>
              </a:rPr>
              <a:t>Negative samples: Randomly picked words from vocabulary.</a:t>
            </a:r>
          </a:p>
          <a:p>
            <a:r>
              <a:rPr lang="en-US" sz="2400" dirty="0">
                <a:latin typeface="+mj-lt"/>
              </a:rPr>
              <a:t>Training task:</a:t>
            </a:r>
          </a:p>
          <a:p>
            <a:pPr lvl="1"/>
            <a:r>
              <a:rPr lang="en-US" sz="2000" b="1" dirty="0">
                <a:latin typeface="+mj-lt"/>
              </a:rPr>
              <a:t>Input</a:t>
            </a:r>
            <a:r>
              <a:rPr lang="en-US" sz="2000" dirty="0">
                <a:latin typeface="+mj-lt"/>
              </a:rPr>
              <a:t>: A word from training data corpus</a:t>
            </a:r>
          </a:p>
          <a:p>
            <a:pPr lvl="1"/>
            <a:r>
              <a:rPr lang="en-US" sz="2000" b="1" dirty="0">
                <a:latin typeface="+mj-lt"/>
              </a:rPr>
              <a:t>Task</a:t>
            </a:r>
            <a:r>
              <a:rPr lang="en-US" sz="2000" dirty="0">
                <a:latin typeface="+mj-lt"/>
              </a:rPr>
              <a:t>: Predict the neighboring words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FAD30E8-3F7B-6B4F-AAFD-DFDBBBB3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0637" y="6356350"/>
            <a:ext cx="2743200" cy="365125"/>
          </a:xfrm>
        </p:spPr>
        <p:txBody>
          <a:bodyPr/>
          <a:lstStyle/>
          <a:p>
            <a:fld id="{990C27FB-9A79-8647-99C9-6D676543256D}" type="slidenum">
              <a:rPr lang="en-US" smtClean="0"/>
              <a:t>24</a:t>
            </a:fld>
            <a:endParaRPr lang="en-US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98B40855-904E-E040-A3F5-5BFD67453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977" y="752386"/>
            <a:ext cx="5123426" cy="541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03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E0D9979-DA14-E840-9718-CF5B53CAD1BE}"/>
              </a:ext>
            </a:extLst>
          </p:cNvPr>
          <p:cNvGrpSpPr/>
          <p:nvPr/>
        </p:nvGrpSpPr>
        <p:grpSpPr>
          <a:xfrm>
            <a:off x="949625" y="2336326"/>
            <a:ext cx="3999747" cy="540034"/>
            <a:chOff x="2430081" y="2931406"/>
            <a:chExt cx="3999747" cy="540034"/>
          </a:xfrm>
          <a:solidFill>
            <a:srgbClr val="F8CECC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D7545C-56A2-A340-85DD-136C51F28B62}"/>
                </a:ext>
              </a:extLst>
            </p:cNvPr>
            <p:cNvSpPr/>
            <p:nvPr/>
          </p:nvSpPr>
          <p:spPr>
            <a:xfrm>
              <a:off x="2430081" y="2931406"/>
              <a:ext cx="3999747" cy="540034"/>
            </a:xfrm>
            <a:prstGeom prst="rect">
              <a:avLst/>
            </a:prstGeom>
            <a:grpFill/>
            <a:ln>
              <a:solidFill>
                <a:srgbClr val="B85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063ECE4-B516-C14D-868F-C5E570FDF3FA}"/>
                </a:ext>
              </a:extLst>
            </p:cNvPr>
            <p:cNvCxnSpPr/>
            <p:nvPr/>
          </p:nvCxnSpPr>
          <p:spPr>
            <a:xfrm>
              <a:off x="3207657" y="2931406"/>
              <a:ext cx="0" cy="540034"/>
            </a:xfrm>
            <a:prstGeom prst="line">
              <a:avLst/>
            </a:prstGeom>
            <a:grpFill/>
            <a:ln>
              <a:solidFill>
                <a:srgbClr val="B854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8A317C-3B20-CF4A-9CAF-9448B39AF263}"/>
                </a:ext>
              </a:extLst>
            </p:cNvPr>
            <p:cNvCxnSpPr/>
            <p:nvPr/>
          </p:nvCxnSpPr>
          <p:spPr>
            <a:xfrm>
              <a:off x="4164539" y="2931406"/>
              <a:ext cx="0" cy="540034"/>
            </a:xfrm>
            <a:prstGeom prst="line">
              <a:avLst/>
            </a:prstGeom>
            <a:grpFill/>
            <a:ln>
              <a:solidFill>
                <a:srgbClr val="B854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1EA742F-7604-5349-8F91-BDE330473E61}"/>
                </a:ext>
              </a:extLst>
            </p:cNvPr>
            <p:cNvCxnSpPr/>
            <p:nvPr/>
          </p:nvCxnSpPr>
          <p:spPr>
            <a:xfrm>
              <a:off x="4746171" y="2931406"/>
              <a:ext cx="0" cy="540034"/>
            </a:xfrm>
            <a:prstGeom prst="line">
              <a:avLst/>
            </a:prstGeom>
            <a:grpFill/>
            <a:ln>
              <a:solidFill>
                <a:srgbClr val="B854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83B059-DBCE-E741-8F0F-5D7F5BB1FB3A}"/>
                </a:ext>
              </a:extLst>
            </p:cNvPr>
            <p:cNvCxnSpPr/>
            <p:nvPr/>
          </p:nvCxnSpPr>
          <p:spPr>
            <a:xfrm>
              <a:off x="5696857" y="2931406"/>
              <a:ext cx="0" cy="540034"/>
            </a:xfrm>
            <a:prstGeom prst="line">
              <a:avLst/>
            </a:prstGeom>
            <a:grpFill/>
            <a:ln>
              <a:solidFill>
                <a:srgbClr val="B854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FF990EF-BE59-EE4A-98D3-8DFEA4CB9AA4}"/>
              </a:ext>
            </a:extLst>
          </p:cNvPr>
          <p:cNvSpPr/>
          <p:nvPr/>
        </p:nvSpPr>
        <p:spPr>
          <a:xfrm>
            <a:off x="2771167" y="2408186"/>
            <a:ext cx="457200" cy="365760"/>
          </a:xfrm>
          <a:prstGeom prst="rect">
            <a:avLst/>
          </a:prstGeom>
          <a:solidFill>
            <a:srgbClr val="D5E8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240FF-6E78-6640-ABD5-3EF41CA88B50}"/>
              </a:ext>
            </a:extLst>
          </p:cNvPr>
          <p:cNvSpPr txBox="1"/>
          <p:nvPr/>
        </p:nvSpPr>
        <p:spPr>
          <a:xfrm>
            <a:off x="219492" y="2307982"/>
            <a:ext cx="6755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quick brown fox jumps over the lazy dog.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65AB0-9EBD-CA47-9508-B7FB293C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705"/>
            <a:ext cx="10515600" cy="1325563"/>
          </a:xfrm>
        </p:spPr>
        <p:txBody>
          <a:bodyPr/>
          <a:lstStyle/>
          <a:p>
            <a:r>
              <a:rPr lang="en-US" b="1" dirty="0"/>
              <a:t>Word2Vec: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55BD1B-EB4D-854C-86B5-6CFA2B7B866D}"/>
              </a:ext>
            </a:extLst>
          </p:cNvPr>
          <p:cNvSpPr txBox="1"/>
          <p:nvPr/>
        </p:nvSpPr>
        <p:spPr>
          <a:xfrm>
            <a:off x="5065486" y="1239961"/>
            <a:ext cx="1755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Window size: 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F37320-BA78-BB48-B188-6EFB4B012868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4760611" y="1640071"/>
            <a:ext cx="1182487" cy="318883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3A7D12A-FD78-594E-924E-50CA87643224}"/>
              </a:ext>
            </a:extLst>
          </p:cNvPr>
          <p:cNvSpPr txBox="1"/>
          <p:nvPr/>
        </p:nvSpPr>
        <p:spPr>
          <a:xfrm>
            <a:off x="2675115" y="1430638"/>
            <a:ext cx="1642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Source Text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9BCE0A-20FF-3B4B-B205-B3F4744E88C5}"/>
              </a:ext>
            </a:extLst>
          </p:cNvPr>
          <p:cNvSpPr txBox="1"/>
          <p:nvPr/>
        </p:nvSpPr>
        <p:spPr>
          <a:xfrm>
            <a:off x="7344485" y="1083926"/>
            <a:ext cx="2339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Positive </a:t>
            </a:r>
          </a:p>
          <a:p>
            <a:pPr algn="ctr"/>
            <a:r>
              <a:rPr lang="en-US" sz="2400" b="1" dirty="0"/>
              <a:t>Training Samples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FCB08A-72C4-4144-8643-C62DB30CBF25}"/>
              </a:ext>
            </a:extLst>
          </p:cNvPr>
          <p:cNvSpPr txBox="1"/>
          <p:nvPr/>
        </p:nvSpPr>
        <p:spPr>
          <a:xfrm>
            <a:off x="7663964" y="2057844"/>
            <a:ext cx="1700081" cy="156966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(fox, jumps)</a:t>
            </a:r>
          </a:p>
          <a:p>
            <a:r>
              <a:rPr lang="en-US" sz="2400" dirty="0"/>
              <a:t>(fox, over)</a:t>
            </a:r>
          </a:p>
          <a:p>
            <a:r>
              <a:rPr lang="en-US" sz="2400" dirty="0"/>
              <a:t>(fox, brown)</a:t>
            </a:r>
          </a:p>
          <a:p>
            <a:r>
              <a:rPr lang="en-US" sz="2400" dirty="0"/>
              <a:t>(fox, quick)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E30825-360D-2D42-B623-10B324A551E2}"/>
              </a:ext>
            </a:extLst>
          </p:cNvPr>
          <p:cNvSpPr txBox="1"/>
          <p:nvPr/>
        </p:nvSpPr>
        <p:spPr>
          <a:xfrm>
            <a:off x="7663964" y="3792301"/>
            <a:ext cx="2094099" cy="156966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(jumps, fox)</a:t>
            </a:r>
          </a:p>
          <a:p>
            <a:r>
              <a:rPr lang="en-US" sz="2400" dirty="0"/>
              <a:t>(jumps, brown)</a:t>
            </a:r>
          </a:p>
          <a:p>
            <a:r>
              <a:rPr lang="en-US" sz="2400" dirty="0"/>
              <a:t>(jumps, over)</a:t>
            </a:r>
          </a:p>
          <a:p>
            <a:r>
              <a:rPr lang="en-US" sz="2400" dirty="0"/>
              <a:t>(jumps, the)</a:t>
            </a: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8F1EA0FF-9816-174A-A7B3-D370CBC7E624}"/>
              </a:ext>
            </a:extLst>
          </p:cNvPr>
          <p:cNvSpPr/>
          <p:nvPr/>
        </p:nvSpPr>
        <p:spPr>
          <a:xfrm rot="5400000">
            <a:off x="3945982" y="1366278"/>
            <a:ext cx="275683" cy="16137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CD1030F-7FD5-3142-959B-069E6EA3E440}"/>
              </a:ext>
            </a:extLst>
          </p:cNvPr>
          <p:cNvSpPr txBox="1"/>
          <p:nvPr/>
        </p:nvSpPr>
        <p:spPr>
          <a:xfrm>
            <a:off x="9716614" y="1083926"/>
            <a:ext cx="2339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Negative </a:t>
            </a:r>
          </a:p>
          <a:p>
            <a:pPr algn="ctr"/>
            <a:r>
              <a:rPr lang="en-US" sz="2400" b="1" dirty="0"/>
              <a:t>Training Samples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C7E4E3-9175-BC45-BEF5-AA3B668CF877}"/>
              </a:ext>
            </a:extLst>
          </p:cNvPr>
          <p:cNvSpPr txBox="1"/>
          <p:nvPr/>
        </p:nvSpPr>
        <p:spPr>
          <a:xfrm>
            <a:off x="10036093" y="2057844"/>
            <a:ext cx="1732205" cy="156966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(fox, words)</a:t>
            </a:r>
          </a:p>
          <a:p>
            <a:r>
              <a:rPr lang="en-US" sz="2400" dirty="0"/>
              <a:t>(fox, cat)</a:t>
            </a:r>
          </a:p>
          <a:p>
            <a:r>
              <a:rPr lang="en-US" sz="2400" dirty="0"/>
              <a:t>(fox, pen)</a:t>
            </a:r>
          </a:p>
          <a:p>
            <a:r>
              <a:rPr lang="en-US" sz="2400" dirty="0"/>
              <a:t>(fox, chat) 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3B7E00-D957-4E4A-80AF-9296700AA31F}"/>
              </a:ext>
            </a:extLst>
          </p:cNvPr>
          <p:cNvSpPr txBox="1"/>
          <p:nvPr/>
        </p:nvSpPr>
        <p:spPr>
          <a:xfrm>
            <a:off x="10036092" y="3770425"/>
            <a:ext cx="1732205" cy="156966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E4D6F5-A0B0-704E-B996-46C0DFC39F17}"/>
              </a:ext>
            </a:extLst>
          </p:cNvPr>
          <p:cNvSpPr txBox="1"/>
          <p:nvPr/>
        </p:nvSpPr>
        <p:spPr>
          <a:xfrm>
            <a:off x="7982857" y="5526758"/>
            <a:ext cx="1316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Label: 1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C161DA-3C7F-594C-B69E-EB347CACBE23}"/>
              </a:ext>
            </a:extLst>
          </p:cNvPr>
          <p:cNvGrpSpPr/>
          <p:nvPr/>
        </p:nvGrpSpPr>
        <p:grpSpPr>
          <a:xfrm>
            <a:off x="1739532" y="3928694"/>
            <a:ext cx="3790412" cy="540034"/>
            <a:chOff x="2430082" y="2931406"/>
            <a:chExt cx="3790412" cy="540034"/>
          </a:xfrm>
          <a:solidFill>
            <a:srgbClr val="F8CECC">
              <a:alpha val="63922"/>
            </a:srgbClr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0A12F3-290F-5543-BE71-D6D2A2BA122C}"/>
                </a:ext>
              </a:extLst>
            </p:cNvPr>
            <p:cNvSpPr/>
            <p:nvPr/>
          </p:nvSpPr>
          <p:spPr>
            <a:xfrm>
              <a:off x="2430082" y="2931406"/>
              <a:ext cx="3790412" cy="540034"/>
            </a:xfrm>
            <a:prstGeom prst="rect">
              <a:avLst/>
            </a:prstGeom>
            <a:grpFill/>
            <a:ln>
              <a:solidFill>
                <a:srgbClr val="B85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F43888-FDDE-9E4F-A1F3-F4105F006A24}"/>
                </a:ext>
              </a:extLst>
            </p:cNvPr>
            <p:cNvCxnSpPr/>
            <p:nvPr/>
          </p:nvCxnSpPr>
          <p:spPr>
            <a:xfrm>
              <a:off x="3396342" y="2931406"/>
              <a:ext cx="0" cy="540034"/>
            </a:xfrm>
            <a:prstGeom prst="line">
              <a:avLst/>
            </a:prstGeom>
            <a:grpFill/>
            <a:ln>
              <a:solidFill>
                <a:srgbClr val="B854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4D36EAD-91F5-1442-8A3F-FA725640FA61}"/>
                </a:ext>
              </a:extLst>
            </p:cNvPr>
            <p:cNvCxnSpPr/>
            <p:nvPr/>
          </p:nvCxnSpPr>
          <p:spPr>
            <a:xfrm>
              <a:off x="3946825" y="2931406"/>
              <a:ext cx="0" cy="540034"/>
            </a:xfrm>
            <a:prstGeom prst="line">
              <a:avLst/>
            </a:prstGeom>
            <a:grpFill/>
            <a:ln>
              <a:solidFill>
                <a:srgbClr val="B854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5C9343D-D4F2-5045-8654-E89191657EFB}"/>
                </a:ext>
              </a:extLst>
            </p:cNvPr>
            <p:cNvCxnSpPr/>
            <p:nvPr/>
          </p:nvCxnSpPr>
          <p:spPr>
            <a:xfrm>
              <a:off x="4920341" y="2931406"/>
              <a:ext cx="0" cy="540034"/>
            </a:xfrm>
            <a:prstGeom prst="line">
              <a:avLst/>
            </a:prstGeom>
            <a:grpFill/>
            <a:ln>
              <a:solidFill>
                <a:srgbClr val="B854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A58D4D1-E174-C047-BD8C-4264789F0728}"/>
                </a:ext>
              </a:extLst>
            </p:cNvPr>
            <p:cNvCxnSpPr/>
            <p:nvPr/>
          </p:nvCxnSpPr>
          <p:spPr>
            <a:xfrm>
              <a:off x="5624287" y="2931406"/>
              <a:ext cx="0" cy="540034"/>
            </a:xfrm>
            <a:prstGeom prst="line">
              <a:avLst/>
            </a:prstGeom>
            <a:grpFill/>
            <a:ln>
              <a:solidFill>
                <a:srgbClr val="B854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18222026-FC97-6149-83B1-3163548B6984}"/>
              </a:ext>
            </a:extLst>
          </p:cNvPr>
          <p:cNvSpPr/>
          <p:nvPr/>
        </p:nvSpPr>
        <p:spPr>
          <a:xfrm>
            <a:off x="3276925" y="4001264"/>
            <a:ext cx="914400" cy="365760"/>
          </a:xfrm>
          <a:prstGeom prst="rect">
            <a:avLst/>
          </a:prstGeom>
          <a:solidFill>
            <a:srgbClr val="D5E8D4"/>
          </a:solidFill>
          <a:ln>
            <a:solidFill>
              <a:srgbClr val="82B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1E6007-7797-034A-B40C-6B07FAE15893}"/>
              </a:ext>
            </a:extLst>
          </p:cNvPr>
          <p:cNvSpPr txBox="1"/>
          <p:nvPr/>
        </p:nvSpPr>
        <p:spPr>
          <a:xfrm>
            <a:off x="229180" y="3908679"/>
            <a:ext cx="6755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quick brown fox jumps over the lazy dog.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F9CF31-5ED9-6D43-B3C1-BCF4AD7CC50C}"/>
              </a:ext>
            </a:extLst>
          </p:cNvPr>
          <p:cNvSpPr txBox="1"/>
          <p:nvPr/>
        </p:nvSpPr>
        <p:spPr>
          <a:xfrm>
            <a:off x="10260179" y="5526758"/>
            <a:ext cx="1316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Label: 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67B80F-DA94-1144-BB7C-D40075ED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9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22" grpId="0" animBg="1"/>
      <p:bldP spid="35" grpId="0" animBg="1"/>
      <p:bldP spid="37" grpId="0" animBg="1"/>
      <p:bldP spid="39" grpId="0" animBg="1"/>
      <p:bldP spid="41" grpId="0" animBg="1"/>
      <p:bldP spid="32" grpId="0" animBg="1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4A3C0-54FA-F749-9275-0D636058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19"/>
            <a:ext cx="10515600" cy="1325563"/>
          </a:xfrm>
        </p:spPr>
        <p:txBody>
          <a:bodyPr/>
          <a:lstStyle/>
          <a:p>
            <a:r>
              <a:rPr lang="en-US" b="1" dirty="0"/>
              <a:t>Word2Vec: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E21259-6BD4-1844-8370-85CA4C2B1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3429"/>
            <a:ext cx="7099877" cy="24595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6D2861-451A-8E47-AADF-AD65D7C31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7383" y="353576"/>
            <a:ext cx="3534743" cy="29611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BF8432-2B09-A041-8CA3-CD3D4DF5A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481" y="3564083"/>
            <a:ext cx="3516169" cy="3304897"/>
          </a:xfrm>
          <a:prstGeom prst="rect">
            <a:avLst/>
          </a:prstGeom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699C23BC-9848-AB44-A305-BC1FC033F0FF}"/>
              </a:ext>
            </a:extLst>
          </p:cNvPr>
          <p:cNvSpPr/>
          <p:nvPr/>
        </p:nvSpPr>
        <p:spPr>
          <a:xfrm rot="20538410">
            <a:off x="5999018" y="2438400"/>
            <a:ext cx="1100859" cy="235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BA353E5F-F1FC-EA45-AA78-77C129EF1EC4}"/>
              </a:ext>
            </a:extLst>
          </p:cNvPr>
          <p:cNvSpPr/>
          <p:nvPr/>
        </p:nvSpPr>
        <p:spPr>
          <a:xfrm rot="1522471">
            <a:off x="5864866" y="4333575"/>
            <a:ext cx="1445063" cy="232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6921518A-E16F-6C43-B3D8-9F058FA197D8}"/>
              </a:ext>
            </a:extLst>
          </p:cNvPr>
          <p:cNvSpPr/>
          <p:nvPr/>
        </p:nvSpPr>
        <p:spPr>
          <a:xfrm>
            <a:off x="7403415" y="4142509"/>
            <a:ext cx="299708" cy="26185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FF5D41-1021-3A41-85FC-AE5DCE6CFAC4}"/>
              </a:ext>
            </a:extLst>
          </p:cNvPr>
          <p:cNvSpPr txBox="1"/>
          <p:nvPr/>
        </p:nvSpPr>
        <p:spPr>
          <a:xfrm rot="16200000">
            <a:off x="6622471" y="5292436"/>
            <a:ext cx="122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Vocabulary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2A30AF-3A5C-B64D-BFAD-C42071D2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3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7988D7AE-23F2-FE42-8549-1363390D5C8E}"/>
              </a:ext>
            </a:extLst>
          </p:cNvPr>
          <p:cNvGrpSpPr/>
          <p:nvPr/>
        </p:nvGrpSpPr>
        <p:grpSpPr>
          <a:xfrm>
            <a:off x="7597383" y="52566"/>
            <a:ext cx="3865171" cy="3026601"/>
            <a:chOff x="7597383" y="38713"/>
            <a:chExt cx="3865171" cy="30266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A6D2861-451A-8E47-AADF-AD65D7C31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7383" y="104191"/>
              <a:ext cx="3534743" cy="2961123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A192C57-FC84-9742-9388-76BDB8112E61}"/>
                </a:ext>
              </a:extLst>
            </p:cNvPr>
            <p:cNvSpPr/>
            <p:nvPr/>
          </p:nvSpPr>
          <p:spPr>
            <a:xfrm rot="16200000">
              <a:off x="8922258" y="-188803"/>
              <a:ext cx="167339" cy="622372"/>
            </a:xfrm>
            <a:prstGeom prst="rect">
              <a:avLst/>
            </a:prstGeom>
            <a:solidFill>
              <a:srgbClr val="DAE8FC"/>
            </a:solidFill>
            <a:ln>
              <a:solidFill>
                <a:srgbClr val="6C8E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8A5FCE-36AD-9A40-98F0-C803646E529D}"/>
                </a:ext>
              </a:extLst>
            </p:cNvPr>
            <p:cNvSpPr/>
            <p:nvPr/>
          </p:nvSpPr>
          <p:spPr>
            <a:xfrm rot="5400000">
              <a:off x="8963284" y="27763"/>
              <a:ext cx="167339" cy="622372"/>
            </a:xfrm>
            <a:prstGeom prst="rect">
              <a:avLst/>
            </a:prstGeom>
            <a:solidFill>
              <a:srgbClr val="FFE6CC"/>
            </a:solidFill>
            <a:ln>
              <a:solidFill>
                <a:srgbClr val="D7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E8B257D-C4A0-1643-9EF5-B606481B210C}"/>
                </a:ext>
              </a:extLst>
            </p:cNvPr>
            <p:cNvSpPr/>
            <p:nvPr/>
          </p:nvSpPr>
          <p:spPr>
            <a:xfrm rot="16200000">
              <a:off x="9774313" y="351525"/>
              <a:ext cx="167339" cy="622372"/>
            </a:xfrm>
            <a:prstGeom prst="rect">
              <a:avLst/>
            </a:prstGeom>
            <a:solidFill>
              <a:srgbClr val="DAE8FC"/>
            </a:solidFill>
            <a:ln>
              <a:solidFill>
                <a:srgbClr val="6C8E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9A5096-0010-4F48-BF99-FDEC021DE6DF}"/>
                </a:ext>
              </a:extLst>
            </p:cNvPr>
            <p:cNvSpPr/>
            <p:nvPr/>
          </p:nvSpPr>
          <p:spPr>
            <a:xfrm rot="5400000">
              <a:off x="9815339" y="568091"/>
              <a:ext cx="167339" cy="622372"/>
            </a:xfrm>
            <a:prstGeom prst="rect">
              <a:avLst/>
            </a:prstGeom>
            <a:solidFill>
              <a:srgbClr val="FFE6CC"/>
            </a:solidFill>
            <a:ln>
              <a:solidFill>
                <a:srgbClr val="D7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BC809F-2382-D44A-9497-340499EE3C05}"/>
                </a:ext>
              </a:extLst>
            </p:cNvPr>
            <p:cNvSpPr/>
            <p:nvPr/>
          </p:nvSpPr>
          <p:spPr>
            <a:xfrm rot="16200000">
              <a:off x="11067698" y="267855"/>
              <a:ext cx="167339" cy="622372"/>
            </a:xfrm>
            <a:prstGeom prst="rect">
              <a:avLst/>
            </a:prstGeom>
            <a:solidFill>
              <a:srgbClr val="DAE8FC"/>
            </a:solidFill>
            <a:ln>
              <a:solidFill>
                <a:srgbClr val="6C8E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5E1CD3-C879-F749-A97D-F6F9E7C5276D}"/>
                </a:ext>
              </a:extLst>
            </p:cNvPr>
            <p:cNvSpPr/>
            <p:nvPr/>
          </p:nvSpPr>
          <p:spPr>
            <a:xfrm rot="5400000">
              <a:off x="11067159" y="484421"/>
              <a:ext cx="167339" cy="622372"/>
            </a:xfrm>
            <a:prstGeom prst="rect">
              <a:avLst/>
            </a:prstGeom>
            <a:solidFill>
              <a:srgbClr val="FFE6CC"/>
            </a:solidFill>
            <a:ln>
              <a:solidFill>
                <a:srgbClr val="D7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0192FE-DE2D-4845-86DC-56E1AD3CDBA6}"/>
                </a:ext>
              </a:extLst>
            </p:cNvPr>
            <p:cNvSpPr txBox="1"/>
            <p:nvPr/>
          </p:nvSpPr>
          <p:spPr>
            <a:xfrm>
              <a:off x="10728019" y="1654368"/>
              <a:ext cx="523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26C460F-E5B6-1445-AA22-2582BFF0DD1C}"/>
                </a:ext>
              </a:extLst>
            </p:cNvPr>
            <p:cNvSpPr txBox="1"/>
            <p:nvPr/>
          </p:nvSpPr>
          <p:spPr>
            <a:xfrm>
              <a:off x="10169169" y="2415941"/>
              <a:ext cx="523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7E21259-6BD4-1844-8370-85CA4C2B1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3429"/>
            <a:ext cx="7099877" cy="24595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BF8432-2B09-A041-8CA3-CD3D4DF5A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481" y="3577938"/>
            <a:ext cx="3516169" cy="3304897"/>
          </a:xfrm>
          <a:prstGeom prst="rect">
            <a:avLst/>
          </a:prstGeom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699C23BC-9848-AB44-A305-BC1FC033F0FF}"/>
              </a:ext>
            </a:extLst>
          </p:cNvPr>
          <p:cNvSpPr/>
          <p:nvPr/>
        </p:nvSpPr>
        <p:spPr>
          <a:xfrm rot="20538410">
            <a:off x="5999018" y="2438400"/>
            <a:ext cx="1100859" cy="235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BA353E5F-F1FC-EA45-AA78-77C129EF1EC4}"/>
              </a:ext>
            </a:extLst>
          </p:cNvPr>
          <p:cNvSpPr/>
          <p:nvPr/>
        </p:nvSpPr>
        <p:spPr>
          <a:xfrm rot="1522471">
            <a:off x="5893738" y="4233505"/>
            <a:ext cx="971683" cy="203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8B8487-A76A-DA48-977E-0C280765CD9E}"/>
              </a:ext>
            </a:extLst>
          </p:cNvPr>
          <p:cNvSpPr/>
          <p:nvPr/>
        </p:nvSpPr>
        <p:spPr>
          <a:xfrm rot="16200000">
            <a:off x="7419946" y="3882630"/>
            <a:ext cx="167339" cy="622372"/>
          </a:xfrm>
          <a:prstGeom prst="rect">
            <a:avLst/>
          </a:prstGeom>
          <a:solidFill>
            <a:srgbClr val="DAE8FC"/>
          </a:solidFill>
          <a:ln>
            <a:solidFill>
              <a:srgbClr val="6C8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2C07EE-7362-5049-A1F0-817E5FE5EC4B}"/>
              </a:ext>
            </a:extLst>
          </p:cNvPr>
          <p:cNvSpPr/>
          <p:nvPr/>
        </p:nvSpPr>
        <p:spPr>
          <a:xfrm rot="16200000">
            <a:off x="7258252" y="4195346"/>
            <a:ext cx="167339" cy="622372"/>
          </a:xfrm>
          <a:prstGeom prst="rect">
            <a:avLst/>
          </a:prstGeom>
          <a:solidFill>
            <a:srgbClr val="DAE8FC"/>
          </a:solidFill>
          <a:ln>
            <a:solidFill>
              <a:srgbClr val="6C8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7D2947-51C4-5649-B5FA-A30C6BC21354}"/>
              </a:ext>
            </a:extLst>
          </p:cNvPr>
          <p:cNvSpPr/>
          <p:nvPr/>
        </p:nvSpPr>
        <p:spPr>
          <a:xfrm rot="16200000">
            <a:off x="7354587" y="4484697"/>
            <a:ext cx="167339" cy="622372"/>
          </a:xfrm>
          <a:prstGeom prst="rect">
            <a:avLst/>
          </a:prstGeom>
          <a:solidFill>
            <a:srgbClr val="DAE8FC"/>
          </a:solidFill>
          <a:ln>
            <a:solidFill>
              <a:srgbClr val="6C8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F8679F-6CE7-8D46-9157-69E701358556}"/>
              </a:ext>
            </a:extLst>
          </p:cNvPr>
          <p:cNvSpPr/>
          <p:nvPr/>
        </p:nvSpPr>
        <p:spPr>
          <a:xfrm rot="16200000">
            <a:off x="7313023" y="4831063"/>
            <a:ext cx="167339" cy="622372"/>
          </a:xfrm>
          <a:prstGeom prst="rect">
            <a:avLst/>
          </a:prstGeom>
          <a:solidFill>
            <a:srgbClr val="DAE8FC"/>
          </a:solidFill>
          <a:ln>
            <a:solidFill>
              <a:srgbClr val="6C8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0CC1D6-0DC9-BF43-B862-EC6CFAC2605D}"/>
              </a:ext>
            </a:extLst>
          </p:cNvPr>
          <p:cNvSpPr/>
          <p:nvPr/>
        </p:nvSpPr>
        <p:spPr>
          <a:xfrm rot="16200000">
            <a:off x="7396150" y="5122013"/>
            <a:ext cx="167339" cy="622372"/>
          </a:xfrm>
          <a:prstGeom prst="rect">
            <a:avLst/>
          </a:prstGeom>
          <a:solidFill>
            <a:srgbClr val="DAE8FC"/>
          </a:solidFill>
          <a:ln>
            <a:solidFill>
              <a:srgbClr val="6C8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77196F-B848-D14E-8D93-EB40120D62D8}"/>
              </a:ext>
            </a:extLst>
          </p:cNvPr>
          <p:cNvSpPr/>
          <p:nvPr/>
        </p:nvSpPr>
        <p:spPr>
          <a:xfrm rot="16200000">
            <a:off x="7293619" y="5424674"/>
            <a:ext cx="167339" cy="622372"/>
          </a:xfrm>
          <a:prstGeom prst="rect">
            <a:avLst/>
          </a:prstGeom>
          <a:solidFill>
            <a:srgbClr val="DAE8FC"/>
          </a:solidFill>
          <a:ln>
            <a:solidFill>
              <a:srgbClr val="6C8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6B7842-21B8-3E4F-B18F-A4A19DB5C44F}"/>
              </a:ext>
            </a:extLst>
          </p:cNvPr>
          <p:cNvSpPr txBox="1"/>
          <p:nvPr/>
        </p:nvSpPr>
        <p:spPr>
          <a:xfrm rot="5400000">
            <a:off x="7212803" y="5997483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….</a:t>
            </a:r>
            <a:endParaRPr lang="en-US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4F98CA-7581-B44E-855D-99BC260D9C17}"/>
              </a:ext>
            </a:extLst>
          </p:cNvPr>
          <p:cNvSpPr/>
          <p:nvPr/>
        </p:nvSpPr>
        <p:spPr>
          <a:xfrm>
            <a:off x="8382469" y="3095893"/>
            <a:ext cx="167339" cy="622372"/>
          </a:xfrm>
          <a:prstGeom prst="rect">
            <a:avLst/>
          </a:prstGeom>
          <a:solidFill>
            <a:srgbClr val="FFE6CC"/>
          </a:solidFill>
          <a:ln>
            <a:solidFill>
              <a:srgbClr val="D7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62E25F-C5E1-7441-80FE-96692ED92970}"/>
              </a:ext>
            </a:extLst>
          </p:cNvPr>
          <p:cNvSpPr/>
          <p:nvPr/>
        </p:nvSpPr>
        <p:spPr>
          <a:xfrm>
            <a:off x="8714980" y="2943493"/>
            <a:ext cx="167339" cy="622372"/>
          </a:xfrm>
          <a:prstGeom prst="rect">
            <a:avLst/>
          </a:prstGeom>
          <a:solidFill>
            <a:srgbClr val="FFE6CC"/>
          </a:solidFill>
          <a:ln>
            <a:solidFill>
              <a:srgbClr val="D7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A95A9C-6D02-0246-BD9E-9C40C023E6A6}"/>
              </a:ext>
            </a:extLst>
          </p:cNvPr>
          <p:cNvSpPr/>
          <p:nvPr/>
        </p:nvSpPr>
        <p:spPr>
          <a:xfrm>
            <a:off x="9005927" y="3082038"/>
            <a:ext cx="167339" cy="622372"/>
          </a:xfrm>
          <a:prstGeom prst="rect">
            <a:avLst/>
          </a:prstGeom>
          <a:solidFill>
            <a:srgbClr val="FFE6CC"/>
          </a:solidFill>
          <a:ln>
            <a:solidFill>
              <a:srgbClr val="D7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A6D427-535A-9A48-AEDA-007E809DF528}"/>
              </a:ext>
            </a:extLst>
          </p:cNvPr>
          <p:cNvSpPr/>
          <p:nvPr/>
        </p:nvSpPr>
        <p:spPr>
          <a:xfrm>
            <a:off x="9296872" y="2971199"/>
            <a:ext cx="167339" cy="622372"/>
          </a:xfrm>
          <a:prstGeom prst="rect">
            <a:avLst/>
          </a:prstGeom>
          <a:solidFill>
            <a:srgbClr val="FFE6CC"/>
          </a:solidFill>
          <a:ln>
            <a:solidFill>
              <a:srgbClr val="D7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94CE6F-E043-7E41-88C8-882BA72F554E}"/>
              </a:ext>
            </a:extLst>
          </p:cNvPr>
          <p:cNvSpPr/>
          <p:nvPr/>
        </p:nvSpPr>
        <p:spPr>
          <a:xfrm>
            <a:off x="9587822" y="3095890"/>
            <a:ext cx="167339" cy="622372"/>
          </a:xfrm>
          <a:prstGeom prst="rect">
            <a:avLst/>
          </a:prstGeom>
          <a:solidFill>
            <a:srgbClr val="FFE6CC"/>
          </a:solidFill>
          <a:ln>
            <a:solidFill>
              <a:srgbClr val="D7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63AEA4-9D40-4F4A-850D-EADCE609CAC9}"/>
              </a:ext>
            </a:extLst>
          </p:cNvPr>
          <p:cNvSpPr txBox="1"/>
          <p:nvPr/>
        </p:nvSpPr>
        <p:spPr>
          <a:xfrm>
            <a:off x="9973675" y="3070013"/>
            <a:ext cx="523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78B2B4-363C-3C45-AA8C-0FC1152CD4A2}"/>
              </a:ext>
            </a:extLst>
          </p:cNvPr>
          <p:cNvCxnSpPr/>
          <p:nvPr/>
        </p:nvCxnSpPr>
        <p:spPr>
          <a:xfrm flipV="1">
            <a:off x="5989263" y="5225919"/>
            <a:ext cx="872964" cy="426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997A23E-0572-3C45-999A-5BF8E6BECA2D}"/>
              </a:ext>
            </a:extLst>
          </p:cNvPr>
          <p:cNvCxnSpPr>
            <a:cxnSpLocks/>
          </p:cNvCxnSpPr>
          <p:nvPr/>
        </p:nvCxnSpPr>
        <p:spPr>
          <a:xfrm>
            <a:off x="7772865" y="3313553"/>
            <a:ext cx="541848" cy="131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3FF1D90-B2ED-F042-8D58-255F2AD73703}"/>
              </a:ext>
            </a:extLst>
          </p:cNvPr>
          <p:cNvSpPr txBox="1"/>
          <p:nvPr/>
        </p:nvSpPr>
        <p:spPr>
          <a:xfrm>
            <a:off x="5070764" y="5640479"/>
            <a:ext cx="156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Embedding (e)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F54680-CD20-1F4E-A469-EBD4980DE4E6}"/>
              </a:ext>
            </a:extLst>
          </p:cNvPr>
          <p:cNvSpPr txBox="1"/>
          <p:nvPr/>
        </p:nvSpPr>
        <p:spPr>
          <a:xfrm>
            <a:off x="6844614" y="2981019"/>
            <a:ext cx="131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 (t)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D0B24AA4-5524-3A4E-9BC4-A2D8D1457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19"/>
            <a:ext cx="10515600" cy="1325563"/>
          </a:xfrm>
        </p:spPr>
        <p:txBody>
          <a:bodyPr/>
          <a:lstStyle/>
          <a:p>
            <a:r>
              <a:rPr lang="en-US" b="1" dirty="0"/>
              <a:t>Word2Vec: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E4DCE8-7DBD-C64D-BA0D-DC92A535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49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FDEB-51DF-A64D-BB99-FD1AE8C7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GraphWord2Vec: Graph Analytics + Word2Vec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260C6-CA93-134F-A11D-EBE421486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2" y="1410855"/>
            <a:ext cx="7735481" cy="2832214"/>
          </a:xfrm>
        </p:spPr>
        <p:txBody>
          <a:bodyPr/>
          <a:lstStyle/>
          <a:p>
            <a:r>
              <a:rPr lang="en-US" b="1" dirty="0">
                <a:latin typeface="+mj-lt"/>
              </a:rPr>
              <a:t>Nodes</a:t>
            </a:r>
            <a:r>
              <a:rPr lang="en-US" dirty="0">
                <a:latin typeface="+mj-lt"/>
              </a:rPr>
              <a:t>: Words in the vocabulary</a:t>
            </a:r>
          </a:p>
          <a:p>
            <a:r>
              <a:rPr lang="en-US" b="1" dirty="0">
                <a:latin typeface="+mj-lt"/>
              </a:rPr>
              <a:t>Edges</a:t>
            </a:r>
            <a:r>
              <a:rPr lang="en-US" dirty="0">
                <a:latin typeface="+mj-lt"/>
              </a:rPr>
              <a:t>: Contextual relationships between words</a:t>
            </a:r>
          </a:p>
          <a:p>
            <a:r>
              <a:rPr lang="en-US" b="1" dirty="0">
                <a:latin typeface="+mj-lt"/>
              </a:rPr>
              <a:t>Labels</a:t>
            </a:r>
            <a:r>
              <a:rPr lang="en-US" dirty="0">
                <a:latin typeface="+mj-lt"/>
              </a:rPr>
              <a:t>: 1 for words in the window and 0 for far off words</a:t>
            </a:r>
          </a:p>
          <a:p>
            <a:r>
              <a:rPr lang="en-US" b="1" dirty="0">
                <a:latin typeface="+mj-lt"/>
              </a:rPr>
              <a:t>Node data</a:t>
            </a:r>
            <a:r>
              <a:rPr lang="en-US" dirty="0">
                <a:latin typeface="+mj-lt"/>
              </a:rPr>
              <a:t>: 2 D-dimensional vectors ( Embedding and training layer)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EAD8CB-9851-2A49-A032-2858ABC96BBD}"/>
              </a:ext>
            </a:extLst>
          </p:cNvPr>
          <p:cNvGrpSpPr/>
          <p:nvPr/>
        </p:nvGrpSpPr>
        <p:grpSpPr>
          <a:xfrm>
            <a:off x="7987394" y="1465731"/>
            <a:ext cx="3865171" cy="3026601"/>
            <a:chOff x="7597383" y="38713"/>
            <a:chExt cx="3865171" cy="30266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0AD681-A01F-ED48-B7EC-71405A07A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97383" y="104191"/>
              <a:ext cx="3534743" cy="296112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1AC468-639F-5448-A011-1C834CE5FD5D}"/>
                </a:ext>
              </a:extLst>
            </p:cNvPr>
            <p:cNvSpPr/>
            <p:nvPr/>
          </p:nvSpPr>
          <p:spPr>
            <a:xfrm rot="16200000">
              <a:off x="8922258" y="-188803"/>
              <a:ext cx="167339" cy="622372"/>
            </a:xfrm>
            <a:prstGeom prst="rect">
              <a:avLst/>
            </a:prstGeom>
            <a:solidFill>
              <a:srgbClr val="DAE8FC"/>
            </a:solidFill>
            <a:ln>
              <a:solidFill>
                <a:srgbClr val="6C8E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210DC5-7600-AD49-914A-BC1BF6B27037}"/>
                </a:ext>
              </a:extLst>
            </p:cNvPr>
            <p:cNvSpPr/>
            <p:nvPr/>
          </p:nvSpPr>
          <p:spPr>
            <a:xfrm rot="5400000">
              <a:off x="8963284" y="27763"/>
              <a:ext cx="167339" cy="622372"/>
            </a:xfrm>
            <a:prstGeom prst="rect">
              <a:avLst/>
            </a:prstGeom>
            <a:solidFill>
              <a:srgbClr val="FFE6CC"/>
            </a:solidFill>
            <a:ln>
              <a:solidFill>
                <a:srgbClr val="D7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78B403-A781-9D40-98B1-F69B958BC1DB}"/>
                </a:ext>
              </a:extLst>
            </p:cNvPr>
            <p:cNvSpPr/>
            <p:nvPr/>
          </p:nvSpPr>
          <p:spPr>
            <a:xfrm rot="16200000">
              <a:off x="9774313" y="351525"/>
              <a:ext cx="167339" cy="622372"/>
            </a:xfrm>
            <a:prstGeom prst="rect">
              <a:avLst/>
            </a:prstGeom>
            <a:solidFill>
              <a:srgbClr val="DAE8FC"/>
            </a:solidFill>
            <a:ln>
              <a:solidFill>
                <a:srgbClr val="6C8E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0E875A-6601-0542-8F61-689BE69856D4}"/>
                </a:ext>
              </a:extLst>
            </p:cNvPr>
            <p:cNvSpPr/>
            <p:nvPr/>
          </p:nvSpPr>
          <p:spPr>
            <a:xfrm rot="5400000">
              <a:off x="9815339" y="568091"/>
              <a:ext cx="167339" cy="622372"/>
            </a:xfrm>
            <a:prstGeom prst="rect">
              <a:avLst/>
            </a:prstGeom>
            <a:solidFill>
              <a:srgbClr val="FFE6CC"/>
            </a:solidFill>
            <a:ln>
              <a:solidFill>
                <a:srgbClr val="D7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3058A9-5C22-3742-8334-AA72508BB299}"/>
                </a:ext>
              </a:extLst>
            </p:cNvPr>
            <p:cNvSpPr/>
            <p:nvPr/>
          </p:nvSpPr>
          <p:spPr>
            <a:xfrm rot="16200000">
              <a:off x="11067698" y="267855"/>
              <a:ext cx="167339" cy="622372"/>
            </a:xfrm>
            <a:prstGeom prst="rect">
              <a:avLst/>
            </a:prstGeom>
            <a:solidFill>
              <a:srgbClr val="DAE8FC"/>
            </a:solidFill>
            <a:ln>
              <a:solidFill>
                <a:srgbClr val="6C8E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12A754-3F8B-DB48-B79D-7212D87FB601}"/>
                </a:ext>
              </a:extLst>
            </p:cNvPr>
            <p:cNvSpPr/>
            <p:nvPr/>
          </p:nvSpPr>
          <p:spPr>
            <a:xfrm rot="5400000">
              <a:off x="11067159" y="484421"/>
              <a:ext cx="167339" cy="622372"/>
            </a:xfrm>
            <a:prstGeom prst="rect">
              <a:avLst/>
            </a:prstGeom>
            <a:solidFill>
              <a:srgbClr val="FFE6CC"/>
            </a:solidFill>
            <a:ln>
              <a:solidFill>
                <a:srgbClr val="D7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496784-DE7B-B747-A138-62B5BA8F3795}"/>
                </a:ext>
              </a:extLst>
            </p:cNvPr>
            <p:cNvSpPr txBox="1"/>
            <p:nvPr/>
          </p:nvSpPr>
          <p:spPr>
            <a:xfrm>
              <a:off x="10728019" y="1654368"/>
              <a:ext cx="523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1D77DD-50DF-4246-B219-61A5A1237F42}"/>
                </a:ext>
              </a:extLst>
            </p:cNvPr>
            <p:cNvSpPr txBox="1"/>
            <p:nvPr/>
          </p:nvSpPr>
          <p:spPr>
            <a:xfrm>
              <a:off x="10169169" y="2415941"/>
              <a:ext cx="523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….</a:t>
              </a:r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4DF7FC4-B0C3-9F4E-8325-2EABD901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5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8099-3DB2-D540-BF0A-F61BD1FE5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Updating Node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403BE7-EEFD-8F4B-B2D6-EA25D23486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5695" y="1247965"/>
                <a:ext cx="6969820" cy="3711962"/>
              </a:xfrm>
            </p:spPr>
            <p:txBody>
              <a:bodyPr/>
              <a:lstStyle/>
              <a:p>
                <a:r>
                  <a:rPr lang="en-US" b="1" dirty="0">
                    <a:latin typeface="+mj-lt"/>
                  </a:rPr>
                  <a:t>Prediction (</a:t>
                </a:r>
                <a:r>
                  <a:rPr lang="en-US" b="1" i="1" dirty="0" err="1">
                    <a:latin typeface="+mj-lt"/>
                  </a:rPr>
                  <a:t>i</a:t>
                </a:r>
                <a:r>
                  <a:rPr lang="en-US" b="1" dirty="0">
                    <a:latin typeface="+mj-lt"/>
                  </a:rPr>
                  <a:t>):</a:t>
                </a:r>
                <a:r>
                  <a:rPr lang="en-US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𝑓𝑜𝑥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dirty="0">
                    <a:latin typeface="+mj-lt"/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𝑗𝑢𝑚𝑝</m:t>
                        </m:r>
                      </m:sub>
                    </m:sSub>
                  </m:oMath>
                </a14:m>
                <a:endParaRPr lang="en-US" dirty="0">
                  <a:latin typeface="+mj-lt"/>
                </a:endParaRPr>
              </a:p>
              <a:p>
                <a:r>
                  <a:rPr lang="en-US" b="1" dirty="0">
                    <a:latin typeface="+mj-lt"/>
                  </a:rPr>
                  <a:t>Ground Truth:</a:t>
                </a:r>
                <a:r>
                  <a:rPr lang="en-US" dirty="0">
                    <a:latin typeface="+mj-lt"/>
                  </a:rPr>
                  <a:t> Label on the edge</a:t>
                </a:r>
              </a:p>
              <a:p>
                <a:r>
                  <a:rPr lang="en-US" b="1" dirty="0">
                    <a:latin typeface="+mj-lt"/>
                  </a:rPr>
                  <a:t>Training task:</a:t>
                </a:r>
                <a:r>
                  <a:rPr lang="en-US" dirty="0">
                    <a:latin typeface="+mj-lt"/>
                  </a:rPr>
                  <a:t> </a:t>
                </a:r>
              </a:p>
              <a:p>
                <a:pPr lvl="1"/>
                <a:r>
                  <a:rPr lang="en-US" dirty="0">
                    <a:latin typeface="+mj-lt"/>
                  </a:rPr>
                  <a:t>Multivariable loss function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j-lt"/>
                  </a:rPr>
                  <a:t>) for training example </a:t>
                </a:r>
                <a:r>
                  <a:rPr lang="en-US" i="1" dirty="0" err="1">
                    <a:latin typeface="+mj-lt"/>
                  </a:rPr>
                  <a:t>i</a:t>
                </a:r>
                <a:r>
                  <a:rPr lang="en-US" i="1" dirty="0">
                    <a:latin typeface="+mj-lt"/>
                  </a:rPr>
                  <a:t> </a:t>
                </a:r>
                <a:r>
                  <a:rPr lang="en-US" dirty="0">
                    <a:latin typeface="+mj-lt"/>
                  </a:rPr>
                  <a:t>and model </a:t>
                </a:r>
                <a:r>
                  <a:rPr lang="en-US" i="1" dirty="0">
                    <a:latin typeface="+mj-lt"/>
                  </a:rPr>
                  <a:t>w</a:t>
                </a:r>
              </a:p>
              <a:p>
                <a:pPr lvl="1"/>
                <a:r>
                  <a:rPr lang="en-US" dirty="0">
                    <a:latin typeface="+mj-lt"/>
                  </a:rPr>
                  <a:t>Correlates the prediction of the model </a:t>
                </a:r>
                <a:r>
                  <a:rPr lang="en-US" i="1" dirty="0">
                    <a:latin typeface="+mj-lt"/>
                  </a:rPr>
                  <a:t>w </a:t>
                </a:r>
                <a:r>
                  <a:rPr lang="en-US" dirty="0">
                    <a:latin typeface="+mj-lt"/>
                  </a:rPr>
                  <a:t>to the label of example </a:t>
                </a:r>
                <a:r>
                  <a:rPr lang="en-US" i="1" dirty="0" err="1">
                    <a:latin typeface="+mj-lt"/>
                  </a:rPr>
                  <a:t>i</a:t>
                </a:r>
                <a:r>
                  <a:rPr lang="en-US" dirty="0">
                    <a:latin typeface="+mj-lt"/>
                  </a:rPr>
                  <a:t>.</a:t>
                </a:r>
              </a:p>
              <a:p>
                <a:pPr lvl="1"/>
                <a:r>
                  <a:rPr lang="en-US" dirty="0">
                    <a:latin typeface="+mj-lt"/>
                  </a:rPr>
                  <a:t>Find </a:t>
                </a:r>
                <a:r>
                  <a:rPr lang="en-US" i="1" dirty="0">
                    <a:latin typeface="+mj-lt"/>
                  </a:rPr>
                  <a:t>w</a:t>
                </a:r>
                <a:r>
                  <a:rPr lang="en-US" dirty="0">
                    <a:latin typeface="+mj-lt"/>
                  </a:rPr>
                  <a:t> to minimize the loss across all examples.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403BE7-EEFD-8F4B-B2D6-EA25D23486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5695" y="1247965"/>
                <a:ext cx="6969820" cy="3711962"/>
              </a:xfrm>
              <a:blipFill>
                <a:blip r:embed="rId3"/>
                <a:stretch>
                  <a:fillRect l="-1455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1AF6F89-2EA4-C04D-A1D2-4407AD032582}"/>
              </a:ext>
            </a:extLst>
          </p:cNvPr>
          <p:cNvSpPr/>
          <p:nvPr/>
        </p:nvSpPr>
        <p:spPr>
          <a:xfrm>
            <a:off x="7841672" y="2244437"/>
            <a:ext cx="678873" cy="676656"/>
          </a:xfrm>
          <a:prstGeom prst="ellipse">
            <a:avLst/>
          </a:prstGeom>
          <a:solidFill>
            <a:srgbClr val="D5E8D4"/>
          </a:solidFill>
          <a:ln>
            <a:solidFill>
              <a:srgbClr val="82B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fox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978466-1A42-F646-847A-BB15DB116CBB}"/>
              </a:ext>
            </a:extLst>
          </p:cNvPr>
          <p:cNvCxnSpPr>
            <a:cxnSpLocks/>
            <a:stCxn id="4" idx="5"/>
            <a:endCxn id="5" idx="1"/>
          </p:cNvCxnSpPr>
          <p:nvPr/>
        </p:nvCxnSpPr>
        <p:spPr>
          <a:xfrm>
            <a:off x="8421126" y="2821999"/>
            <a:ext cx="1237604" cy="36348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8C7C2D-5B64-7D47-8220-F1ECA164035D}"/>
              </a:ext>
            </a:extLst>
          </p:cNvPr>
          <p:cNvGrpSpPr/>
          <p:nvPr/>
        </p:nvGrpSpPr>
        <p:grpSpPr>
          <a:xfrm>
            <a:off x="9499800" y="3086388"/>
            <a:ext cx="827471" cy="676656"/>
            <a:chOff x="9028745" y="3141806"/>
            <a:chExt cx="827471" cy="67665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4D8287E-8740-A944-9839-E9E3E3A210D5}"/>
                </a:ext>
              </a:extLst>
            </p:cNvPr>
            <p:cNvSpPr/>
            <p:nvPr/>
          </p:nvSpPr>
          <p:spPr>
            <a:xfrm>
              <a:off x="9088581" y="3141806"/>
              <a:ext cx="676656" cy="6766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A57A02-BDE2-8B47-BBB0-ABD6A892FC86}"/>
                </a:ext>
              </a:extLst>
            </p:cNvPr>
            <p:cNvSpPr txBox="1"/>
            <p:nvPr/>
          </p:nvSpPr>
          <p:spPr>
            <a:xfrm>
              <a:off x="9028745" y="3210804"/>
              <a:ext cx="827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jump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7B6D152-B258-0E45-B6B4-305BE0AB008A}"/>
              </a:ext>
            </a:extLst>
          </p:cNvPr>
          <p:cNvSpPr txBox="1"/>
          <p:nvPr/>
        </p:nvSpPr>
        <p:spPr>
          <a:xfrm>
            <a:off x="9039928" y="258276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8921EC-A409-5C49-9AE4-D7219E3DFCC6}"/>
              </a:ext>
            </a:extLst>
          </p:cNvPr>
          <p:cNvSpPr/>
          <p:nvPr/>
        </p:nvSpPr>
        <p:spPr>
          <a:xfrm rot="16200000">
            <a:off x="8645073" y="1815459"/>
            <a:ext cx="167339" cy="622372"/>
          </a:xfrm>
          <a:prstGeom prst="rect">
            <a:avLst/>
          </a:prstGeom>
          <a:solidFill>
            <a:srgbClr val="DAE8FC"/>
          </a:solidFill>
          <a:ln>
            <a:solidFill>
              <a:srgbClr val="6C8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09D85-BD8E-A449-8BB9-6BA55C9AB752}"/>
              </a:ext>
            </a:extLst>
          </p:cNvPr>
          <p:cNvSpPr/>
          <p:nvPr/>
        </p:nvSpPr>
        <p:spPr>
          <a:xfrm rot="16200000">
            <a:off x="10094444" y="2642362"/>
            <a:ext cx="167339" cy="622372"/>
          </a:xfrm>
          <a:prstGeom prst="rect">
            <a:avLst/>
          </a:prstGeom>
          <a:solidFill>
            <a:srgbClr val="FFE6CC"/>
          </a:solidFill>
          <a:ln>
            <a:solidFill>
              <a:srgbClr val="D7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6E865B-E7BD-7F44-BD4E-7D04C1A8DCDD}"/>
              </a:ext>
            </a:extLst>
          </p:cNvPr>
          <p:cNvSpPr txBox="1"/>
          <p:nvPr/>
        </p:nvSpPr>
        <p:spPr>
          <a:xfrm>
            <a:off x="8385582" y="1545227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</a:t>
            </a:r>
            <a:r>
              <a:rPr lang="en-US" sz="2800" baseline="-25000" dirty="0" err="1"/>
              <a:t>fox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4CDE44-97EF-CD47-BAE7-85674189476E}"/>
              </a:ext>
            </a:extLst>
          </p:cNvPr>
          <p:cNvSpPr txBox="1"/>
          <p:nvPr/>
        </p:nvSpPr>
        <p:spPr>
          <a:xfrm>
            <a:off x="9834954" y="2336057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</a:t>
            </a:r>
            <a:r>
              <a:rPr lang="en-US" sz="2800" baseline="-25000" dirty="0" err="1"/>
              <a:t>jump</a:t>
            </a:r>
            <a:endParaRPr lang="en-US" sz="28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97CDAEA-D9FE-0043-98E8-189907864085}"/>
              </a:ext>
            </a:extLst>
          </p:cNvPr>
          <p:cNvGrpSpPr/>
          <p:nvPr/>
        </p:nvGrpSpPr>
        <p:grpSpPr>
          <a:xfrm>
            <a:off x="8154623" y="4002376"/>
            <a:ext cx="684565" cy="676656"/>
            <a:chOff x="9088581" y="3141806"/>
            <a:chExt cx="684565" cy="67665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A09966B-3D8A-464B-AFFD-0ADD0CBBF548}"/>
                </a:ext>
              </a:extLst>
            </p:cNvPr>
            <p:cNvSpPr/>
            <p:nvPr/>
          </p:nvSpPr>
          <p:spPr>
            <a:xfrm>
              <a:off x="9088581" y="3141806"/>
              <a:ext cx="676656" cy="6766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68BEB1-F2F9-1746-A96E-268A8E88967B}"/>
                </a:ext>
              </a:extLst>
            </p:cNvPr>
            <p:cNvSpPr txBox="1"/>
            <p:nvPr/>
          </p:nvSpPr>
          <p:spPr>
            <a:xfrm>
              <a:off x="9111875" y="3210804"/>
              <a:ext cx="6612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lazy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15CB3DD-729F-244E-9989-C26CCAAD0DF4}"/>
              </a:ext>
            </a:extLst>
          </p:cNvPr>
          <p:cNvCxnSpPr>
            <a:cxnSpLocks/>
            <a:stCxn id="4" idx="4"/>
            <a:endCxn id="24" idx="0"/>
          </p:cNvCxnSpPr>
          <p:nvPr/>
        </p:nvCxnSpPr>
        <p:spPr>
          <a:xfrm>
            <a:off x="8181109" y="2921093"/>
            <a:ext cx="311842" cy="10812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D2C8974-61EE-1141-9305-A9A4C6E972BC}"/>
              </a:ext>
            </a:extLst>
          </p:cNvPr>
          <p:cNvSpPr txBox="1"/>
          <p:nvPr/>
        </p:nvSpPr>
        <p:spPr>
          <a:xfrm>
            <a:off x="8349358" y="316539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BE9DA1-3205-DD41-B271-00AA5244A80E}"/>
              </a:ext>
            </a:extLst>
          </p:cNvPr>
          <p:cNvSpPr/>
          <p:nvPr/>
        </p:nvSpPr>
        <p:spPr>
          <a:xfrm rot="16200000">
            <a:off x="9082090" y="4101094"/>
            <a:ext cx="167339" cy="622372"/>
          </a:xfrm>
          <a:prstGeom prst="rect">
            <a:avLst/>
          </a:prstGeom>
          <a:solidFill>
            <a:srgbClr val="FFE6CC"/>
          </a:solidFill>
          <a:ln>
            <a:solidFill>
              <a:srgbClr val="D7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232DA6-0AC0-844F-8E3E-62040C980CA4}"/>
              </a:ext>
            </a:extLst>
          </p:cNvPr>
          <p:cNvSpPr txBox="1"/>
          <p:nvPr/>
        </p:nvSpPr>
        <p:spPr>
          <a:xfrm>
            <a:off x="8822600" y="3794789"/>
            <a:ext cx="676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</a:t>
            </a:r>
            <a:r>
              <a:rPr lang="en-US" sz="2800" baseline="-25000" dirty="0" err="1"/>
              <a:t>lazy</a:t>
            </a: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9A17C-1B63-EF40-B7B7-101E1584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7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7149-5788-E346-9F25-C38F3573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analytics on large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C0CEA-9F11-FE49-9E12-86CBA0426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11949" cy="4351338"/>
          </a:xfrm>
        </p:spPr>
        <p:txBody>
          <a:bodyPr/>
          <a:lstStyle/>
          <a:p>
            <a:r>
              <a:rPr lang="en-US" dirty="0"/>
              <a:t>Graph are getting bigger (&gt; 1TB in compressed format):</a:t>
            </a:r>
          </a:p>
          <a:p>
            <a:pPr lvl="1"/>
            <a:r>
              <a:rPr lang="en-US" dirty="0"/>
              <a:t>Example: Web-Crawls: Cluebwe12 (1B nodes, 42B edges), Wdc12 (3.5B nodes and 128B edges) </a:t>
            </a:r>
          </a:p>
          <a:p>
            <a:r>
              <a:rPr lang="en-US" dirty="0"/>
              <a:t>Shared-memory graph analytics frameworks:</a:t>
            </a:r>
          </a:p>
          <a:p>
            <a:pPr lvl="1"/>
            <a:r>
              <a:rPr lang="en-US" dirty="0"/>
              <a:t>Galois[UTA], </a:t>
            </a:r>
            <a:r>
              <a:rPr lang="en-US" dirty="0" err="1"/>
              <a:t>Ligra</a:t>
            </a:r>
            <a:r>
              <a:rPr lang="en-US" dirty="0"/>
              <a:t>[CMU], </a:t>
            </a:r>
            <a:r>
              <a:rPr lang="en-US" dirty="0" err="1"/>
              <a:t>Giraph</a:t>
            </a:r>
            <a:r>
              <a:rPr lang="en-US" dirty="0"/>
              <a:t>[Facebook], Pregel[Google] etc.</a:t>
            </a:r>
          </a:p>
          <a:p>
            <a:pPr lvl="1"/>
            <a:r>
              <a:rPr lang="en-US" dirty="0"/>
              <a:t>Limited by the memory on a single machine</a:t>
            </a:r>
          </a:p>
          <a:p>
            <a:pPr lvl="1"/>
            <a:r>
              <a:rPr lang="en-US" dirty="0"/>
              <a:t>Limited by the number of cores on a single machine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D7320-653F-7B47-8B63-50D3CEEC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3</a:t>
            </a:fld>
            <a:endParaRPr lang="en-US"/>
          </a:p>
        </p:txBody>
      </p:sp>
      <p:pic>
        <p:nvPicPr>
          <p:cNvPr id="5" name="Shape 74">
            <a:extLst>
              <a:ext uri="{FF2B5EF4-FFF2-40B4-BE49-F238E27FC236}">
                <a16:creationId xmlns:a16="http://schemas.microsoft.com/office/drawing/2014/main" id="{D32F3F09-B5BD-244C-8380-45DF1A5E23B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86853" y="2055979"/>
            <a:ext cx="2977608" cy="27356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75">
            <a:extLst>
              <a:ext uri="{FF2B5EF4-FFF2-40B4-BE49-F238E27FC236}">
                <a16:creationId xmlns:a16="http://schemas.microsoft.com/office/drawing/2014/main" id="{1826865B-DC0D-A046-A43D-AB4EDD9D9DAD}"/>
              </a:ext>
            </a:extLst>
          </p:cNvPr>
          <p:cNvSpPr txBox="1"/>
          <p:nvPr/>
        </p:nvSpPr>
        <p:spPr>
          <a:xfrm>
            <a:off x="9250149" y="5281078"/>
            <a:ext cx="26700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Credits: Sentinel Visualizer</a:t>
            </a:r>
            <a:endParaRPr sz="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6DB10-1DCE-1346-A8F2-E0862011E434}"/>
              </a:ext>
            </a:extLst>
          </p:cNvPr>
          <p:cNvSpPr txBox="1"/>
          <p:nvPr/>
        </p:nvSpPr>
        <p:spPr>
          <a:xfrm>
            <a:off x="9015413" y="4915786"/>
            <a:ext cx="313390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Need TBs of memory</a:t>
            </a:r>
          </a:p>
        </p:txBody>
      </p:sp>
    </p:spTree>
    <p:extLst>
      <p:ext uri="{BB962C8B-B14F-4D97-AF65-F5344CB8AC3E}">
        <p14:creationId xmlns:p14="http://schemas.microsoft.com/office/powerpoint/2010/main" val="2583489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7CDD6-8265-984C-B956-5F8FC83F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Updating Node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07785A-B438-2F4B-8E8C-D6BA3A84EEDB}"/>
              </a:ext>
            </a:extLst>
          </p:cNvPr>
          <p:cNvSpPr/>
          <p:nvPr/>
        </p:nvSpPr>
        <p:spPr>
          <a:xfrm>
            <a:off x="21653" y="1140897"/>
            <a:ext cx="4506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+mj-lt"/>
              </a:rPr>
              <a:t>Stochastic Gradient Descent (SGD):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7AE5D8-4811-384C-9D0F-71FB11FFA58A}"/>
              </a:ext>
            </a:extLst>
          </p:cNvPr>
          <p:cNvGrpSpPr/>
          <p:nvPr/>
        </p:nvGrpSpPr>
        <p:grpSpPr>
          <a:xfrm>
            <a:off x="725747" y="2009041"/>
            <a:ext cx="4551309" cy="1838632"/>
            <a:chOff x="2499133" y="1371729"/>
            <a:chExt cx="4551309" cy="18386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4047CBC-2340-5F44-99E6-B647037EA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9133" y="1602562"/>
              <a:ext cx="4551309" cy="1607799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61CF2E6-901E-5C4D-95A8-24209D0341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7637" y="1717964"/>
              <a:ext cx="270163" cy="6189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D82ACC-98C6-C148-9720-BC0FA94DF2EF}"/>
                </a:ext>
              </a:extLst>
            </p:cNvPr>
            <p:cNvSpPr txBox="1"/>
            <p:nvPr/>
          </p:nvSpPr>
          <p:spPr>
            <a:xfrm>
              <a:off x="5122718" y="1371729"/>
              <a:ext cx="1523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Learning Rate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FAEF24F-EC53-4E46-9111-03BCED1AB661}"/>
              </a:ext>
            </a:extLst>
          </p:cNvPr>
          <p:cNvSpPr/>
          <p:nvPr/>
        </p:nvSpPr>
        <p:spPr>
          <a:xfrm>
            <a:off x="21653" y="4531151"/>
            <a:ext cx="89205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+mj-lt"/>
              </a:rPr>
              <a:t>Parallel Stochastic Gradient Descent (SGD):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Multiple threads work on different examples for shared memory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Update model parameters in racy fashion (</a:t>
            </a:r>
            <a:r>
              <a:rPr lang="en-US" sz="2400" dirty="0" err="1">
                <a:latin typeface="+mj-lt"/>
              </a:rPr>
              <a:t>Hogwild</a:t>
            </a:r>
            <a:r>
              <a:rPr lang="en-US" sz="2400" dirty="0">
                <a:latin typeface="+mj-lt"/>
              </a:rPr>
              <a:t>!)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FA6E70-8638-C54A-A606-499066BE24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" b="27838"/>
          <a:stretch/>
        </p:blipFill>
        <p:spPr>
          <a:xfrm>
            <a:off x="5405717" y="1298669"/>
            <a:ext cx="6601116" cy="2377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0A893E-79F5-104A-B127-BF01F6FDB2AE}"/>
              </a:ext>
            </a:extLst>
          </p:cNvPr>
          <p:cNvSpPr txBox="1"/>
          <p:nvPr/>
        </p:nvSpPr>
        <p:spPr>
          <a:xfrm>
            <a:off x="6024282" y="3676109"/>
            <a:ext cx="106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 small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8C6A23-8B20-3541-8552-285C330B2038}"/>
              </a:ext>
            </a:extLst>
          </p:cNvPr>
          <p:cNvSpPr txBox="1"/>
          <p:nvPr/>
        </p:nvSpPr>
        <p:spPr>
          <a:xfrm>
            <a:off x="8174558" y="3663007"/>
            <a:ext cx="93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8DE22A-9E42-B441-9A5D-701CAE9D9A40}"/>
              </a:ext>
            </a:extLst>
          </p:cNvPr>
          <p:cNvSpPr txBox="1"/>
          <p:nvPr/>
        </p:nvSpPr>
        <p:spPr>
          <a:xfrm>
            <a:off x="10515600" y="3676109"/>
            <a:ext cx="103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 large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577B9-091C-4849-B752-D18F7700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841E-C403-2143-93B5-05235B0B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GraphWord2Vec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111AD8-DE5D-3E48-A9AD-00600D50EF8F}"/>
              </a:ext>
            </a:extLst>
          </p:cNvPr>
          <p:cNvGrpSpPr/>
          <p:nvPr/>
        </p:nvGrpSpPr>
        <p:grpSpPr>
          <a:xfrm>
            <a:off x="4633581" y="2824748"/>
            <a:ext cx="7558419" cy="3745922"/>
            <a:chOff x="2190749" y="2381249"/>
            <a:chExt cx="7606393" cy="34833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F22A8E-5E8E-F64A-AA4E-454A13BC2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0749" y="2381249"/>
              <a:ext cx="7606393" cy="348330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23C04C-BE4D-E44A-A785-9D4F0A9825AA}"/>
                </a:ext>
              </a:extLst>
            </p:cNvPr>
            <p:cNvSpPr/>
            <p:nvPr/>
          </p:nvSpPr>
          <p:spPr>
            <a:xfrm>
              <a:off x="2815771" y="2381249"/>
              <a:ext cx="1233715" cy="5216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Host 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38AEA2-479F-824A-B2CC-D7BF4B13A8F2}"/>
                </a:ext>
              </a:extLst>
            </p:cNvPr>
            <p:cNvSpPr/>
            <p:nvPr/>
          </p:nvSpPr>
          <p:spPr>
            <a:xfrm>
              <a:off x="7206342" y="2381249"/>
              <a:ext cx="1233715" cy="5216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Host 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9D67F39-8A59-3742-A0E5-63AE1E53276C}"/>
              </a:ext>
            </a:extLst>
          </p:cNvPr>
          <p:cNvSpPr txBox="1"/>
          <p:nvPr/>
        </p:nvSpPr>
        <p:spPr>
          <a:xfrm>
            <a:off x="207818" y="1159308"/>
            <a:ext cx="58307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Training data corpus is divided among hosts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 Same words can appear on different hosts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Proxies are created on each host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One is master and rest are mirrors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802F5-9FB2-3840-A220-604A4EDF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31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9039AF-E2C1-304C-B1C9-D0142FECDA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993"/>
          <a:stretch/>
        </p:blipFill>
        <p:spPr>
          <a:xfrm>
            <a:off x="1119926" y="2677074"/>
            <a:ext cx="3050964" cy="404126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84F11B-0145-DB40-B899-6E872F58F743}"/>
              </a:ext>
            </a:extLst>
          </p:cNvPr>
          <p:cNvCxnSpPr/>
          <p:nvPr/>
        </p:nvCxnSpPr>
        <p:spPr>
          <a:xfrm>
            <a:off x="742958" y="4814887"/>
            <a:ext cx="37953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53F2A0D-8939-1E49-8250-5E5463EF2E7D}"/>
              </a:ext>
            </a:extLst>
          </p:cNvPr>
          <p:cNvSpPr/>
          <p:nvPr/>
        </p:nvSpPr>
        <p:spPr>
          <a:xfrm>
            <a:off x="4262110" y="4929185"/>
            <a:ext cx="628649" cy="371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467EFF-883C-B741-AAA9-341EFE53434C}"/>
              </a:ext>
            </a:extLst>
          </p:cNvPr>
          <p:cNvSpPr/>
          <p:nvPr/>
        </p:nvSpPr>
        <p:spPr>
          <a:xfrm>
            <a:off x="150666" y="3888275"/>
            <a:ext cx="1018116" cy="531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Host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47E584-8A4B-4440-9F8F-06A073C593C7}"/>
              </a:ext>
            </a:extLst>
          </p:cNvPr>
          <p:cNvSpPr/>
          <p:nvPr/>
        </p:nvSpPr>
        <p:spPr>
          <a:xfrm>
            <a:off x="152720" y="5300662"/>
            <a:ext cx="1018116" cy="531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Host 2</a:t>
            </a:r>
          </a:p>
        </p:txBody>
      </p:sp>
    </p:spTree>
    <p:extLst>
      <p:ext uri="{BB962C8B-B14F-4D97-AF65-F5344CB8AC3E}">
        <p14:creationId xmlns:p14="http://schemas.microsoft.com/office/powerpoint/2010/main" val="156604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E7BEA-FFB3-B44C-A2AD-DCCD9D4C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Synchronization models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400696-DCA0-9E4D-9737-9E153C034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41818" y="2057913"/>
            <a:ext cx="5680364" cy="346439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71490B-ECA9-0840-B513-5B2AF93A5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09" y="1469010"/>
            <a:ext cx="2532360" cy="44349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8DC651-7274-0B44-BE9F-429D20134699}"/>
              </a:ext>
            </a:extLst>
          </p:cNvPr>
          <p:cNvSpPr txBox="1"/>
          <p:nvPr/>
        </p:nvSpPr>
        <p:spPr>
          <a:xfrm>
            <a:off x="1246909" y="6109855"/>
            <a:ext cx="253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Parameter Server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33ACDB-96E7-6848-A4D0-E5BE9022BB13}"/>
              </a:ext>
            </a:extLst>
          </p:cNvPr>
          <p:cNvSpPr txBox="1"/>
          <p:nvPr/>
        </p:nvSpPr>
        <p:spPr>
          <a:xfrm>
            <a:off x="6871854" y="6109855"/>
            <a:ext cx="2921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GraphWord2Vec Sync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86313B-A47B-8042-9A01-F3878B28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32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DD2FCF-419D-8F45-A511-93BE04EE9C26}"/>
              </a:ext>
            </a:extLst>
          </p:cNvPr>
          <p:cNvSpPr txBox="1"/>
          <p:nvPr/>
        </p:nvSpPr>
        <p:spPr>
          <a:xfrm>
            <a:off x="8771469" y="1169294"/>
            <a:ext cx="3187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Mirrors reduce on master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Master broadcasts to mirrors</a:t>
            </a:r>
          </a:p>
        </p:txBody>
      </p:sp>
    </p:spTree>
    <p:extLst>
      <p:ext uri="{BB962C8B-B14F-4D97-AF65-F5344CB8AC3E}">
        <p14:creationId xmlns:p14="http://schemas.microsoft.com/office/powerpoint/2010/main" val="3951706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2EF21-3EBE-9D47-A611-7FC2C4BB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GraphWord2Vec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75E2716-3B71-0140-93BC-0A4DD25AEBEB}"/>
              </a:ext>
            </a:extLst>
          </p:cNvPr>
          <p:cNvSpPr txBox="1"/>
          <p:nvPr/>
        </p:nvSpPr>
        <p:spPr>
          <a:xfrm>
            <a:off x="13038" y="912088"/>
            <a:ext cx="8527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Implemented in D-Galois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Galois[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SOSP13</a:t>
            </a:r>
            <a:r>
              <a:rPr lang="en-US" sz="2400" dirty="0">
                <a:latin typeface="+mj-lt"/>
              </a:rPr>
              <a:t>] for local computation (</a:t>
            </a:r>
            <a:r>
              <a:rPr lang="en-US" sz="2400" dirty="0" err="1">
                <a:latin typeface="+mj-lt"/>
              </a:rPr>
              <a:t>Hogwild</a:t>
            </a:r>
            <a:r>
              <a:rPr lang="en-US" sz="2400" dirty="0">
                <a:latin typeface="+mj-lt"/>
              </a:rPr>
              <a:t> SGD)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Worklist</a:t>
            </a:r>
            <a:r>
              <a:rPr lang="en-US" sz="2400" dirty="0">
                <a:latin typeface="+mj-lt"/>
              </a:rPr>
              <a:t> to store examples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Large arrays</a:t>
            </a:r>
            <a:r>
              <a:rPr lang="en-US" sz="2400" dirty="0">
                <a:latin typeface="+mj-lt"/>
              </a:rPr>
              <a:t> for node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Gluon[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PLDI18</a:t>
            </a:r>
            <a:r>
              <a:rPr lang="en-US" sz="2400" dirty="0">
                <a:latin typeface="+mj-lt"/>
              </a:rPr>
              <a:t>] for synchronization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Handles sparse communication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Only need to specify label and reduction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Bulk synchronous computation</a:t>
            </a:r>
          </a:p>
        </p:txBody>
      </p:sp>
      <p:sp>
        <p:nvSpPr>
          <p:cNvPr id="57" name="Shape 186">
            <a:extLst>
              <a:ext uri="{FF2B5EF4-FFF2-40B4-BE49-F238E27FC236}">
                <a16:creationId xmlns:a16="http://schemas.microsoft.com/office/drawing/2014/main" id="{8903EE12-866B-1844-A4E1-4D71A802ADC4}"/>
              </a:ext>
            </a:extLst>
          </p:cNvPr>
          <p:cNvSpPr/>
          <p:nvPr/>
        </p:nvSpPr>
        <p:spPr>
          <a:xfrm>
            <a:off x="4182035" y="3980329"/>
            <a:ext cx="3240741" cy="282265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58" name="Shape 191">
            <a:extLst>
              <a:ext uri="{FF2B5EF4-FFF2-40B4-BE49-F238E27FC236}">
                <a16:creationId xmlns:a16="http://schemas.microsoft.com/office/drawing/2014/main" id="{360AF356-4BF5-5845-9DF8-C4CC01870E67}"/>
              </a:ext>
            </a:extLst>
          </p:cNvPr>
          <p:cNvSpPr/>
          <p:nvPr/>
        </p:nvSpPr>
        <p:spPr>
          <a:xfrm>
            <a:off x="4625788" y="4115105"/>
            <a:ext cx="2334019" cy="414922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solidFill>
                  <a:srgbClr val="0000FF"/>
                </a:solidFill>
              </a:rPr>
              <a:t>Construct vocabulary and local graph</a:t>
            </a:r>
            <a:endParaRPr sz="1600" dirty="0">
              <a:solidFill>
                <a:srgbClr val="0000FF"/>
              </a:solidFill>
            </a:endParaRPr>
          </a:p>
        </p:txBody>
      </p:sp>
      <p:sp>
        <p:nvSpPr>
          <p:cNvPr id="59" name="Shape 190">
            <a:extLst>
              <a:ext uri="{FF2B5EF4-FFF2-40B4-BE49-F238E27FC236}">
                <a16:creationId xmlns:a16="http://schemas.microsoft.com/office/drawing/2014/main" id="{ADCC428A-9FDA-BE43-B989-531A2214DB33}"/>
              </a:ext>
            </a:extLst>
          </p:cNvPr>
          <p:cNvSpPr/>
          <p:nvPr/>
        </p:nvSpPr>
        <p:spPr>
          <a:xfrm>
            <a:off x="4625787" y="4894728"/>
            <a:ext cx="2329401" cy="52681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Mini-Batch Computation on local graph</a:t>
            </a:r>
            <a:endParaRPr sz="1600" dirty="0"/>
          </a:p>
        </p:txBody>
      </p:sp>
      <p:sp>
        <p:nvSpPr>
          <p:cNvPr id="60" name="Shape 191">
            <a:extLst>
              <a:ext uri="{FF2B5EF4-FFF2-40B4-BE49-F238E27FC236}">
                <a16:creationId xmlns:a16="http://schemas.microsoft.com/office/drawing/2014/main" id="{C4733D3A-640D-F144-BA7B-94B543377A38}"/>
              </a:ext>
            </a:extLst>
          </p:cNvPr>
          <p:cNvSpPr/>
          <p:nvPr/>
        </p:nvSpPr>
        <p:spPr>
          <a:xfrm>
            <a:off x="4625787" y="5759351"/>
            <a:ext cx="2320166" cy="60029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FF"/>
                </a:solidFill>
              </a:rPr>
              <a:t>Synchronize common words with each other</a:t>
            </a:r>
            <a:endParaRPr sz="1600" dirty="0">
              <a:solidFill>
                <a:srgbClr val="0000FF"/>
              </a:solidFill>
            </a:endParaRPr>
          </a:p>
        </p:txBody>
      </p:sp>
      <p:cxnSp>
        <p:nvCxnSpPr>
          <p:cNvPr id="65" name="Shape 192">
            <a:extLst>
              <a:ext uri="{FF2B5EF4-FFF2-40B4-BE49-F238E27FC236}">
                <a16:creationId xmlns:a16="http://schemas.microsoft.com/office/drawing/2014/main" id="{83C059AA-C7FE-AD4E-B223-03947C179FC3}"/>
              </a:ext>
            </a:extLst>
          </p:cNvPr>
          <p:cNvCxnSpPr>
            <a:cxnSpLocks/>
            <a:stCxn id="59" idx="2"/>
            <a:endCxn id="60" idx="0"/>
          </p:cNvCxnSpPr>
          <p:nvPr/>
        </p:nvCxnSpPr>
        <p:spPr>
          <a:xfrm flipH="1">
            <a:off x="5785870" y="5421544"/>
            <a:ext cx="4618" cy="33780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" name="Shape 192">
            <a:extLst>
              <a:ext uri="{FF2B5EF4-FFF2-40B4-BE49-F238E27FC236}">
                <a16:creationId xmlns:a16="http://schemas.microsoft.com/office/drawing/2014/main" id="{2D6F690E-66EB-EE4A-9BCC-C8DA890E2ED7}"/>
              </a:ext>
            </a:extLst>
          </p:cNvPr>
          <p:cNvCxnSpPr>
            <a:cxnSpLocks/>
            <a:stCxn id="58" idx="2"/>
            <a:endCxn id="59" idx="0"/>
          </p:cNvCxnSpPr>
          <p:nvPr/>
        </p:nvCxnSpPr>
        <p:spPr>
          <a:xfrm flipH="1">
            <a:off x="5790488" y="4530027"/>
            <a:ext cx="2310" cy="36470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1" name="Shape 187">
            <a:extLst>
              <a:ext uri="{FF2B5EF4-FFF2-40B4-BE49-F238E27FC236}">
                <a16:creationId xmlns:a16="http://schemas.microsoft.com/office/drawing/2014/main" id="{720C5FE4-6209-B04A-8E0A-2CDAE1D45501}"/>
              </a:ext>
            </a:extLst>
          </p:cNvPr>
          <p:cNvSpPr/>
          <p:nvPr/>
        </p:nvSpPr>
        <p:spPr>
          <a:xfrm>
            <a:off x="4399525" y="4671932"/>
            <a:ext cx="1386346" cy="1909383"/>
          </a:xfrm>
          <a:custGeom>
            <a:avLst/>
            <a:gdLst/>
            <a:ahLst/>
            <a:cxnLst/>
            <a:rect l="0" t="0" r="0" b="0"/>
            <a:pathLst>
              <a:path w="46671" h="108256" extrusionOk="0">
                <a:moveTo>
                  <a:pt x="45843" y="98314"/>
                </a:moveTo>
                <a:lnTo>
                  <a:pt x="45843" y="108256"/>
                </a:lnTo>
                <a:lnTo>
                  <a:pt x="0" y="108256"/>
                </a:lnTo>
                <a:lnTo>
                  <a:pt x="276" y="0"/>
                </a:lnTo>
                <a:lnTo>
                  <a:pt x="37006" y="0"/>
                </a:lnTo>
                <a:lnTo>
                  <a:pt x="46671" y="0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79" name="Shape 199">
            <a:extLst>
              <a:ext uri="{FF2B5EF4-FFF2-40B4-BE49-F238E27FC236}">
                <a16:creationId xmlns:a16="http://schemas.microsoft.com/office/drawing/2014/main" id="{F296F988-EF8B-6A4C-AA16-EF9136DC4CEC}"/>
              </a:ext>
            </a:extLst>
          </p:cNvPr>
          <p:cNvCxnSpPr>
            <a:cxnSpLocks/>
            <a:stCxn id="29" idx="1"/>
            <a:endCxn id="60" idx="3"/>
          </p:cNvCxnSpPr>
          <p:nvPr/>
        </p:nvCxnSpPr>
        <p:spPr>
          <a:xfrm flipH="1">
            <a:off x="6945953" y="6059499"/>
            <a:ext cx="2016824" cy="0"/>
          </a:xfrm>
          <a:prstGeom prst="straightConnector1">
            <a:avLst/>
          </a:prstGeom>
          <a:noFill/>
          <a:ln w="22225" cap="flat" cmpd="sng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2BC4C60E-C7D9-B64D-826C-DA18EC9F62C6}"/>
              </a:ext>
            </a:extLst>
          </p:cNvPr>
          <p:cNvSpPr txBox="1"/>
          <p:nvPr/>
        </p:nvSpPr>
        <p:spPr>
          <a:xfrm>
            <a:off x="5426188" y="3643263"/>
            <a:ext cx="719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Host 1</a:t>
            </a:r>
          </a:p>
        </p:txBody>
      </p:sp>
      <p:sp>
        <p:nvSpPr>
          <p:cNvPr id="26" name="Shape 186">
            <a:extLst>
              <a:ext uri="{FF2B5EF4-FFF2-40B4-BE49-F238E27FC236}">
                <a16:creationId xmlns:a16="http://schemas.microsoft.com/office/drawing/2014/main" id="{E8BA4202-1A67-B648-8367-102BE8FA14A2}"/>
              </a:ext>
            </a:extLst>
          </p:cNvPr>
          <p:cNvSpPr/>
          <p:nvPr/>
        </p:nvSpPr>
        <p:spPr>
          <a:xfrm>
            <a:off x="8519025" y="3980329"/>
            <a:ext cx="3240741" cy="282265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27" name="Shape 191">
            <a:extLst>
              <a:ext uri="{FF2B5EF4-FFF2-40B4-BE49-F238E27FC236}">
                <a16:creationId xmlns:a16="http://schemas.microsoft.com/office/drawing/2014/main" id="{35C2B208-05B5-D64A-B80B-AB314245EAF6}"/>
              </a:ext>
            </a:extLst>
          </p:cNvPr>
          <p:cNvSpPr/>
          <p:nvPr/>
        </p:nvSpPr>
        <p:spPr>
          <a:xfrm>
            <a:off x="8962778" y="4115105"/>
            <a:ext cx="2334019" cy="414922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solidFill>
                  <a:srgbClr val="0000FF"/>
                </a:solidFill>
              </a:rPr>
              <a:t>Construct vocabulary and local graph</a:t>
            </a:r>
            <a:endParaRPr sz="1600" dirty="0">
              <a:solidFill>
                <a:srgbClr val="0000FF"/>
              </a:solidFill>
            </a:endParaRPr>
          </a:p>
        </p:txBody>
      </p:sp>
      <p:sp>
        <p:nvSpPr>
          <p:cNvPr id="28" name="Shape 190">
            <a:extLst>
              <a:ext uri="{FF2B5EF4-FFF2-40B4-BE49-F238E27FC236}">
                <a16:creationId xmlns:a16="http://schemas.microsoft.com/office/drawing/2014/main" id="{BE25A4F0-705F-FB4C-82CE-1875E0B24E2B}"/>
              </a:ext>
            </a:extLst>
          </p:cNvPr>
          <p:cNvSpPr/>
          <p:nvPr/>
        </p:nvSpPr>
        <p:spPr>
          <a:xfrm>
            <a:off x="8962777" y="4894728"/>
            <a:ext cx="2329401" cy="52681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Mini-Batch Computation on local graph</a:t>
            </a:r>
            <a:endParaRPr sz="1600" dirty="0"/>
          </a:p>
        </p:txBody>
      </p:sp>
      <p:sp>
        <p:nvSpPr>
          <p:cNvPr id="29" name="Shape 191">
            <a:extLst>
              <a:ext uri="{FF2B5EF4-FFF2-40B4-BE49-F238E27FC236}">
                <a16:creationId xmlns:a16="http://schemas.microsoft.com/office/drawing/2014/main" id="{F551DA83-DC85-FD46-A02C-968A1C23FCF2}"/>
              </a:ext>
            </a:extLst>
          </p:cNvPr>
          <p:cNvSpPr/>
          <p:nvPr/>
        </p:nvSpPr>
        <p:spPr>
          <a:xfrm>
            <a:off x="8962777" y="5759351"/>
            <a:ext cx="2320166" cy="60029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FF"/>
                </a:solidFill>
              </a:rPr>
              <a:t>Synchronize common words with each other</a:t>
            </a:r>
            <a:endParaRPr sz="1600" dirty="0">
              <a:solidFill>
                <a:srgbClr val="0000FF"/>
              </a:solidFill>
            </a:endParaRPr>
          </a:p>
        </p:txBody>
      </p:sp>
      <p:cxnSp>
        <p:nvCxnSpPr>
          <p:cNvPr id="30" name="Shape 192">
            <a:extLst>
              <a:ext uri="{FF2B5EF4-FFF2-40B4-BE49-F238E27FC236}">
                <a16:creationId xmlns:a16="http://schemas.microsoft.com/office/drawing/2014/main" id="{4B5C0454-ECB0-214E-88C0-9BADA8016E87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 flipH="1">
            <a:off x="10122860" y="5421544"/>
            <a:ext cx="4618" cy="33780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" name="Shape 192">
            <a:extLst>
              <a:ext uri="{FF2B5EF4-FFF2-40B4-BE49-F238E27FC236}">
                <a16:creationId xmlns:a16="http://schemas.microsoft.com/office/drawing/2014/main" id="{367CCE23-AAD1-504C-B0DA-70242FCDE8E6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 flipH="1">
            <a:off x="10127478" y="4530027"/>
            <a:ext cx="2310" cy="36470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" name="Shape 187">
            <a:extLst>
              <a:ext uri="{FF2B5EF4-FFF2-40B4-BE49-F238E27FC236}">
                <a16:creationId xmlns:a16="http://schemas.microsoft.com/office/drawing/2014/main" id="{0895EC58-AB72-FB46-B0DE-4CB1EA2041BD}"/>
              </a:ext>
            </a:extLst>
          </p:cNvPr>
          <p:cNvSpPr/>
          <p:nvPr/>
        </p:nvSpPr>
        <p:spPr>
          <a:xfrm>
            <a:off x="8736515" y="4671932"/>
            <a:ext cx="1386346" cy="1909383"/>
          </a:xfrm>
          <a:custGeom>
            <a:avLst/>
            <a:gdLst/>
            <a:ahLst/>
            <a:cxnLst/>
            <a:rect l="0" t="0" r="0" b="0"/>
            <a:pathLst>
              <a:path w="46671" h="108256" extrusionOk="0">
                <a:moveTo>
                  <a:pt x="45843" y="98314"/>
                </a:moveTo>
                <a:lnTo>
                  <a:pt x="45843" y="108256"/>
                </a:lnTo>
                <a:lnTo>
                  <a:pt x="0" y="108256"/>
                </a:lnTo>
                <a:lnTo>
                  <a:pt x="276" y="0"/>
                </a:lnTo>
                <a:lnTo>
                  <a:pt x="37006" y="0"/>
                </a:lnTo>
                <a:lnTo>
                  <a:pt x="46671" y="0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2664A2-92B5-BC4A-9D2A-7035E8578E7F}"/>
              </a:ext>
            </a:extLst>
          </p:cNvPr>
          <p:cNvSpPr txBox="1"/>
          <p:nvPr/>
        </p:nvSpPr>
        <p:spPr>
          <a:xfrm>
            <a:off x="9763178" y="3643263"/>
            <a:ext cx="719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Host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F2C2B-B957-B04C-857C-54F7DEA57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49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79B1-32A7-A145-B5E7-7DA775237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GraphWord2Vec: Combining Gradients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0124-4F91-3F4C-99BE-B0A8D0CAB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0098"/>
            <a:ext cx="10515600" cy="1505787"/>
          </a:xfrm>
        </p:spPr>
        <p:txBody>
          <a:bodyPr/>
          <a:lstStyle/>
          <a:p>
            <a:r>
              <a:rPr lang="en-US" dirty="0">
                <a:latin typeface="+mj-lt"/>
              </a:rPr>
              <a:t>A good gradient combining method:</a:t>
            </a:r>
          </a:p>
          <a:p>
            <a:pPr lvl="1"/>
            <a:r>
              <a:rPr lang="en-US" dirty="0">
                <a:latin typeface="+mj-lt"/>
              </a:rPr>
              <a:t>Decreases the loss</a:t>
            </a:r>
          </a:p>
          <a:p>
            <a:pPr lvl="1"/>
            <a:r>
              <a:rPr lang="en-US" dirty="0">
                <a:latin typeface="+mj-lt"/>
              </a:rPr>
              <a:t>Avoid taking too large a step and diverge </a:t>
            </a: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184F947-F3C3-EA40-B3F1-7C0F18A6AAB3}"/>
              </a:ext>
            </a:extLst>
          </p:cNvPr>
          <p:cNvGrpSpPr/>
          <p:nvPr/>
        </p:nvGrpSpPr>
        <p:grpSpPr>
          <a:xfrm>
            <a:off x="1233786" y="3957011"/>
            <a:ext cx="2520796" cy="2594291"/>
            <a:chOff x="1233786" y="3610642"/>
            <a:chExt cx="2520796" cy="259429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5ED9282-6EDE-464B-9B8F-FB951034F711}"/>
                </a:ext>
              </a:extLst>
            </p:cNvPr>
            <p:cNvCxnSpPr/>
            <p:nvPr/>
          </p:nvCxnSpPr>
          <p:spPr>
            <a:xfrm flipV="1">
              <a:off x="1357745" y="4544291"/>
              <a:ext cx="1399310" cy="1025236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D1E0622-F627-2F4E-8B55-3A5BF9CB27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7745" y="4696691"/>
              <a:ext cx="1579419" cy="872836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4A3AA95-E446-124D-A325-88728AB96B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7745" y="4045527"/>
              <a:ext cx="2396837" cy="1524001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F83B17-7325-E34C-97C9-C577453AC869}"/>
                </a:ext>
              </a:extLst>
            </p:cNvPr>
            <p:cNvSpPr txBox="1"/>
            <p:nvPr/>
          </p:nvSpPr>
          <p:spPr>
            <a:xfrm>
              <a:off x="1663026" y="4696690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g2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8472BA-C9F6-B641-8650-8D778BFDEE44}"/>
                </a:ext>
              </a:extLst>
            </p:cNvPr>
            <p:cNvSpPr txBox="1"/>
            <p:nvPr/>
          </p:nvSpPr>
          <p:spPr>
            <a:xfrm>
              <a:off x="2210521" y="4931986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g1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8E6582-147C-D44E-8922-9799799676A4}"/>
                </a:ext>
              </a:extLst>
            </p:cNvPr>
            <p:cNvSpPr txBox="1"/>
            <p:nvPr/>
          </p:nvSpPr>
          <p:spPr>
            <a:xfrm>
              <a:off x="2597723" y="3610642"/>
              <a:ext cx="1125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</a:rPr>
                <a:t>(g1+g2)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104BF72-3C23-524D-AAD1-60376776D788}"/>
                </a:ext>
              </a:extLst>
            </p:cNvPr>
            <p:cNvSpPr txBox="1"/>
            <p:nvPr/>
          </p:nvSpPr>
          <p:spPr>
            <a:xfrm>
              <a:off x="1233786" y="5804823"/>
              <a:ext cx="12879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(a) Parallel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3E68D32-3301-B640-92CB-AD4C7F83DF1F}"/>
              </a:ext>
            </a:extLst>
          </p:cNvPr>
          <p:cNvGrpSpPr/>
          <p:nvPr/>
        </p:nvGrpSpPr>
        <p:grpSpPr>
          <a:xfrm>
            <a:off x="9435832" y="4732628"/>
            <a:ext cx="2105005" cy="1817739"/>
            <a:chOff x="9435832" y="4386259"/>
            <a:chExt cx="2105005" cy="1817739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552F763-8B99-7D4F-9CD8-A5619EE222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99073" y="4585853"/>
              <a:ext cx="0" cy="872838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2AF63CA-24DA-2643-A4CD-7C22484C22F4}"/>
                </a:ext>
              </a:extLst>
            </p:cNvPr>
            <p:cNvCxnSpPr>
              <a:cxnSpLocks/>
            </p:cNvCxnSpPr>
            <p:nvPr/>
          </p:nvCxnSpPr>
          <p:spPr>
            <a:xfrm>
              <a:off x="9899073" y="5458690"/>
              <a:ext cx="1641764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9AE0332-CA0A-2349-ACB2-6F5914ED2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99073" y="4696690"/>
              <a:ext cx="1641764" cy="762002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CD17E8-DE95-4D44-9035-5EC32A250A69}"/>
                </a:ext>
              </a:extLst>
            </p:cNvPr>
            <p:cNvSpPr txBox="1"/>
            <p:nvPr/>
          </p:nvSpPr>
          <p:spPr>
            <a:xfrm>
              <a:off x="9435832" y="4807527"/>
              <a:ext cx="4844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g2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39D395-D7DC-7445-89D1-B37CC6AEACFA}"/>
                </a:ext>
              </a:extLst>
            </p:cNvPr>
            <p:cNvSpPr txBox="1"/>
            <p:nvPr/>
          </p:nvSpPr>
          <p:spPr>
            <a:xfrm>
              <a:off x="10585354" y="5426518"/>
              <a:ext cx="4844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D16D8B-0EB4-A641-89D0-A1D893981927}"/>
                </a:ext>
              </a:extLst>
            </p:cNvPr>
            <p:cNvSpPr txBox="1"/>
            <p:nvPr/>
          </p:nvSpPr>
          <p:spPr>
            <a:xfrm>
              <a:off x="10247452" y="4386259"/>
              <a:ext cx="938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</a:rPr>
                <a:t>g1+g2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C6A858F-E363-3A42-BA2B-DD2DDD222995}"/>
                </a:ext>
              </a:extLst>
            </p:cNvPr>
            <p:cNvSpPr txBox="1"/>
            <p:nvPr/>
          </p:nvSpPr>
          <p:spPr>
            <a:xfrm>
              <a:off x="9815206" y="5803888"/>
              <a:ext cx="16945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(c) Orthogonal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090748D-8FE5-7B49-AB31-3633A461114C}"/>
              </a:ext>
            </a:extLst>
          </p:cNvPr>
          <p:cNvSpPr txBox="1"/>
          <p:nvPr/>
        </p:nvSpPr>
        <p:spPr>
          <a:xfrm>
            <a:off x="7100135" y="4692231"/>
            <a:ext cx="115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g1+g`2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25CA22A-8440-F949-9B78-AE65AFFFB88B}"/>
              </a:ext>
            </a:extLst>
          </p:cNvPr>
          <p:cNvCxnSpPr>
            <a:cxnSpLocks/>
          </p:cNvCxnSpPr>
          <p:nvPr/>
        </p:nvCxnSpPr>
        <p:spPr>
          <a:xfrm flipH="1" flipV="1">
            <a:off x="5513220" y="4732628"/>
            <a:ext cx="2739" cy="1132078"/>
          </a:xfrm>
          <a:prstGeom prst="straightConnector1">
            <a:avLst/>
          </a:prstGeom>
          <a:ln w="444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E2F6F6B-8910-804E-948E-C98E4F21F1D9}"/>
              </a:ext>
            </a:extLst>
          </p:cNvPr>
          <p:cNvCxnSpPr/>
          <p:nvPr/>
        </p:nvCxnSpPr>
        <p:spPr>
          <a:xfrm>
            <a:off x="5524258" y="4789216"/>
            <a:ext cx="789829" cy="0"/>
          </a:xfrm>
          <a:prstGeom prst="line">
            <a:avLst/>
          </a:prstGeom>
          <a:ln w="349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971F9F8-FDA1-D049-8433-35E6B0831DC2}"/>
              </a:ext>
            </a:extLst>
          </p:cNvPr>
          <p:cNvCxnSpPr>
            <a:cxnSpLocks/>
          </p:cNvCxnSpPr>
          <p:nvPr/>
        </p:nvCxnSpPr>
        <p:spPr>
          <a:xfrm>
            <a:off x="6297335" y="4845805"/>
            <a:ext cx="4672" cy="986728"/>
          </a:xfrm>
          <a:prstGeom prst="line">
            <a:avLst/>
          </a:prstGeom>
          <a:ln w="349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33FBC37-490A-E84E-AA69-F4A621A8AAF1}"/>
              </a:ext>
            </a:extLst>
          </p:cNvPr>
          <p:cNvSpPr txBox="1"/>
          <p:nvPr/>
        </p:nvSpPr>
        <p:spPr>
          <a:xfrm>
            <a:off x="4901684" y="5002899"/>
            <a:ext cx="600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g`2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8D7BC22-247D-8245-B992-555CF381FE45}"/>
              </a:ext>
            </a:extLst>
          </p:cNvPr>
          <p:cNvCxnSpPr>
            <a:cxnSpLocks/>
          </p:cNvCxnSpPr>
          <p:nvPr/>
        </p:nvCxnSpPr>
        <p:spPr>
          <a:xfrm flipV="1">
            <a:off x="5505087" y="5102705"/>
            <a:ext cx="1641764" cy="762002"/>
          </a:xfrm>
          <a:prstGeom prst="straightConnector1">
            <a:avLst/>
          </a:prstGeom>
          <a:ln w="444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C185F12-1882-0F43-8FA6-2640DC90B97B}"/>
              </a:ext>
            </a:extLst>
          </p:cNvPr>
          <p:cNvGrpSpPr/>
          <p:nvPr/>
        </p:nvGrpSpPr>
        <p:grpSpPr>
          <a:xfrm>
            <a:off x="5243653" y="4789216"/>
            <a:ext cx="2164632" cy="1819875"/>
            <a:chOff x="5243653" y="4789216"/>
            <a:chExt cx="2164632" cy="18198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99DB2B5-A4E8-7748-857F-0D5612FD0D74}"/>
                </a:ext>
              </a:extLst>
            </p:cNvPr>
            <p:cNvGrpSpPr/>
            <p:nvPr/>
          </p:nvGrpSpPr>
          <p:grpSpPr>
            <a:xfrm>
              <a:off x="5505087" y="4789216"/>
              <a:ext cx="1641764" cy="1504982"/>
              <a:chOff x="5505087" y="4789216"/>
              <a:chExt cx="1641764" cy="1504982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C64B8366-F4F6-4D4C-A88F-0CB6FE82C7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5087" y="4789216"/>
                <a:ext cx="820882" cy="1075490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1071E059-5C2F-CE45-A1BB-8174D99991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5087" y="5864705"/>
                <a:ext cx="1641764" cy="0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E0D4D65-4479-204A-B00A-A64E6126F3AE}"/>
                  </a:ext>
                </a:extLst>
              </p:cNvPr>
              <p:cNvSpPr txBox="1"/>
              <p:nvPr/>
            </p:nvSpPr>
            <p:spPr>
              <a:xfrm rot="18688922">
                <a:off x="5622123" y="4850499"/>
                <a:ext cx="484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g2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0F37C88-4366-2541-8C8D-4923682D2962}"/>
                  </a:ext>
                </a:extLst>
              </p:cNvPr>
              <p:cNvSpPr txBox="1"/>
              <p:nvPr/>
            </p:nvSpPr>
            <p:spPr>
              <a:xfrm>
                <a:off x="6191368" y="5832533"/>
                <a:ext cx="484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g1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DA15057-1C29-9442-AE6C-68E6D90815A9}"/>
                </a:ext>
              </a:extLst>
            </p:cNvPr>
            <p:cNvSpPr txBox="1"/>
            <p:nvPr/>
          </p:nvSpPr>
          <p:spPr>
            <a:xfrm>
              <a:off x="5243653" y="6208981"/>
              <a:ext cx="21646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(b) Grad projection</a:t>
              </a:r>
            </a:p>
          </p:txBody>
        </p: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0E0E9779-98F6-D243-A570-3E54CFB143AF}"/>
              </a:ext>
            </a:extLst>
          </p:cNvPr>
          <p:cNvSpPr/>
          <p:nvPr/>
        </p:nvSpPr>
        <p:spPr>
          <a:xfrm>
            <a:off x="7841672" y="2244437"/>
            <a:ext cx="678873" cy="676656"/>
          </a:xfrm>
          <a:prstGeom prst="ellipse">
            <a:avLst/>
          </a:prstGeom>
          <a:solidFill>
            <a:srgbClr val="D5E8D4"/>
          </a:solidFill>
          <a:ln>
            <a:solidFill>
              <a:srgbClr val="82B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fox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CAF30B6-9A08-DC44-B246-398592F94046}"/>
              </a:ext>
            </a:extLst>
          </p:cNvPr>
          <p:cNvSpPr/>
          <p:nvPr/>
        </p:nvSpPr>
        <p:spPr>
          <a:xfrm>
            <a:off x="10536381" y="2264739"/>
            <a:ext cx="678873" cy="676656"/>
          </a:xfrm>
          <a:prstGeom prst="ellipse">
            <a:avLst/>
          </a:prstGeom>
          <a:solidFill>
            <a:srgbClr val="D5E8D4"/>
          </a:solidFill>
          <a:ln>
            <a:solidFill>
              <a:srgbClr val="82B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fox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9B043BA-EC1E-B34E-8D18-B558673D90FA}"/>
              </a:ext>
            </a:extLst>
          </p:cNvPr>
          <p:cNvSpPr/>
          <p:nvPr/>
        </p:nvSpPr>
        <p:spPr>
          <a:xfrm>
            <a:off x="7677344" y="1625954"/>
            <a:ext cx="990141" cy="380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Host 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E42B02F-D5E8-FF46-8A0A-43E9E52B16B0}"/>
              </a:ext>
            </a:extLst>
          </p:cNvPr>
          <p:cNvSpPr/>
          <p:nvPr/>
        </p:nvSpPr>
        <p:spPr>
          <a:xfrm>
            <a:off x="10449516" y="1625954"/>
            <a:ext cx="990141" cy="380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Host 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85DEEB-C779-D046-9B6A-EA1FDF4BD237}"/>
              </a:ext>
            </a:extLst>
          </p:cNvPr>
          <p:cNvSpPr/>
          <p:nvPr/>
        </p:nvSpPr>
        <p:spPr>
          <a:xfrm rot="16200000">
            <a:off x="8812031" y="2207141"/>
            <a:ext cx="167339" cy="622372"/>
          </a:xfrm>
          <a:prstGeom prst="rect">
            <a:avLst/>
          </a:prstGeom>
          <a:solidFill>
            <a:srgbClr val="DAE8FC"/>
          </a:solidFill>
          <a:ln>
            <a:solidFill>
              <a:srgbClr val="6C8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DE6DA55-529C-2946-8984-21EBBDF80514}"/>
              </a:ext>
            </a:extLst>
          </p:cNvPr>
          <p:cNvSpPr/>
          <p:nvPr/>
        </p:nvSpPr>
        <p:spPr>
          <a:xfrm rot="16200000">
            <a:off x="11464093" y="2207140"/>
            <a:ext cx="167339" cy="622372"/>
          </a:xfrm>
          <a:prstGeom prst="rect">
            <a:avLst/>
          </a:prstGeom>
          <a:solidFill>
            <a:srgbClr val="DAE8FC"/>
          </a:solidFill>
          <a:ln>
            <a:solidFill>
              <a:srgbClr val="6C8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F3CDBC2-C54F-FE43-A54D-8D6D02DC68D8}"/>
              </a:ext>
            </a:extLst>
          </p:cNvPr>
          <p:cNvCxnSpPr>
            <a:cxnSpLocks/>
          </p:cNvCxnSpPr>
          <p:nvPr/>
        </p:nvCxnSpPr>
        <p:spPr>
          <a:xfrm>
            <a:off x="9892151" y="1506974"/>
            <a:ext cx="0" cy="1444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B379008-A580-D04E-95DE-5D7D73D59718}"/>
              </a:ext>
            </a:extLst>
          </p:cNvPr>
          <p:cNvSpPr txBox="1"/>
          <p:nvPr/>
        </p:nvSpPr>
        <p:spPr>
          <a:xfrm>
            <a:off x="0" y="3298776"/>
            <a:ext cx="3624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Possible configurations: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1150F0C-919C-2A48-917D-181E7ED3B44B}"/>
              </a:ext>
            </a:extLst>
          </p:cNvPr>
          <p:cNvCxnSpPr>
            <a:stCxn id="64" idx="1"/>
          </p:cNvCxnSpPr>
          <p:nvPr/>
        </p:nvCxnSpPr>
        <p:spPr>
          <a:xfrm>
            <a:off x="8895701" y="2601997"/>
            <a:ext cx="802481" cy="1000185"/>
          </a:xfrm>
          <a:prstGeom prst="straightConnector1">
            <a:avLst/>
          </a:prstGeom>
          <a:ln w="2222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50EBA87-6748-B84D-B831-069E682C731D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10449516" y="2601996"/>
            <a:ext cx="1098247" cy="1041000"/>
          </a:xfrm>
          <a:prstGeom prst="straightConnector1">
            <a:avLst/>
          </a:prstGeom>
          <a:ln w="2222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43CD2ED-AF22-5840-99C3-C8EAFCA2E4FB}"/>
              </a:ext>
            </a:extLst>
          </p:cNvPr>
          <p:cNvSpPr txBox="1"/>
          <p:nvPr/>
        </p:nvSpPr>
        <p:spPr>
          <a:xfrm>
            <a:off x="8581333" y="1958845"/>
            <a:ext cx="840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e1</a:t>
            </a:r>
            <a:r>
              <a:rPr lang="en-US" sz="2800" baseline="-25000" dirty="0"/>
              <a:t>fox</a:t>
            </a:r>
            <a:endParaRPr lang="en-US" sz="28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830C765-DDFC-C847-B96F-518D32170771}"/>
              </a:ext>
            </a:extLst>
          </p:cNvPr>
          <p:cNvSpPr txBox="1"/>
          <p:nvPr/>
        </p:nvSpPr>
        <p:spPr>
          <a:xfrm>
            <a:off x="11239220" y="1967388"/>
            <a:ext cx="840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e2</a:t>
            </a:r>
            <a:r>
              <a:rPr lang="en-US" sz="2800" baseline="-25000" dirty="0"/>
              <a:t>fox</a:t>
            </a:r>
            <a:endParaRPr lang="en-US" sz="28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80E2E56-1885-4442-B98F-83152F2A14C4}"/>
              </a:ext>
            </a:extLst>
          </p:cNvPr>
          <p:cNvSpPr txBox="1"/>
          <p:nvPr/>
        </p:nvSpPr>
        <p:spPr>
          <a:xfrm>
            <a:off x="8940619" y="3587114"/>
            <a:ext cx="2466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Combine (e1</a:t>
            </a:r>
            <a:r>
              <a:rPr lang="en-US" sz="2000" baseline="-25000" dirty="0"/>
              <a:t>fox </a:t>
            </a:r>
            <a:r>
              <a:rPr lang="en-US" sz="2000" dirty="0"/>
              <a:t>, e2</a:t>
            </a:r>
            <a:r>
              <a:rPr lang="en-US" sz="2000" baseline="-25000" dirty="0"/>
              <a:t>fox </a:t>
            </a:r>
            <a:r>
              <a:rPr lang="en-US" sz="2000" dirty="0"/>
              <a:t>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0D82B69-E117-B846-A067-40E8054E6F4A}"/>
              </a:ext>
            </a:extLst>
          </p:cNvPr>
          <p:cNvSpPr txBox="1"/>
          <p:nvPr/>
        </p:nvSpPr>
        <p:spPr>
          <a:xfrm>
            <a:off x="1552892" y="4083957"/>
            <a:ext cx="1024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Average</a:t>
            </a:r>
            <a:endParaRPr lang="en-US" sz="16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9BC3E82-1338-9B41-A968-46B87268265C}"/>
              </a:ext>
            </a:extLst>
          </p:cNvPr>
          <p:cNvSpPr txBox="1"/>
          <p:nvPr/>
        </p:nvSpPr>
        <p:spPr>
          <a:xfrm>
            <a:off x="9777804" y="4249868"/>
            <a:ext cx="603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Add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10A6722-C9CD-0F48-9F62-450FB43B5669}"/>
              </a:ext>
            </a:extLst>
          </p:cNvPr>
          <p:cNvSpPr txBox="1"/>
          <p:nvPr/>
        </p:nvSpPr>
        <p:spPr>
          <a:xfrm>
            <a:off x="5502331" y="4097903"/>
            <a:ext cx="1999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Model Combiner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3CBA8C5-2822-3948-8767-8C33C67B669B}"/>
              </a:ext>
            </a:extLst>
          </p:cNvPr>
          <p:cNvSpPr txBox="1"/>
          <p:nvPr/>
        </p:nvSpPr>
        <p:spPr>
          <a:xfrm>
            <a:off x="3525192" y="3970862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/2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44901-7A28-5445-9450-56567CA28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34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9E482-7345-2441-98BB-769B6BB2AAAE}"/>
              </a:ext>
            </a:extLst>
          </p:cNvPr>
          <p:cNvSpPr txBox="1"/>
          <p:nvPr/>
        </p:nvSpPr>
        <p:spPr>
          <a:xfrm>
            <a:off x="3523129" y="57015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4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9" grpId="0"/>
      <p:bldP spid="68" grpId="0"/>
      <p:bldP spid="78" grpId="0"/>
      <p:bldP spid="79" grpId="0"/>
      <p:bldP spid="80" grpId="0"/>
      <p:bldP spid="8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473C-B5AC-2140-BB30-1F6C98D9F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Communication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DD85B-C162-BB41-8FF9-07120C295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2"/>
            <a:ext cx="10515600" cy="4846638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Naïve:</a:t>
            </a:r>
          </a:p>
          <a:p>
            <a:pPr lvl="1"/>
            <a:r>
              <a:rPr lang="en-US" dirty="0">
                <a:latin typeface="+mj-lt"/>
              </a:rPr>
              <a:t>Model is replicated on all hosts</a:t>
            </a:r>
          </a:p>
          <a:p>
            <a:pPr lvl="1"/>
            <a:r>
              <a:rPr lang="en-US" dirty="0">
                <a:latin typeface="+mj-lt"/>
              </a:rPr>
              <a:t>Send all mirror proxies to masters</a:t>
            </a:r>
          </a:p>
          <a:p>
            <a:pPr lvl="1"/>
            <a:r>
              <a:rPr lang="en-US" dirty="0">
                <a:latin typeface="+mj-lt"/>
              </a:rPr>
              <a:t>Broadcast all master proxies to all hosts </a:t>
            </a:r>
          </a:p>
          <a:p>
            <a:r>
              <a:rPr lang="en-US" b="1" dirty="0">
                <a:latin typeface="+mj-lt"/>
              </a:rPr>
              <a:t>Push:</a:t>
            </a:r>
          </a:p>
          <a:p>
            <a:pPr lvl="1"/>
            <a:r>
              <a:rPr lang="en-US" dirty="0">
                <a:latin typeface="+mj-lt"/>
              </a:rPr>
              <a:t>Model is replicated on all hosts</a:t>
            </a:r>
          </a:p>
          <a:p>
            <a:pPr lvl="1"/>
            <a:r>
              <a:rPr lang="en-US" dirty="0">
                <a:latin typeface="+mj-lt"/>
              </a:rPr>
              <a:t>Only send updated mirror proxies to masters</a:t>
            </a:r>
          </a:p>
          <a:p>
            <a:pPr lvl="2"/>
            <a:r>
              <a:rPr lang="en-US" sz="2400" dirty="0" err="1">
                <a:latin typeface="+mj-lt"/>
              </a:rPr>
              <a:t>Bitset</a:t>
            </a:r>
            <a:r>
              <a:rPr lang="en-US" sz="2400" dirty="0">
                <a:latin typeface="+mj-lt"/>
              </a:rPr>
              <a:t> to track updates</a:t>
            </a:r>
          </a:p>
          <a:p>
            <a:pPr lvl="1"/>
            <a:r>
              <a:rPr lang="en-US" dirty="0">
                <a:latin typeface="+mj-lt"/>
              </a:rPr>
              <a:t>Broadcast only updated master proxies to all hosts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B1228-4049-B74A-9680-0E261CB5C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35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AE38F3-9A46-CE41-BD09-6AC266E59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636" y="1023198"/>
            <a:ext cx="5680364" cy="346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473C-B5AC-2140-BB30-1F6C98D9F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Communication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DD85B-C162-BB41-8FF9-07120C295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8613"/>
            <a:ext cx="6560577" cy="3357508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Pull:</a:t>
            </a:r>
          </a:p>
          <a:p>
            <a:pPr lvl="1"/>
            <a:r>
              <a:rPr lang="en-US" dirty="0">
                <a:latin typeface="+mj-lt"/>
              </a:rPr>
              <a:t>Repartition model before every mini-batch (look-ahead)</a:t>
            </a:r>
          </a:p>
          <a:p>
            <a:pPr lvl="2"/>
            <a:r>
              <a:rPr lang="en-US" dirty="0">
                <a:latin typeface="+mj-lt"/>
              </a:rPr>
              <a:t>Only keep required nodes on the hosts</a:t>
            </a:r>
          </a:p>
          <a:p>
            <a:pPr lvl="1"/>
            <a:r>
              <a:rPr lang="en-US" dirty="0">
                <a:latin typeface="+mj-lt"/>
              </a:rPr>
              <a:t>Broadcast all master proxies to hosts with mirrors (look-ahead)</a:t>
            </a:r>
          </a:p>
          <a:p>
            <a:pPr lvl="1"/>
            <a:r>
              <a:rPr lang="en-US" dirty="0">
                <a:latin typeface="+mj-lt"/>
              </a:rPr>
              <a:t>Only send updated mirror proxies to masters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B1228-4049-B74A-9680-0E261CB5C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36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3DF975-CE1E-5949-856A-0634CC48A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577" y="1202461"/>
            <a:ext cx="5458970" cy="338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71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43D25-C472-BA4C-941B-5BBACED3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Evaluations: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9EA3D-5B5E-B040-911B-75C65D61E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2"/>
            <a:ext cx="5860473" cy="2678401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Azure System:</a:t>
            </a:r>
          </a:p>
          <a:p>
            <a:pPr lvl="1"/>
            <a:r>
              <a:rPr lang="en-US" dirty="0">
                <a:latin typeface="+mj-lt"/>
              </a:rPr>
              <a:t>Intel Xeon E5-2667 with 16 cores</a:t>
            </a:r>
          </a:p>
          <a:p>
            <a:pPr lvl="1"/>
            <a:r>
              <a:rPr lang="en-US" dirty="0">
                <a:latin typeface="+mj-lt"/>
              </a:rPr>
              <a:t>220 GB of DRAM</a:t>
            </a:r>
          </a:p>
          <a:p>
            <a:pPr lvl="1"/>
            <a:r>
              <a:rPr lang="en-US" dirty="0">
                <a:latin typeface="+mj-lt"/>
              </a:rPr>
              <a:t>Up to 64 hosts</a:t>
            </a:r>
          </a:p>
          <a:p>
            <a:pPr lvl="1"/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Datasets:</a:t>
            </a:r>
          </a:p>
          <a:p>
            <a:pPr lvl="1"/>
            <a:endParaRPr lang="en-US" dirty="0">
              <a:latin typeface="+mj-l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3950DC-38D0-C347-ABCB-B1EE6A96591F}"/>
              </a:ext>
            </a:extLst>
          </p:cNvPr>
          <p:cNvGraphicFramePr>
            <a:graphicFrameLocks noGrp="1"/>
          </p:cNvGraphicFramePr>
          <p:nvPr/>
        </p:nvGraphicFramePr>
        <p:xfrm>
          <a:off x="300183" y="3902133"/>
          <a:ext cx="6225308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327">
                  <a:extLst>
                    <a:ext uri="{9D8B030D-6E8A-4147-A177-3AD203B41FA5}">
                      <a16:colId xmlns:a16="http://schemas.microsoft.com/office/drawing/2014/main" val="1681403370"/>
                    </a:ext>
                  </a:extLst>
                </a:gridCol>
                <a:gridCol w="1556327">
                  <a:extLst>
                    <a:ext uri="{9D8B030D-6E8A-4147-A177-3AD203B41FA5}">
                      <a16:colId xmlns:a16="http://schemas.microsoft.com/office/drawing/2014/main" val="2320098802"/>
                    </a:ext>
                  </a:extLst>
                </a:gridCol>
                <a:gridCol w="1556327">
                  <a:extLst>
                    <a:ext uri="{9D8B030D-6E8A-4147-A177-3AD203B41FA5}">
                      <a16:colId xmlns:a16="http://schemas.microsoft.com/office/drawing/2014/main" val="2440000937"/>
                    </a:ext>
                  </a:extLst>
                </a:gridCol>
                <a:gridCol w="1556327">
                  <a:extLst>
                    <a:ext uri="{9D8B030D-6E8A-4147-A177-3AD203B41FA5}">
                      <a16:colId xmlns:a16="http://schemas.microsoft.com/office/drawing/2014/main" val="3213191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Vocabulary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Training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832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1-billion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399.0K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665.5M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3.7GB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45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479.3K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714.1M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3.9GB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46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wiki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2759.5K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3594.1M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21GB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2282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0B507-78B6-6A47-90C6-F05202B4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37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1FE551-9285-CC4A-9589-5F298F72FD8C}"/>
              </a:ext>
            </a:extLst>
          </p:cNvPr>
          <p:cNvSpPr txBox="1">
            <a:spLocks/>
          </p:cNvSpPr>
          <p:nvPr/>
        </p:nvSpPr>
        <p:spPr>
          <a:xfrm>
            <a:off x="6331527" y="1223732"/>
            <a:ext cx="5860473" cy="2678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3</a:t>
            </a:r>
            <a:r>
              <a:rPr lang="en-US" baseline="30000" dirty="0">
                <a:latin typeface="+mj-lt"/>
              </a:rPr>
              <a:t>rd</a:t>
            </a:r>
            <a:r>
              <a:rPr lang="en-US" dirty="0">
                <a:latin typeface="+mj-lt"/>
              </a:rPr>
              <a:t> Party:</a:t>
            </a:r>
          </a:p>
          <a:p>
            <a:pPr lvl="1"/>
            <a:r>
              <a:rPr lang="en-US" dirty="0">
                <a:latin typeface="+mj-lt"/>
              </a:rPr>
              <a:t>Word2Vec (C implementation)</a:t>
            </a:r>
          </a:p>
          <a:p>
            <a:pPr lvl="1"/>
            <a:r>
              <a:rPr lang="en-US" dirty="0" err="1">
                <a:latin typeface="+mj-lt"/>
              </a:rPr>
              <a:t>Gensim</a:t>
            </a:r>
            <a:r>
              <a:rPr lang="en-US" dirty="0">
                <a:latin typeface="+mj-lt"/>
              </a:rPr>
              <a:t> (Python implementation)</a:t>
            </a:r>
          </a:p>
        </p:txBody>
      </p:sp>
    </p:spTree>
    <p:extLst>
      <p:ext uri="{BB962C8B-B14F-4D97-AF65-F5344CB8AC3E}">
        <p14:creationId xmlns:p14="http://schemas.microsoft.com/office/powerpoint/2010/main" val="3880357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AA7B-D89E-F14F-84DF-B359E906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3rd Party Comparison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8CF26-E395-0A43-8066-3C5EF36C876B}"/>
              </a:ext>
            </a:extLst>
          </p:cNvPr>
          <p:cNvSpPr txBox="1"/>
          <p:nvPr/>
        </p:nvSpPr>
        <p:spPr>
          <a:xfrm>
            <a:off x="2559743" y="4872054"/>
            <a:ext cx="780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Word2Vec and </a:t>
            </a:r>
            <a:r>
              <a:rPr lang="en-US" sz="2400" dirty="0" err="1">
                <a:latin typeface="+mj-lt"/>
              </a:rPr>
              <a:t>Gensim</a:t>
            </a:r>
            <a:r>
              <a:rPr lang="en-US" sz="2400" dirty="0">
                <a:latin typeface="+mj-lt"/>
              </a:rPr>
              <a:t> 1 host vs GraphWord2Vec on 32 hosts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6BC6155-D6BE-F648-A2D2-71585010C5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563425"/>
              </p:ext>
            </p:extLst>
          </p:nvPr>
        </p:nvGraphicFramePr>
        <p:xfrm>
          <a:off x="0" y="1226701"/>
          <a:ext cx="3629891" cy="3728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76BC4F0-AC8E-3944-8F95-18846F929C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21857"/>
              </p:ext>
            </p:extLst>
          </p:nvPr>
        </p:nvGraphicFramePr>
        <p:xfrm>
          <a:off x="3952133" y="1226701"/>
          <a:ext cx="3966879" cy="3728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26279DD-0BB7-B745-9CA8-623A6063C4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837740"/>
              </p:ext>
            </p:extLst>
          </p:nvPr>
        </p:nvGraphicFramePr>
        <p:xfrm>
          <a:off x="8011538" y="1226701"/>
          <a:ext cx="3818949" cy="3728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054395C-8DD6-C346-8429-EF19206D981F}"/>
              </a:ext>
            </a:extLst>
          </p:cNvPr>
          <p:cNvSpPr txBox="1"/>
          <p:nvPr/>
        </p:nvSpPr>
        <p:spPr>
          <a:xfrm>
            <a:off x="193963" y="5555673"/>
            <a:ext cx="105769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~14x overall speedup over Word2Vec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Less than &lt;1% drop in any accuracy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Training time reduced from ~2 days to ~3 hours for Wiki with &lt; 1% accuracy drop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A88AF6-F18B-CE4C-8717-42FE4B93E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38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C6775-197D-FE4F-A1D6-DA0870D70A8F}"/>
              </a:ext>
            </a:extLst>
          </p:cNvPr>
          <p:cNvSpPr txBox="1"/>
          <p:nvPr/>
        </p:nvSpPr>
        <p:spPr>
          <a:xfrm>
            <a:off x="1210235" y="1741387"/>
            <a:ext cx="76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host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C0994-6F70-624D-A5D3-F1C68312A41F}"/>
              </a:ext>
            </a:extLst>
          </p:cNvPr>
          <p:cNvSpPr txBox="1"/>
          <p:nvPr/>
        </p:nvSpPr>
        <p:spPr>
          <a:xfrm>
            <a:off x="1972623" y="2244225"/>
            <a:ext cx="76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host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4B4604-156E-4641-A5EB-41A72E511699}"/>
              </a:ext>
            </a:extLst>
          </p:cNvPr>
          <p:cNvSpPr txBox="1"/>
          <p:nvPr/>
        </p:nvSpPr>
        <p:spPr>
          <a:xfrm>
            <a:off x="2735011" y="3641334"/>
            <a:ext cx="879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 host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719C62-63BE-4643-94FB-C46AD6C06F12}"/>
              </a:ext>
            </a:extLst>
          </p:cNvPr>
          <p:cNvSpPr txBox="1"/>
          <p:nvPr/>
        </p:nvSpPr>
        <p:spPr>
          <a:xfrm>
            <a:off x="5221320" y="1926053"/>
            <a:ext cx="76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host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E1B05C-FFEF-BA48-96F8-BA2417829B4F}"/>
              </a:ext>
            </a:extLst>
          </p:cNvPr>
          <p:cNvSpPr txBox="1"/>
          <p:nvPr/>
        </p:nvSpPr>
        <p:spPr>
          <a:xfrm>
            <a:off x="6080274" y="2367598"/>
            <a:ext cx="76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host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B5AAEE-7C59-2349-AB1D-2FEB6BACA04E}"/>
              </a:ext>
            </a:extLst>
          </p:cNvPr>
          <p:cNvSpPr txBox="1"/>
          <p:nvPr/>
        </p:nvSpPr>
        <p:spPr>
          <a:xfrm>
            <a:off x="7012603" y="3581164"/>
            <a:ext cx="879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 host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5A6002-B490-0849-B850-C2DD6A0286B8}"/>
              </a:ext>
            </a:extLst>
          </p:cNvPr>
          <p:cNvSpPr txBox="1"/>
          <p:nvPr/>
        </p:nvSpPr>
        <p:spPr>
          <a:xfrm>
            <a:off x="9280480" y="1854090"/>
            <a:ext cx="76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host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AB760A-8743-064C-8CA2-FF2C44004370}"/>
              </a:ext>
            </a:extLst>
          </p:cNvPr>
          <p:cNvSpPr txBox="1"/>
          <p:nvPr/>
        </p:nvSpPr>
        <p:spPr>
          <a:xfrm>
            <a:off x="10914096" y="3581164"/>
            <a:ext cx="879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 host</a:t>
            </a:r>
          </a:p>
        </p:txBody>
      </p:sp>
    </p:spTree>
    <p:extLst>
      <p:ext uri="{BB962C8B-B14F-4D97-AF65-F5344CB8AC3E}">
        <p14:creationId xmlns:p14="http://schemas.microsoft.com/office/powerpoint/2010/main" val="10044796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F2350-2D80-EA4A-807B-F166894F1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Model Combiner on 32 hosts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30AAAB-02DA-6642-BA9A-A546CF3E1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7682" y="1721514"/>
            <a:ext cx="5638800" cy="494686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29C378-25E7-B741-BDA4-1E0AFEFBB28D}"/>
              </a:ext>
            </a:extLst>
          </p:cNvPr>
          <p:cNvSpPr txBox="1"/>
          <p:nvPr/>
        </p:nvSpPr>
        <p:spPr>
          <a:xfrm>
            <a:off x="8285018" y="2189018"/>
            <a:ext cx="3495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AVG: Averaging gradient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MC : Model Combiner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SM: Shared memory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65CD4D-97CD-2645-8B5E-A36870B4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39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C5DFD-C227-AF40-B543-B1D09E02F70C}"/>
              </a:ext>
            </a:extLst>
          </p:cNvPr>
          <p:cNvSpPr txBox="1"/>
          <p:nvPr/>
        </p:nvSpPr>
        <p:spPr>
          <a:xfrm>
            <a:off x="8698863" y="4992213"/>
            <a:ext cx="2768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than </a:t>
            </a:r>
            <a:r>
              <a:rPr lang="en-US" b="1" dirty="0"/>
              <a:t>10%</a:t>
            </a:r>
            <a:r>
              <a:rPr lang="en-US" dirty="0"/>
              <a:t> accuracy drop with AVG</a:t>
            </a:r>
          </a:p>
        </p:txBody>
      </p:sp>
    </p:spTree>
    <p:extLst>
      <p:ext uri="{BB962C8B-B14F-4D97-AF65-F5344CB8AC3E}">
        <p14:creationId xmlns:p14="http://schemas.microsoft.com/office/powerpoint/2010/main" val="359824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7149-5788-E346-9F25-C38F3573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analytics on large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C0CEA-9F11-FE49-9E12-86CBA0426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Distributed-memory graph analytics:</a:t>
            </a:r>
          </a:p>
          <a:p>
            <a:pPr lvl="1"/>
            <a:r>
              <a:rPr lang="en-US" dirty="0"/>
              <a:t>Using distributed cluster of machines (Stampede2 at TACC, Amazon AWS,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Out-of-core graph analytics:</a:t>
            </a:r>
          </a:p>
          <a:p>
            <a:pPr lvl="1"/>
            <a:r>
              <a:rPr lang="en-US" dirty="0"/>
              <a:t>Store graph on external storage such as SSDs</a:t>
            </a:r>
          </a:p>
          <a:p>
            <a:pPr lvl="1"/>
            <a:r>
              <a:rPr lang="en-US" dirty="0" err="1"/>
              <a:t>GraphChi</a:t>
            </a:r>
            <a:r>
              <a:rPr lang="en-US" dirty="0"/>
              <a:t>[OSDI’12], </a:t>
            </a:r>
            <a:r>
              <a:rPr lang="en-US" dirty="0" err="1"/>
              <a:t>Xstream</a:t>
            </a:r>
            <a:r>
              <a:rPr lang="en-US" dirty="0"/>
              <a:t>[SOSP’13], </a:t>
            </a:r>
            <a:r>
              <a:rPr lang="en-US" dirty="0" err="1"/>
              <a:t>GridGraph</a:t>
            </a:r>
            <a:r>
              <a:rPr lang="en-US" dirty="0"/>
              <a:t>[ATC’15]</a:t>
            </a:r>
          </a:p>
          <a:p>
            <a:pPr lvl="1"/>
            <a:endParaRPr lang="en-US" dirty="0"/>
          </a:p>
          <a:p>
            <a:r>
              <a:rPr lang="en-US" dirty="0"/>
              <a:t>Using new memory technologies: Intel </a:t>
            </a:r>
            <a:r>
              <a:rPr lang="en-US" dirty="0" err="1"/>
              <a:t>Optane</a:t>
            </a:r>
            <a:endParaRPr lang="en-US" dirty="0"/>
          </a:p>
          <a:p>
            <a:pPr lvl="1"/>
            <a:r>
              <a:rPr lang="en-US" dirty="0"/>
              <a:t>Single machine with up to 6TB of memory</a:t>
            </a:r>
          </a:p>
          <a:p>
            <a:pPr lvl="1"/>
            <a:r>
              <a:rPr lang="en-US" dirty="0"/>
              <a:t>Cheaper than DRAM and orders of magnitude faster than SSDs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D7320-653F-7B47-8B63-50D3CEEC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0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C42B-6709-6F40-A0D1-EC536F38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GraphWord2Vec Scaling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4ADB4-A9CD-D74D-A1E0-721D93DBF9DE}"/>
              </a:ext>
            </a:extLst>
          </p:cNvPr>
          <p:cNvSpPr txBox="1"/>
          <p:nvPr/>
        </p:nvSpPr>
        <p:spPr>
          <a:xfrm>
            <a:off x="6858000" y="1648690"/>
            <a:ext cx="533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Synchronization frequency is doubled.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Scales up to 32 hosts.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Optimized Push performs the best at scale.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E0398A-9C6F-1246-8042-7985DAE8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0C6AA-BA01-4344-B6F4-C2C6E75F0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77" y="1312116"/>
            <a:ext cx="5338483" cy="55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3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1E9F-70D9-5A42-A933-865F29F95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650"/>
            <a:ext cx="10515600" cy="1325563"/>
          </a:xfrm>
        </p:spPr>
        <p:txBody>
          <a:bodyPr/>
          <a:lstStyle/>
          <a:p>
            <a:r>
              <a:rPr lang="en-US" b="1" dirty="0"/>
              <a:t>Computation Vs Communication on 32 hosts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F7CF21-7503-A848-B8C3-EBBDCE2C650F}"/>
              </a:ext>
            </a:extLst>
          </p:cNvPr>
          <p:cNvSpPr txBox="1"/>
          <p:nvPr/>
        </p:nvSpPr>
        <p:spPr>
          <a:xfrm>
            <a:off x="2888475" y="6345059"/>
            <a:ext cx="836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E5CA1C-AE82-824C-85E5-3E982B63E6BF}"/>
              </a:ext>
            </a:extLst>
          </p:cNvPr>
          <p:cNvSpPr txBox="1"/>
          <p:nvPr/>
        </p:nvSpPr>
        <p:spPr>
          <a:xfrm>
            <a:off x="8502444" y="6356350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wiki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B1460E-C5C8-4A47-88CE-90516B8F2FF3}"/>
              </a:ext>
            </a:extLst>
          </p:cNvPr>
          <p:cNvSpPr txBox="1"/>
          <p:nvPr/>
        </p:nvSpPr>
        <p:spPr>
          <a:xfrm>
            <a:off x="0" y="1097971"/>
            <a:ext cx="7653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Gluon is able to exploit sparsity in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Sparsity is likely to grow with model size and training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A5D261-EC35-914D-ACA3-F5B8AC13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41</a:t>
            </a:fld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0181A75-7E3B-8E49-89AA-01DB7710D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245" y="2226670"/>
            <a:ext cx="3592728" cy="41984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DCED535-CBB5-5C49-BF4E-025D0B241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998" y="2153732"/>
            <a:ext cx="3591802" cy="41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96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44723-23DA-C94C-BB97-DA9F52D10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2A9D4-1695-6F4C-8AAB-B6F759F17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3"/>
            <a:ext cx="10515600" cy="514451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ML algorithms like Word2Vec can be formulated as graph problem</a:t>
            </a:r>
          </a:p>
          <a:p>
            <a:pPr lvl="1"/>
            <a:r>
              <a:rPr lang="en-US" dirty="0">
                <a:latin typeface="+mj-lt"/>
              </a:rPr>
              <a:t>Can leverage state-of-the-art graph analytics frameworks</a:t>
            </a:r>
          </a:p>
          <a:p>
            <a:r>
              <a:rPr lang="en-US" dirty="0">
                <a:latin typeface="+mj-lt"/>
              </a:rPr>
              <a:t>Implemented GraphWord2Vec:</a:t>
            </a:r>
          </a:p>
          <a:p>
            <a:pPr lvl="1"/>
            <a:r>
              <a:rPr lang="en-US" dirty="0">
                <a:latin typeface="+mj-lt"/>
              </a:rPr>
              <a:t>Word2Vec algorithm using D-Galois framework</a:t>
            </a:r>
          </a:p>
          <a:p>
            <a:r>
              <a:rPr lang="en-US" dirty="0">
                <a:latin typeface="+mj-lt"/>
              </a:rPr>
              <a:t>Model Combiner: </a:t>
            </a:r>
          </a:p>
          <a:p>
            <a:pPr lvl="1"/>
            <a:r>
              <a:rPr lang="en-US" dirty="0">
                <a:latin typeface="+mj-lt"/>
              </a:rPr>
              <a:t>A novel way to combine gradients in distributed execution to maintain accuracy</a:t>
            </a:r>
          </a:p>
          <a:p>
            <a:r>
              <a:rPr lang="en-US" dirty="0">
                <a:latin typeface="+mj-lt"/>
              </a:rPr>
              <a:t>GraphWord2Vec scales up to 32 hosts</a:t>
            </a:r>
          </a:p>
          <a:p>
            <a:r>
              <a:rPr lang="en-US" dirty="0">
                <a:latin typeface="+mj-lt"/>
              </a:rPr>
              <a:t>Reduces training time from days to few hours without compromising the accuracy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B7E38-2F3D-9A40-8652-A26A81A5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113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44723-23DA-C94C-BB97-DA9F52D10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Other Any2Vec Models: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2A9D4-1695-6F4C-8AAB-B6F759F17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3"/>
            <a:ext cx="10515600" cy="514451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Node2Vec</a:t>
            </a:r>
            <a:r>
              <a:rPr lang="en-US" dirty="0">
                <a:latin typeface="+mj-lt"/>
              </a:rPr>
              <a:t>: Feature learning for networks</a:t>
            </a:r>
          </a:p>
          <a:p>
            <a:pPr lvl="1"/>
            <a:r>
              <a:rPr lang="en-US" dirty="0">
                <a:latin typeface="+mj-lt"/>
              </a:rPr>
              <a:t>Predicting interests of users in social networks</a:t>
            </a:r>
          </a:p>
          <a:p>
            <a:pPr lvl="1"/>
            <a:r>
              <a:rPr lang="en-US" dirty="0">
                <a:latin typeface="+mj-lt"/>
              </a:rPr>
              <a:t>Predicting functional labels of proteins in protein-protein interaction network</a:t>
            </a:r>
          </a:p>
          <a:p>
            <a:pPr lvl="1"/>
            <a:r>
              <a:rPr lang="en-US" dirty="0">
                <a:latin typeface="+mj-lt"/>
              </a:rPr>
              <a:t>Link prediction in the network (novel gene interactions)</a:t>
            </a:r>
          </a:p>
          <a:p>
            <a:r>
              <a:rPr lang="en-US" b="1" dirty="0">
                <a:latin typeface="+mj-lt"/>
              </a:rPr>
              <a:t>Code2Vec</a:t>
            </a:r>
            <a:r>
              <a:rPr lang="en-US" dirty="0">
                <a:latin typeface="+mj-lt"/>
              </a:rPr>
              <a:t>: Learning distributed representation of code</a:t>
            </a:r>
          </a:p>
          <a:p>
            <a:pPr lvl="1"/>
            <a:r>
              <a:rPr lang="en-US" dirty="0">
                <a:latin typeface="+mj-lt"/>
              </a:rPr>
              <a:t>Embeddings representing snippets of code</a:t>
            </a:r>
          </a:p>
          <a:p>
            <a:pPr lvl="1"/>
            <a:r>
              <a:rPr lang="en-US" dirty="0">
                <a:latin typeface="+mj-lt"/>
              </a:rPr>
              <a:t>Captures semantic similarities among code snippets</a:t>
            </a:r>
          </a:p>
          <a:p>
            <a:pPr lvl="1"/>
            <a:r>
              <a:rPr lang="en-US" dirty="0">
                <a:latin typeface="+mj-lt"/>
              </a:rPr>
              <a:t>Predicting method names</a:t>
            </a:r>
          </a:p>
          <a:p>
            <a:pPr lvl="1"/>
            <a:r>
              <a:rPr lang="en-US" dirty="0">
                <a:latin typeface="+mj-lt"/>
              </a:rPr>
              <a:t>Method suggestion</a:t>
            </a:r>
          </a:p>
          <a:p>
            <a:r>
              <a:rPr lang="en-US" b="1" dirty="0">
                <a:latin typeface="+mj-lt"/>
              </a:rPr>
              <a:t>Sequence2Vec</a:t>
            </a:r>
            <a:r>
              <a:rPr lang="en-US" dirty="0">
                <a:latin typeface="+mj-lt"/>
              </a:rPr>
              <a:t>, </a:t>
            </a:r>
            <a:r>
              <a:rPr lang="en-US" b="1" dirty="0">
                <a:latin typeface="+mj-lt"/>
              </a:rPr>
              <a:t>Doc2Vec</a:t>
            </a:r>
            <a:r>
              <a:rPr lang="en-US" dirty="0">
                <a:latin typeface="+mj-lt"/>
              </a:rPr>
              <a:t>, ….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B7E38-2F3D-9A40-8652-A26A81A5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43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85C69A-B20A-E646-8829-B08602529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4254500"/>
            <a:ext cx="54102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845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1BA49-B6B2-6B4C-A8B9-74B806F8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4987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~ Thank you ~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2D07AE-62C1-F949-B4B3-7B02F72E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44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AA1E1-7641-A942-BE54-FBAF1813BF84}"/>
              </a:ext>
            </a:extLst>
          </p:cNvPr>
          <p:cNvSpPr txBox="1"/>
          <p:nvPr/>
        </p:nvSpPr>
        <p:spPr>
          <a:xfrm>
            <a:off x="7191159" y="4320209"/>
            <a:ext cx="44674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Email</a:t>
            </a:r>
            <a:r>
              <a:rPr lang="en-US" sz="3200" dirty="0"/>
              <a:t>: </a:t>
            </a:r>
            <a:r>
              <a:rPr lang="en-US" sz="3200" dirty="0">
                <a:hlinkClick r:id="rId3"/>
              </a:rPr>
              <a:t>Gill@cs.utexas.edu</a:t>
            </a:r>
            <a:endParaRPr lang="en-US" sz="3200" dirty="0"/>
          </a:p>
          <a:p>
            <a:r>
              <a:rPr lang="en-US" sz="3200" b="1" dirty="0"/>
              <a:t>Room No.</a:t>
            </a:r>
            <a:r>
              <a:rPr lang="en-US" sz="3200" dirty="0"/>
              <a:t>: POB 4.112</a:t>
            </a:r>
          </a:p>
        </p:txBody>
      </p:sp>
    </p:spTree>
    <p:extLst>
      <p:ext uri="{BB962C8B-B14F-4D97-AF65-F5344CB8AC3E}">
        <p14:creationId xmlns:p14="http://schemas.microsoft.com/office/powerpoint/2010/main" val="242954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7149-5788-E346-9F25-C38F3573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Graph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C0CEA-9F11-FE49-9E12-86CBA0426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399" y="1539875"/>
            <a:ext cx="9306001" cy="518160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dirty="0"/>
              <a:t>Prefer Bulk Synchronous Parallel (BSP) style of execution:</a:t>
            </a:r>
          </a:p>
          <a:p>
            <a:pPr lvl="1">
              <a:spcBef>
                <a:spcPts val="200"/>
              </a:spcBef>
            </a:pPr>
            <a:r>
              <a:rPr lang="en-US" sz="2800" dirty="0"/>
              <a:t>BSP round:</a:t>
            </a:r>
          </a:p>
          <a:p>
            <a:pPr lvl="2">
              <a:spcBef>
                <a:spcPts val="200"/>
              </a:spcBef>
            </a:pPr>
            <a:r>
              <a:rPr lang="en-US" sz="2800" dirty="0"/>
              <a:t>Computation phase</a:t>
            </a:r>
          </a:p>
          <a:p>
            <a:pPr lvl="2">
              <a:spcBef>
                <a:spcPts val="200"/>
              </a:spcBef>
            </a:pPr>
            <a:r>
              <a:rPr lang="en-US" sz="2800" dirty="0"/>
              <a:t>Communication phase</a:t>
            </a:r>
          </a:p>
          <a:p>
            <a:pPr>
              <a:spcBef>
                <a:spcPts val="200"/>
              </a:spcBef>
            </a:pPr>
            <a:r>
              <a:rPr lang="en-US" dirty="0"/>
              <a:t>Overheads in distributed asynchronous are prohibitively high</a:t>
            </a:r>
          </a:p>
          <a:p>
            <a:pPr lvl="1">
              <a:spcBef>
                <a:spcPts val="200"/>
              </a:spcBef>
            </a:pP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D7320-653F-7B47-8B63-50D3CEEC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5</a:t>
            </a:fld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8C635C2-3CD6-A94F-9F72-444504271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37"/>
          <a:stretch/>
        </p:blipFill>
        <p:spPr>
          <a:xfrm>
            <a:off x="9778562" y="1539875"/>
            <a:ext cx="1866272" cy="424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5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7149-5788-E346-9F25-C38F3573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Graph Analytics (BSP)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C0CEA-9F11-FE49-9E12-86CBA0426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399" y="1539875"/>
            <a:ext cx="10601401" cy="5181600"/>
          </a:xfrm>
        </p:spPr>
        <p:txBody>
          <a:bodyPr>
            <a:normAutofit/>
          </a:bodyPr>
          <a:lstStyle/>
          <a:p>
            <a:r>
              <a:rPr lang="en-US" dirty="0"/>
              <a:t>Existing distributed CPU-only graph analytics: </a:t>
            </a:r>
          </a:p>
          <a:p>
            <a:pPr lvl="1"/>
            <a:r>
              <a:rPr lang="en-US" dirty="0"/>
              <a:t>Gemini [OSDI’16], </a:t>
            </a:r>
            <a:r>
              <a:rPr lang="en-US" dirty="0" err="1"/>
              <a:t>PowerGraph</a:t>
            </a:r>
            <a:r>
              <a:rPr lang="en-US" dirty="0"/>
              <a:t> [OSDI’12],</a:t>
            </a:r>
          </a:p>
          <a:p>
            <a:pPr lvl="1"/>
            <a:r>
              <a:rPr lang="en-US" dirty="0"/>
              <a:t>Computation and communication is tightly coupled</a:t>
            </a:r>
          </a:p>
          <a:p>
            <a:pPr lvl="1"/>
            <a:r>
              <a:rPr lang="en-US" dirty="0"/>
              <a:t>No way to reuse the infrastructure, such as to leverage GPUs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D7320-653F-7B47-8B63-50D3CEEC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9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Gluon [</a:t>
            </a:r>
            <a:r>
              <a:rPr lang="en" dirty="0">
                <a:solidFill>
                  <a:srgbClr val="FF0000"/>
                </a:solidFill>
              </a:rPr>
              <a:t>PLDI’18</a:t>
            </a:r>
            <a:r>
              <a:rPr lang="en" dirty="0"/>
              <a:t>]: A Communication Substrate</a:t>
            </a:r>
            <a:endParaRPr dirty="0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15598" y="1678900"/>
            <a:ext cx="5594917" cy="439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4000"/>
              </a:lnSpc>
              <a:spcAft>
                <a:spcPts val="2133"/>
              </a:spcAft>
            </a:pPr>
            <a:r>
              <a:rPr lang="en" sz="2400" dirty="0"/>
              <a:t>Novel </a:t>
            </a:r>
            <a:r>
              <a:rPr lang="en" sz="2400" dirty="0">
                <a:cs typeface="Calibri"/>
              </a:rPr>
              <a:t>approach to build distributed and heterogeneous graph analytics systems out of plug-and-play components</a:t>
            </a:r>
          </a:p>
          <a:p>
            <a:pPr>
              <a:lnSpc>
                <a:spcPct val="114000"/>
              </a:lnSpc>
              <a:spcAft>
                <a:spcPts val="2133"/>
              </a:spcAft>
            </a:pPr>
            <a:r>
              <a:rPr lang="en" sz="2400" dirty="0"/>
              <a:t>Novel optimizations that reduce communication volume and time</a:t>
            </a:r>
            <a:endParaRPr lang="en" sz="2400" dirty="0">
              <a:cs typeface="Calibri"/>
            </a:endParaRPr>
          </a:p>
          <a:p>
            <a:pPr>
              <a:lnSpc>
                <a:spcPct val="114000"/>
              </a:lnSpc>
              <a:spcAft>
                <a:spcPts val="2133"/>
              </a:spcAft>
            </a:pPr>
            <a:r>
              <a:rPr lang="en" sz="2400" dirty="0"/>
              <a:t>Plug-and-play systems built with Gluon outperform the state-of-the-art</a:t>
            </a:r>
            <a:endParaRPr lang="en" sz="2400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0D7DA5-2E82-452C-8D0E-A79978F8CA40}"/>
              </a:ext>
            </a:extLst>
          </p:cNvPr>
          <p:cNvSpPr txBox="1"/>
          <p:nvPr/>
        </p:nvSpPr>
        <p:spPr>
          <a:xfrm>
            <a:off x="11178673" y="6379408"/>
            <a:ext cx="596232" cy="41043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</a:t>
            </a:r>
          </a:p>
        </p:txBody>
      </p:sp>
      <p:sp>
        <p:nvSpPr>
          <p:cNvPr id="38" name="Shape 88">
            <a:extLst>
              <a:ext uri="{FF2B5EF4-FFF2-40B4-BE49-F238E27FC236}">
                <a16:creationId xmlns:a16="http://schemas.microsoft.com/office/drawing/2014/main" id="{9C25E41C-E236-4129-AC1F-0F6A526B47C2}"/>
              </a:ext>
            </a:extLst>
          </p:cNvPr>
          <p:cNvSpPr txBox="1">
            <a:spLocks/>
          </p:cNvSpPr>
          <p:nvPr/>
        </p:nvSpPr>
        <p:spPr>
          <a:xfrm>
            <a:off x="9662391" y="4808718"/>
            <a:ext cx="2112515" cy="146340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 defTabSz="914377"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1800"/>
              <a:buNone/>
            </a:pPr>
            <a:r>
              <a:rPr lang="en-US" sz="1867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Calibri"/>
                <a:sym typeface="Arial"/>
              </a:rPr>
              <a:t>Galois [SoSP’13]</a:t>
            </a:r>
          </a:p>
          <a:p>
            <a:pPr marL="152396" indent="0" defTabSz="914377"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1800"/>
              <a:buNone/>
            </a:pPr>
            <a:r>
              <a:rPr lang="en-US" sz="1867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Calibri"/>
                <a:sym typeface="Arial"/>
              </a:rPr>
              <a:t>Ligra</a:t>
            </a:r>
            <a:r>
              <a:rPr lang="en-US" sz="1867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Calibri"/>
                <a:sym typeface="Arial"/>
              </a:rPr>
              <a:t> [PPoPP’13]</a:t>
            </a:r>
          </a:p>
          <a:p>
            <a:pPr marL="152396" indent="0" defTabSz="914377"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1800"/>
              <a:buNone/>
            </a:pPr>
            <a:r>
              <a:rPr lang="en-US" sz="1867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Calibri"/>
                <a:sym typeface="Arial"/>
              </a:rPr>
              <a:t>IrGL</a:t>
            </a:r>
            <a:r>
              <a:rPr lang="en-US" sz="1867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Calibri"/>
                <a:sym typeface="Arial"/>
              </a:rPr>
              <a:t> [OOPSLA’16]</a:t>
            </a:r>
          </a:p>
          <a:p>
            <a:pPr marL="152396" indent="0" defTabSz="914377"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1800"/>
              <a:buNone/>
            </a:pPr>
            <a:r>
              <a:rPr lang="en-US" sz="1867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Calibri"/>
                <a:sym typeface="Arial"/>
              </a:rPr>
              <a:t>LCI [IPDPS’18]</a:t>
            </a:r>
          </a:p>
          <a:p>
            <a:pPr marL="152396" indent="0" defTabSz="914377"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1800"/>
              <a:buNone/>
            </a:pPr>
            <a:endParaRPr lang="en-US" sz="1867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  <a:cs typeface="Calibri"/>
              <a:sym typeface="Arial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946361" y="1791625"/>
            <a:ext cx="2828545" cy="120317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1219170">
              <a:buClr>
                <a:srgbClr val="000000"/>
              </a:buClr>
            </a:pPr>
            <a:r>
              <a:rPr lang="en-US" sz="1600" b="1" ker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Arial"/>
              </a:rPr>
              <a:t>GPU</a:t>
            </a:r>
            <a:endParaRPr lang="en-US" sz="1867" b="1" ker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946361" y="3161230"/>
            <a:ext cx="2828545" cy="14231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1219170">
              <a:buClr>
                <a:srgbClr val="000000"/>
              </a:buClr>
            </a:pPr>
            <a:r>
              <a:rPr lang="en-US" sz="1600" b="1" ker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Arial"/>
              </a:rPr>
              <a:t>CPU</a:t>
            </a:r>
            <a:endParaRPr lang="en-US" sz="1867" b="1" ker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07298" y="2136994"/>
            <a:ext cx="2506677" cy="2529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 err="1">
                <a:solidFill>
                  <a:srgbClr val="000000"/>
                </a:solidFill>
                <a:latin typeface="Calibri" panose="020F0502020204030204"/>
                <a:sym typeface="Arial"/>
              </a:rPr>
              <a:t>IrGL</a:t>
            </a:r>
            <a:r>
              <a:rPr lang="en-US" sz="1600" kern="0">
                <a:solidFill>
                  <a:srgbClr val="000000"/>
                </a:solidFill>
                <a:latin typeface="Calibri" panose="020F0502020204030204"/>
                <a:sym typeface="Arial"/>
              </a:rPr>
              <a:t>/CUDA</a:t>
            </a:r>
            <a:r>
              <a:rPr lang="en-US" sz="1600" kern="0">
                <a:solidFill>
                  <a:srgbClr val="000000"/>
                </a:solidFill>
                <a:latin typeface="Calibri" panose="020F0502020204030204"/>
                <a:cs typeface="Calibri"/>
                <a:sym typeface="Arial"/>
              </a:rPr>
              <a:t>/...</a:t>
            </a:r>
            <a:endParaRPr lang="en-US" sz="1600" kern="0">
              <a:solidFill>
                <a:srgbClr val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102283" y="3544910"/>
            <a:ext cx="2506677" cy="6200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latin typeface="Calibri" panose="020F0502020204030204"/>
                <a:sym typeface="Arial"/>
              </a:rPr>
              <a:t>Gluon Comm. Runtime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126416" y="3901487"/>
            <a:ext cx="1482545" cy="2634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 err="1">
                <a:solidFill>
                  <a:srgbClr val="000000"/>
                </a:solidFill>
                <a:latin typeface="Calibri" panose="020F0502020204030204"/>
                <a:sym typeface="Arial"/>
              </a:rPr>
              <a:t>Partitioner</a:t>
            </a:r>
            <a:endParaRPr lang="en-US" sz="1867" kern="0">
              <a:solidFill>
                <a:srgbClr val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102283" y="4154514"/>
            <a:ext cx="2506677" cy="263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latin typeface="Calibri" panose="020F0502020204030204"/>
                <a:sym typeface="Arial"/>
              </a:rPr>
              <a:t>Network (LCI/MPI)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102283" y="2630001"/>
            <a:ext cx="2506677" cy="2598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latin typeface="Calibri" panose="020F0502020204030204"/>
                <a:sym typeface="Arial"/>
              </a:rPr>
              <a:t>Gluon Comm. Runtime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565719" y="2389973"/>
            <a:ext cx="1589836" cy="2434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latin typeface="Calibri" panose="020F0502020204030204"/>
                <a:sym typeface="Arial"/>
              </a:rPr>
              <a:t>Gluon Plugin</a:t>
            </a:r>
          </a:p>
        </p:txBody>
      </p:sp>
      <p:cxnSp>
        <p:nvCxnSpPr>
          <p:cNvPr id="47" name="Straight Arrow Connector 46"/>
          <p:cNvCxnSpPr>
            <a:stCxn id="42" idx="0"/>
            <a:endCxn id="45" idx="2"/>
          </p:cNvCxnSpPr>
          <p:nvPr/>
        </p:nvCxnSpPr>
        <p:spPr>
          <a:xfrm flipV="1">
            <a:off x="10355621" y="2889869"/>
            <a:ext cx="0" cy="6550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5854594" y="2667513"/>
            <a:ext cx="2828545" cy="191687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1219170">
              <a:buClr>
                <a:srgbClr val="000000"/>
              </a:buClr>
            </a:pPr>
            <a:r>
              <a:rPr lang="en-US" sz="1600" b="1" ker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Arial"/>
              </a:rPr>
              <a:t>CPU</a:t>
            </a:r>
            <a:endParaRPr lang="en-US" sz="1867" b="1" ker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10516" y="3051653"/>
            <a:ext cx="2506677" cy="2529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latin typeface="Calibri" panose="020F0502020204030204"/>
                <a:sym typeface="Arial"/>
              </a:rPr>
              <a:t>Galois/</a:t>
            </a:r>
            <a:r>
              <a:rPr lang="en-US" sz="1600" kern="0" err="1">
                <a:solidFill>
                  <a:srgbClr val="000000"/>
                </a:solidFill>
                <a:latin typeface="Calibri" panose="020F0502020204030204"/>
                <a:sym typeface="Arial"/>
              </a:rPr>
              <a:t>Ligra</a:t>
            </a:r>
            <a:r>
              <a:rPr lang="en-US" sz="1600" kern="0">
                <a:solidFill>
                  <a:srgbClr val="000000"/>
                </a:solidFill>
                <a:latin typeface="Calibri" panose="020F0502020204030204"/>
                <a:cs typeface="Calibri"/>
                <a:sym typeface="Arial"/>
              </a:rPr>
              <a:t>/...</a:t>
            </a:r>
            <a:endParaRPr lang="en-US" sz="1600" kern="0">
              <a:solidFill>
                <a:srgbClr val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10516" y="3544910"/>
            <a:ext cx="2506677" cy="6200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latin typeface="Calibri" panose="020F0502020204030204"/>
                <a:sym typeface="Arial"/>
              </a:rPr>
              <a:t>Gluon Comm. Runtime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034649" y="3901487"/>
            <a:ext cx="1482545" cy="2634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 dirty="0" err="1">
                <a:solidFill>
                  <a:srgbClr val="000000"/>
                </a:solidFill>
                <a:latin typeface="Calibri" panose="020F0502020204030204"/>
                <a:sym typeface="Arial"/>
              </a:rPr>
              <a:t>Partitioner</a:t>
            </a:r>
            <a:endParaRPr lang="en-US" sz="1867" kern="0" dirty="0">
              <a:solidFill>
                <a:srgbClr val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010516" y="4154514"/>
            <a:ext cx="2506677" cy="263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latin typeface="Calibri" panose="020F0502020204030204"/>
                <a:sym typeface="Arial"/>
              </a:rPr>
              <a:t>Network (LCI/MPI)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468937" y="3301881"/>
            <a:ext cx="1589836" cy="2434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latin typeface="Calibri" panose="020F0502020204030204"/>
                <a:sym typeface="Arial"/>
              </a:rPr>
              <a:t>Gluon Plugin</a:t>
            </a:r>
          </a:p>
        </p:txBody>
      </p:sp>
      <p:cxnSp>
        <p:nvCxnSpPr>
          <p:cNvPr id="54" name="Straight Arrow Connector 53"/>
          <p:cNvCxnSpPr>
            <a:endCxn id="44" idx="1"/>
          </p:cNvCxnSpPr>
          <p:nvPr/>
        </p:nvCxnSpPr>
        <p:spPr>
          <a:xfrm>
            <a:off x="8517194" y="4286235"/>
            <a:ext cx="58508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59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5FCA-528B-48AD-85DD-732E09962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>
                <a:cs typeface="Calibri Light"/>
              </a:rPr>
              <a:t>Vertex Programming Model</a:t>
            </a:r>
            <a:endParaRPr lang="en-US">
              <a:cs typeface="Calibri Light"/>
            </a:endParaRPr>
          </a:p>
        </p:txBody>
      </p:sp>
      <p:sp>
        <p:nvSpPr>
          <p:cNvPr id="5" name="Shape 105">
            <a:extLst>
              <a:ext uri="{FF2B5EF4-FFF2-40B4-BE49-F238E27FC236}">
                <a16:creationId xmlns:a16="http://schemas.microsoft.com/office/drawing/2014/main" id="{EB550DC1-63FA-4216-BB59-90E9F3D42845}"/>
              </a:ext>
            </a:extLst>
          </p:cNvPr>
          <p:cNvSpPr txBox="1">
            <a:spLocks/>
          </p:cNvSpPr>
          <p:nvPr/>
        </p:nvSpPr>
        <p:spPr>
          <a:xfrm>
            <a:off x="415599" y="1688528"/>
            <a:ext cx="9298276" cy="439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anose="020F0502020204030204" pitchFamily="34" charset="0"/>
              <a:buChar char="●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" sz="2400">
                <a:cs typeface="Calibri"/>
              </a:rPr>
              <a:t>Every node has a label</a:t>
            </a:r>
            <a:endParaRPr lang="en" sz="2400"/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2133"/>
              </a:spcAft>
            </a:pPr>
            <a:r>
              <a:rPr lang="en" sz="2133">
                <a:cs typeface="Calibri"/>
              </a:rPr>
              <a:t>e.g., distance in single source shortest path (SSSP)</a:t>
            </a:r>
          </a:p>
          <a:p>
            <a:pPr>
              <a:lnSpc>
                <a:spcPct val="114000"/>
              </a:lnSpc>
            </a:pPr>
            <a:r>
              <a:rPr lang="en" sz="2400"/>
              <a:t>Apply an operator on an </a:t>
            </a:r>
            <a:r>
              <a:rPr lang="en" sz="2400" i="1"/>
              <a:t>active</a:t>
            </a:r>
            <a:r>
              <a:rPr lang="en" sz="2400"/>
              <a:t> node in the graph</a:t>
            </a:r>
            <a:endParaRPr lang="en" sz="2400">
              <a:cs typeface="Calibri"/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2133"/>
              </a:spcAft>
            </a:pPr>
            <a:r>
              <a:rPr lang="en" sz="2000">
                <a:cs typeface="Calibri"/>
              </a:rPr>
              <a:t>e.g., relaxation operator in SSSP</a:t>
            </a:r>
          </a:p>
          <a:p>
            <a:pPr>
              <a:lnSpc>
                <a:spcPct val="114000"/>
              </a:lnSpc>
              <a:buClr>
                <a:srgbClr val="E48312"/>
              </a:buClr>
            </a:pPr>
            <a:r>
              <a:rPr lang="en" sz="2400">
                <a:cs typeface="Calibri"/>
              </a:rPr>
              <a:t>Operator: computes labels on nodes</a:t>
            </a:r>
            <a:endParaRPr lang="en-US" sz="2400">
              <a:cs typeface="Calibri"/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  <a:buClr>
                <a:srgbClr val="E48312"/>
              </a:buClr>
            </a:pPr>
            <a:r>
              <a:rPr lang="en" sz="2133" i="1">
                <a:cs typeface="Calibri"/>
              </a:rPr>
              <a:t>Push-style</a:t>
            </a:r>
            <a:r>
              <a:rPr lang="en" sz="2133">
                <a:cs typeface="Calibri"/>
              </a:rPr>
              <a:t>: reads its label and writes to neighbors’ labels</a:t>
            </a:r>
            <a:endParaRPr lang="en-US" sz="2133">
              <a:cs typeface="Calibri"/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2133"/>
              </a:spcAft>
              <a:buClr>
                <a:srgbClr val="E48312"/>
              </a:buClr>
            </a:pPr>
            <a:r>
              <a:rPr lang="en" sz="2133" i="1">
                <a:cs typeface="Calibri"/>
              </a:rPr>
              <a:t>Pull-style</a:t>
            </a:r>
            <a:r>
              <a:rPr lang="en" sz="2133">
                <a:cs typeface="Calibri"/>
              </a:rPr>
              <a:t>: reads neighbors’ labels and writes to its label</a:t>
            </a:r>
            <a:endParaRPr lang="en" sz="2133">
              <a:solidFill>
                <a:schemeClr val="tx1"/>
              </a:solidFill>
              <a:cs typeface="Calibri"/>
            </a:endParaRPr>
          </a:p>
          <a:p>
            <a:pPr>
              <a:lnSpc>
                <a:spcPct val="114000"/>
              </a:lnSpc>
              <a:buClr>
                <a:srgbClr val="E48312"/>
              </a:buClr>
            </a:pPr>
            <a:r>
              <a:rPr lang="en" sz="2267">
                <a:cs typeface="Calibri"/>
              </a:rPr>
              <a:t>Applications: breadth first search, connected component, </a:t>
            </a:r>
            <a:r>
              <a:rPr lang="en" sz="2267" err="1">
                <a:cs typeface="Calibri"/>
              </a:rPr>
              <a:t>pagerank</a:t>
            </a:r>
            <a:r>
              <a:rPr lang="en" sz="2267">
                <a:cs typeface="Calibri"/>
              </a:rPr>
              <a:t>, single source shortest path, betweenness centrality, k-core, etc.</a:t>
            </a:r>
          </a:p>
          <a:p>
            <a:pPr indent="0">
              <a:lnSpc>
                <a:spcPct val="114000"/>
              </a:lnSpc>
              <a:spcAft>
                <a:spcPts val="2133"/>
              </a:spcAft>
              <a:buClr>
                <a:srgbClr val="E48312"/>
              </a:buClr>
              <a:buNone/>
            </a:pPr>
            <a:endParaRPr lang="en" sz="2400">
              <a:cs typeface="Calibri"/>
            </a:endParaRPr>
          </a:p>
        </p:txBody>
      </p:sp>
      <p:grpSp>
        <p:nvGrpSpPr>
          <p:cNvPr id="15" name="Shape 106">
            <a:extLst>
              <a:ext uri="{FF2B5EF4-FFF2-40B4-BE49-F238E27FC236}">
                <a16:creationId xmlns:a16="http://schemas.microsoft.com/office/drawing/2014/main" id="{35F332A1-1D91-4561-9559-2E1664549AF8}"/>
              </a:ext>
            </a:extLst>
          </p:cNvPr>
          <p:cNvGrpSpPr/>
          <p:nvPr/>
        </p:nvGrpSpPr>
        <p:grpSpPr>
          <a:xfrm>
            <a:off x="9755769" y="1891267"/>
            <a:ext cx="1548800" cy="1386800"/>
            <a:chOff x="7429500" y="1109275"/>
            <a:chExt cx="1161600" cy="1040100"/>
          </a:xfrm>
        </p:grpSpPr>
        <p:sp>
          <p:nvSpPr>
            <p:cNvPr id="7" name="Shape 107">
              <a:extLst>
                <a:ext uri="{FF2B5EF4-FFF2-40B4-BE49-F238E27FC236}">
                  <a16:creationId xmlns:a16="http://schemas.microsoft.com/office/drawing/2014/main" id="{B8697DF7-6FAF-48E7-8CB1-3B81CA50CC20}"/>
                </a:ext>
              </a:extLst>
            </p:cNvPr>
            <p:cNvSpPr/>
            <p:nvPr/>
          </p:nvSpPr>
          <p:spPr>
            <a:xfrm>
              <a:off x="7429500" y="1109275"/>
              <a:ext cx="1161600" cy="1040100"/>
            </a:xfrm>
            <a:prstGeom prst="flowChartAlternateProcess">
              <a:avLst/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Shape 108">
              <a:extLst>
                <a:ext uri="{FF2B5EF4-FFF2-40B4-BE49-F238E27FC236}">
                  <a16:creationId xmlns:a16="http://schemas.microsoft.com/office/drawing/2014/main" id="{1745237E-DD28-479F-93FC-99C38CDF3C53}"/>
                </a:ext>
              </a:extLst>
            </p:cNvPr>
            <p:cNvSpPr/>
            <p:nvPr/>
          </p:nvSpPr>
          <p:spPr>
            <a:xfrm>
              <a:off x="8279550" y="1917475"/>
              <a:ext cx="103200" cy="121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Shape 109">
              <a:extLst>
                <a:ext uri="{FF2B5EF4-FFF2-40B4-BE49-F238E27FC236}">
                  <a16:creationId xmlns:a16="http://schemas.microsoft.com/office/drawing/2014/main" id="{93CB59DA-1BDE-41D5-83A8-7ABB97647DF6}"/>
                </a:ext>
              </a:extLst>
            </p:cNvPr>
            <p:cNvSpPr/>
            <p:nvPr/>
          </p:nvSpPr>
          <p:spPr>
            <a:xfrm>
              <a:off x="7944775" y="1277900"/>
              <a:ext cx="103200" cy="1218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Shape 110">
              <a:extLst>
                <a:ext uri="{FF2B5EF4-FFF2-40B4-BE49-F238E27FC236}">
                  <a16:creationId xmlns:a16="http://schemas.microsoft.com/office/drawing/2014/main" id="{790CC903-A613-4D32-97CE-8EA968565A86}"/>
                </a:ext>
              </a:extLst>
            </p:cNvPr>
            <p:cNvSpPr/>
            <p:nvPr/>
          </p:nvSpPr>
          <p:spPr>
            <a:xfrm>
              <a:off x="7610000" y="1917475"/>
              <a:ext cx="103200" cy="121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Shape 111">
              <a:extLst>
                <a:ext uri="{FF2B5EF4-FFF2-40B4-BE49-F238E27FC236}">
                  <a16:creationId xmlns:a16="http://schemas.microsoft.com/office/drawing/2014/main" id="{B676A242-717E-41BC-9F8D-FA922302596E}"/>
                </a:ext>
              </a:extLst>
            </p:cNvPr>
            <p:cNvSpPr/>
            <p:nvPr/>
          </p:nvSpPr>
          <p:spPr>
            <a:xfrm>
              <a:off x="7944775" y="1917475"/>
              <a:ext cx="103200" cy="1218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2" name="Shape 112">
              <a:extLst>
                <a:ext uri="{FF2B5EF4-FFF2-40B4-BE49-F238E27FC236}">
                  <a16:creationId xmlns:a16="http://schemas.microsoft.com/office/drawing/2014/main" id="{4286E330-CF44-40FD-954B-BE057ED3B50A}"/>
                </a:ext>
              </a:extLst>
            </p:cNvPr>
            <p:cNvCxnSpPr>
              <a:stCxn id="109" idx="3"/>
              <a:endCxn id="110" idx="0"/>
            </p:cNvCxnSpPr>
            <p:nvPr/>
          </p:nvCxnSpPr>
          <p:spPr>
            <a:xfrm flipH="1">
              <a:off x="7661688" y="1381863"/>
              <a:ext cx="298200" cy="535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13">
              <a:extLst>
                <a:ext uri="{FF2B5EF4-FFF2-40B4-BE49-F238E27FC236}">
                  <a16:creationId xmlns:a16="http://schemas.microsoft.com/office/drawing/2014/main" id="{AE51451D-A2E7-41CC-A7E3-7DDD649BC491}"/>
                </a:ext>
              </a:extLst>
            </p:cNvPr>
            <p:cNvCxnSpPr>
              <a:stCxn id="109" idx="4"/>
              <a:endCxn id="111" idx="0"/>
            </p:cNvCxnSpPr>
            <p:nvPr/>
          </p:nvCxnSpPr>
          <p:spPr>
            <a:xfrm>
              <a:off x="7996375" y="1399700"/>
              <a:ext cx="0" cy="5178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14">
              <a:extLst>
                <a:ext uri="{FF2B5EF4-FFF2-40B4-BE49-F238E27FC236}">
                  <a16:creationId xmlns:a16="http://schemas.microsoft.com/office/drawing/2014/main" id="{62A0B19E-DABC-4DF8-BEAD-7CAB3921143B}"/>
                </a:ext>
              </a:extLst>
            </p:cNvPr>
            <p:cNvCxnSpPr>
              <a:stCxn id="109" idx="5"/>
              <a:endCxn id="108" idx="0"/>
            </p:cNvCxnSpPr>
            <p:nvPr/>
          </p:nvCxnSpPr>
          <p:spPr>
            <a:xfrm>
              <a:off x="8032862" y="1381863"/>
              <a:ext cx="298200" cy="535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Shape 115">
            <a:extLst>
              <a:ext uri="{FF2B5EF4-FFF2-40B4-BE49-F238E27FC236}">
                <a16:creationId xmlns:a16="http://schemas.microsoft.com/office/drawing/2014/main" id="{C5667EB6-DE64-4A75-9621-14BF773D2E97}"/>
              </a:ext>
            </a:extLst>
          </p:cNvPr>
          <p:cNvSpPr/>
          <p:nvPr/>
        </p:nvSpPr>
        <p:spPr>
          <a:xfrm>
            <a:off x="9755769" y="4205599"/>
            <a:ext cx="1548800" cy="1386800"/>
          </a:xfrm>
          <a:prstGeom prst="flowChartAlternateProcess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Shape 116">
            <a:extLst>
              <a:ext uri="{FF2B5EF4-FFF2-40B4-BE49-F238E27FC236}">
                <a16:creationId xmlns:a16="http://schemas.microsoft.com/office/drawing/2014/main" id="{4B509882-CB9B-438C-AAF0-EB612249A65E}"/>
              </a:ext>
            </a:extLst>
          </p:cNvPr>
          <p:cNvSpPr txBox="1"/>
          <p:nvPr/>
        </p:nvSpPr>
        <p:spPr>
          <a:xfrm>
            <a:off x="9755769" y="3215333"/>
            <a:ext cx="15488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push-style</a:t>
            </a:r>
            <a:endParaRPr sz="2400"/>
          </a:p>
        </p:txBody>
      </p:sp>
      <p:sp>
        <p:nvSpPr>
          <p:cNvPr id="21" name="Shape 117">
            <a:extLst>
              <a:ext uri="{FF2B5EF4-FFF2-40B4-BE49-F238E27FC236}">
                <a16:creationId xmlns:a16="http://schemas.microsoft.com/office/drawing/2014/main" id="{D90878D4-1616-40DD-AA9D-D13620E5CF5C}"/>
              </a:ext>
            </a:extLst>
          </p:cNvPr>
          <p:cNvSpPr txBox="1"/>
          <p:nvPr/>
        </p:nvSpPr>
        <p:spPr>
          <a:xfrm>
            <a:off x="9755769" y="5529633"/>
            <a:ext cx="15488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pull-style</a:t>
            </a:r>
            <a:endParaRPr sz="2400"/>
          </a:p>
        </p:txBody>
      </p:sp>
      <p:sp>
        <p:nvSpPr>
          <p:cNvPr id="23" name="Shape 118">
            <a:extLst>
              <a:ext uri="{FF2B5EF4-FFF2-40B4-BE49-F238E27FC236}">
                <a16:creationId xmlns:a16="http://schemas.microsoft.com/office/drawing/2014/main" id="{ABE52772-CFB7-4CAC-87C3-E605573F539B}"/>
              </a:ext>
            </a:extLst>
          </p:cNvPr>
          <p:cNvSpPr/>
          <p:nvPr/>
        </p:nvSpPr>
        <p:spPr>
          <a:xfrm>
            <a:off x="10461369" y="5203233"/>
            <a:ext cx="137600" cy="16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Shape 119">
            <a:extLst>
              <a:ext uri="{FF2B5EF4-FFF2-40B4-BE49-F238E27FC236}">
                <a16:creationId xmlns:a16="http://schemas.microsoft.com/office/drawing/2014/main" id="{BDA9CFCC-F239-45B3-A8B7-4A45524C2BDA}"/>
              </a:ext>
            </a:extLst>
          </p:cNvPr>
          <p:cNvSpPr/>
          <p:nvPr/>
        </p:nvSpPr>
        <p:spPr>
          <a:xfrm>
            <a:off x="10049737" y="4428684"/>
            <a:ext cx="137600" cy="1624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Shape 120">
            <a:extLst>
              <a:ext uri="{FF2B5EF4-FFF2-40B4-BE49-F238E27FC236}">
                <a16:creationId xmlns:a16="http://schemas.microsoft.com/office/drawing/2014/main" id="{78E42084-6D8B-4B11-A971-DF9C5D567438}"/>
              </a:ext>
            </a:extLst>
          </p:cNvPr>
          <p:cNvSpPr/>
          <p:nvPr/>
        </p:nvSpPr>
        <p:spPr>
          <a:xfrm>
            <a:off x="10461369" y="4428665"/>
            <a:ext cx="137600" cy="1624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Shape 121">
            <a:extLst>
              <a:ext uri="{FF2B5EF4-FFF2-40B4-BE49-F238E27FC236}">
                <a16:creationId xmlns:a16="http://schemas.microsoft.com/office/drawing/2014/main" id="{DA0B397E-ED8D-4B07-AD45-24ABAB6EF060}"/>
              </a:ext>
            </a:extLst>
          </p:cNvPr>
          <p:cNvSpPr/>
          <p:nvPr/>
        </p:nvSpPr>
        <p:spPr>
          <a:xfrm>
            <a:off x="10873001" y="4428665"/>
            <a:ext cx="137600" cy="1624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31" name="Shape 122">
            <a:extLst>
              <a:ext uri="{FF2B5EF4-FFF2-40B4-BE49-F238E27FC236}">
                <a16:creationId xmlns:a16="http://schemas.microsoft.com/office/drawing/2014/main" id="{86F43065-3C15-431B-9475-E7AFBFF60895}"/>
              </a:ext>
            </a:extLst>
          </p:cNvPr>
          <p:cNvCxnSpPr>
            <a:cxnSpLocks/>
          </p:cNvCxnSpPr>
          <p:nvPr/>
        </p:nvCxnSpPr>
        <p:spPr>
          <a:xfrm>
            <a:off x="10530168" y="4591066"/>
            <a:ext cx="0" cy="61216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Shape 123">
            <a:extLst>
              <a:ext uri="{FF2B5EF4-FFF2-40B4-BE49-F238E27FC236}">
                <a16:creationId xmlns:a16="http://schemas.microsoft.com/office/drawing/2014/main" id="{493FC217-076E-4D35-B4A4-FF2029EAA328}"/>
              </a:ext>
            </a:extLst>
          </p:cNvPr>
          <p:cNvCxnSpPr>
            <a:cxnSpLocks/>
          </p:cNvCxnSpPr>
          <p:nvPr/>
        </p:nvCxnSpPr>
        <p:spPr>
          <a:xfrm flipH="1">
            <a:off x="10578754" y="4567285"/>
            <a:ext cx="314335" cy="65973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Shape 124">
            <a:extLst>
              <a:ext uri="{FF2B5EF4-FFF2-40B4-BE49-F238E27FC236}">
                <a16:creationId xmlns:a16="http://schemas.microsoft.com/office/drawing/2014/main" id="{570EA4B1-0584-423D-A617-2DBF1143E55F}"/>
              </a:ext>
            </a:extLst>
          </p:cNvPr>
          <p:cNvCxnSpPr>
            <a:cxnSpLocks/>
          </p:cNvCxnSpPr>
          <p:nvPr/>
        </p:nvCxnSpPr>
        <p:spPr>
          <a:xfrm>
            <a:off x="10167183" y="4567299"/>
            <a:ext cx="314333" cy="65971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Shape 125">
            <a:extLst>
              <a:ext uri="{FF2B5EF4-FFF2-40B4-BE49-F238E27FC236}">
                <a16:creationId xmlns:a16="http://schemas.microsoft.com/office/drawing/2014/main" id="{EC9972C7-4655-45B9-BCC6-40505DFD8CE6}"/>
              </a:ext>
            </a:extLst>
          </p:cNvPr>
          <p:cNvSpPr txBox="1"/>
          <p:nvPr/>
        </p:nvSpPr>
        <p:spPr>
          <a:xfrm>
            <a:off x="9655637" y="4285065"/>
            <a:ext cx="314400" cy="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R</a:t>
            </a:r>
            <a:endParaRPr sz="2400"/>
          </a:p>
        </p:txBody>
      </p:sp>
      <p:sp>
        <p:nvSpPr>
          <p:cNvPr id="39" name="Shape 126">
            <a:extLst>
              <a:ext uri="{FF2B5EF4-FFF2-40B4-BE49-F238E27FC236}">
                <a16:creationId xmlns:a16="http://schemas.microsoft.com/office/drawing/2014/main" id="{06E8FC05-0E41-402A-B81F-48ED1AE27BB8}"/>
              </a:ext>
            </a:extLst>
          </p:cNvPr>
          <p:cNvSpPr txBox="1"/>
          <p:nvPr/>
        </p:nvSpPr>
        <p:spPr>
          <a:xfrm>
            <a:off x="10049737" y="1952433"/>
            <a:ext cx="314400" cy="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R</a:t>
            </a:r>
            <a:endParaRPr sz="2400"/>
          </a:p>
        </p:txBody>
      </p:sp>
      <p:sp>
        <p:nvSpPr>
          <p:cNvPr id="41" name="Shape 127">
            <a:extLst>
              <a:ext uri="{FF2B5EF4-FFF2-40B4-BE49-F238E27FC236}">
                <a16:creationId xmlns:a16="http://schemas.microsoft.com/office/drawing/2014/main" id="{351C6B18-868D-4881-A8B8-B7884829B24E}"/>
              </a:ext>
            </a:extLst>
          </p:cNvPr>
          <p:cNvSpPr txBox="1"/>
          <p:nvPr/>
        </p:nvSpPr>
        <p:spPr>
          <a:xfrm>
            <a:off x="9655637" y="2828465"/>
            <a:ext cx="314400" cy="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W</a:t>
            </a:r>
            <a:endParaRPr sz="2400"/>
          </a:p>
        </p:txBody>
      </p:sp>
      <p:sp>
        <p:nvSpPr>
          <p:cNvPr id="43" name="Shape 128">
            <a:extLst>
              <a:ext uri="{FF2B5EF4-FFF2-40B4-BE49-F238E27FC236}">
                <a16:creationId xmlns:a16="http://schemas.microsoft.com/office/drawing/2014/main" id="{4367D8BE-45ED-49DA-84A9-69E2601B06A6}"/>
              </a:ext>
            </a:extLst>
          </p:cNvPr>
          <p:cNvSpPr txBox="1"/>
          <p:nvPr/>
        </p:nvSpPr>
        <p:spPr>
          <a:xfrm>
            <a:off x="10049737" y="5059632"/>
            <a:ext cx="314400" cy="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W</a:t>
            </a:r>
            <a:endParaRPr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3C72D7-C2EF-4050-921C-E3CD1817922B}"/>
              </a:ext>
            </a:extLst>
          </p:cNvPr>
          <p:cNvSpPr txBox="1"/>
          <p:nvPr/>
        </p:nvSpPr>
        <p:spPr>
          <a:xfrm>
            <a:off x="11178673" y="6379409"/>
            <a:ext cx="596232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5506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7149-5788-E346-9F25-C38F3573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Graph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C0CEA-9F11-FE49-9E12-86CBA0426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58201" cy="4351338"/>
          </a:xfrm>
        </p:spPr>
        <p:txBody>
          <a:bodyPr>
            <a:normAutofit/>
          </a:bodyPr>
          <a:lstStyle/>
          <a:p>
            <a:r>
              <a:rPr lang="en-US" sz="2400" dirty="0"/>
              <a:t>Graph is partitioned among machines in the cluster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D7320-653F-7B47-8B63-50D3CEEC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27FB-9A79-8647-99C9-6D676543256D}" type="slidenum">
              <a:rPr lang="en-US" smtClean="0"/>
              <a:t>9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3033F2-CD5E-384E-88A0-C8DC66E235A5}"/>
              </a:ext>
            </a:extLst>
          </p:cNvPr>
          <p:cNvSpPr/>
          <p:nvPr/>
        </p:nvSpPr>
        <p:spPr>
          <a:xfrm>
            <a:off x="4173212" y="3220828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77F88F2-5A92-554C-89DB-FF1086489DC3}"/>
              </a:ext>
            </a:extLst>
          </p:cNvPr>
          <p:cNvSpPr/>
          <p:nvPr/>
        </p:nvSpPr>
        <p:spPr>
          <a:xfrm>
            <a:off x="4895105" y="2739564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0ACF00-790D-C04F-9E25-4DA13D38258E}"/>
              </a:ext>
            </a:extLst>
          </p:cNvPr>
          <p:cNvSpPr/>
          <p:nvPr/>
        </p:nvSpPr>
        <p:spPr>
          <a:xfrm>
            <a:off x="5818865" y="2739564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CF17F4-B159-714D-84A3-7A8EDB5AE622}"/>
              </a:ext>
            </a:extLst>
          </p:cNvPr>
          <p:cNvSpPr/>
          <p:nvPr/>
        </p:nvSpPr>
        <p:spPr>
          <a:xfrm>
            <a:off x="6544922" y="3206449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A9DD63-C37B-F24C-B8BA-69ECA5DF5202}"/>
              </a:ext>
            </a:extLst>
          </p:cNvPr>
          <p:cNvSpPr/>
          <p:nvPr/>
        </p:nvSpPr>
        <p:spPr>
          <a:xfrm>
            <a:off x="4895105" y="3661984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F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505EB3-FBE8-144D-A649-0A9B863C6483}"/>
              </a:ext>
            </a:extLst>
          </p:cNvPr>
          <p:cNvSpPr/>
          <p:nvPr/>
        </p:nvSpPr>
        <p:spPr>
          <a:xfrm>
            <a:off x="5818865" y="3661984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507EA8-BE8E-6A4C-8487-B5B801C7AFEA}"/>
              </a:ext>
            </a:extLst>
          </p:cNvPr>
          <p:cNvSpPr/>
          <p:nvPr/>
        </p:nvSpPr>
        <p:spPr>
          <a:xfrm>
            <a:off x="4896114" y="4570472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C5FAB5-D350-9B47-BE47-4C863EA6D1A2}"/>
              </a:ext>
            </a:extLst>
          </p:cNvPr>
          <p:cNvSpPr/>
          <p:nvPr/>
        </p:nvSpPr>
        <p:spPr>
          <a:xfrm>
            <a:off x="5805749" y="4571796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J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BB77997-23F5-1746-B32F-F0B441C8F52F}"/>
              </a:ext>
            </a:extLst>
          </p:cNvPr>
          <p:cNvSpPr/>
          <p:nvPr/>
        </p:nvSpPr>
        <p:spPr>
          <a:xfrm>
            <a:off x="4173210" y="4089778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35BFA42-0653-244F-B665-5F1A33FF0D16}"/>
              </a:ext>
            </a:extLst>
          </p:cNvPr>
          <p:cNvSpPr/>
          <p:nvPr/>
        </p:nvSpPr>
        <p:spPr>
          <a:xfrm>
            <a:off x="6555706" y="4089776"/>
            <a:ext cx="336885" cy="323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0875D7-E3DE-774E-8022-11A324938F24}"/>
              </a:ext>
            </a:extLst>
          </p:cNvPr>
          <p:cNvCxnSpPr/>
          <p:nvPr/>
        </p:nvCxnSpPr>
        <p:spPr>
          <a:xfrm>
            <a:off x="4459212" y="3502562"/>
            <a:ext cx="449441" cy="24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B0C5C5-3AFE-D648-8CB4-F70CBF78CD3A}"/>
              </a:ext>
            </a:extLst>
          </p:cNvPr>
          <p:cNvCxnSpPr>
            <a:cxnSpLocks/>
          </p:cNvCxnSpPr>
          <p:nvPr/>
        </p:nvCxnSpPr>
        <p:spPr>
          <a:xfrm flipV="1">
            <a:off x="4441239" y="2971504"/>
            <a:ext cx="464897" cy="280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87328A-2BC4-C44D-B37B-170D673B1884}"/>
              </a:ext>
            </a:extLst>
          </p:cNvPr>
          <p:cNvCxnSpPr>
            <a:cxnSpLocks/>
          </p:cNvCxnSpPr>
          <p:nvPr/>
        </p:nvCxnSpPr>
        <p:spPr>
          <a:xfrm>
            <a:off x="4459212" y="4368798"/>
            <a:ext cx="449441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CAEE5E-46FE-8F49-BDA9-67B02103193B}"/>
              </a:ext>
            </a:extLst>
          </p:cNvPr>
          <p:cNvCxnSpPr>
            <a:cxnSpLocks/>
          </p:cNvCxnSpPr>
          <p:nvPr/>
        </p:nvCxnSpPr>
        <p:spPr>
          <a:xfrm flipH="1">
            <a:off x="4477334" y="3923099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006B270-2F51-7D44-AB0D-23108146925A}"/>
              </a:ext>
            </a:extLst>
          </p:cNvPr>
          <p:cNvCxnSpPr>
            <a:cxnSpLocks/>
          </p:cNvCxnSpPr>
          <p:nvPr/>
        </p:nvCxnSpPr>
        <p:spPr>
          <a:xfrm flipH="1">
            <a:off x="4401849" y="3053273"/>
            <a:ext cx="567756" cy="1046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5D4C244-271A-6644-8214-3D46D52B402F}"/>
              </a:ext>
            </a:extLst>
          </p:cNvPr>
          <p:cNvCxnSpPr>
            <a:cxnSpLocks/>
          </p:cNvCxnSpPr>
          <p:nvPr/>
        </p:nvCxnSpPr>
        <p:spPr>
          <a:xfrm flipV="1">
            <a:off x="5188859" y="3032611"/>
            <a:ext cx="723691" cy="672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29CBAD8-4B7C-E046-B17D-5BFB88D4CCE2}"/>
              </a:ext>
            </a:extLst>
          </p:cNvPr>
          <p:cNvCxnSpPr>
            <a:cxnSpLocks/>
          </p:cNvCxnSpPr>
          <p:nvPr/>
        </p:nvCxnSpPr>
        <p:spPr>
          <a:xfrm>
            <a:off x="5174485" y="3006547"/>
            <a:ext cx="711827" cy="698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8A7BB5-5AF4-234F-A22F-0124CBA4AC21}"/>
              </a:ext>
            </a:extLst>
          </p:cNvPr>
          <p:cNvCxnSpPr>
            <a:cxnSpLocks/>
          </p:cNvCxnSpPr>
          <p:nvPr/>
        </p:nvCxnSpPr>
        <p:spPr>
          <a:xfrm flipV="1">
            <a:off x="5203238" y="3956354"/>
            <a:ext cx="709313" cy="65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4A037FC-9572-5149-BE6D-023355826295}"/>
              </a:ext>
            </a:extLst>
          </p:cNvPr>
          <p:cNvCxnSpPr>
            <a:cxnSpLocks/>
          </p:cNvCxnSpPr>
          <p:nvPr/>
        </p:nvCxnSpPr>
        <p:spPr>
          <a:xfrm flipH="1" flipV="1">
            <a:off x="5179067" y="3927596"/>
            <a:ext cx="656535" cy="68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60F5B0-DC6E-BA4A-A9C5-783B22246616}"/>
              </a:ext>
            </a:extLst>
          </p:cNvPr>
          <p:cNvCxnSpPr>
            <a:cxnSpLocks/>
          </p:cNvCxnSpPr>
          <p:nvPr/>
        </p:nvCxnSpPr>
        <p:spPr>
          <a:xfrm flipV="1">
            <a:off x="5231993" y="4729138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51D7785-1007-E04F-B037-152D9E95D761}"/>
              </a:ext>
            </a:extLst>
          </p:cNvPr>
          <p:cNvCxnSpPr>
            <a:cxnSpLocks/>
          </p:cNvCxnSpPr>
          <p:nvPr/>
        </p:nvCxnSpPr>
        <p:spPr>
          <a:xfrm flipV="1">
            <a:off x="5242774" y="2896026"/>
            <a:ext cx="600405" cy="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62B15D0-2C99-D246-9568-6B0C491C7BC2}"/>
              </a:ext>
            </a:extLst>
          </p:cNvPr>
          <p:cNvCxnSpPr>
            <a:cxnSpLocks/>
          </p:cNvCxnSpPr>
          <p:nvPr/>
        </p:nvCxnSpPr>
        <p:spPr>
          <a:xfrm flipH="1">
            <a:off x="5232144" y="2816040"/>
            <a:ext cx="610884" cy="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5BFDE19-F6FA-4441-BB53-F679638B394E}"/>
              </a:ext>
            </a:extLst>
          </p:cNvPr>
          <p:cNvCxnSpPr>
            <a:cxnSpLocks/>
          </p:cNvCxnSpPr>
          <p:nvPr/>
        </p:nvCxnSpPr>
        <p:spPr>
          <a:xfrm flipH="1">
            <a:off x="6134083" y="3488186"/>
            <a:ext cx="452737" cy="23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B07AFC1-B236-CA49-812A-F081BDEE0B90}"/>
              </a:ext>
            </a:extLst>
          </p:cNvPr>
          <p:cNvCxnSpPr>
            <a:cxnSpLocks/>
          </p:cNvCxnSpPr>
          <p:nvPr/>
        </p:nvCxnSpPr>
        <p:spPr>
          <a:xfrm flipH="1">
            <a:off x="6119702" y="4368798"/>
            <a:ext cx="485085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385831-E6AF-3749-A068-D0EB7431E7F1}"/>
              </a:ext>
            </a:extLst>
          </p:cNvPr>
          <p:cNvCxnSpPr>
            <a:cxnSpLocks/>
          </p:cNvCxnSpPr>
          <p:nvPr/>
        </p:nvCxnSpPr>
        <p:spPr>
          <a:xfrm>
            <a:off x="6119555" y="2995762"/>
            <a:ext cx="467411" cy="256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0C8B434-DC0D-114E-B185-5983BBC0B0F3}"/>
              </a:ext>
            </a:extLst>
          </p:cNvPr>
          <p:cNvCxnSpPr>
            <a:cxnSpLocks/>
          </p:cNvCxnSpPr>
          <p:nvPr/>
        </p:nvCxnSpPr>
        <p:spPr>
          <a:xfrm>
            <a:off x="6709026" y="3531319"/>
            <a:ext cx="7339" cy="558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4E9CE8D-C1AA-404A-BA09-BA4D7448B9B2}"/>
              </a:ext>
            </a:extLst>
          </p:cNvPr>
          <p:cNvCxnSpPr>
            <a:cxnSpLocks/>
          </p:cNvCxnSpPr>
          <p:nvPr/>
        </p:nvCxnSpPr>
        <p:spPr>
          <a:xfrm>
            <a:off x="5972191" y="3064053"/>
            <a:ext cx="7339" cy="58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4447697-0819-C649-874F-F6D7CBBAD8E0}"/>
              </a:ext>
            </a:extLst>
          </p:cNvPr>
          <p:cNvCxnSpPr>
            <a:cxnSpLocks/>
          </p:cNvCxnSpPr>
          <p:nvPr/>
        </p:nvCxnSpPr>
        <p:spPr>
          <a:xfrm flipH="1" flipV="1">
            <a:off x="5966229" y="4003080"/>
            <a:ext cx="16741" cy="56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E3E6AF0-7991-1348-8236-E174E4022F30}"/>
              </a:ext>
            </a:extLst>
          </p:cNvPr>
          <p:cNvCxnSpPr>
            <a:cxnSpLocks/>
          </p:cNvCxnSpPr>
          <p:nvPr/>
        </p:nvCxnSpPr>
        <p:spPr>
          <a:xfrm flipH="1" flipV="1">
            <a:off x="6117190" y="3934786"/>
            <a:ext cx="458845" cy="233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449C478-EE1E-5B40-86EF-580E2DB78DF0}"/>
              </a:ext>
            </a:extLst>
          </p:cNvPr>
          <p:cNvCxnSpPr>
            <a:cxnSpLocks/>
          </p:cNvCxnSpPr>
          <p:nvPr/>
        </p:nvCxnSpPr>
        <p:spPr>
          <a:xfrm flipH="1" flipV="1">
            <a:off x="5244844" y="3830554"/>
            <a:ext cx="553735" cy="5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F807E02-F423-7548-937D-CB30817C4EA2}"/>
              </a:ext>
            </a:extLst>
          </p:cNvPr>
          <p:cNvSpPr txBox="1"/>
          <p:nvPr/>
        </p:nvSpPr>
        <p:spPr>
          <a:xfrm>
            <a:off x="4173209" y="5863907"/>
            <a:ext cx="2719383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Original graph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E603B2-3542-3241-9146-A148423F2624}"/>
              </a:ext>
            </a:extLst>
          </p:cNvPr>
          <p:cNvCxnSpPr/>
          <p:nvPr/>
        </p:nvCxnSpPr>
        <p:spPr>
          <a:xfrm>
            <a:off x="5467140" y="2412515"/>
            <a:ext cx="0" cy="30574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00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2602</Words>
  <Application>Microsoft Macintosh PowerPoint</Application>
  <PresentationFormat>Widescreen</PresentationFormat>
  <Paragraphs>752</Paragraphs>
  <Slides>44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Courier New</vt:lpstr>
      <vt:lpstr>Office Theme</vt:lpstr>
      <vt:lpstr>Distributed Graph-Word2Vec</vt:lpstr>
      <vt:lpstr>On-goining Projects</vt:lpstr>
      <vt:lpstr>Graph analytics on large graphs</vt:lpstr>
      <vt:lpstr>Graph analytics on large graphs</vt:lpstr>
      <vt:lpstr>Distributed Graph Analytics</vt:lpstr>
      <vt:lpstr>Distributed Graph Analytics (BSP)</vt:lpstr>
      <vt:lpstr>Gluon [PLDI’18]: A Communication Substrate</vt:lpstr>
      <vt:lpstr>Vertex Programming Model</vt:lpstr>
      <vt:lpstr>Distributed Graph Analytics</vt:lpstr>
      <vt:lpstr>Partitioning</vt:lpstr>
      <vt:lpstr>Partitioning</vt:lpstr>
      <vt:lpstr>Partitioning</vt:lpstr>
      <vt:lpstr>Partitioning</vt:lpstr>
      <vt:lpstr>CuSP Partitioner [IPDPS’19]</vt:lpstr>
      <vt:lpstr>How to synchronize the proxies?</vt:lpstr>
      <vt:lpstr>How does Gluon synchronize the proxies?</vt:lpstr>
      <vt:lpstr>How does Gluon synchronize the proxies?</vt:lpstr>
      <vt:lpstr>Gluon Distributed Execution Model</vt:lpstr>
      <vt:lpstr>Other projects: </vt:lpstr>
      <vt:lpstr>Distributed Graph-Word2Vec</vt:lpstr>
      <vt:lpstr>Word2Vec: Finding Embedding of Words </vt:lpstr>
      <vt:lpstr>Word2Vec: Finding Embedding of Words </vt:lpstr>
      <vt:lpstr>Training of Word2Vec family of algorithms</vt:lpstr>
      <vt:lpstr>Word2Vec</vt:lpstr>
      <vt:lpstr>Word2Vec:</vt:lpstr>
      <vt:lpstr>Word2Vec:</vt:lpstr>
      <vt:lpstr>Word2Vec:</vt:lpstr>
      <vt:lpstr>GraphWord2Vec: Graph Analytics + Word2Vec</vt:lpstr>
      <vt:lpstr>Updating Node Data</vt:lpstr>
      <vt:lpstr>Updating Node Data</vt:lpstr>
      <vt:lpstr>GraphWord2Vec</vt:lpstr>
      <vt:lpstr>Synchronization models</vt:lpstr>
      <vt:lpstr>GraphWord2Vec</vt:lpstr>
      <vt:lpstr>GraphWord2Vec: Combining Gradients</vt:lpstr>
      <vt:lpstr>Communication Optimizations</vt:lpstr>
      <vt:lpstr>Communication Optimizations</vt:lpstr>
      <vt:lpstr>Evaluations:</vt:lpstr>
      <vt:lpstr>3rd Party Comparison</vt:lpstr>
      <vt:lpstr>Model Combiner on 32 hosts</vt:lpstr>
      <vt:lpstr>GraphWord2Vec Scaling</vt:lpstr>
      <vt:lpstr>Computation Vs Communication on 32 hosts</vt:lpstr>
      <vt:lpstr>Conclusion</vt:lpstr>
      <vt:lpstr>Other Any2Vec Models:</vt:lpstr>
      <vt:lpstr>~ Thank you ~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Graph-Word2Vec</dc:title>
  <dc:creator>Microsoft Office User</dc:creator>
  <cp:lastModifiedBy>Microsoft Office User</cp:lastModifiedBy>
  <cp:revision>297</cp:revision>
  <dcterms:created xsi:type="dcterms:W3CDTF">2019-08-21T20:40:43Z</dcterms:created>
  <dcterms:modified xsi:type="dcterms:W3CDTF">2019-10-03T20:33:17Z</dcterms:modified>
</cp:coreProperties>
</file>