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showGuides="1">
      <p:cViewPr varScale="1">
        <p:scale>
          <a:sx n="120" d="100"/>
          <a:sy n="120" d="100"/>
        </p:scale>
        <p:origin x="80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pPr algn="ctr">
              <a:buNone/>
            </a:pPr>
            <a:r>
              <a:rPr lang="en-US" sz="4400" b="0" strike="noStrike" spc="-1">
                <a:latin typeface="Arial"/>
              </a:rPr>
              <a:t>Click to move the slide</a:t>
            </a:r>
          </a:p>
        </p:txBody>
      </p:sp>
      <p:sp>
        <p:nvSpPr>
          <p:cNvPr id="83"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84"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85" name="PlaceHolder 4"/>
          <p:cNvSpPr>
            <a:spLocks noGrp="1"/>
          </p:cNvSpPr>
          <p:nvPr>
            <p:ph type="dt" idx="7"/>
          </p:nvPr>
        </p:nvSpPr>
        <p:spPr>
          <a:xfrm>
            <a:off x="4399200" y="0"/>
            <a:ext cx="3372840" cy="50256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86" name="PlaceHolder 5"/>
          <p:cNvSpPr>
            <a:spLocks noGrp="1"/>
          </p:cNvSpPr>
          <p:nvPr>
            <p:ph type="ftr" idx="8"/>
          </p:nvPr>
        </p:nvSpPr>
        <p:spPr>
          <a:xfrm>
            <a:off x="0" y="9555480"/>
            <a:ext cx="3372840" cy="50256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87" name="PlaceHolder 6"/>
          <p:cNvSpPr>
            <a:spLocks noGrp="1"/>
          </p:cNvSpPr>
          <p:nvPr>
            <p:ph type="sldNum" idx="9"/>
          </p:nvPr>
        </p:nvSpPr>
        <p:spPr>
          <a:xfrm>
            <a:off x="4399200" y="9555480"/>
            <a:ext cx="3372840" cy="50256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8FD0201A-CAAD-423C-93A3-EA6B79356D96}"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laceHolder 1"/>
          <p:cNvSpPr>
            <a:spLocks noGrp="1" noRot="1" noChangeAspect="1"/>
          </p:cNvSpPr>
          <p:nvPr>
            <p:ph type="sldImg"/>
          </p:nvPr>
        </p:nvSpPr>
        <p:spPr>
          <a:xfrm>
            <a:off x="685800" y="1143000"/>
            <a:ext cx="5480640" cy="3080520"/>
          </a:xfrm>
          <a:prstGeom prst="rect">
            <a:avLst/>
          </a:prstGeom>
          <a:ln w="0">
            <a:noFill/>
          </a:ln>
        </p:spPr>
      </p:sp>
      <p:sp>
        <p:nvSpPr>
          <p:cNvPr id="132" name="PlaceHolder 2"/>
          <p:cNvSpPr>
            <a:spLocks noGrp="1"/>
          </p:cNvSpPr>
          <p:nvPr>
            <p:ph type="body"/>
          </p:nvPr>
        </p:nvSpPr>
        <p:spPr>
          <a:xfrm>
            <a:off x="685800" y="4400640"/>
            <a:ext cx="5480640" cy="35946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Title slide for lecture</a:t>
            </a:r>
          </a:p>
        </p:txBody>
      </p:sp>
      <p:sp>
        <p:nvSpPr>
          <p:cNvPr id="133" name="PlaceHolder 3"/>
          <p:cNvSpPr>
            <a:spLocks noGrp="1"/>
          </p:cNvSpPr>
          <p:nvPr>
            <p:ph type="sldNum" idx="10"/>
          </p:nvPr>
        </p:nvSpPr>
        <p:spPr>
          <a:xfrm>
            <a:off x="3884760" y="8685360"/>
            <a:ext cx="2966040" cy="4528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A82D3EFD-705B-4100-881F-D348DBB8DA35}" type="slidenum">
              <a:rPr lang="en-US" sz="1200" b="0" strike="noStrike" spc="-1">
                <a:latin typeface="Times New Roman"/>
              </a:rPr>
              <a:t>2</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laceHolder 1"/>
          <p:cNvSpPr>
            <a:spLocks noGrp="1" noRot="1" noChangeAspect="1"/>
          </p:cNvSpPr>
          <p:nvPr>
            <p:ph type="sldImg"/>
          </p:nvPr>
        </p:nvSpPr>
        <p:spPr>
          <a:xfrm>
            <a:off x="688975" y="1143000"/>
            <a:ext cx="5473700" cy="3079750"/>
          </a:xfrm>
          <a:prstGeom prst="rect">
            <a:avLst/>
          </a:prstGeom>
          <a:ln w="0">
            <a:noFill/>
          </a:ln>
        </p:spPr>
      </p:sp>
      <p:sp>
        <p:nvSpPr>
          <p:cNvPr id="159" name="PlaceHolder 2"/>
          <p:cNvSpPr>
            <a:spLocks noGrp="1"/>
          </p:cNvSpPr>
          <p:nvPr>
            <p:ph type="body"/>
          </p:nvPr>
        </p:nvSpPr>
        <p:spPr>
          <a:xfrm>
            <a:off x="685800" y="4400640"/>
            <a:ext cx="5480640" cy="35946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60" name="PlaceHolder 3"/>
          <p:cNvSpPr>
            <a:spLocks noGrp="1"/>
          </p:cNvSpPr>
          <p:nvPr>
            <p:ph type="sldNum" idx="19"/>
          </p:nvPr>
        </p:nvSpPr>
        <p:spPr>
          <a:xfrm>
            <a:off x="3884760" y="8685360"/>
            <a:ext cx="2966040" cy="4528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2EAF4A84-67B6-4570-BBBB-FAEC69710705}" type="slidenum">
              <a:rPr lang="en-US" sz="1200" b="0" strike="noStrike" spc="-1">
                <a:latin typeface="Times New Roman"/>
              </a:rPr>
              <a:t>12</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noRot="1" noChangeAspect="1"/>
          </p:cNvSpPr>
          <p:nvPr>
            <p:ph type="sldImg"/>
          </p:nvPr>
        </p:nvSpPr>
        <p:spPr>
          <a:xfrm>
            <a:off x="688975" y="1143000"/>
            <a:ext cx="5473700" cy="3079750"/>
          </a:xfrm>
          <a:prstGeom prst="rect">
            <a:avLst/>
          </a:prstGeom>
          <a:ln w="0">
            <a:noFill/>
          </a:ln>
        </p:spPr>
      </p:sp>
      <p:sp>
        <p:nvSpPr>
          <p:cNvPr id="162" name="PlaceHolder 2"/>
          <p:cNvSpPr>
            <a:spLocks noGrp="1"/>
          </p:cNvSpPr>
          <p:nvPr>
            <p:ph type="body"/>
          </p:nvPr>
        </p:nvSpPr>
        <p:spPr>
          <a:xfrm>
            <a:off x="685800" y="4400640"/>
            <a:ext cx="5480640" cy="35946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63" name="PlaceHolder 3"/>
          <p:cNvSpPr>
            <a:spLocks noGrp="1"/>
          </p:cNvSpPr>
          <p:nvPr>
            <p:ph type="sldNum" idx="20"/>
          </p:nvPr>
        </p:nvSpPr>
        <p:spPr>
          <a:xfrm>
            <a:off x="3884760" y="8685360"/>
            <a:ext cx="2966040" cy="4528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267FABFC-89DB-4065-BE72-68169FC0ADEE}" type="slidenum">
              <a:rPr lang="en-US" sz="1200" b="0" strike="noStrike" spc="-1">
                <a:latin typeface="Times New Roman"/>
              </a:rPr>
              <a:t>13</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noRot="1" noChangeAspect="1"/>
          </p:cNvSpPr>
          <p:nvPr>
            <p:ph type="sldImg"/>
          </p:nvPr>
        </p:nvSpPr>
        <p:spPr>
          <a:xfrm>
            <a:off x="688975" y="1143000"/>
            <a:ext cx="5473700" cy="3079750"/>
          </a:xfrm>
          <a:prstGeom prst="rect">
            <a:avLst/>
          </a:prstGeom>
          <a:ln w="0">
            <a:noFill/>
          </a:ln>
        </p:spPr>
      </p:sp>
      <p:sp>
        <p:nvSpPr>
          <p:cNvPr id="165" name="PlaceHolder 2"/>
          <p:cNvSpPr>
            <a:spLocks noGrp="1"/>
          </p:cNvSpPr>
          <p:nvPr>
            <p:ph type="body"/>
          </p:nvPr>
        </p:nvSpPr>
        <p:spPr>
          <a:xfrm>
            <a:off x="685800" y="4400640"/>
            <a:ext cx="5480640" cy="35946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66" name="PlaceHolder 3"/>
          <p:cNvSpPr>
            <a:spLocks noGrp="1"/>
          </p:cNvSpPr>
          <p:nvPr>
            <p:ph type="sldNum" idx="21"/>
          </p:nvPr>
        </p:nvSpPr>
        <p:spPr>
          <a:xfrm>
            <a:off x="3884760" y="8685360"/>
            <a:ext cx="2966040" cy="4528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C3587841-362D-4421-8A8A-96FD6723C8C4}" type="slidenum">
              <a:rPr lang="en-US" sz="1200" b="0" strike="noStrike" spc="-1">
                <a:latin typeface="Times New Roman"/>
              </a:rPr>
              <a:t>15</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laceHolder 1"/>
          <p:cNvSpPr>
            <a:spLocks noGrp="1" noRot="1" noChangeAspect="1"/>
          </p:cNvSpPr>
          <p:nvPr>
            <p:ph type="sldImg"/>
          </p:nvPr>
        </p:nvSpPr>
        <p:spPr>
          <a:xfrm>
            <a:off x="688975" y="1143000"/>
            <a:ext cx="5473700" cy="3079750"/>
          </a:xfrm>
          <a:prstGeom prst="rect">
            <a:avLst/>
          </a:prstGeom>
          <a:ln w="0">
            <a:noFill/>
          </a:ln>
        </p:spPr>
      </p:sp>
      <p:sp>
        <p:nvSpPr>
          <p:cNvPr id="168" name="PlaceHolder 2"/>
          <p:cNvSpPr>
            <a:spLocks noGrp="1"/>
          </p:cNvSpPr>
          <p:nvPr>
            <p:ph type="body"/>
          </p:nvPr>
        </p:nvSpPr>
        <p:spPr>
          <a:xfrm>
            <a:off x="685800" y="4400640"/>
            <a:ext cx="5480640" cy="35946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69" name="PlaceHolder 3"/>
          <p:cNvSpPr>
            <a:spLocks noGrp="1"/>
          </p:cNvSpPr>
          <p:nvPr>
            <p:ph type="sldNum" idx="22"/>
          </p:nvPr>
        </p:nvSpPr>
        <p:spPr>
          <a:xfrm>
            <a:off x="3884760" y="8685360"/>
            <a:ext cx="2966040" cy="4528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36D3FD1B-F6B0-4A1E-8472-729F129FDFC1}" type="slidenum">
              <a:rPr lang="en-US" sz="1200" b="0" strike="noStrike" spc="-1">
                <a:latin typeface="Times New Roman"/>
              </a:rPr>
              <a:t>16</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noRot="1" noChangeAspect="1"/>
          </p:cNvSpPr>
          <p:nvPr>
            <p:ph type="sldImg"/>
          </p:nvPr>
        </p:nvSpPr>
        <p:spPr>
          <a:xfrm>
            <a:off x="688975" y="1143000"/>
            <a:ext cx="5473700" cy="3079750"/>
          </a:xfrm>
          <a:prstGeom prst="rect">
            <a:avLst/>
          </a:prstGeom>
          <a:ln w="0">
            <a:noFill/>
          </a:ln>
        </p:spPr>
      </p:sp>
      <p:sp>
        <p:nvSpPr>
          <p:cNvPr id="171" name="PlaceHolder 2"/>
          <p:cNvSpPr>
            <a:spLocks noGrp="1"/>
          </p:cNvSpPr>
          <p:nvPr>
            <p:ph type="body"/>
          </p:nvPr>
        </p:nvSpPr>
        <p:spPr>
          <a:xfrm>
            <a:off x="685800" y="4400640"/>
            <a:ext cx="5480640" cy="35946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72" name="PlaceHolder 3"/>
          <p:cNvSpPr>
            <a:spLocks noGrp="1"/>
          </p:cNvSpPr>
          <p:nvPr>
            <p:ph type="sldNum" idx="23"/>
          </p:nvPr>
        </p:nvSpPr>
        <p:spPr>
          <a:xfrm>
            <a:off x="3884760" y="8685360"/>
            <a:ext cx="2966040" cy="4528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8A54558F-8736-428E-A2D7-CE9C482AE3C2}" type="slidenum">
              <a:rPr lang="en-US" sz="1200" b="0" strike="noStrike" spc="-1">
                <a:latin typeface="Times New Roman"/>
              </a:rPr>
              <a:t>17</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PlaceHolder 1"/>
          <p:cNvSpPr>
            <a:spLocks noGrp="1" noRot="1" noChangeAspect="1"/>
          </p:cNvSpPr>
          <p:nvPr>
            <p:ph type="sldImg"/>
          </p:nvPr>
        </p:nvSpPr>
        <p:spPr>
          <a:xfrm>
            <a:off x="688975" y="1143000"/>
            <a:ext cx="5473700" cy="3079750"/>
          </a:xfrm>
          <a:prstGeom prst="rect">
            <a:avLst/>
          </a:prstGeom>
          <a:ln w="0">
            <a:noFill/>
          </a:ln>
        </p:spPr>
      </p:sp>
      <p:sp>
        <p:nvSpPr>
          <p:cNvPr id="174" name="PlaceHolder 2"/>
          <p:cNvSpPr>
            <a:spLocks noGrp="1"/>
          </p:cNvSpPr>
          <p:nvPr>
            <p:ph type="body"/>
          </p:nvPr>
        </p:nvSpPr>
        <p:spPr>
          <a:xfrm>
            <a:off x="685800" y="4400640"/>
            <a:ext cx="5480640" cy="35946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75" name="PlaceHolder 3"/>
          <p:cNvSpPr>
            <a:spLocks noGrp="1"/>
          </p:cNvSpPr>
          <p:nvPr>
            <p:ph type="sldNum" idx="24"/>
          </p:nvPr>
        </p:nvSpPr>
        <p:spPr>
          <a:xfrm>
            <a:off x="3884760" y="8685360"/>
            <a:ext cx="2966040" cy="4528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DF043682-8855-4AA7-B41A-4338F2BDC9B9}" type="slidenum">
              <a:rPr lang="en-US" sz="1200" b="0" strike="noStrike" spc="-1">
                <a:latin typeface="Times New Roman"/>
              </a:rPr>
              <a:t>18</a:t>
            </a:fld>
            <a:endParaRPr lang="en-U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laceHolder 1"/>
          <p:cNvSpPr>
            <a:spLocks noGrp="1" noRot="1" noChangeAspect="1"/>
          </p:cNvSpPr>
          <p:nvPr>
            <p:ph type="sldImg"/>
          </p:nvPr>
        </p:nvSpPr>
        <p:spPr>
          <a:xfrm>
            <a:off x="688975" y="1143000"/>
            <a:ext cx="5473700" cy="3079750"/>
          </a:xfrm>
          <a:prstGeom prst="rect">
            <a:avLst/>
          </a:prstGeom>
          <a:ln w="0">
            <a:noFill/>
          </a:ln>
        </p:spPr>
      </p:sp>
      <p:sp>
        <p:nvSpPr>
          <p:cNvPr id="177" name="PlaceHolder 2"/>
          <p:cNvSpPr>
            <a:spLocks noGrp="1"/>
          </p:cNvSpPr>
          <p:nvPr>
            <p:ph type="body"/>
          </p:nvPr>
        </p:nvSpPr>
        <p:spPr>
          <a:xfrm>
            <a:off x="685800" y="4400640"/>
            <a:ext cx="5480640" cy="35946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78" name="PlaceHolder 3"/>
          <p:cNvSpPr>
            <a:spLocks noGrp="1"/>
          </p:cNvSpPr>
          <p:nvPr>
            <p:ph type="sldNum" idx="25"/>
          </p:nvPr>
        </p:nvSpPr>
        <p:spPr>
          <a:xfrm>
            <a:off x="3884760" y="8685360"/>
            <a:ext cx="2966040" cy="4528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D4812041-13BB-480A-A968-6D28882F6E84}" type="slidenum">
              <a:rPr lang="en-US" sz="1200" b="0" strike="noStrike" spc="-1">
                <a:latin typeface="Times New Roman"/>
              </a:rPr>
              <a:t>19</a:t>
            </a:fld>
            <a:endParaRPr lang="en-US"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noRot="1" noChangeAspect="1"/>
          </p:cNvSpPr>
          <p:nvPr>
            <p:ph type="sldImg"/>
          </p:nvPr>
        </p:nvSpPr>
        <p:spPr>
          <a:xfrm>
            <a:off x="688975" y="1143000"/>
            <a:ext cx="5473700" cy="3079750"/>
          </a:xfrm>
          <a:prstGeom prst="rect">
            <a:avLst/>
          </a:prstGeom>
          <a:ln w="0">
            <a:noFill/>
          </a:ln>
        </p:spPr>
      </p:sp>
      <p:sp>
        <p:nvSpPr>
          <p:cNvPr id="180" name="PlaceHolder 2"/>
          <p:cNvSpPr>
            <a:spLocks noGrp="1"/>
          </p:cNvSpPr>
          <p:nvPr>
            <p:ph type="body"/>
          </p:nvPr>
        </p:nvSpPr>
        <p:spPr>
          <a:xfrm>
            <a:off x="685800" y="4400640"/>
            <a:ext cx="5480640" cy="35946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81" name="PlaceHolder 3"/>
          <p:cNvSpPr>
            <a:spLocks noGrp="1"/>
          </p:cNvSpPr>
          <p:nvPr>
            <p:ph type="sldNum" idx="26"/>
          </p:nvPr>
        </p:nvSpPr>
        <p:spPr>
          <a:xfrm>
            <a:off x="3884760" y="8685360"/>
            <a:ext cx="2966040" cy="4528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FB776586-2A2F-4326-BA51-B9197DED3976}" type="slidenum">
              <a:rPr lang="en-US" sz="1200" b="0" strike="noStrike" spc="-1">
                <a:latin typeface="Times New Roman"/>
              </a:rPr>
              <a:t>21</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noRot="1" noChangeAspect="1"/>
          </p:cNvSpPr>
          <p:nvPr>
            <p:ph type="sldImg"/>
          </p:nvPr>
        </p:nvSpPr>
        <p:spPr>
          <a:xfrm>
            <a:off x="688975" y="1143000"/>
            <a:ext cx="5473700" cy="3079750"/>
          </a:xfrm>
          <a:prstGeom prst="rect">
            <a:avLst/>
          </a:prstGeom>
          <a:ln w="0">
            <a:noFill/>
          </a:ln>
        </p:spPr>
      </p:sp>
      <p:sp>
        <p:nvSpPr>
          <p:cNvPr id="135" name="PlaceHolder 2"/>
          <p:cNvSpPr>
            <a:spLocks noGrp="1"/>
          </p:cNvSpPr>
          <p:nvPr>
            <p:ph type="body"/>
          </p:nvPr>
        </p:nvSpPr>
        <p:spPr>
          <a:xfrm>
            <a:off x="685800" y="4400640"/>
            <a:ext cx="5480640" cy="35946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6" name="PlaceHolder 3"/>
          <p:cNvSpPr>
            <a:spLocks noGrp="1"/>
          </p:cNvSpPr>
          <p:nvPr>
            <p:ph type="sldNum" idx="11"/>
          </p:nvPr>
        </p:nvSpPr>
        <p:spPr>
          <a:xfrm>
            <a:off x="3884760" y="8685360"/>
            <a:ext cx="2966040" cy="4528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E2A0FBB2-1BB7-4BD6-B2C8-6637250AFA8C}" type="slidenum">
              <a:rPr lang="en-US" sz="1200" b="0" strike="noStrike" spc="-1">
                <a:latin typeface="Times New Roman"/>
              </a:rPr>
              <a:t>4</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noRot="1" noChangeAspect="1"/>
          </p:cNvSpPr>
          <p:nvPr>
            <p:ph type="sldImg"/>
          </p:nvPr>
        </p:nvSpPr>
        <p:spPr>
          <a:xfrm>
            <a:off x="685800" y="1143000"/>
            <a:ext cx="5480640" cy="3080520"/>
          </a:xfrm>
          <a:prstGeom prst="rect">
            <a:avLst/>
          </a:prstGeom>
          <a:ln w="0">
            <a:noFill/>
          </a:ln>
        </p:spPr>
      </p:sp>
      <p:sp>
        <p:nvSpPr>
          <p:cNvPr id="138" name="PlaceHolder 2"/>
          <p:cNvSpPr>
            <a:spLocks noGrp="1"/>
          </p:cNvSpPr>
          <p:nvPr>
            <p:ph type="body"/>
          </p:nvPr>
        </p:nvSpPr>
        <p:spPr>
          <a:xfrm>
            <a:off x="685800" y="4400640"/>
            <a:ext cx="5480640" cy="35946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9" name="PlaceHolder 3"/>
          <p:cNvSpPr>
            <a:spLocks noGrp="1"/>
          </p:cNvSpPr>
          <p:nvPr>
            <p:ph type="sldNum" idx="12"/>
          </p:nvPr>
        </p:nvSpPr>
        <p:spPr>
          <a:xfrm>
            <a:off x="3884760" y="8685360"/>
            <a:ext cx="2966040" cy="4528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307D8E93-D7AB-47EE-B982-15B142CEC5B5}" type="slidenum">
              <a:rPr lang="en-US" sz="1200" b="0" strike="noStrike" spc="-1">
                <a:latin typeface="Times New Roman"/>
              </a:rPr>
              <a:t>5</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noRot="1" noChangeAspect="1"/>
          </p:cNvSpPr>
          <p:nvPr>
            <p:ph type="sldImg"/>
          </p:nvPr>
        </p:nvSpPr>
        <p:spPr>
          <a:xfrm>
            <a:off x="688975" y="1143000"/>
            <a:ext cx="5473700" cy="3079750"/>
          </a:xfrm>
          <a:prstGeom prst="rect">
            <a:avLst/>
          </a:prstGeom>
          <a:ln w="0">
            <a:noFill/>
          </a:ln>
        </p:spPr>
      </p:sp>
      <p:sp>
        <p:nvSpPr>
          <p:cNvPr id="141" name="PlaceHolder 2"/>
          <p:cNvSpPr>
            <a:spLocks noGrp="1"/>
          </p:cNvSpPr>
          <p:nvPr>
            <p:ph type="body"/>
          </p:nvPr>
        </p:nvSpPr>
        <p:spPr>
          <a:xfrm>
            <a:off x="685800" y="4400640"/>
            <a:ext cx="5480640" cy="35946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2" name="PlaceHolder 3"/>
          <p:cNvSpPr>
            <a:spLocks noGrp="1"/>
          </p:cNvSpPr>
          <p:nvPr>
            <p:ph type="sldNum" idx="13"/>
          </p:nvPr>
        </p:nvSpPr>
        <p:spPr>
          <a:xfrm>
            <a:off x="3884760" y="8685360"/>
            <a:ext cx="2966040" cy="4528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C0F3B83B-E7CA-4453-8339-9A19513DF371}" type="slidenum">
              <a:rPr lang="en-US" sz="1200" b="0" strike="noStrike" spc="-1">
                <a:latin typeface="Times New Roman"/>
              </a:rPr>
              <a:t>6</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noRot="1" noChangeAspect="1"/>
          </p:cNvSpPr>
          <p:nvPr>
            <p:ph type="sldImg"/>
          </p:nvPr>
        </p:nvSpPr>
        <p:spPr>
          <a:xfrm>
            <a:off x="688975" y="1143000"/>
            <a:ext cx="5473700" cy="3079750"/>
          </a:xfrm>
          <a:prstGeom prst="rect">
            <a:avLst/>
          </a:prstGeom>
          <a:ln w="0">
            <a:noFill/>
          </a:ln>
        </p:spPr>
      </p:sp>
      <p:sp>
        <p:nvSpPr>
          <p:cNvPr id="144" name="PlaceHolder 2"/>
          <p:cNvSpPr>
            <a:spLocks noGrp="1"/>
          </p:cNvSpPr>
          <p:nvPr>
            <p:ph type="body"/>
          </p:nvPr>
        </p:nvSpPr>
        <p:spPr>
          <a:xfrm>
            <a:off x="685800" y="4400640"/>
            <a:ext cx="5480640" cy="35946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5" name="PlaceHolder 3"/>
          <p:cNvSpPr>
            <a:spLocks noGrp="1"/>
          </p:cNvSpPr>
          <p:nvPr>
            <p:ph type="sldNum" idx="14"/>
          </p:nvPr>
        </p:nvSpPr>
        <p:spPr>
          <a:xfrm>
            <a:off x="3884760" y="8685360"/>
            <a:ext cx="2966040" cy="4528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37DCFA5-D80E-4D66-B834-47EE30CD642A}" type="slidenum">
              <a:rPr lang="en-US" sz="1200" b="0" strike="noStrike" spc="-1">
                <a:latin typeface="Times New Roman"/>
              </a:rPr>
              <a:t>7</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PlaceHolder 1"/>
          <p:cNvSpPr>
            <a:spLocks noGrp="1" noRot="1" noChangeAspect="1"/>
          </p:cNvSpPr>
          <p:nvPr>
            <p:ph type="sldImg"/>
          </p:nvPr>
        </p:nvSpPr>
        <p:spPr>
          <a:xfrm>
            <a:off x="688975" y="1143000"/>
            <a:ext cx="5473700" cy="3079750"/>
          </a:xfrm>
          <a:prstGeom prst="rect">
            <a:avLst/>
          </a:prstGeom>
          <a:ln w="0">
            <a:noFill/>
          </a:ln>
        </p:spPr>
      </p:sp>
      <p:sp>
        <p:nvSpPr>
          <p:cNvPr id="147" name="PlaceHolder 2"/>
          <p:cNvSpPr>
            <a:spLocks noGrp="1"/>
          </p:cNvSpPr>
          <p:nvPr>
            <p:ph type="body"/>
          </p:nvPr>
        </p:nvSpPr>
        <p:spPr>
          <a:xfrm>
            <a:off x="685800" y="4400640"/>
            <a:ext cx="5480640" cy="35946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8" name="PlaceHolder 3"/>
          <p:cNvSpPr>
            <a:spLocks noGrp="1"/>
          </p:cNvSpPr>
          <p:nvPr>
            <p:ph type="sldNum" idx="15"/>
          </p:nvPr>
        </p:nvSpPr>
        <p:spPr>
          <a:xfrm>
            <a:off x="3884760" y="8685360"/>
            <a:ext cx="2966040" cy="4528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A49A773E-55A6-4801-AE54-972412CC05D7}" type="slidenum">
              <a:rPr lang="en-US" sz="1200" b="0" strike="noStrike" spc="-1">
                <a:latin typeface="Times New Roman"/>
              </a:rPr>
              <a:t>8</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688975" y="1143000"/>
            <a:ext cx="5473700" cy="3079750"/>
          </a:xfrm>
          <a:prstGeom prst="rect">
            <a:avLst/>
          </a:prstGeom>
          <a:ln w="0">
            <a:noFill/>
          </a:ln>
        </p:spPr>
      </p:sp>
      <p:sp>
        <p:nvSpPr>
          <p:cNvPr id="150" name="PlaceHolder 2"/>
          <p:cNvSpPr>
            <a:spLocks noGrp="1"/>
          </p:cNvSpPr>
          <p:nvPr>
            <p:ph type="body"/>
          </p:nvPr>
        </p:nvSpPr>
        <p:spPr>
          <a:xfrm>
            <a:off x="685800" y="4400640"/>
            <a:ext cx="5480640" cy="35946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1" name="PlaceHolder 3"/>
          <p:cNvSpPr>
            <a:spLocks noGrp="1"/>
          </p:cNvSpPr>
          <p:nvPr>
            <p:ph type="sldNum" idx="16"/>
          </p:nvPr>
        </p:nvSpPr>
        <p:spPr>
          <a:xfrm>
            <a:off x="3884760" y="8685360"/>
            <a:ext cx="2966040" cy="4528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AC9C0BB9-37B8-48D8-BE95-541AA2848B73}" type="slidenum">
              <a:rPr lang="en-US" sz="1200" b="0" strike="noStrike" spc="-1">
                <a:latin typeface="Times New Roman"/>
              </a:rPr>
              <a:t>9</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688975" y="1143000"/>
            <a:ext cx="5473700" cy="3079750"/>
          </a:xfrm>
          <a:prstGeom prst="rect">
            <a:avLst/>
          </a:prstGeom>
          <a:ln w="0">
            <a:noFill/>
          </a:ln>
        </p:spPr>
      </p:sp>
      <p:sp>
        <p:nvSpPr>
          <p:cNvPr id="153" name="PlaceHolder 2"/>
          <p:cNvSpPr>
            <a:spLocks noGrp="1"/>
          </p:cNvSpPr>
          <p:nvPr>
            <p:ph type="body"/>
          </p:nvPr>
        </p:nvSpPr>
        <p:spPr>
          <a:xfrm>
            <a:off x="685800" y="4400640"/>
            <a:ext cx="5480640" cy="35946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4" name="PlaceHolder 3"/>
          <p:cNvSpPr>
            <a:spLocks noGrp="1"/>
          </p:cNvSpPr>
          <p:nvPr>
            <p:ph type="sldNum" idx="17"/>
          </p:nvPr>
        </p:nvSpPr>
        <p:spPr>
          <a:xfrm>
            <a:off x="3884760" y="8685360"/>
            <a:ext cx="2966040" cy="4528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5DA18C72-791E-4AB1-8524-40D5EC325185}" type="slidenum">
              <a:rPr lang="en-US" sz="1200" b="0" strike="noStrike" spc="-1">
                <a:latin typeface="Times New Roman"/>
              </a:rPr>
              <a:t>10</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noRot="1" noChangeAspect="1"/>
          </p:cNvSpPr>
          <p:nvPr>
            <p:ph type="sldImg"/>
          </p:nvPr>
        </p:nvSpPr>
        <p:spPr>
          <a:xfrm>
            <a:off x="688975" y="1143000"/>
            <a:ext cx="5473700" cy="3079750"/>
          </a:xfrm>
          <a:prstGeom prst="rect">
            <a:avLst/>
          </a:prstGeom>
          <a:ln w="0">
            <a:noFill/>
          </a:ln>
        </p:spPr>
      </p:sp>
      <p:sp>
        <p:nvSpPr>
          <p:cNvPr id="156" name="PlaceHolder 2"/>
          <p:cNvSpPr>
            <a:spLocks noGrp="1"/>
          </p:cNvSpPr>
          <p:nvPr>
            <p:ph type="body"/>
          </p:nvPr>
        </p:nvSpPr>
        <p:spPr>
          <a:xfrm>
            <a:off x="685800" y="4400640"/>
            <a:ext cx="5480640" cy="359460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7" name="PlaceHolder 3"/>
          <p:cNvSpPr>
            <a:spLocks noGrp="1"/>
          </p:cNvSpPr>
          <p:nvPr>
            <p:ph type="sldNum" idx="18"/>
          </p:nvPr>
        </p:nvSpPr>
        <p:spPr>
          <a:xfrm>
            <a:off x="3884760" y="8685360"/>
            <a:ext cx="2966040" cy="45288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A7072330-8651-4646-AF7B-8271E65918F2}" type="slidenum">
              <a:rPr lang="en-US" sz="1200" b="0" strike="noStrike" spc="-1">
                <a:latin typeface="Times New Roman"/>
              </a:rPr>
              <a:t>11</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C7FB74E8-4C32-4EF2-8078-ADC6F99F134E}"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001035FD-8D61-4A2F-90C3-203AF564B6A6}"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9AB07EC8-98B4-467C-ACB6-1D7D14B86EE1}"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B4334268-3CCB-41A9-9505-B23715C25ED8}"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2654BFD5-E860-4FE9-82E7-9F85DFFD45D9}"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F646A0E5-DB7E-488A-A463-C563DCF1AB83}"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63CA8571-A98E-4B88-9768-4D306CF77D18}"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3068BAD1-4E55-4EF3-923B-73E861F68490}"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16A22DC2-8DF4-484F-B298-0A22A4A97D5A}"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491007DA-E9DF-4E5E-A8CD-6591A1AC6760}"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F48FE5E8-3E03-40BC-A82E-E9E36E204709}"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71E76995-88CC-4C9E-872A-16B5423C2F13}"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0AC68DDC-56D4-4825-9562-C5FA02E40386}"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69C40CB7-4123-434B-9552-71CE910354AB}"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7FEFE2A5-6B14-4EC1-8E70-7F7CFD868B39}"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9DCAD192-E149-4438-B62F-9197683C964F}"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2947FA85-0245-4EAD-A56B-23472D95215F}"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7ACE3CFE-3FA4-4A0B-BFF5-A14E8F002804}"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9BEBF412-2734-4975-A295-F39667C49E55}"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E7DDD6D2-31A9-4BBF-94C1-AC827EF49277}"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CE54A8A7-11D8-4967-9994-A1860B3F365B}"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BD1F7FEE-1B12-4A7F-95BD-185BB1B05A06}"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67E92625-3BDC-47AB-A446-CF14970BFEA2}"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C7370B96-FE20-46E5-9CA2-B766EBEE4FB5}"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4038480" y="6356520"/>
            <a:ext cx="4109040" cy="35928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6" name="PlaceHolder 2"/>
          <p:cNvSpPr>
            <a:spLocks noGrp="1"/>
          </p:cNvSpPr>
          <p:nvPr>
            <p:ph type="sldNum" idx="2"/>
          </p:nvPr>
        </p:nvSpPr>
        <p:spPr>
          <a:xfrm>
            <a:off x="8610480" y="6356520"/>
            <a:ext cx="2737440" cy="35928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0575F5C6-829F-40F3-BBBF-08591829EBA2}" type="slidenum">
              <a:rPr lang="en-US" sz="1200" b="0" strike="noStrike" spc="-1">
                <a:solidFill>
                  <a:srgbClr val="8B8B8B"/>
                </a:solidFill>
                <a:latin typeface="Calibri"/>
              </a:rPr>
              <a:t>‹#›</a:t>
            </a:fld>
            <a:endParaRPr lang="en-US" sz="1200" b="0" strike="noStrike" spc="-1">
              <a:latin typeface="Times New Roman"/>
            </a:endParaRPr>
          </a:p>
        </p:txBody>
      </p:sp>
      <p:sp>
        <p:nvSpPr>
          <p:cNvPr id="2" name="PlaceHolder 3"/>
          <p:cNvSpPr>
            <a:spLocks noGrp="1"/>
          </p:cNvSpPr>
          <p:nvPr>
            <p:ph type="dt" idx="3"/>
          </p:nvPr>
        </p:nvSpPr>
        <p:spPr>
          <a:xfrm>
            <a:off x="838080" y="6356520"/>
            <a:ext cx="2737440" cy="35928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09040" cy="35928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42" name="PlaceHolder 2"/>
          <p:cNvSpPr>
            <a:spLocks noGrp="1"/>
          </p:cNvSpPr>
          <p:nvPr>
            <p:ph type="sldNum" idx="5"/>
          </p:nvPr>
        </p:nvSpPr>
        <p:spPr>
          <a:xfrm>
            <a:off x="8610480" y="6356520"/>
            <a:ext cx="2737440" cy="35928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D5868228-25CB-4A46-A155-08C1DD711B43}" type="slidenum">
              <a:rPr lang="en-US" sz="1200" b="0" strike="noStrike" spc="-1">
                <a:solidFill>
                  <a:srgbClr val="8B8B8B"/>
                </a:solidFill>
                <a:latin typeface="Calibri"/>
              </a:rPr>
              <a:t>‹#›</a:t>
            </a:fld>
            <a:endParaRPr lang="en-US" sz="1200" b="0" strike="noStrike" spc="-1">
              <a:latin typeface="Times New Roman"/>
            </a:endParaRPr>
          </a:p>
        </p:txBody>
      </p:sp>
      <p:sp>
        <p:nvSpPr>
          <p:cNvPr id="43" name="PlaceHolder 3"/>
          <p:cNvSpPr>
            <a:spLocks noGrp="1"/>
          </p:cNvSpPr>
          <p:nvPr>
            <p:ph type="dt" idx="6"/>
          </p:nvPr>
        </p:nvSpPr>
        <p:spPr>
          <a:xfrm>
            <a:off x="838080" y="6356520"/>
            <a:ext cx="2737440" cy="35928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1124640" y="1492920"/>
            <a:ext cx="10115640" cy="179100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Essentials of AI for Life and Society</a:t>
            </a:r>
            <a:endParaRPr lang="en-US" sz="6000" b="0" strike="noStrike" spc="-1">
              <a:latin typeface="Arial"/>
            </a:endParaRPr>
          </a:p>
        </p:txBody>
      </p:sp>
      <p:sp>
        <p:nvSpPr>
          <p:cNvPr id="89" name="PlaceHolder 2"/>
          <p:cNvSpPr>
            <a:spLocks noGrp="1"/>
          </p:cNvSpPr>
          <p:nvPr>
            <p:ph type="subTitle"/>
          </p:nvPr>
        </p:nvSpPr>
        <p:spPr>
          <a:xfrm>
            <a:off x="1523880" y="3870000"/>
            <a:ext cx="9138240" cy="1649880"/>
          </a:xfrm>
          <a:prstGeom prst="rect">
            <a:avLst/>
          </a:prstGeom>
          <a:noFill/>
          <a:ln w="0">
            <a:noFill/>
          </a:ln>
        </p:spPr>
        <p:txBody>
          <a:bodyPr lIns="0" tIns="0" rIns="0" bIns="0" anchor="t">
            <a:normAutofit/>
          </a:bodyPr>
          <a:lstStyle/>
          <a:p>
            <a:pPr algn="ctr">
              <a:lnSpc>
                <a:spcPct val="90000"/>
              </a:lnSpc>
              <a:spcBef>
                <a:spcPts val="1001"/>
              </a:spcBef>
              <a:buNone/>
              <a:tabLst>
                <a:tab pos="0" algn="l"/>
              </a:tabLst>
            </a:pPr>
            <a:r>
              <a:rPr lang="en-US" sz="3200" b="0" strike="noStrike" spc="-1">
                <a:solidFill>
                  <a:srgbClr val="FFFFFF"/>
                </a:solidFill>
                <a:latin typeface="Arial"/>
              </a:rPr>
              <a:t>Peter Stone</a:t>
            </a:r>
            <a:endParaRPr lang="en-US" sz="3200" b="0" strike="noStrike" spc="-1">
              <a:latin typeface="Arial"/>
            </a:endParaRPr>
          </a:p>
          <a:p>
            <a:pPr algn="ctr">
              <a:lnSpc>
                <a:spcPct val="90000"/>
              </a:lnSpc>
              <a:spcBef>
                <a:spcPts val="1001"/>
              </a:spcBef>
              <a:buNone/>
              <a:tabLst>
                <a:tab pos="0" algn="l"/>
              </a:tabLst>
            </a:pPr>
            <a:endParaRPr lang="en-US" sz="32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7" name="PlaceHolder 1"/>
          <p:cNvSpPr>
            <a:spLocks noGrp="1"/>
          </p:cNvSpPr>
          <p:nvPr>
            <p:ph type="title"/>
          </p:nvPr>
        </p:nvSpPr>
        <p:spPr>
          <a:xfrm>
            <a:off x="838080" y="172080"/>
            <a:ext cx="10509840" cy="131976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Lossy Compression</a:t>
            </a:r>
            <a:endParaRPr lang="en-US" sz="4400" b="0" strike="noStrike" spc="-1" dirty="0">
              <a:latin typeface="Arial"/>
            </a:endParaRPr>
          </a:p>
        </p:txBody>
      </p:sp>
      <p:sp>
        <p:nvSpPr>
          <p:cNvPr id="108" name="PlaceHolder 2"/>
          <p:cNvSpPr>
            <a:spLocks noGrp="1"/>
          </p:cNvSpPr>
          <p:nvPr>
            <p:ph/>
          </p:nvPr>
        </p:nvSpPr>
        <p:spPr>
          <a:xfrm>
            <a:off x="838080" y="1491840"/>
            <a:ext cx="10509840" cy="4886640"/>
          </a:xfrm>
          <a:prstGeom prst="rect">
            <a:avLst/>
          </a:prstGeom>
          <a:noFill/>
          <a:ln w="0">
            <a:noFill/>
          </a:ln>
        </p:spPr>
        <p:txBody>
          <a:bodyPr lIns="90000" tIns="45000" rIns="90000" bIns="45000" anchor="t">
            <a:noAutofit/>
          </a:bodyPr>
          <a:lstStyle/>
          <a:p>
            <a:pPr marL="216000" indent="-216000">
              <a:lnSpc>
                <a:spcPct val="108000"/>
              </a:lnSpc>
              <a:spcAft>
                <a:spcPts val="1409"/>
              </a:spcAft>
              <a:buClr>
                <a:srgbClr val="000000"/>
              </a:buClr>
              <a:buSzPct val="45000"/>
              <a:buFont typeface="Wingdings" charset="2"/>
              <a:buChar char=""/>
            </a:pPr>
            <a:r>
              <a:rPr lang="en-US" sz="3800" b="0" strike="noStrike" spc="-1" dirty="0">
                <a:solidFill>
                  <a:srgbClr val="000000"/>
                </a:solidFill>
                <a:latin typeface="Calibri"/>
              </a:rPr>
              <a:t>Anh : “What can determine what needs to be discarded or not during the encoding process?” </a:t>
            </a:r>
            <a:endParaRPr lang="en-US" sz="38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3800" b="0" strike="noStrike" spc="-1" dirty="0">
                <a:solidFill>
                  <a:srgbClr val="000000"/>
                </a:solidFill>
                <a:latin typeface="Calibri"/>
              </a:rPr>
              <a:t>Edward : Would the creation of methods to do lossless compression work better?  Would they achieve the same effect with a better chance of “understanding” the information (not blurry).</a:t>
            </a:r>
            <a:endParaRPr lang="en-US" sz="3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172080"/>
            <a:ext cx="10509840" cy="131976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Finetuning</a:t>
            </a:r>
            <a:endParaRPr lang="en-US" sz="4400" b="0" strike="noStrike" spc="-1" dirty="0">
              <a:latin typeface="Arial"/>
            </a:endParaRPr>
          </a:p>
        </p:txBody>
      </p:sp>
      <p:sp>
        <p:nvSpPr>
          <p:cNvPr id="110" name="PlaceHolder 2"/>
          <p:cNvSpPr>
            <a:spLocks noGrp="1"/>
          </p:cNvSpPr>
          <p:nvPr>
            <p:ph/>
          </p:nvPr>
        </p:nvSpPr>
        <p:spPr>
          <a:xfrm>
            <a:off x="738351" y="1395248"/>
            <a:ext cx="11198160" cy="4345560"/>
          </a:xfrm>
          <a:prstGeom prst="rect">
            <a:avLst/>
          </a:prstGeom>
          <a:noFill/>
          <a:ln w="0">
            <a:noFill/>
          </a:ln>
        </p:spPr>
        <p:txBody>
          <a:bodyPr lIns="90000" tIns="45000" rIns="90000" bIns="45000" anchor="t">
            <a:normAutofit/>
          </a:bodyPr>
          <a:lstStyle/>
          <a:p>
            <a:pPr marL="216000" indent="-216000">
              <a:lnSpc>
                <a:spcPct val="108000"/>
              </a:lnSpc>
              <a:spcAft>
                <a:spcPts val="1409"/>
              </a:spcAft>
              <a:buClr>
                <a:srgbClr val="000000"/>
              </a:buClr>
              <a:buSzPct val="45000"/>
              <a:buFont typeface="Wingdings" charset="2"/>
              <a:buChar char=""/>
            </a:pPr>
            <a:r>
              <a:rPr lang="en-US" sz="4000" b="0" strike="noStrike" spc="-1" dirty="0">
                <a:solidFill>
                  <a:srgbClr val="000000"/>
                </a:solidFill>
                <a:latin typeface="Arial"/>
              </a:rPr>
              <a:t>Maya : “Since this is a smaller dataset compared to the normal gigantic dataset that the model trains on, is it given heavier weight when fine-tuning so that it's not undersaturated?” (Instruction Tuning LLMs, P19 The Full Story of LLMs)</a:t>
            </a:r>
            <a:endParaRPr lang="en-US" sz="4000" b="0" strike="noStrike" spc="-1" dirty="0">
              <a:latin typeface="Arial"/>
            </a:endParaRPr>
          </a:p>
          <a:p>
            <a:pPr>
              <a:lnSpc>
                <a:spcPct val="108000"/>
              </a:lnSpc>
              <a:spcAft>
                <a:spcPts val="1409"/>
              </a:spcAft>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172080"/>
            <a:ext cx="10509840" cy="13197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RLHF</a:t>
            </a:r>
            <a:endParaRPr lang="en-US" sz="4400" b="0" strike="noStrike" spc="-1">
              <a:latin typeface="Arial"/>
            </a:endParaRPr>
          </a:p>
        </p:txBody>
      </p:sp>
      <p:sp>
        <p:nvSpPr>
          <p:cNvPr id="112" name="PlaceHolder 2"/>
          <p:cNvSpPr>
            <a:spLocks noGrp="1"/>
          </p:cNvSpPr>
          <p:nvPr>
            <p:ph/>
          </p:nvPr>
        </p:nvSpPr>
        <p:spPr>
          <a:xfrm>
            <a:off x="838080" y="1281600"/>
            <a:ext cx="10971000" cy="4345560"/>
          </a:xfrm>
          <a:prstGeom prst="rect">
            <a:avLst/>
          </a:prstGeom>
          <a:noFill/>
          <a:ln w="0">
            <a:noFill/>
          </a:ln>
        </p:spPr>
        <p:txBody>
          <a:bodyPr lIns="90000" tIns="45000" rIns="90000" bIns="45000" anchor="t">
            <a:normAutofit fontScale="92500"/>
          </a:bodyPr>
          <a:lstStyle/>
          <a:p>
            <a:pPr marL="216000" indent="-216000">
              <a:lnSpc>
                <a:spcPct val="100000"/>
              </a:lnSpc>
              <a:spcBef>
                <a:spcPts val="1417"/>
              </a:spcBef>
              <a:buClr>
                <a:srgbClr val="000000"/>
              </a:buClr>
              <a:buSzPct val="45000"/>
              <a:buFont typeface="Wingdings" charset="2"/>
              <a:buChar char=""/>
            </a:pPr>
            <a:r>
              <a:rPr lang="en-US" sz="4000" b="0" strike="noStrike" spc="-1" dirty="0">
                <a:latin typeface="Arial"/>
                <a:ea typeface="Noto Sans CJK SC"/>
              </a:rPr>
              <a:t>Satvik : “I wonder where these human annotators are selected from. It definitely seems like their biases could be injected into the model if they are not carefully chosen to be a diverse and representative group of annotators.” </a:t>
            </a:r>
            <a:endParaRPr lang="en-US" sz="4000" b="0" strike="noStrike" spc="-1" dirty="0">
              <a:latin typeface="Arial"/>
            </a:endParaRPr>
          </a:p>
          <a:p>
            <a:pPr marL="216000" indent="-216000">
              <a:lnSpc>
                <a:spcPct val="100000"/>
              </a:lnSpc>
              <a:spcBef>
                <a:spcPts val="1417"/>
              </a:spcBef>
              <a:buClr>
                <a:srgbClr val="000000"/>
              </a:buClr>
              <a:buSzPct val="45000"/>
              <a:buFont typeface="Wingdings" charset="2"/>
              <a:buChar char=""/>
            </a:pPr>
            <a:r>
              <a:rPr lang="en-US" sz="4000" b="0" strike="noStrike" spc="-1" dirty="0">
                <a:latin typeface="Arial"/>
                <a:ea typeface="Noto Sans CJK SC"/>
              </a:rPr>
              <a:t>Whose preferences represent “human preferences”?</a:t>
            </a:r>
            <a:endParaRPr lang="en-US" sz="40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3" name="PlaceHolder 1"/>
          <p:cNvSpPr>
            <a:spLocks noGrp="1"/>
          </p:cNvSpPr>
          <p:nvPr>
            <p:ph type="title"/>
          </p:nvPr>
        </p:nvSpPr>
        <p:spPr>
          <a:xfrm>
            <a:off x="838080" y="172080"/>
            <a:ext cx="10509840" cy="13197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Responsibility for misuse</a:t>
            </a:r>
            <a:endParaRPr lang="en-US" sz="4400" b="0" strike="noStrike" spc="-1">
              <a:latin typeface="Arial"/>
            </a:endParaRPr>
          </a:p>
        </p:txBody>
      </p:sp>
      <p:sp>
        <p:nvSpPr>
          <p:cNvPr id="114" name="PlaceHolder 2"/>
          <p:cNvSpPr>
            <a:spLocks noGrp="1"/>
          </p:cNvSpPr>
          <p:nvPr>
            <p:ph/>
          </p:nvPr>
        </p:nvSpPr>
        <p:spPr>
          <a:xfrm>
            <a:off x="457200" y="1281600"/>
            <a:ext cx="10890720" cy="4345560"/>
          </a:xfrm>
          <a:prstGeom prst="rect">
            <a:avLst/>
          </a:prstGeom>
          <a:noFill/>
          <a:ln w="0">
            <a:noFill/>
          </a:ln>
        </p:spPr>
        <p:txBody>
          <a:bodyPr lIns="90000" tIns="45000" rIns="90000" bIns="45000" anchor="t">
            <a:normAutofit fontScale="94500" lnSpcReduction="10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Nathan : “I love this statement. It's not AI itself that is evil. It is evil people who use AI for evil. AI is not necessarily good or evil by itself. It is up to us to use AI for the greater good of society.”</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Kevin : “What would happen if a user would bypass ...[an AI company’s safeguard] system and use their AI to create hate speech/misinformation? Would the responsibility be held on the developers of the AI or the person that used the AI for unethical purposes?”</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838080" y="3260226"/>
            <a:ext cx="10509840" cy="1319760"/>
          </a:xfrm>
          <a:prstGeom prst="rect">
            <a:avLst/>
          </a:prstGeom>
          <a:noFill/>
          <a:ln w="0">
            <a:noFill/>
          </a:ln>
        </p:spPr>
        <p:txBody>
          <a:bodyPr lIns="90000" tIns="45000" rIns="90000" bIns="45000" anchor="ctr">
            <a:normAutofit fontScale="90000"/>
          </a:bodyPr>
          <a:lstStyle/>
          <a:p>
            <a:pPr>
              <a:lnSpc>
                <a:spcPct val="90000"/>
              </a:lnSpc>
              <a:buNone/>
            </a:pPr>
            <a:r>
              <a:rPr lang="en-US" sz="4900" b="1" u="sng" strike="noStrike" spc="-1" dirty="0">
                <a:solidFill>
                  <a:srgbClr val="000000"/>
                </a:solidFill>
                <a:latin typeface="Calibri Light"/>
                <a:ea typeface="Noto Sans CJK SC"/>
              </a:rPr>
              <a:t>Poll</a:t>
            </a:r>
            <a:br>
              <a:rPr lang="en-US" sz="4900" b="1" strike="noStrike" spc="-1" dirty="0">
                <a:solidFill>
                  <a:srgbClr val="000000"/>
                </a:solidFill>
                <a:latin typeface="Calibri Light"/>
                <a:ea typeface="Noto Sans CJK SC"/>
              </a:rPr>
            </a:br>
            <a:br>
              <a:rPr sz="4900" dirty="0"/>
            </a:br>
            <a:r>
              <a:rPr lang="en-US" sz="4900" b="0" strike="noStrike" spc="-1" dirty="0">
                <a:latin typeface="Calibri Light"/>
                <a:ea typeface="Noto Sans CJK SC"/>
              </a:rPr>
              <a:t>”Is it the company’s responsibility, or the user’s?”</a:t>
            </a:r>
            <a:r>
              <a:rPr lang="en-US" sz="4900" b="1" strike="noStrike" spc="-1" dirty="0">
                <a:solidFill>
                  <a:srgbClr val="000000"/>
                </a:solidFill>
                <a:latin typeface="Calibri Light"/>
                <a:ea typeface="Noto Sans CJK SC"/>
              </a:rPr>
              <a:t> </a:t>
            </a:r>
            <a:br>
              <a:rPr lang="en-US" sz="4900" b="1" strike="noStrike" spc="-1" dirty="0">
                <a:solidFill>
                  <a:srgbClr val="000000"/>
                </a:solidFill>
                <a:latin typeface="Calibri Light"/>
                <a:ea typeface="Noto Sans CJK SC"/>
              </a:rPr>
            </a:br>
            <a:br>
              <a:rPr sz="4900" dirty="0"/>
            </a:br>
            <a:r>
              <a:rPr lang="en-US" sz="4900" b="1" strike="noStrike" spc="-1" dirty="0">
                <a:solidFill>
                  <a:srgbClr val="000000"/>
                </a:solidFill>
                <a:latin typeface="Calibri Light"/>
                <a:ea typeface="Noto Sans CJK SC"/>
              </a:rPr>
              <a:t> - Company</a:t>
            </a:r>
            <a:br>
              <a:rPr sz="4900" dirty="0"/>
            </a:br>
            <a:r>
              <a:rPr lang="en-US" sz="4900" b="1" strike="noStrike" spc="-1" dirty="0">
                <a:solidFill>
                  <a:srgbClr val="000000"/>
                </a:solidFill>
                <a:latin typeface="Calibri Light"/>
                <a:ea typeface="Noto Sans CJK SC"/>
              </a:rPr>
              <a:t> - User</a:t>
            </a:r>
            <a:br>
              <a:rPr sz="4900" dirty="0"/>
            </a:br>
            <a:r>
              <a:rPr lang="en-US" sz="4900" b="1" strike="noStrike" spc="-1" dirty="0">
                <a:solidFill>
                  <a:srgbClr val="000000"/>
                </a:solidFill>
                <a:latin typeface="Calibri Light"/>
                <a:ea typeface="Noto Sans CJK SC"/>
              </a:rPr>
              <a:t> - Both</a:t>
            </a:r>
            <a:br>
              <a:rPr sz="4900" dirty="0"/>
            </a:br>
            <a:r>
              <a:rPr lang="en-US" sz="4900" b="1" strike="noStrike" spc="-1" dirty="0">
                <a:solidFill>
                  <a:srgbClr val="000000"/>
                </a:solidFill>
                <a:latin typeface="Calibri Light"/>
                <a:ea typeface="Noto Sans CJK SC"/>
              </a:rPr>
              <a:t> - Neither</a:t>
            </a:r>
            <a:br>
              <a:rPr sz="4900" dirty="0"/>
            </a:br>
            <a:br>
              <a:rPr sz="6600" dirty="0"/>
            </a:br>
            <a:endParaRPr lang="en-US" sz="6600" b="0" strike="noStrike" spc="-1" dirty="0">
              <a:latin typeface="Arial"/>
            </a:endParaRPr>
          </a:p>
        </p:txBody>
      </p:sp>
      <p:pic>
        <p:nvPicPr>
          <p:cNvPr id="116" name="Content Placeholder 2" descr="A black background with a black square&#10;&#10;Description automatically generated with medium confidence"/>
          <p:cNvPicPr/>
          <p:nvPr/>
        </p:nvPicPr>
        <p:blipFill>
          <a:blip r:embed="rId3"/>
          <a:stretch/>
        </p:blipFill>
        <p:spPr>
          <a:xfrm>
            <a:off x="7785000" y="2300160"/>
            <a:ext cx="3562920" cy="356292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172080"/>
            <a:ext cx="10509840" cy="13197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Forgetting</a:t>
            </a:r>
            <a:endParaRPr lang="en-US" sz="4400" b="0" strike="noStrike" spc="-1">
              <a:latin typeface="Arial"/>
            </a:endParaRPr>
          </a:p>
        </p:txBody>
      </p:sp>
      <p:sp>
        <p:nvSpPr>
          <p:cNvPr id="118" name="PlaceHolder 2"/>
          <p:cNvSpPr>
            <a:spLocks noGrp="1"/>
          </p:cNvSpPr>
          <p:nvPr>
            <p:ph/>
          </p:nvPr>
        </p:nvSpPr>
        <p:spPr>
          <a:xfrm>
            <a:off x="838080" y="2322124"/>
            <a:ext cx="10509840" cy="488664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4000" b="0" strike="noStrike" spc="-1" dirty="0">
                <a:latin typeface="Arial"/>
              </a:rPr>
              <a:t>Isabelle : “With the policy of the right to be forgotten, how is that enacted in AI. Can AI actually forget anything?”</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9" name="PlaceHolder 1"/>
          <p:cNvSpPr>
            <a:spLocks noGrp="1"/>
          </p:cNvSpPr>
          <p:nvPr>
            <p:ph type="title"/>
          </p:nvPr>
        </p:nvSpPr>
        <p:spPr>
          <a:xfrm>
            <a:off x="838080" y="172080"/>
            <a:ext cx="10509840" cy="13197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Uses in art</a:t>
            </a:r>
            <a:endParaRPr lang="en-US" sz="4400" b="0" strike="noStrike" spc="-1">
              <a:latin typeface="Arial"/>
            </a:endParaRPr>
          </a:p>
        </p:txBody>
      </p:sp>
      <p:sp>
        <p:nvSpPr>
          <p:cNvPr id="120" name="PlaceHolder 2"/>
          <p:cNvSpPr>
            <a:spLocks noGrp="1"/>
          </p:cNvSpPr>
          <p:nvPr>
            <p:ph/>
          </p:nvPr>
        </p:nvSpPr>
        <p:spPr>
          <a:xfrm>
            <a:off x="838080" y="1281600"/>
            <a:ext cx="10509840" cy="488880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Sahil :”I think the implementation of AI into creative industries can have disastrous effects especially when it comes to the fields of art and writing where human thought and effort is massively important to the work itself. While I think AI should be implemented into fields that allow for automation of certain tasks, ideas such as AI art shouldn't be widespread.”</a:t>
            </a:r>
          </a:p>
          <a:p>
            <a:pPr marL="432000" indent="-324000">
              <a:lnSpc>
                <a:spcPct val="90000"/>
              </a:lnSpc>
              <a:buClr>
                <a:srgbClr val="000000"/>
              </a:buClr>
              <a:buSzPct val="45000"/>
              <a:buFont typeface="Wingdings" charset="2"/>
              <a:buChar char=""/>
            </a:pPr>
            <a:r>
              <a:rPr lang="en-US" sz="3200" b="0" strike="noStrike" spc="-1" dirty="0">
                <a:latin typeface="Calibri Light"/>
                <a:ea typeface="Noto Sans CJK SC"/>
              </a:rPr>
              <a:t>Should the use of generative AI by artists be banned?</a:t>
            </a:r>
            <a:endParaRPr lang="en-US" sz="3200" b="0" strike="noStrike" spc="-1" dirty="0">
              <a:latin typeface="Arial"/>
            </a:endParaRPr>
          </a:p>
          <a:p>
            <a:pPr marL="432000" indent="-324000">
              <a:lnSpc>
                <a:spcPct val="90000"/>
              </a:lnSpc>
              <a:buClr>
                <a:srgbClr val="000000"/>
              </a:buClr>
              <a:buSzPct val="45000"/>
              <a:buFont typeface="Wingdings" charset="2"/>
              <a:buChar char=""/>
            </a:pPr>
            <a:r>
              <a:rPr lang="en-US" sz="3200" b="0" strike="noStrike" spc="-1" dirty="0">
                <a:latin typeface="Calibri Light"/>
                <a:ea typeface="Noto Sans CJK SC"/>
              </a:rPr>
              <a:t>Discuss!</a:t>
            </a: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1" name="PlaceHolder 1"/>
          <p:cNvSpPr>
            <a:spLocks noGrp="1"/>
          </p:cNvSpPr>
          <p:nvPr>
            <p:ph type="title"/>
          </p:nvPr>
        </p:nvSpPr>
        <p:spPr>
          <a:xfrm>
            <a:off x="838080" y="172080"/>
            <a:ext cx="10509840" cy="13197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Inspiration</a:t>
            </a:r>
            <a:endParaRPr lang="en-US" sz="4400" b="0" strike="noStrike" spc="-1">
              <a:latin typeface="Arial"/>
            </a:endParaRPr>
          </a:p>
        </p:txBody>
      </p:sp>
      <p:sp>
        <p:nvSpPr>
          <p:cNvPr id="122" name="PlaceHolder 2"/>
          <p:cNvSpPr>
            <a:spLocks noGrp="1"/>
          </p:cNvSpPr>
          <p:nvPr>
            <p:ph/>
          </p:nvPr>
        </p:nvSpPr>
        <p:spPr>
          <a:xfrm>
            <a:off x="838080" y="1281600"/>
            <a:ext cx="10509840" cy="4888800"/>
          </a:xfrm>
          <a:prstGeom prst="rect">
            <a:avLst/>
          </a:prstGeom>
          <a:noFill/>
          <a:ln w="0">
            <a:noFill/>
          </a:ln>
        </p:spPr>
        <p:txBody>
          <a:bodyPr lIns="90000" tIns="45000" rIns="90000" bIns="45000" anchor="t">
            <a:normAutofit fontScale="99000"/>
          </a:bodyPr>
          <a:lstStyle/>
          <a:p>
            <a:pPr marL="432000" indent="-324000">
              <a:lnSpc>
                <a:spcPct val="90000"/>
              </a:lnSpc>
              <a:buClr>
                <a:srgbClr val="000000"/>
              </a:buClr>
              <a:buSzPct val="45000"/>
              <a:buFont typeface="Wingdings" charset="2"/>
              <a:buChar char=""/>
            </a:pPr>
            <a:r>
              <a:rPr lang="en-US" sz="3200" b="0" strike="noStrike" spc="-1" dirty="0">
                <a:latin typeface="Calibri Light"/>
                <a:ea typeface="Noto Sans CJK SC"/>
              </a:rPr>
              <a:t>Kevin : “Until artificial intelligence becomes aware enough to understand music itself and create its own works of art, will we be able to call it inspiration. To me, inspiration signifies that they have created their own new idea which AI is currently not doing.”</a:t>
            </a:r>
            <a:endParaRPr lang="en-US" sz="3200" b="0" strike="noStrike" spc="-1" dirty="0">
              <a:latin typeface="Arial"/>
            </a:endParaRPr>
          </a:p>
          <a:p>
            <a:pPr marL="432000" indent="-324000">
              <a:lnSpc>
                <a:spcPct val="90000"/>
              </a:lnSpc>
              <a:buClr>
                <a:srgbClr val="000000"/>
              </a:buClr>
              <a:buSzPct val="45000"/>
              <a:buFont typeface="Wingdings" charset="2"/>
              <a:buChar char=""/>
            </a:pPr>
            <a:r>
              <a:rPr lang="en-US" sz="3200" b="0" strike="noStrike" spc="-1" dirty="0">
                <a:latin typeface="Calibri Light"/>
                <a:ea typeface="Noto Sans CJK SC"/>
              </a:rPr>
              <a:t>Sooyeon : “With how long music has been around in history, I wonder if there is ever going to be a point where it is ... possible to create new music that is not somehow a copy of any older music.”</a:t>
            </a:r>
            <a:endParaRPr lang="en-US" sz="3200" b="0" strike="noStrike" spc="-1" dirty="0">
              <a:latin typeface="Arial"/>
            </a:endParaRPr>
          </a:p>
          <a:p>
            <a:pPr marL="432000" indent="-324000">
              <a:lnSpc>
                <a:spcPct val="90000"/>
              </a:lnSpc>
              <a:buClr>
                <a:srgbClr val="000000"/>
              </a:buClr>
              <a:buSzPct val="45000"/>
              <a:buFont typeface="Wingdings" charset="2"/>
              <a:buChar char=""/>
            </a:pPr>
            <a:endParaRPr lang="en-US" sz="3200" b="0" strike="noStrike" spc="-1" dirty="0">
              <a:latin typeface="Arial"/>
            </a:endParaRPr>
          </a:p>
          <a:p>
            <a:pPr marL="432000" indent="-324000">
              <a:lnSpc>
                <a:spcPct val="90000"/>
              </a:lnSpc>
              <a:buClr>
                <a:srgbClr val="000000"/>
              </a:buClr>
              <a:buSzPct val="45000"/>
              <a:buFont typeface="Wingdings" charset="2"/>
              <a:buChar char=""/>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838080" y="172080"/>
            <a:ext cx="10509840" cy="13197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Legal protections</a:t>
            </a:r>
            <a:endParaRPr lang="en-US" sz="4400" b="0" strike="noStrike" spc="-1">
              <a:latin typeface="Arial"/>
            </a:endParaRPr>
          </a:p>
        </p:txBody>
      </p:sp>
      <p:sp>
        <p:nvSpPr>
          <p:cNvPr id="124" name="PlaceHolder 2"/>
          <p:cNvSpPr>
            <a:spLocks noGrp="1"/>
          </p:cNvSpPr>
          <p:nvPr>
            <p:ph/>
          </p:nvPr>
        </p:nvSpPr>
        <p:spPr>
          <a:xfrm>
            <a:off x="838080" y="1281600"/>
            <a:ext cx="10509840" cy="4345560"/>
          </a:xfrm>
          <a:prstGeom prst="rect">
            <a:avLst/>
          </a:prstGeom>
          <a:noFill/>
          <a:ln w="0">
            <a:noFill/>
          </a:ln>
        </p:spPr>
        <p:txBody>
          <a:bodyPr lIns="90000" tIns="45000" rIns="90000" bIns="45000" anchor="t">
            <a:normAutofit/>
          </a:bodyPr>
          <a:lstStyle/>
          <a:p>
            <a:pPr marL="216000" indent="-216000">
              <a:lnSpc>
                <a:spcPct val="108000"/>
              </a:lnSpc>
              <a:spcAft>
                <a:spcPts val="1409"/>
              </a:spcAft>
              <a:buClr>
                <a:srgbClr val="000000"/>
              </a:buClr>
              <a:buSzPct val="45000"/>
              <a:buFont typeface="Wingdings" charset="2"/>
              <a:buChar char=""/>
            </a:pPr>
            <a:r>
              <a:rPr lang="en-US" sz="3200" b="0" strike="noStrike" spc="-1" dirty="0">
                <a:latin typeface="Arial"/>
              </a:rPr>
              <a:t>Pranav : “It’s more important to protect individual creators’ rights because their livelihoods are directly impacted, but at the same time, we shouldn’t completely discourage AI-driven creativity. The key is finding a balance, allowing AI tools to thrive while ensuring fair compensation and consent from the original creators.”</a:t>
            </a:r>
          </a:p>
          <a:p>
            <a:pPr>
              <a:lnSpc>
                <a:spcPct val="108000"/>
              </a:lnSpc>
              <a:spcAft>
                <a:spcPts val="1409"/>
              </a:spcAft>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5" name="PlaceHolder 1"/>
          <p:cNvSpPr>
            <a:spLocks noGrp="1"/>
          </p:cNvSpPr>
          <p:nvPr>
            <p:ph type="title"/>
          </p:nvPr>
        </p:nvSpPr>
        <p:spPr>
          <a:xfrm>
            <a:off x="838080" y="172080"/>
            <a:ext cx="10509840" cy="13197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Ethics Prompt</a:t>
            </a:r>
            <a:endParaRPr lang="en-US" sz="4400" b="0" strike="noStrike" spc="-1">
              <a:latin typeface="Arial"/>
            </a:endParaRPr>
          </a:p>
        </p:txBody>
      </p:sp>
      <p:sp>
        <p:nvSpPr>
          <p:cNvPr id="126" name="PlaceHolder 2"/>
          <p:cNvSpPr>
            <a:spLocks noGrp="1"/>
          </p:cNvSpPr>
          <p:nvPr>
            <p:ph/>
          </p:nvPr>
        </p:nvSpPr>
        <p:spPr>
          <a:xfrm>
            <a:off x="838080" y="1281600"/>
            <a:ext cx="10509840" cy="4888800"/>
          </a:xfrm>
          <a:prstGeom prst="rect">
            <a:avLst/>
          </a:prstGeom>
          <a:noFill/>
          <a:ln w="0">
            <a:noFill/>
          </a:ln>
        </p:spPr>
        <p:txBody>
          <a:bodyPr lIns="90000" tIns="45000" rIns="90000" bIns="45000" anchor="t">
            <a:normAutofit fontScale="90000" lnSpcReduction="20000"/>
          </a:bodyPr>
          <a:lstStyle/>
          <a:p>
            <a:pPr marL="432000" indent="-324000">
              <a:lnSpc>
                <a:spcPct val="90000"/>
              </a:lnSpc>
              <a:buClr>
                <a:srgbClr val="000000"/>
              </a:buClr>
              <a:buSzPct val="45000"/>
              <a:buFont typeface="Wingdings" charset="2"/>
              <a:buChar char=""/>
            </a:pPr>
            <a:r>
              <a:rPr lang="en-US" sz="3200" b="0" strike="noStrike" spc="-1">
                <a:latin typeface="Calibri Light"/>
                <a:ea typeface="Noto Sans CJK SC"/>
              </a:rPr>
              <a:t>In the case of Scarlett Johansson's voice being imitated by an AI personal assistant, even if the AI was not trained directly on her voice, do you think she has a right to object or be compensated? </a:t>
            </a:r>
            <a:endParaRPr lang="en-US" sz="3200" b="0" strike="noStrike" spc="-1">
              <a:latin typeface="Arial"/>
            </a:endParaRPr>
          </a:p>
          <a:p>
            <a:pPr marL="432000" indent="-324000">
              <a:lnSpc>
                <a:spcPct val="90000"/>
              </a:lnSpc>
              <a:buClr>
                <a:srgbClr val="000000"/>
              </a:buClr>
              <a:buSzPct val="45000"/>
              <a:buFont typeface="Wingdings" charset="2"/>
              <a:buChar char=""/>
            </a:pPr>
            <a:r>
              <a:rPr lang="en-US" sz="3200" b="0" strike="noStrike" spc="-1">
                <a:latin typeface="Calibri Light"/>
                <a:ea typeface="Noto Sans CJK SC"/>
              </a:rPr>
              <a:t>Similarly, assume you created an art website with a distinctive look and feel.  If an AI company can prove that they didn’t train on your website, but the model produces something that looks similar anyway (maybe because both you and it got “inspiration” from the same sources), is the AI company at fault?</a:t>
            </a:r>
            <a:endParaRPr lang="en-US" sz="3200" b="0" strike="noStrike" spc="-1">
              <a:latin typeface="Arial"/>
            </a:endParaRPr>
          </a:p>
          <a:p>
            <a:pPr marL="432000" indent="-324000">
              <a:lnSpc>
                <a:spcPct val="90000"/>
              </a:lnSpc>
              <a:buClr>
                <a:srgbClr val="000000"/>
              </a:buClr>
              <a:buSzPct val="45000"/>
              <a:buFont typeface="Wingdings" charset="2"/>
              <a:buChar char=""/>
            </a:pPr>
            <a:r>
              <a:rPr lang="en-US" sz="3200" b="0" strike="noStrike" spc="-1">
                <a:latin typeface="Calibri Light"/>
                <a:ea typeface="Noto Sans CJK SC"/>
              </a:rPr>
              <a:t>Where do you think the line should be drawn between inspiration and imitation? In the case of human artists, it's common to be inspired by others, but should AI be held to a different standard? Why or why not? </a:t>
            </a:r>
            <a:endParaRPr lang="en-US" sz="3200" b="0" strike="noStrike" spc="-1">
              <a:latin typeface="Arial"/>
            </a:endParaRPr>
          </a:p>
          <a:p>
            <a:pPr marL="432000" indent="-324000">
              <a:lnSpc>
                <a:spcPct val="90000"/>
              </a:lnSpc>
              <a:buClr>
                <a:srgbClr val="000000"/>
              </a:buClr>
              <a:buSzPct val="45000"/>
              <a:buFont typeface="Wingdings" charset="2"/>
              <a:buChar char=""/>
            </a:pPr>
            <a:r>
              <a:rPr lang="en-US" sz="3200" b="0" strike="noStrike" spc="-1">
                <a:latin typeface="Calibri Light"/>
                <a:ea typeface="Noto Sans CJK SC"/>
              </a:rPr>
              <a:t>Discuss!</a:t>
            </a:r>
            <a:endParaRPr lang="en-US" sz="3200" b="0" strike="noStrike" spc="-1">
              <a:latin typeface="Arial"/>
            </a:endParaRPr>
          </a:p>
          <a:p>
            <a:pPr marL="432000" indent="-324000">
              <a:lnSpc>
                <a:spcPct val="90000"/>
              </a:lnSpc>
              <a:buClr>
                <a:srgbClr val="000000"/>
              </a:buClr>
              <a:buSzPct val="45000"/>
              <a:buFont typeface="Wingdings" charset="2"/>
              <a:buChar char=""/>
            </a:pPr>
            <a:endParaRPr lang="en-US" sz="32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0" name="PlaceHolder 1"/>
          <p:cNvSpPr>
            <a:spLocks noGrp="1"/>
          </p:cNvSpPr>
          <p:nvPr>
            <p:ph type="title"/>
          </p:nvPr>
        </p:nvSpPr>
        <p:spPr>
          <a:xfrm>
            <a:off x="1114200" y="1632240"/>
            <a:ext cx="10115640" cy="179100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Natural Language Processing (Large Language Models)</a:t>
            </a:r>
            <a:endParaRPr lang="en-US" sz="6000" b="0" strike="noStrike" spc="-1">
              <a:latin typeface="Arial"/>
            </a:endParaRPr>
          </a:p>
        </p:txBody>
      </p:sp>
      <p:sp>
        <p:nvSpPr>
          <p:cNvPr id="91" name="PlaceHolder 2"/>
          <p:cNvSpPr>
            <a:spLocks noGrp="1"/>
          </p:cNvSpPr>
          <p:nvPr>
            <p:ph type="subTitle"/>
          </p:nvPr>
        </p:nvSpPr>
        <p:spPr>
          <a:xfrm>
            <a:off x="1523880" y="3870000"/>
            <a:ext cx="9138240" cy="1649880"/>
          </a:xfrm>
          <a:prstGeom prst="rect">
            <a:avLst/>
          </a:prstGeom>
          <a:noFill/>
          <a:ln w="0">
            <a:noFill/>
          </a:ln>
        </p:spPr>
        <p:txBody>
          <a:bodyPr lIns="0" tIns="0" rIns="0" bIns="0" anchor="t">
            <a:normAutofit/>
          </a:bodyPr>
          <a:lstStyle/>
          <a:p>
            <a:pPr algn="ctr">
              <a:buNone/>
            </a:pPr>
            <a:endParaRPr lang="en-US" sz="32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7" name="PlaceHolder 1"/>
          <p:cNvSpPr>
            <a:spLocks noGrp="1"/>
          </p:cNvSpPr>
          <p:nvPr>
            <p:ph type="title"/>
          </p:nvPr>
        </p:nvSpPr>
        <p:spPr>
          <a:xfrm>
            <a:off x="838080" y="172080"/>
            <a:ext cx="10509840" cy="13197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Next Week:  Bias and Fairness in AI Models</a:t>
            </a:r>
            <a:endParaRPr lang="en-US" sz="4400" b="0" strike="noStrike" spc="-1">
              <a:latin typeface="Arial"/>
            </a:endParaRPr>
          </a:p>
        </p:txBody>
      </p:sp>
      <p:sp>
        <p:nvSpPr>
          <p:cNvPr id="128" name="PlaceHolder 2"/>
          <p:cNvSpPr>
            <a:spLocks noGrp="1"/>
          </p:cNvSpPr>
          <p:nvPr>
            <p:ph/>
          </p:nvPr>
        </p:nvSpPr>
        <p:spPr>
          <a:xfrm>
            <a:off x="838080" y="1494360"/>
            <a:ext cx="10509840" cy="4345560"/>
          </a:xfrm>
          <a:prstGeom prst="rect">
            <a:avLst/>
          </a:prstGeom>
          <a:noFill/>
          <a:ln w="0">
            <a:noFill/>
          </a:ln>
        </p:spPr>
        <p:txBody>
          <a:bodyPr lIns="90000" tIns="45000" rIns="90000" bIns="45000" anchor="t">
            <a:normAutofit/>
          </a:bodyPr>
          <a:lstStyle/>
          <a:p>
            <a:pPr>
              <a:lnSpc>
                <a:spcPct val="100000"/>
              </a:lnSpc>
              <a:spcBef>
                <a:spcPts val="601"/>
              </a:spcBef>
              <a:buNone/>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One reading</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Lecture by Craig Watkins</a:t>
            </a:r>
            <a:endParaRPr lang="en-US" sz="2800" b="0" strike="noStrike" spc="-1">
              <a:latin typeface="Arial"/>
            </a:endParaRPr>
          </a:p>
          <a:p>
            <a:pPr>
              <a:lnSpc>
                <a:spcPct val="100000"/>
              </a:lnSpc>
              <a:spcBef>
                <a:spcPts val="601"/>
              </a:spcBef>
              <a:buNone/>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Homework 4 due tomorrow!  Homework 5 due 11/8</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Sign up to attend class in person</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Do readings on perusall and submit ethics reflection!</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2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9" name="PlaceHolder 1"/>
          <p:cNvSpPr>
            <a:spLocks noGrp="1"/>
          </p:cNvSpPr>
          <p:nvPr>
            <p:ph type="title"/>
          </p:nvPr>
        </p:nvSpPr>
        <p:spPr>
          <a:xfrm>
            <a:off x="838080" y="172080"/>
            <a:ext cx="10509840" cy="13197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Tesla robot</a:t>
            </a:r>
            <a:endParaRPr lang="en-US" sz="4400" b="0" strike="noStrike" spc="-1">
              <a:latin typeface="Arial"/>
            </a:endParaRPr>
          </a:p>
        </p:txBody>
      </p:sp>
      <p:sp>
        <p:nvSpPr>
          <p:cNvPr id="130" name="PlaceHolder 2"/>
          <p:cNvSpPr>
            <a:spLocks noGrp="1"/>
          </p:cNvSpPr>
          <p:nvPr>
            <p:ph/>
          </p:nvPr>
        </p:nvSpPr>
        <p:spPr>
          <a:xfrm>
            <a:off x="838080" y="1943751"/>
            <a:ext cx="10509840" cy="4345560"/>
          </a:xfrm>
          <a:prstGeom prst="rect">
            <a:avLst/>
          </a:prstGeom>
          <a:noFill/>
          <a:ln w="0">
            <a:noFill/>
          </a:ln>
        </p:spPr>
        <p:txBody>
          <a:bodyPr lIns="90000" tIns="45000" rIns="90000" bIns="45000" anchor="t">
            <a:normAutofit/>
          </a:bodyPr>
          <a:lstStyle/>
          <a:p>
            <a:pPr marL="216000" indent="-216000">
              <a:lnSpc>
                <a:spcPct val="100000"/>
              </a:lnSpc>
              <a:spcBef>
                <a:spcPts val="1417"/>
              </a:spcBef>
              <a:buClr>
                <a:srgbClr val="000000"/>
              </a:buClr>
              <a:buSzPct val="45000"/>
              <a:buFont typeface="Wingdings" charset="2"/>
              <a:buChar char=""/>
            </a:pPr>
            <a:r>
              <a:rPr lang="en-US" sz="4000" b="0" strike="noStrike" spc="-1">
                <a:latin typeface="Arial"/>
                <a:ea typeface="Noto Sans CJK SC"/>
              </a:rPr>
              <a:t>Alba : </a:t>
            </a:r>
            <a:r>
              <a:rPr lang="en-US" sz="4000" b="0" strike="noStrike" spc="-1" dirty="0">
                <a:latin typeface="Arial"/>
                <a:ea typeface="Noto Sans CJK SC"/>
              </a:rPr>
              <a:t>“I also would like to understand more about the new robot that was released by Elon Musk this month, and if the world should be afraid of the new changes happening.”</a:t>
            </a:r>
            <a:endParaRPr lang="en-US" sz="40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172080"/>
            <a:ext cx="10509840" cy="13197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Defining Artificial Intelligence</a:t>
            </a:r>
            <a:endParaRPr lang="en-US" sz="4400" b="0" strike="noStrike" spc="-1">
              <a:latin typeface="Arial"/>
            </a:endParaRPr>
          </a:p>
        </p:txBody>
      </p:sp>
      <p:sp>
        <p:nvSpPr>
          <p:cNvPr id="93" name="PlaceHolder 2"/>
          <p:cNvSpPr>
            <a:spLocks noGrp="1"/>
          </p:cNvSpPr>
          <p:nvPr>
            <p:ph/>
          </p:nvPr>
        </p:nvSpPr>
        <p:spPr>
          <a:xfrm>
            <a:off x="838080" y="1497600"/>
            <a:ext cx="10509840" cy="4345560"/>
          </a:xfrm>
          <a:prstGeom prst="rect">
            <a:avLst/>
          </a:prstGeom>
          <a:noFill/>
          <a:ln w="0">
            <a:noFill/>
          </a:ln>
        </p:spPr>
        <p:txBody>
          <a:bodyPr lIns="90000" tIns="45000" rIns="90000" bIns="45000" anchor="t">
            <a:normAutofit fontScale="83500" lnSpcReduction="20000"/>
          </a:bodyPr>
          <a:lstStyle/>
          <a:p>
            <a:pPr marL="457200" indent="-456840">
              <a:lnSpc>
                <a:spcPct val="100000"/>
              </a:lnSpc>
              <a:spcBef>
                <a:spcPts val="601"/>
              </a:spcBef>
              <a:buClr>
                <a:srgbClr val="727CA3"/>
              </a:buClr>
              <a:buSzPct val="76000"/>
              <a:buFont typeface="Arial"/>
              <a:buChar char="•"/>
            </a:pPr>
            <a:r>
              <a:rPr lang="en-US" sz="2800" b="0" strike="noStrike" spc="-1">
                <a:solidFill>
                  <a:srgbClr val="0000CC"/>
                </a:solidFill>
                <a:latin typeface="Gill Sans MT"/>
              </a:rPr>
              <a:t>A science and a set of computational technologies that are inspired by, but typically operate quite differently from, the ways people use their nervous systems and bodies to  sense, learn, reason, and take action</a:t>
            </a:r>
            <a:endParaRPr lang="en-US" sz="2800" b="0" strike="noStrike" spc="-1">
              <a:latin typeface="Arial"/>
            </a:endParaRPr>
          </a:p>
          <a:p>
            <a:pPr>
              <a:lnSpc>
                <a:spcPct val="100000"/>
              </a:lnSpc>
              <a:spcBef>
                <a:spcPts val="601"/>
              </a:spcBef>
              <a:buNone/>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NOT one thing</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More than just deep learning</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RL, NLP, vision, planning, symbolic reasoning, algorithmic game theory, computational social choice, human computation</a:t>
            </a:r>
            <a:endParaRPr lang="en-US" sz="2800" b="0" strike="noStrike" spc="-1">
              <a:latin typeface="Arial"/>
            </a:endParaRPr>
          </a:p>
          <a:p>
            <a:pPr>
              <a:lnSpc>
                <a:spcPct val="90000"/>
              </a:lnSpc>
              <a:spcBef>
                <a:spcPts val="1417"/>
              </a:spcBef>
              <a:buNone/>
            </a:pPr>
            <a:endParaRPr lang="en-US" sz="2800" b="0" strike="noStrike" spc="-1">
              <a:latin typeface="Arial"/>
            </a:endParaRPr>
          </a:p>
          <a:p>
            <a:pPr marL="457200" indent="-456840">
              <a:lnSpc>
                <a:spcPct val="90000"/>
              </a:lnSpc>
              <a:spcBef>
                <a:spcPts val="1001"/>
              </a:spcBef>
              <a:spcAft>
                <a:spcPts val="1417"/>
              </a:spcAft>
              <a:buClr>
                <a:srgbClr val="727CA3"/>
              </a:buClr>
              <a:buSzPct val="76000"/>
              <a:buFont typeface="Arial"/>
              <a:buChar char="•"/>
            </a:pPr>
            <a:r>
              <a:rPr lang="en-US" sz="2800" b="0" strike="noStrike" spc="-1">
                <a:solidFill>
                  <a:srgbClr val="0000CC"/>
                </a:solidFill>
                <a:latin typeface="Gill Sans MT"/>
              </a:rPr>
              <a:t>Getting Computers to do the things they can't do yet</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Once it works, it's engineering</a:t>
            </a:r>
            <a:endParaRPr lang="en-US" sz="2800" b="0" strike="noStrike" spc="-1">
              <a:latin typeface="Arial"/>
            </a:endParaRPr>
          </a:p>
          <a:p>
            <a:pPr>
              <a:lnSpc>
                <a:spcPct val="90000"/>
              </a:lnSpc>
              <a:spcBef>
                <a:spcPts val="1001"/>
              </a:spcBef>
              <a:buNone/>
            </a:pPr>
            <a:endParaRPr lang="en-US" sz="28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4" name="PlaceHolder 1"/>
          <p:cNvSpPr>
            <a:spLocks noGrp="1"/>
          </p:cNvSpPr>
          <p:nvPr>
            <p:ph/>
          </p:nvPr>
        </p:nvSpPr>
        <p:spPr>
          <a:xfrm>
            <a:off x="686880" y="1317600"/>
            <a:ext cx="10509840" cy="4345560"/>
          </a:xfrm>
          <a:prstGeom prst="rect">
            <a:avLst/>
          </a:prstGeom>
          <a:noFill/>
          <a:ln w="0">
            <a:noFill/>
          </a:ln>
        </p:spPr>
        <p:txBody>
          <a:bodyPr lIns="90000" tIns="45000" rIns="90000" bIns="45000" anchor="t">
            <a:normAutofit fontScale="94500" lnSpcReduction="10000"/>
          </a:bodyPr>
          <a:lstStyle/>
          <a:p>
            <a:pPr marL="432000" indent="-324000">
              <a:lnSpc>
                <a:spcPct val="100000"/>
              </a:lnSpc>
              <a:spcBef>
                <a:spcPts val="1417"/>
              </a:spcBef>
              <a:buClr>
                <a:srgbClr val="000000"/>
              </a:buClr>
              <a:buSzPct val="45000"/>
              <a:buFont typeface="Wingdings" charset="2"/>
              <a:buChar char=""/>
            </a:pPr>
            <a:r>
              <a:rPr lang="en-US" sz="3200" b="0" strike="noStrike" spc="-1">
                <a:latin typeface="Arial"/>
              </a:rPr>
              <a:t>Natural Language Processing is the area that led to ChatGPT and other large language models</a:t>
            </a:r>
          </a:p>
          <a:p>
            <a:pPr marL="864000" lvl="1" indent="-324000">
              <a:lnSpc>
                <a:spcPct val="100000"/>
              </a:lnSpc>
              <a:spcBef>
                <a:spcPts val="1134"/>
              </a:spcBef>
              <a:buClr>
                <a:srgbClr val="000000"/>
              </a:buClr>
              <a:buSzPct val="75000"/>
              <a:buFont typeface="Symbol"/>
              <a:buChar char=""/>
            </a:pPr>
            <a:r>
              <a:rPr lang="en-US" sz="3200" b="0" strike="noStrike" spc="-1">
                <a:latin typeface="Arial"/>
              </a:rPr>
              <a:t>It’s been astounding how powerful it is to predict the next word from huge amounts of data.  </a:t>
            </a:r>
          </a:p>
          <a:p>
            <a:pPr marL="864000" lvl="1" indent="-324000">
              <a:lnSpc>
                <a:spcPct val="100000"/>
              </a:lnSpc>
              <a:spcBef>
                <a:spcPts val="1134"/>
              </a:spcBef>
              <a:buClr>
                <a:srgbClr val="000000"/>
              </a:buClr>
              <a:buSzPct val="75000"/>
              <a:buFont typeface="Symbol"/>
              <a:buChar char=""/>
            </a:pPr>
            <a:r>
              <a:rPr lang="en-US" sz="3200" b="0" strike="noStrike" spc="-1">
                <a:latin typeface="Arial"/>
              </a:rPr>
              <a:t>Many surprising capabilities have emerged from simply scaling to more data and larger models </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In many ways it has become the face of AI</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Advances starting in language h</a:t>
            </a:r>
          </a:p>
        </p:txBody>
      </p:sp>
      <p:sp>
        <p:nvSpPr>
          <p:cNvPr id="95" name="PlaceHolder 2"/>
          <p:cNvSpPr>
            <a:spLocks noGrp="1"/>
          </p:cNvSpPr>
          <p:nvPr>
            <p:ph type="title"/>
          </p:nvPr>
        </p:nvSpPr>
        <p:spPr>
          <a:xfrm>
            <a:off x="838080" y="172080"/>
            <a:ext cx="10509840" cy="13197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Some Context</a:t>
            </a:r>
            <a:endParaRPr lang="en-US" sz="4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172080"/>
            <a:ext cx="10509840" cy="13197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Perusal word cloud	</a:t>
            </a:r>
            <a:endParaRPr lang="en-US" sz="4400" b="0" strike="noStrike" spc="-1">
              <a:latin typeface="Arial"/>
            </a:endParaRPr>
          </a:p>
        </p:txBody>
      </p:sp>
      <p:sp>
        <p:nvSpPr>
          <p:cNvPr id="97" name="Rectangle 96"/>
          <p:cNvSpPr/>
          <p:nvPr/>
        </p:nvSpPr>
        <p:spPr>
          <a:xfrm>
            <a:off x="6077520" y="1371600"/>
            <a:ext cx="5576760" cy="22096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US"/>
          </a:p>
        </p:txBody>
      </p:sp>
      <p:pic>
        <p:nvPicPr>
          <p:cNvPr id="98" name="Picture 97"/>
          <p:cNvPicPr/>
          <p:nvPr/>
        </p:nvPicPr>
        <p:blipFill>
          <a:blip r:embed="rId4"/>
          <a:stretch/>
        </p:blipFill>
        <p:spPr>
          <a:xfrm>
            <a:off x="1143000" y="1185840"/>
            <a:ext cx="9973800" cy="498600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336331" y="182591"/>
            <a:ext cx="10509840" cy="131976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Cost</a:t>
            </a:r>
            <a:endParaRPr lang="en-US" sz="4400" b="0" strike="noStrike" spc="-1" dirty="0">
              <a:latin typeface="Arial"/>
            </a:endParaRPr>
          </a:p>
        </p:txBody>
      </p:sp>
      <p:sp>
        <p:nvSpPr>
          <p:cNvPr id="100" name="PlaceHolder 2"/>
          <p:cNvSpPr>
            <a:spLocks noGrp="1"/>
          </p:cNvSpPr>
          <p:nvPr>
            <p:ph/>
          </p:nvPr>
        </p:nvSpPr>
        <p:spPr>
          <a:xfrm>
            <a:off x="336331" y="1281600"/>
            <a:ext cx="11571890" cy="4345560"/>
          </a:xfrm>
          <a:prstGeom prst="rect">
            <a:avLst/>
          </a:prstGeom>
          <a:noFill/>
          <a:ln w="0">
            <a:noFill/>
          </a:ln>
        </p:spPr>
        <p:txBody>
          <a:bodyPr lIns="90000" tIns="45000" rIns="90000" bIns="45000" anchor="t">
            <a:noAutofit/>
          </a:bodyPr>
          <a:lstStyle/>
          <a:p>
            <a:pPr marL="432000" indent="-324000">
              <a:lnSpc>
                <a:spcPct val="100000"/>
              </a:lnSpc>
              <a:spcBef>
                <a:spcPts val="1417"/>
              </a:spcBef>
              <a:buClr>
                <a:srgbClr val="000000"/>
              </a:buClr>
              <a:buSzPct val="45000"/>
              <a:buFont typeface="Wingdings" charset="2"/>
              <a:buChar char=""/>
            </a:pPr>
            <a:r>
              <a:rPr lang="en-US" sz="3800" b="0" strike="noStrike" spc="-1" dirty="0">
                <a:latin typeface="Arial"/>
              </a:rPr>
              <a:t>Nathan : “Holy Cow! Why is it so expensive? Is it due to the computational power required to train these models? Is it due to the amount of servers needed for the testing?”</a:t>
            </a:r>
          </a:p>
          <a:p>
            <a:pPr marL="432000" indent="-324000">
              <a:lnSpc>
                <a:spcPct val="100000"/>
              </a:lnSpc>
              <a:spcBef>
                <a:spcPts val="1417"/>
              </a:spcBef>
              <a:buClr>
                <a:srgbClr val="000000"/>
              </a:buClr>
              <a:buSzPct val="45000"/>
              <a:buFont typeface="Wingdings" charset="2"/>
              <a:buChar char=""/>
            </a:pPr>
            <a:r>
              <a:rPr lang="en-US" sz="3800" b="0" strike="noStrike" spc="-1" dirty="0">
                <a:latin typeface="Arial"/>
              </a:rPr>
              <a:t>Robert : “For systems of billions of parameters, how do they reliably serve responses, even thousands of them, so quickly, per second?”</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172080"/>
            <a:ext cx="10509840" cy="13197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“Understanding”</a:t>
            </a:r>
            <a:endParaRPr lang="en-US" sz="4400" b="0" strike="noStrike" spc="-1">
              <a:latin typeface="Arial"/>
            </a:endParaRPr>
          </a:p>
        </p:txBody>
      </p:sp>
      <p:sp>
        <p:nvSpPr>
          <p:cNvPr id="102" name="PlaceHolder 2"/>
          <p:cNvSpPr>
            <a:spLocks noGrp="1"/>
          </p:cNvSpPr>
          <p:nvPr>
            <p:ph/>
          </p:nvPr>
        </p:nvSpPr>
        <p:spPr>
          <a:xfrm>
            <a:off x="838080" y="1281600"/>
            <a:ext cx="10509840" cy="4345560"/>
          </a:xfrm>
          <a:prstGeom prst="rect">
            <a:avLst/>
          </a:prstGeom>
          <a:noFill/>
          <a:ln w="0">
            <a:noFill/>
          </a:ln>
        </p:spPr>
        <p:txBody>
          <a:bodyPr lIns="90000" tIns="45000" rIns="90000" bIns="45000" anchor="t">
            <a:normAutofit fontScale="92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Sindhu : “Does this mean that LMs are basically just reflections of patterns they've seen before in the training data? I guess this means that LMs don't really understand language in the same way humans do.”</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Riya : “How does this work for writing code though? How can ChatGPT write excellent, perfect code based on just approximate pieces of information and then fill in the gaps? Is it true that ChatGPT is trained on several programming languages the way it is trained on English?” </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3" name="PlaceHolder 1"/>
          <p:cNvSpPr>
            <a:spLocks noGrp="1"/>
          </p:cNvSpPr>
          <p:nvPr>
            <p:ph type="title"/>
          </p:nvPr>
        </p:nvSpPr>
        <p:spPr>
          <a:xfrm>
            <a:off x="838080" y="172080"/>
            <a:ext cx="10509840" cy="13197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Backpropagation</a:t>
            </a:r>
            <a:endParaRPr lang="en-US" sz="4400" b="0" strike="noStrike" spc="-1">
              <a:latin typeface="Arial"/>
            </a:endParaRPr>
          </a:p>
        </p:txBody>
      </p:sp>
      <p:sp>
        <p:nvSpPr>
          <p:cNvPr id="104" name="PlaceHolder 2"/>
          <p:cNvSpPr>
            <a:spLocks noGrp="1"/>
          </p:cNvSpPr>
          <p:nvPr>
            <p:ph/>
          </p:nvPr>
        </p:nvSpPr>
        <p:spPr>
          <a:xfrm>
            <a:off x="838080" y="2038345"/>
            <a:ext cx="10509840" cy="434556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4000" b="0" strike="noStrike" spc="-1" dirty="0">
                <a:latin typeface="Arial"/>
              </a:rPr>
              <a:t>Alexander : “The one piece I'm not understanding here is how/when the model chooses to backpropagate.”</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5" name="PlaceHolder 1"/>
          <p:cNvSpPr>
            <a:spLocks noGrp="1"/>
          </p:cNvSpPr>
          <p:nvPr>
            <p:ph type="title"/>
          </p:nvPr>
        </p:nvSpPr>
        <p:spPr>
          <a:xfrm>
            <a:off x="838080" y="172080"/>
            <a:ext cx="10509840" cy="131976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Hallucinations</a:t>
            </a:r>
            <a:endParaRPr lang="en-US" sz="4400" b="0" strike="noStrike" spc="-1">
              <a:latin typeface="Arial"/>
            </a:endParaRPr>
          </a:p>
        </p:txBody>
      </p:sp>
      <p:sp>
        <p:nvSpPr>
          <p:cNvPr id="106" name="PlaceHolder 2"/>
          <p:cNvSpPr>
            <a:spLocks noGrp="1"/>
          </p:cNvSpPr>
          <p:nvPr>
            <p:ph/>
          </p:nvPr>
        </p:nvSpPr>
        <p:spPr>
          <a:xfrm>
            <a:off x="689760" y="1245600"/>
            <a:ext cx="10509840" cy="4924800"/>
          </a:xfrm>
          <a:prstGeom prst="rect">
            <a:avLst/>
          </a:prstGeom>
          <a:noFill/>
          <a:ln w="0">
            <a:noFill/>
          </a:ln>
        </p:spPr>
        <p:txBody>
          <a:bodyPr lIns="90000" tIns="45000" rIns="90000" bIns="45000" anchor="t">
            <a:normAutofit fontScale="99000" lnSpcReduction="10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Kevin : “At what point will we begin to shift the blame from artificial intelligence for ‘hallucinating’ towards humans? One of the primary reasons artificial intelligence is outputting wrongful answers with high confidence is because it has been fed wrongful information from the internet. Humans themselves put this information out on the internet so can we really blame artificial intelligence for hallucinating when it has been trained on data that includes humans' wrongful answers?”</a:t>
            </a:r>
          </a:p>
          <a:p>
            <a:pPr>
              <a:lnSpc>
                <a:spcPct val="100000"/>
              </a:lnSpc>
              <a:spcBef>
                <a:spcPts val="1417"/>
              </a:spcBef>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1612</TotalTime>
  <Words>1265</Words>
  <Application>Microsoft Macintosh PowerPoint</Application>
  <PresentationFormat>Widescreen</PresentationFormat>
  <Paragraphs>101</Paragraphs>
  <Slides>21</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Gill Sans MT</vt:lpstr>
      <vt:lpstr>Symbol</vt:lpstr>
      <vt:lpstr>Times New Roman</vt:lpstr>
      <vt:lpstr>Wingdings</vt:lpstr>
      <vt:lpstr>Office Theme</vt:lpstr>
      <vt:lpstr>Office Theme</vt:lpstr>
      <vt:lpstr>Essentials of AI for Life and Society</vt:lpstr>
      <vt:lpstr>Natural Language Processing (Large Language Models)</vt:lpstr>
      <vt:lpstr>Defining Artificial Intelligence</vt:lpstr>
      <vt:lpstr>Some Context</vt:lpstr>
      <vt:lpstr>Perusal word cloud </vt:lpstr>
      <vt:lpstr>Cost</vt:lpstr>
      <vt:lpstr>“Understanding”</vt:lpstr>
      <vt:lpstr>Backpropagation</vt:lpstr>
      <vt:lpstr>Hallucinations</vt:lpstr>
      <vt:lpstr>Lossy Compression</vt:lpstr>
      <vt:lpstr>Finetuning</vt:lpstr>
      <vt:lpstr>RLHF</vt:lpstr>
      <vt:lpstr>Responsibility for misuse</vt:lpstr>
      <vt:lpstr>Poll  ”Is it the company’s responsibility, or the user’s?”    - Company  - User  - Both  - Neither  </vt:lpstr>
      <vt:lpstr>Forgetting</vt:lpstr>
      <vt:lpstr>Uses in art</vt:lpstr>
      <vt:lpstr>Inspiration</vt:lpstr>
      <vt:lpstr>Legal protections</vt:lpstr>
      <vt:lpstr>Ethics Prompt</vt:lpstr>
      <vt:lpstr>Next Week:  Bias and Fairness in AI Models</vt:lpstr>
      <vt:lpstr>Tesla robot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AI for Life and Society</dc:title>
  <dc:subject/>
  <dc:creator>Pittard, Andrea L</dc:creator>
  <dc:description/>
  <cp:lastModifiedBy>Pittard, Andrea L</cp:lastModifiedBy>
  <cp:revision>328</cp:revision>
  <dcterms:created xsi:type="dcterms:W3CDTF">2023-08-11T17:40:13Z</dcterms:created>
  <dcterms:modified xsi:type="dcterms:W3CDTF">2024-12-12T21:18:09Z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Widescreen</vt:lpwstr>
  </property>
  <property fmtid="{D5CDD505-2E9C-101B-9397-08002B2CF9AE}" pid="4" name="Slides">
    <vt:i4>6</vt:i4>
  </property>
</Properties>
</file>