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4.bin" ContentType="application/vnd.openxmlformats-officedocument.oleObject"/>
  <Override PartName="/ppt/notesSlides/notesSlide13.xml" ContentType="application/vnd.openxmlformats-officedocument.presentationml.notesSlide+xml"/>
  <Override PartName="/ppt/embeddings/oleObject5.bin" ContentType="application/vnd.openxmlformats-officedocument.oleObject"/>
  <Override PartName="/ppt/notesSlides/notesSlide14.xml" ContentType="application/vnd.openxmlformats-officedocument.presentationml.notesSlide+xml"/>
  <Override PartName="/ppt/embeddings/oleObject6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7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23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26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27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notesSlides/notesSlide28.xml" ContentType="application/vnd.openxmlformats-officedocument.presentationml.notesSlide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29.xml" ContentType="application/vnd.openxmlformats-officedocument.presentationml.notesSlide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30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122"/>
  </p:notesMasterIdLst>
  <p:handoutMasterIdLst>
    <p:handoutMasterId r:id="rId123"/>
  </p:handoutMasterIdLst>
  <p:sldIdLst>
    <p:sldId id="321" r:id="rId2"/>
    <p:sldId id="319" r:id="rId3"/>
    <p:sldId id="257" r:id="rId4"/>
    <p:sldId id="307" r:id="rId5"/>
    <p:sldId id="344" r:id="rId6"/>
    <p:sldId id="298" r:id="rId7"/>
    <p:sldId id="299" r:id="rId8"/>
    <p:sldId id="309" r:id="rId9"/>
    <p:sldId id="329" r:id="rId10"/>
    <p:sldId id="262" r:id="rId11"/>
    <p:sldId id="261" r:id="rId12"/>
    <p:sldId id="285" r:id="rId13"/>
    <p:sldId id="336" r:id="rId14"/>
    <p:sldId id="264" r:id="rId15"/>
    <p:sldId id="337" r:id="rId16"/>
    <p:sldId id="304" r:id="rId17"/>
    <p:sldId id="339" r:id="rId18"/>
    <p:sldId id="330" r:id="rId19"/>
    <p:sldId id="328" r:id="rId20"/>
    <p:sldId id="325" r:id="rId21"/>
    <p:sldId id="326" r:id="rId22"/>
    <p:sldId id="340" r:id="rId23"/>
    <p:sldId id="324" r:id="rId24"/>
    <p:sldId id="323" r:id="rId25"/>
    <p:sldId id="297" r:id="rId26"/>
    <p:sldId id="259" r:id="rId27"/>
    <p:sldId id="293" r:id="rId28"/>
    <p:sldId id="286" r:id="rId29"/>
    <p:sldId id="332" r:id="rId30"/>
    <p:sldId id="333" r:id="rId31"/>
    <p:sldId id="277" r:id="rId32"/>
    <p:sldId id="317" r:id="rId33"/>
    <p:sldId id="334" r:id="rId34"/>
    <p:sldId id="269" r:id="rId35"/>
    <p:sldId id="272" r:id="rId36"/>
    <p:sldId id="411" r:id="rId37"/>
    <p:sldId id="412" r:id="rId38"/>
    <p:sldId id="413" r:id="rId39"/>
    <p:sldId id="414" r:id="rId40"/>
    <p:sldId id="341" r:id="rId41"/>
    <p:sldId id="301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5" r:id="rId53"/>
    <p:sldId id="356" r:id="rId54"/>
    <p:sldId id="357" r:id="rId55"/>
    <p:sldId id="358" r:id="rId56"/>
    <p:sldId id="359" r:id="rId57"/>
    <p:sldId id="360" r:id="rId58"/>
    <p:sldId id="361" r:id="rId59"/>
    <p:sldId id="362" r:id="rId60"/>
    <p:sldId id="363" r:id="rId61"/>
    <p:sldId id="364" r:id="rId62"/>
    <p:sldId id="365" r:id="rId63"/>
    <p:sldId id="366" r:id="rId64"/>
    <p:sldId id="367" r:id="rId65"/>
    <p:sldId id="415" r:id="rId66"/>
    <p:sldId id="416" r:id="rId67"/>
    <p:sldId id="417" r:id="rId68"/>
    <p:sldId id="418" r:id="rId69"/>
    <p:sldId id="419" r:id="rId70"/>
    <p:sldId id="420" r:id="rId71"/>
    <p:sldId id="421" r:id="rId72"/>
    <p:sldId id="422" r:id="rId73"/>
    <p:sldId id="423" r:id="rId74"/>
    <p:sldId id="424" r:id="rId75"/>
    <p:sldId id="425" r:id="rId76"/>
    <p:sldId id="426" r:id="rId77"/>
    <p:sldId id="427" r:id="rId78"/>
    <p:sldId id="368" r:id="rId79"/>
    <p:sldId id="369" r:id="rId80"/>
    <p:sldId id="370" r:id="rId81"/>
    <p:sldId id="371" r:id="rId82"/>
    <p:sldId id="372" r:id="rId83"/>
    <p:sldId id="373" r:id="rId84"/>
    <p:sldId id="374" r:id="rId85"/>
    <p:sldId id="375" r:id="rId86"/>
    <p:sldId id="376" r:id="rId87"/>
    <p:sldId id="377" r:id="rId88"/>
    <p:sldId id="378" r:id="rId89"/>
    <p:sldId id="379" r:id="rId90"/>
    <p:sldId id="380" r:id="rId91"/>
    <p:sldId id="381" r:id="rId92"/>
    <p:sldId id="382" r:id="rId93"/>
    <p:sldId id="383" r:id="rId94"/>
    <p:sldId id="384" r:id="rId95"/>
    <p:sldId id="385" r:id="rId96"/>
    <p:sldId id="386" r:id="rId97"/>
    <p:sldId id="387" r:id="rId98"/>
    <p:sldId id="388" r:id="rId99"/>
    <p:sldId id="389" r:id="rId100"/>
    <p:sldId id="390" r:id="rId101"/>
    <p:sldId id="391" r:id="rId102"/>
    <p:sldId id="392" r:id="rId103"/>
    <p:sldId id="393" r:id="rId104"/>
    <p:sldId id="394" r:id="rId105"/>
    <p:sldId id="395" r:id="rId106"/>
    <p:sldId id="396" r:id="rId107"/>
    <p:sldId id="397" r:id="rId108"/>
    <p:sldId id="398" r:id="rId109"/>
    <p:sldId id="399" r:id="rId110"/>
    <p:sldId id="400" r:id="rId111"/>
    <p:sldId id="401" r:id="rId112"/>
    <p:sldId id="402" r:id="rId113"/>
    <p:sldId id="403" r:id="rId114"/>
    <p:sldId id="404" r:id="rId115"/>
    <p:sldId id="405" r:id="rId116"/>
    <p:sldId id="406" r:id="rId117"/>
    <p:sldId id="407" r:id="rId118"/>
    <p:sldId id="408" r:id="rId119"/>
    <p:sldId id="409" r:id="rId120"/>
    <p:sldId id="410" r:id="rId121"/>
  </p:sldIdLst>
  <p:sldSz cx="12192000" cy="6858000"/>
  <p:notesSz cx="7099300" cy="10234613"/>
  <p:custDataLst>
    <p:tags r:id="rId12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071"/>
    <a:srgbClr val="DE68FF"/>
    <a:srgbClr val="FF9786"/>
    <a:srgbClr val="D3000F"/>
    <a:srgbClr val="FFFF00"/>
    <a:srgbClr val="3333FF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482" autoAdjust="0"/>
  </p:normalViewPr>
  <p:slideViewPr>
    <p:cSldViewPr snapToGrid="0">
      <p:cViewPr varScale="1">
        <p:scale>
          <a:sx n="62" d="100"/>
          <a:sy n="62" d="100"/>
        </p:scale>
        <p:origin x="-139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1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notesMaster" Target="notesMasters/notesMaster1.xml"/><Relationship Id="rId123" Type="http://schemas.openxmlformats.org/officeDocument/2006/relationships/handoutMaster" Target="handoutMasters/handoutMaster1.xml"/><Relationship Id="rId124" Type="http://schemas.openxmlformats.org/officeDocument/2006/relationships/printerSettings" Target="printerSettings/printerSettings1.bin"/><Relationship Id="rId125" Type="http://schemas.openxmlformats.org/officeDocument/2006/relationships/tags" Target="tags/tag1.xml"/><Relationship Id="rId126" Type="http://schemas.openxmlformats.org/officeDocument/2006/relationships/presProps" Target="presProps.xml"/><Relationship Id="rId127" Type="http://schemas.openxmlformats.org/officeDocument/2006/relationships/viewProps" Target="viewProps.xml"/><Relationship Id="rId128" Type="http://schemas.openxmlformats.org/officeDocument/2006/relationships/theme" Target="theme/theme1.xml"/><Relationship Id="rId12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4" Type="http://schemas.openxmlformats.org/officeDocument/2006/relationships/image" Target="../media/image158.wmf"/><Relationship Id="rId1" Type="http://schemas.openxmlformats.org/officeDocument/2006/relationships/image" Target="../media/image155.wmf"/><Relationship Id="rId2" Type="http://schemas.openxmlformats.org/officeDocument/2006/relationships/image" Target="../media/image1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EC49A0E-63A9-4A0D-AD2C-B7E2E2E8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9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B81D889-D7E9-4039-B45C-464273848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4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 AI winter --- logic (exceptions,</a:t>
            </a:r>
            <a:r>
              <a:rPr lang="en-US" baseline="0" dirty="0" smtClean="0"/>
              <a:t> etc.  +  so much knowledge --- can learn)</a:t>
            </a:r>
          </a:p>
          <a:p>
            <a:endParaRPr lang="en-US" baseline="0" dirty="0" smtClean="0"/>
          </a:p>
          <a:p>
            <a:r>
              <a:rPr lang="en-US" dirty="0" smtClean="0"/>
              <a:t>Diagnosis: temperature, blood</a:t>
            </a:r>
            <a:r>
              <a:rPr lang="en-US" baseline="0" dirty="0" smtClean="0"/>
              <a:t> pressure, types of pain </a:t>
            </a:r>
            <a:r>
              <a:rPr lang="en-US" baseline="0" dirty="0" smtClean="0">
                <a:sym typeface="Wingdings"/>
              </a:rPr>
              <a:t> disease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Speech: temporal signal of pressure variation  words and sentences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Tracking objects: e.g. helicopter you saw in last lecture, combines </a:t>
            </a:r>
            <a:r>
              <a:rPr lang="en-US" baseline="0" dirty="0" err="1" smtClean="0">
                <a:sym typeface="Wingdings"/>
              </a:rPr>
              <a:t>gps</a:t>
            </a:r>
            <a:r>
              <a:rPr lang="en-US" baseline="0" dirty="0" smtClean="0">
                <a:sym typeface="Wingdings"/>
              </a:rPr>
              <a:t> data with accelerometers, gyros and magnetic compass to infer its position and orientation using probabilistic reasoning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dirty="0" smtClean="0"/>
              <a:t>Robot mapping: turns out if you put a camera on the helicopter, it would not only be able to fly upside down, but also build</a:t>
            </a:r>
            <a:r>
              <a:rPr lang="en-US" baseline="0" dirty="0" smtClean="0"/>
              <a:t> a map of the environment!</a:t>
            </a:r>
          </a:p>
          <a:p>
            <a:endParaRPr lang="en-US" baseline="0" dirty="0" smtClean="0"/>
          </a:p>
          <a:p>
            <a:r>
              <a:rPr lang="en-US" baseline="0" dirty="0" smtClean="0"/>
              <a:t>Genetics: discovery of gene interactions from gene expression data</a:t>
            </a:r>
          </a:p>
          <a:p>
            <a:endParaRPr lang="en-US" baseline="0" dirty="0" smtClean="0"/>
          </a:p>
          <a:p>
            <a:r>
              <a:rPr lang="en-US" baseline="0" dirty="0" smtClean="0"/>
              <a:t>Error correcting codes: which we use on pretty much all our digital communication lines.  They ensure that even in the presence of noise (which is everywhere) we can communicate reliably.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OK: how do we collect all that knowledge in general?  --- Part III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Good news: We are going to learn about the tools that got us out of AI winter</a:t>
            </a:r>
          </a:p>
          <a:p>
            <a:r>
              <a:rPr lang="en-US" baseline="0" dirty="0" smtClean="0"/>
              <a:t>The other news: It’s going to get very mathematical!  Total shift in gears compared to what we have looked at before.  </a:t>
            </a:r>
          </a:p>
          <a:p>
            <a:r>
              <a:rPr lang="en-US" baseline="0" dirty="0" smtClean="0"/>
              <a:t>And yet other news: Time for a fresh start --- which might help if you fell behind in the past weeks.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23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8521D2-B10A-AF43-91F2-995237A42CF2}" type="slidenum">
              <a:rPr lang="en-US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24E6A2-8959-F44A-A6D2-6C8C16C8B5F0}" type="slidenum">
              <a:rPr lang="en-US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7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CS 376 Lecture 24 Part-based and local feature models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08D24654-83F9-1741-9192-848510BFD32A}" type="slidenum">
              <a:rPr lang="en-US" sz="1100">
                <a:solidFill>
                  <a:srgbClr val="000000"/>
                </a:solidFill>
                <a:cs typeface="Arial" charset="0"/>
              </a:rPr>
              <a:pPr eaLnBrk="0" hangingPunct="0"/>
              <a:t>67</a:t>
            </a:fld>
            <a:endParaRPr 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5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CS 376 Lecture 24 Part-based and local feature models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36FA4433-868F-B74A-B660-4733592EDEE6}" type="slidenum">
              <a:rPr lang="en-US" sz="1100">
                <a:solidFill>
                  <a:srgbClr val="000000"/>
                </a:solidFill>
                <a:cs typeface="Arial" charset="0"/>
              </a:rPr>
              <a:pPr eaLnBrk="0" hangingPunct="0"/>
              <a:t>68</a:t>
            </a:fld>
            <a:endParaRPr 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3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CS 376 Lecture 24 Part-based and local feature models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B0CAAA3F-5AB1-EF46-9E55-05802046CC1E}" type="slidenum">
              <a:rPr lang="en-US" sz="1100">
                <a:solidFill>
                  <a:srgbClr val="000000"/>
                </a:solidFill>
                <a:cs typeface="Arial" charset="0"/>
              </a:rPr>
              <a:pPr eaLnBrk="0" hangingPunct="0"/>
              <a:t>69</a:t>
            </a:fld>
            <a:endParaRPr 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1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CS 376 Lecture 24 Part-based and local feature models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68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CS 376 Lecture 24 Part-based and local feature models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6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CS 376 Lecture 24 Part-based and local feature models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4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CS 376 Lecture 24 Part-based and local feature models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2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CS 376 Lecture 24 Part-based and local feature models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362508-BADD-1848-9602-42ABB82FC826}" type="slidenum">
              <a:rPr lang="en-US">
                <a:solidFill>
                  <a:srgbClr val="000000"/>
                </a:solidFill>
              </a:rPr>
              <a:pPr/>
              <a:t>74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1861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CS 376 Lecture 24 Part-based and local feature models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Thanks!</a:t>
            </a:r>
            <a:endParaRPr lang="en-US" sz="1200" dirty="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9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C466E191-42AC-E74B-813A-D8FA1493A3BB}" type="slidenum">
              <a:rPr lang="en-US" sz="1100">
                <a:solidFill>
                  <a:srgbClr val="000000"/>
                </a:solidFill>
                <a:cs typeface="Arial" charset="0"/>
              </a:rPr>
              <a:pPr eaLnBrk="0" hangingPunct="0"/>
              <a:t>75</a:t>
            </a:fld>
            <a:endParaRPr 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09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CS 376 Lecture 24 Part-based and local feature models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B1256BDF-D2CD-E345-9C35-20B78F6B9F4E}" type="slidenum">
              <a:rPr lang="en-US" sz="1100">
                <a:solidFill>
                  <a:srgbClr val="000000"/>
                </a:solidFill>
                <a:cs typeface="Arial" charset="0"/>
              </a:rPr>
              <a:pPr eaLnBrk="0" hangingPunct="0"/>
              <a:t>76</a:t>
            </a:fld>
            <a:endParaRPr 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7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CS 376 Lecture 24 Part-based and local feature models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40BE87-F491-7845-A341-FEA3C0844CDA}" type="slidenum">
              <a:rPr lang="en-US"/>
              <a:pPr/>
              <a:t>77</a:t>
            </a:fld>
            <a:endParaRPr lang="en-US"/>
          </a:p>
        </p:txBody>
      </p:sp>
      <p:sp>
        <p:nvSpPr>
          <p:cNvPr id="128005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CS 376 Lecture 24 Part-based and local feature models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32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81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Thanks!</a:t>
            </a:r>
            <a:endParaRPr lang="en-US" sz="1200" dirty="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52A2-6AE2-47FE-A754-A7EB9B5F06DC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530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Important for modeling: understanding which assumptions you are making!</a:t>
            </a:r>
          </a:p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29EC271-397E-43E2-9DF1-EE9ED7E3DACF}" type="slidenum">
              <a:rPr lang="en-US" smtClean="0">
                <a:ea typeface="ＭＳ Ｐゴシック" pitchFamily="34" charset="-128"/>
              </a:rPr>
              <a:pPr eaLnBrk="1" hangingPunct="1"/>
              <a:t>98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“sort this list”  or “add these two numbers”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67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T</a:t>
            </a:r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’</a:t>
            </a:r>
            <a:r>
              <a:rPr lang="en-US" smtClean="0">
                <a:latin typeface="Arial" pitchFamily="34" charset="0"/>
                <a:ea typeface="ＭＳ Ｐゴシック" pitchFamily="34" charset="-128"/>
              </a:rPr>
              <a:t>: traffic report</a:t>
            </a: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75A3D32-6BA7-4A1F-917C-754422230827}" type="slidenum">
              <a:rPr lang="en-US" sz="1300"/>
              <a:pPr eaLnBrk="1" hangingPunct="1"/>
              <a:t>113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16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89682" indent="-303724" defTabSz="96516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14895" indent="-242979" defTabSz="96516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00853" indent="-242979" defTabSz="96516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86810" indent="-242979" defTabSz="96516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72768" indent="-242979" defTabSz="965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58726" indent="-242979" defTabSz="965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44684" indent="-242979" defTabSz="965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30642" indent="-242979" defTabSz="965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3ADEE2-B90E-5149-842F-3DA5362F69D6}" type="slidenum">
              <a:rPr lang="en-US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16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89682" indent="-303724" defTabSz="96516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14895" indent="-242979" defTabSz="96516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00853" indent="-242979" defTabSz="96516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86810" indent="-242979" defTabSz="96516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72768" indent="-242979" defTabSz="965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58726" indent="-242979" defTabSz="965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44684" indent="-242979" defTabSz="965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30642" indent="-242979" defTabSz="965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3E3BC64-C0E1-7649-AA40-9E67889E6BD5}" type="slidenum">
              <a:rPr lang="en-US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16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89682" indent="-303724" defTabSz="96516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14895" indent="-242979" defTabSz="96516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00853" indent="-242979" defTabSz="96516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86810" indent="-242979" defTabSz="965166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72768" indent="-242979" defTabSz="965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58726" indent="-242979" defTabSz="965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44684" indent="-242979" defTabSz="965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30642" indent="-242979" defTabSz="965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2782C1-4838-5E49-A6AB-77D1F26D4EC8}" type="slidenum">
              <a:rPr lang="en-US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Thanks!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21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George Box: All models are wrong; some of them are useful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5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1B7EDC-D532-E64C-A88A-8EDD91AF94E9}" type="slidenum">
              <a:rPr lang="en-US"/>
              <a:pPr eaLnBrk="1" hangingPunct="1"/>
              <a:t>44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ABA8-4680-42FF-B10E-AE1FC3D1E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0310-2E6D-4EA4-A70B-C328C85CE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455C-2F30-403D-8294-12A3DB8E9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19B5A-4979-9E42-AF59-CA22287EE7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00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0C5B589-115C-2345-8F9E-52273CC2C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3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CFCB-D7C5-4C75-A1E1-65873653C0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6CEC-5ACE-4C3E-B007-68E113682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AE46-61FD-4518-BCFE-BA431E7153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AF4E-C055-4FE6-A9E8-15AB39EB0F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14710-EB38-4062-9830-60CCA7523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0DB1-D860-4CA1-A6A1-6DFDDFDEC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DFEB-451B-4D89-A1CD-CEA9DA588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7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E5CA303-B04A-41A5-A1FA-65C0783B1E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4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" Type="http://schemas.openxmlformats.org/officeDocument/2006/relationships/tags" Target="../tags/tag13.xml"/><Relationship Id="rId2" Type="http://schemas.openxmlformats.org/officeDocument/2006/relationships/tags" Target="../tags/tag14.xml"/><Relationship Id="rId3" Type="http://schemas.openxmlformats.org/officeDocument/2006/relationships/tags" Target="../tags/tag15.xml"/><Relationship Id="rId4" Type="http://schemas.openxmlformats.org/officeDocument/2006/relationships/tags" Target="../tags/tag16.xml"/><Relationship Id="rId5" Type="http://schemas.openxmlformats.org/officeDocument/2006/relationships/tags" Target="../tags/tag17.xml"/><Relationship Id="rId6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4" Type="http://schemas.openxmlformats.org/officeDocument/2006/relationships/image" Target="../media/image210.png"/><Relationship Id="rId1" Type="http://schemas.openxmlformats.org/officeDocument/2006/relationships/tags" Target="../tags/tag170.xml"/><Relationship Id="rId2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4" Type="http://schemas.openxmlformats.org/officeDocument/2006/relationships/tags" Target="../tags/tag174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7" Type="http://schemas.openxmlformats.org/officeDocument/2006/relationships/image" Target="../media/image210.png"/><Relationship Id="rId8" Type="http://schemas.openxmlformats.org/officeDocument/2006/relationships/image" Target="../media/image211.png"/><Relationship Id="rId9" Type="http://schemas.openxmlformats.org/officeDocument/2006/relationships/image" Target="../media/image212.png"/><Relationship Id="rId10" Type="http://schemas.openxmlformats.org/officeDocument/2006/relationships/image" Target="../media/image213.png"/><Relationship Id="rId1" Type="http://schemas.openxmlformats.org/officeDocument/2006/relationships/tags" Target="../tags/tag171.xml"/><Relationship Id="rId2" Type="http://schemas.openxmlformats.org/officeDocument/2006/relationships/tags" Target="../tags/tag17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1" Type="http://schemas.openxmlformats.org/officeDocument/2006/relationships/tags" Target="../tags/tag175.xml"/><Relationship Id="rId2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4" Type="http://schemas.openxmlformats.org/officeDocument/2006/relationships/tags" Target="../tags/tag179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7" Type="http://schemas.openxmlformats.org/officeDocument/2006/relationships/image" Target="../media/image213.png"/><Relationship Id="rId8" Type="http://schemas.openxmlformats.org/officeDocument/2006/relationships/image" Target="../media/image216.png"/><Relationship Id="rId9" Type="http://schemas.openxmlformats.org/officeDocument/2006/relationships/image" Target="../media/image214.png"/><Relationship Id="rId10" Type="http://schemas.openxmlformats.org/officeDocument/2006/relationships/image" Target="../media/image215.png"/><Relationship Id="rId1" Type="http://schemas.openxmlformats.org/officeDocument/2006/relationships/tags" Target="../tags/tag176.xml"/><Relationship Id="rId2" Type="http://schemas.openxmlformats.org/officeDocument/2006/relationships/tags" Target="../tags/tag17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png"/><Relationship Id="rId3" Type="http://schemas.openxmlformats.org/officeDocument/2006/relationships/image" Target="../media/image221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2.png"/><Relationship Id="rId5" Type="http://schemas.openxmlformats.org/officeDocument/2006/relationships/image" Target="../media/image223.emf"/><Relationship Id="rId6" Type="http://schemas.openxmlformats.org/officeDocument/2006/relationships/image" Target="../media/image224.png"/><Relationship Id="rId7" Type="http://schemas.openxmlformats.org/officeDocument/2006/relationships/image" Target="../media/image225.png"/><Relationship Id="rId1" Type="http://schemas.openxmlformats.org/officeDocument/2006/relationships/tags" Target="../tags/tag180.xml"/><Relationship Id="rId2" Type="http://schemas.openxmlformats.org/officeDocument/2006/relationships/tags" Target="../tags/tag18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0.xml"/><Relationship Id="rId6" Type="http://schemas.openxmlformats.org/officeDocument/2006/relationships/image" Target="../media/image226.png"/><Relationship Id="rId7" Type="http://schemas.openxmlformats.org/officeDocument/2006/relationships/image" Target="../media/image227.png"/><Relationship Id="rId8" Type="http://schemas.openxmlformats.org/officeDocument/2006/relationships/image" Target="../media/image228.png"/><Relationship Id="rId1" Type="http://schemas.openxmlformats.org/officeDocument/2006/relationships/tags" Target="../tags/tag182.xml"/><Relationship Id="rId2" Type="http://schemas.openxmlformats.org/officeDocument/2006/relationships/tags" Target="../tags/tag18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4" Type="http://schemas.openxmlformats.org/officeDocument/2006/relationships/tags" Target="../tags/tag188.xml"/><Relationship Id="rId5" Type="http://schemas.openxmlformats.org/officeDocument/2006/relationships/tags" Target="../tags/tag189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29.png"/><Relationship Id="rId8" Type="http://schemas.openxmlformats.org/officeDocument/2006/relationships/image" Target="../media/image230.png"/><Relationship Id="rId9" Type="http://schemas.openxmlformats.org/officeDocument/2006/relationships/image" Target="../media/image231.png"/><Relationship Id="rId10" Type="http://schemas.openxmlformats.org/officeDocument/2006/relationships/image" Target="../media/image232.png"/><Relationship Id="rId11" Type="http://schemas.openxmlformats.org/officeDocument/2006/relationships/image" Target="../media/image233.png"/><Relationship Id="rId1" Type="http://schemas.openxmlformats.org/officeDocument/2006/relationships/tags" Target="../tags/tag185.xml"/><Relationship Id="rId2" Type="http://schemas.openxmlformats.org/officeDocument/2006/relationships/tags" Target="../tags/tag18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34.png"/><Relationship Id="rId6" Type="http://schemas.openxmlformats.org/officeDocument/2006/relationships/image" Target="../media/image235.png"/><Relationship Id="rId7" Type="http://schemas.openxmlformats.org/officeDocument/2006/relationships/image" Target="../media/image236.png"/><Relationship Id="rId1" Type="http://schemas.openxmlformats.org/officeDocument/2006/relationships/tags" Target="../tags/tag190.xml"/><Relationship Id="rId2" Type="http://schemas.openxmlformats.org/officeDocument/2006/relationships/tags" Target="../tags/tag19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emf"/><Relationship Id="rId3" Type="http://schemas.openxmlformats.org/officeDocument/2006/relationships/image" Target="../media/image237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4" Type="http://schemas.openxmlformats.org/officeDocument/2006/relationships/image" Target="../media/image2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emf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5" Type="http://schemas.openxmlformats.org/officeDocument/2006/relationships/image" Target="../media/image26.png"/><Relationship Id="rId1" Type="http://schemas.openxmlformats.org/officeDocument/2006/relationships/tags" Target="../tags/tag19.xml"/><Relationship Id="rId2" Type="http://schemas.openxmlformats.org/officeDocument/2006/relationships/tags" Target="../tags/tag2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11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" Type="http://schemas.openxmlformats.org/officeDocument/2006/relationships/tags" Target="../tags/tag22.xml"/><Relationship Id="rId2" Type="http://schemas.openxmlformats.org/officeDocument/2006/relationships/tags" Target="../tags/tag23.xml"/><Relationship Id="rId3" Type="http://schemas.openxmlformats.org/officeDocument/2006/relationships/tags" Target="../tags/tag24.xml"/><Relationship Id="rId4" Type="http://schemas.openxmlformats.org/officeDocument/2006/relationships/tags" Target="../tags/tag25.xml"/><Relationship Id="rId5" Type="http://schemas.openxmlformats.org/officeDocument/2006/relationships/tags" Target="../tags/tag26.xml"/><Relationship Id="rId6" Type="http://schemas.openxmlformats.org/officeDocument/2006/relationships/tags" Target="../tags/tag27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6.png"/><Relationship Id="rId9" Type="http://schemas.openxmlformats.org/officeDocument/2006/relationships/image" Target="../media/image31.png"/><Relationship Id="rId10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4.png"/><Relationship Id="rId1" Type="http://schemas.openxmlformats.org/officeDocument/2006/relationships/tags" Target="../tags/tag28.xml"/><Relationship Id="rId2" Type="http://schemas.openxmlformats.org/officeDocument/2006/relationships/tags" Target="../tags/tag29.xml"/><Relationship Id="rId3" Type="http://schemas.openxmlformats.org/officeDocument/2006/relationships/tags" Target="../tags/tag30.xml"/><Relationship Id="rId4" Type="http://schemas.openxmlformats.org/officeDocument/2006/relationships/tags" Target="../tags/tag31.xml"/><Relationship Id="rId5" Type="http://schemas.openxmlformats.org/officeDocument/2006/relationships/tags" Target="../tags/tag32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26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7" Type="http://schemas.openxmlformats.org/officeDocument/2006/relationships/image" Target="../media/image44.png"/><Relationship Id="rId18" Type="http://schemas.openxmlformats.org/officeDocument/2006/relationships/image" Target="../media/image45.png"/><Relationship Id="rId19" Type="http://schemas.openxmlformats.org/officeDocument/2006/relationships/image" Target="../media/image46.png"/><Relationship Id="rId1" Type="http://schemas.openxmlformats.org/officeDocument/2006/relationships/tags" Target="../tags/tag33.xml"/><Relationship Id="rId2" Type="http://schemas.openxmlformats.org/officeDocument/2006/relationships/tags" Target="../tags/tag34.xml"/><Relationship Id="rId3" Type="http://schemas.openxmlformats.org/officeDocument/2006/relationships/tags" Target="../tags/tag35.xml"/><Relationship Id="rId4" Type="http://schemas.openxmlformats.org/officeDocument/2006/relationships/tags" Target="../tags/tag36.xml"/><Relationship Id="rId5" Type="http://schemas.openxmlformats.org/officeDocument/2006/relationships/tags" Target="../tags/tag37.xml"/><Relationship Id="rId6" Type="http://schemas.openxmlformats.org/officeDocument/2006/relationships/tags" Target="../tags/tag38.xml"/><Relationship Id="rId7" Type="http://schemas.openxmlformats.org/officeDocument/2006/relationships/tags" Target="../tags/tag39.xml"/><Relationship Id="rId8" Type="http://schemas.openxmlformats.org/officeDocument/2006/relationships/tags" Target="../tags/tag40.xml"/><Relationship Id="rId9" Type="http://schemas.openxmlformats.org/officeDocument/2006/relationships/tags" Target="../tags/tag41.xml"/><Relationship Id="rId10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4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4" Type="http://schemas.openxmlformats.org/officeDocument/2006/relationships/tags" Target="../tags/tag46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26.png"/><Relationship Id="rId9" Type="http://schemas.openxmlformats.org/officeDocument/2006/relationships/image" Target="../media/image49.png"/><Relationship Id="rId1" Type="http://schemas.openxmlformats.org/officeDocument/2006/relationships/tags" Target="../tags/tag43.xml"/><Relationship Id="rId2" Type="http://schemas.openxmlformats.org/officeDocument/2006/relationships/tags" Target="../tags/tag4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10" Type="http://schemas.openxmlformats.org/officeDocument/2006/relationships/tags" Target="../tags/tag56.xml"/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6" Type="http://schemas.openxmlformats.org/officeDocument/2006/relationships/image" Target="../media/image26.png"/><Relationship Id="rId17" Type="http://schemas.openxmlformats.org/officeDocument/2006/relationships/image" Target="../media/image54.png"/><Relationship Id="rId18" Type="http://schemas.openxmlformats.org/officeDocument/2006/relationships/image" Target="../media/image55.png"/><Relationship Id="rId19" Type="http://schemas.openxmlformats.org/officeDocument/2006/relationships/image" Target="../media/image41.png"/><Relationship Id="rId1" Type="http://schemas.openxmlformats.org/officeDocument/2006/relationships/tags" Target="../tags/tag47.xml"/><Relationship Id="rId2" Type="http://schemas.openxmlformats.org/officeDocument/2006/relationships/tags" Target="../tags/tag48.xml"/><Relationship Id="rId3" Type="http://schemas.openxmlformats.org/officeDocument/2006/relationships/tags" Target="../tags/tag49.xml"/><Relationship Id="rId4" Type="http://schemas.openxmlformats.org/officeDocument/2006/relationships/tags" Target="../tags/tag50.xml"/><Relationship Id="rId5" Type="http://schemas.openxmlformats.org/officeDocument/2006/relationships/tags" Target="../tags/tag51.xml"/><Relationship Id="rId6" Type="http://schemas.openxmlformats.org/officeDocument/2006/relationships/tags" Target="../tags/tag52.xml"/><Relationship Id="rId7" Type="http://schemas.openxmlformats.org/officeDocument/2006/relationships/tags" Target="../tags/tag53.xml"/><Relationship Id="rId8" Type="http://schemas.openxmlformats.org/officeDocument/2006/relationships/tags" Target="../tags/tag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20" Type="http://schemas.openxmlformats.org/officeDocument/2006/relationships/image" Target="../media/image41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9.png"/><Relationship Id="rId10" Type="http://schemas.openxmlformats.org/officeDocument/2006/relationships/tags" Target="../tags/tag66.xml"/><Relationship Id="rId11" Type="http://schemas.openxmlformats.org/officeDocument/2006/relationships/tags" Target="../tags/tag67.xml"/><Relationship Id="rId12" Type="http://schemas.openxmlformats.org/officeDocument/2006/relationships/slideLayout" Target="../slideLayouts/slideLayout2.xml"/><Relationship Id="rId13" Type="http://schemas.openxmlformats.org/officeDocument/2006/relationships/image" Target="../media/image58.png"/><Relationship Id="rId14" Type="http://schemas.openxmlformats.org/officeDocument/2006/relationships/image" Target="../media/image5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26.png"/><Relationship Id="rId18" Type="http://schemas.openxmlformats.org/officeDocument/2006/relationships/image" Target="../media/image54.png"/><Relationship Id="rId19" Type="http://schemas.openxmlformats.org/officeDocument/2006/relationships/image" Target="../media/image55.png"/><Relationship Id="rId1" Type="http://schemas.openxmlformats.org/officeDocument/2006/relationships/tags" Target="../tags/tag57.xml"/><Relationship Id="rId2" Type="http://schemas.openxmlformats.org/officeDocument/2006/relationships/tags" Target="../tags/tag58.xml"/><Relationship Id="rId3" Type="http://schemas.openxmlformats.org/officeDocument/2006/relationships/tags" Target="../tags/tag59.xml"/><Relationship Id="rId4" Type="http://schemas.openxmlformats.org/officeDocument/2006/relationships/tags" Target="../tags/tag60.xml"/><Relationship Id="rId5" Type="http://schemas.openxmlformats.org/officeDocument/2006/relationships/tags" Target="../tags/tag61.xml"/><Relationship Id="rId6" Type="http://schemas.openxmlformats.org/officeDocument/2006/relationships/tags" Target="../tags/tag62.xml"/><Relationship Id="rId7" Type="http://schemas.openxmlformats.org/officeDocument/2006/relationships/tags" Target="../tags/tag63.xml"/><Relationship Id="rId8" Type="http://schemas.openxmlformats.org/officeDocument/2006/relationships/tags" Target="../tags/tag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4" Type="http://schemas.openxmlformats.org/officeDocument/2006/relationships/tags" Target="../tags/tag71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7" Type="http://schemas.openxmlformats.org/officeDocument/2006/relationships/image" Target="../media/image57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" Type="http://schemas.openxmlformats.org/officeDocument/2006/relationships/tags" Target="../tags/tag68.xml"/><Relationship Id="rId2" Type="http://schemas.openxmlformats.org/officeDocument/2006/relationships/tags" Target="../tags/tag6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7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4" Type="http://schemas.openxmlformats.org/officeDocument/2006/relationships/tags" Target="../tags/tag76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0.png"/><Relationship Id="rId9" Type="http://schemas.openxmlformats.org/officeDocument/2006/relationships/image" Target="../media/image26.png"/><Relationship Id="rId1" Type="http://schemas.openxmlformats.org/officeDocument/2006/relationships/tags" Target="../tags/tag73.xml"/><Relationship Id="rId2" Type="http://schemas.openxmlformats.org/officeDocument/2006/relationships/tags" Target="../tags/tag7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4" Type="http://schemas.openxmlformats.org/officeDocument/2006/relationships/tags" Target="../tags/tag80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26.png"/><Relationship Id="rId9" Type="http://schemas.openxmlformats.org/officeDocument/2006/relationships/image" Target="../media/image49.png"/><Relationship Id="rId1" Type="http://schemas.openxmlformats.org/officeDocument/2006/relationships/tags" Target="../tags/tag77.xml"/><Relationship Id="rId2" Type="http://schemas.openxmlformats.org/officeDocument/2006/relationships/tags" Target="../tags/tag7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20" Type="http://schemas.openxmlformats.org/officeDocument/2006/relationships/image" Target="../media/image72.png"/><Relationship Id="rId21" Type="http://schemas.openxmlformats.org/officeDocument/2006/relationships/image" Target="../media/image73.png"/><Relationship Id="rId22" Type="http://schemas.openxmlformats.org/officeDocument/2006/relationships/image" Target="../media/image74.png"/><Relationship Id="rId23" Type="http://schemas.openxmlformats.org/officeDocument/2006/relationships/image" Target="../media/image75.emf"/><Relationship Id="rId10" Type="http://schemas.openxmlformats.org/officeDocument/2006/relationships/tags" Target="../tags/tag90.xml"/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5" Type="http://schemas.openxmlformats.org/officeDocument/2006/relationships/image" Target="../media/image67.png"/><Relationship Id="rId16" Type="http://schemas.openxmlformats.org/officeDocument/2006/relationships/image" Target="../media/image68.png"/><Relationship Id="rId17" Type="http://schemas.openxmlformats.org/officeDocument/2006/relationships/image" Target="../media/image69.png"/><Relationship Id="rId18" Type="http://schemas.openxmlformats.org/officeDocument/2006/relationships/image" Target="../media/image70.png"/><Relationship Id="rId19" Type="http://schemas.openxmlformats.org/officeDocument/2006/relationships/image" Target="../media/image71.png"/><Relationship Id="rId1" Type="http://schemas.openxmlformats.org/officeDocument/2006/relationships/tags" Target="../tags/tag81.xml"/><Relationship Id="rId2" Type="http://schemas.openxmlformats.org/officeDocument/2006/relationships/tags" Target="../tags/tag82.xml"/><Relationship Id="rId3" Type="http://schemas.openxmlformats.org/officeDocument/2006/relationships/tags" Target="../tags/tag83.xml"/><Relationship Id="rId4" Type="http://schemas.openxmlformats.org/officeDocument/2006/relationships/tags" Target="../tags/tag84.xml"/><Relationship Id="rId5" Type="http://schemas.openxmlformats.org/officeDocument/2006/relationships/tags" Target="../tags/tag85.xml"/><Relationship Id="rId6" Type="http://schemas.openxmlformats.org/officeDocument/2006/relationships/tags" Target="../tags/tag86.xml"/><Relationship Id="rId7" Type="http://schemas.openxmlformats.org/officeDocument/2006/relationships/tags" Target="../tags/tag87.xml"/><Relationship Id="rId8" Type="http://schemas.openxmlformats.org/officeDocument/2006/relationships/tags" Target="../tags/tag8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tags" Target="../tags/tag91.xml"/><Relationship Id="rId2" Type="http://schemas.openxmlformats.org/officeDocument/2006/relationships/tags" Target="../tags/tag9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4" Type="http://schemas.openxmlformats.org/officeDocument/2006/relationships/tags" Target="../tags/tag96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11.png"/><Relationship Id="rId9" Type="http://schemas.openxmlformats.org/officeDocument/2006/relationships/image" Target="../media/image77.png"/><Relationship Id="rId1" Type="http://schemas.openxmlformats.org/officeDocument/2006/relationships/tags" Target="../tags/tag93.xml"/><Relationship Id="rId2" Type="http://schemas.openxmlformats.org/officeDocument/2006/relationships/tags" Target="../tags/tag9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tags" Target="../tags/tag97.xml"/><Relationship Id="rId2" Type="http://schemas.openxmlformats.org/officeDocument/2006/relationships/tags" Target="../tags/tag9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hyperlink" Target="http://en.wikipedia.org/wiki/Image:Thomasbayes.jpg" TargetMode="External"/><Relationship Id="rId9" Type="http://schemas.openxmlformats.org/officeDocument/2006/relationships/image" Target="../media/image87.jpeg"/><Relationship Id="rId1" Type="http://schemas.openxmlformats.org/officeDocument/2006/relationships/tags" Target="../tags/tag99.xml"/><Relationship Id="rId2" Type="http://schemas.openxmlformats.org/officeDocument/2006/relationships/tags" Target="../tags/tag10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4" Type="http://schemas.openxmlformats.org/officeDocument/2006/relationships/image" Target="../media/image9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9.png"/><Relationship Id="rId5" Type="http://schemas.openxmlformats.org/officeDocument/2006/relationships/image" Target="../media/image11.png"/><Relationship Id="rId1" Type="http://schemas.openxmlformats.org/officeDocument/2006/relationships/tags" Target="../tags/tag102.xml"/><Relationship Id="rId2" Type="http://schemas.openxmlformats.org/officeDocument/2006/relationships/tags" Target="../tags/tag10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tags" Target="../tags/tag104.x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3.png"/><Relationship Id="rId1" Type="http://schemas.openxmlformats.org/officeDocument/2006/relationships/tags" Target="../tags/tag105.xml"/><Relationship Id="rId2" Type="http://schemas.openxmlformats.org/officeDocument/2006/relationships/tags" Target="../tags/tag10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4" Type="http://schemas.openxmlformats.org/officeDocument/2006/relationships/tags" Target="../tags/tag111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110.png"/><Relationship Id="rId1" Type="http://schemas.openxmlformats.org/officeDocument/2006/relationships/tags" Target="../tags/tag108.xml"/><Relationship Id="rId2" Type="http://schemas.openxmlformats.org/officeDocument/2006/relationships/tags" Target="../tags/tag109.xml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4.png"/><Relationship Id="rId12" Type="http://schemas.openxmlformats.org/officeDocument/2006/relationships/image" Target="../media/image115.png"/><Relationship Id="rId13" Type="http://schemas.openxmlformats.org/officeDocument/2006/relationships/image" Target="../media/image116.png"/><Relationship Id="rId14" Type="http://schemas.openxmlformats.org/officeDocument/2006/relationships/image" Target="../media/image117.png"/><Relationship Id="rId15" Type="http://schemas.openxmlformats.org/officeDocument/2006/relationships/image" Target="../media/image118.png"/><Relationship Id="rId1" Type="http://schemas.openxmlformats.org/officeDocument/2006/relationships/tags" Target="../tags/tag112.xml"/><Relationship Id="rId2" Type="http://schemas.openxmlformats.org/officeDocument/2006/relationships/tags" Target="../tags/tag113.xml"/><Relationship Id="rId3" Type="http://schemas.openxmlformats.org/officeDocument/2006/relationships/tags" Target="../tags/tag114.xml"/><Relationship Id="rId4" Type="http://schemas.openxmlformats.org/officeDocument/2006/relationships/tags" Target="../tags/tag115.xml"/><Relationship Id="rId5" Type="http://schemas.openxmlformats.org/officeDocument/2006/relationships/tags" Target="../tags/tag116.xml"/><Relationship Id="rId6" Type="http://schemas.openxmlformats.org/officeDocument/2006/relationships/tags" Target="../tags/tag117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0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1" Type="http://schemas.openxmlformats.org/officeDocument/2006/relationships/tags" Target="../tags/tag118.xml"/><Relationship Id="rId2" Type="http://schemas.openxmlformats.org/officeDocument/2006/relationships/tags" Target="../tags/tag1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4" Type="http://schemas.openxmlformats.org/officeDocument/2006/relationships/tags" Target="../tags/tag124.xml"/><Relationship Id="rId5" Type="http://schemas.openxmlformats.org/officeDocument/2006/relationships/tags" Target="../tags/tag125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127.png"/><Relationship Id="rId8" Type="http://schemas.openxmlformats.org/officeDocument/2006/relationships/image" Target="../media/image128.png"/><Relationship Id="rId9" Type="http://schemas.openxmlformats.org/officeDocument/2006/relationships/image" Target="../media/image129.png"/><Relationship Id="rId10" Type="http://schemas.openxmlformats.org/officeDocument/2006/relationships/image" Target="../media/image130.png"/><Relationship Id="rId11" Type="http://schemas.openxmlformats.org/officeDocument/2006/relationships/image" Target="../media/image131.png"/><Relationship Id="rId1" Type="http://schemas.openxmlformats.org/officeDocument/2006/relationships/tags" Target="../tags/tag121.xml"/><Relationship Id="rId2" Type="http://schemas.openxmlformats.org/officeDocument/2006/relationships/tags" Target="../tags/tag12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Relationship Id="rId3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17.png"/><Relationship Id="rId1" Type="http://schemas.openxmlformats.org/officeDocument/2006/relationships/tags" Target="../tags/tag126.x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4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45.jpe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4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45.jpeg"/><Relationship Id="rId5" Type="http://schemas.openxmlformats.org/officeDocument/2006/relationships/oleObject" Target="../embeddings/oleObject5.bin"/><Relationship Id="rId6" Type="http://schemas.openxmlformats.org/officeDocument/2006/relationships/image" Target="../media/image14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45.jpeg"/><Relationship Id="rId5" Type="http://schemas.openxmlformats.org/officeDocument/2006/relationships/oleObject" Target="../embeddings/oleObject6.bin"/><Relationship Id="rId6" Type="http://schemas.openxmlformats.org/officeDocument/2006/relationships/image" Target="../media/image147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hyperlink" Target="http://www.pascal-network.org/challenges/VOC/pubs/leibe04.pdf" TargetMode="External"/><Relationship Id="rId5" Type="http://schemas.openxmlformats.org/officeDocument/2006/relationships/image" Target="../media/image153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5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4" Type="http://schemas.openxmlformats.org/officeDocument/2006/relationships/hyperlink" Target="http://www.pascal-network.org/challenges/VOC/pubs/leibe04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7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8.wmf"/><Relationship Id="rId12" Type="http://schemas.openxmlformats.org/officeDocument/2006/relationships/image" Target="../media/image159.jpeg"/><Relationship Id="rId13" Type="http://schemas.openxmlformats.org/officeDocument/2006/relationships/image" Target="../media/image160.jpeg"/><Relationship Id="rId14" Type="http://schemas.openxmlformats.org/officeDocument/2006/relationships/image" Target="../media/image16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55.w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156.w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157.wmf"/><Relationship Id="rId10" Type="http://schemas.openxmlformats.org/officeDocument/2006/relationships/oleObject" Target="../embeddings/oleObject11.bin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6" Type="http://schemas.openxmlformats.org/officeDocument/2006/relationships/image" Target="../media/image163.png"/><Relationship Id="rId7" Type="http://schemas.openxmlformats.org/officeDocument/2006/relationships/image" Target="../media/image164.png"/><Relationship Id="rId8" Type="http://schemas.openxmlformats.org/officeDocument/2006/relationships/image" Target="../media/image165.png"/><Relationship Id="rId1" Type="http://schemas.openxmlformats.org/officeDocument/2006/relationships/tags" Target="../tags/tag127.xml"/><Relationship Id="rId2" Type="http://schemas.openxmlformats.org/officeDocument/2006/relationships/tags" Target="../tags/tag1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8.png"/><Relationship Id="rId5" Type="http://schemas.openxmlformats.org/officeDocument/2006/relationships/image" Target="../media/image166.png"/><Relationship Id="rId6" Type="http://schemas.openxmlformats.org/officeDocument/2006/relationships/image" Target="../media/image167.png"/><Relationship Id="rId7" Type="http://schemas.openxmlformats.org/officeDocument/2006/relationships/image" Target="../media/image168.png"/><Relationship Id="rId8" Type="http://schemas.openxmlformats.org/officeDocument/2006/relationships/image" Target="../media/image165.png"/><Relationship Id="rId1" Type="http://schemas.openxmlformats.org/officeDocument/2006/relationships/tags" Target="../tags/tag130.xml"/><Relationship Id="rId2" Type="http://schemas.openxmlformats.org/officeDocument/2006/relationships/tags" Target="../tags/tag13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4" Type="http://schemas.openxmlformats.org/officeDocument/2006/relationships/tags" Target="../tags/tag135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7" Type="http://schemas.openxmlformats.org/officeDocument/2006/relationships/image" Target="../media/image169.png"/><Relationship Id="rId8" Type="http://schemas.openxmlformats.org/officeDocument/2006/relationships/image" Target="../media/image165.png"/><Relationship Id="rId9" Type="http://schemas.openxmlformats.org/officeDocument/2006/relationships/image" Target="../media/image170.png"/><Relationship Id="rId1" Type="http://schemas.openxmlformats.org/officeDocument/2006/relationships/tags" Target="../tags/tag132.xml"/><Relationship Id="rId2" Type="http://schemas.openxmlformats.org/officeDocument/2006/relationships/tags" Target="../tags/tag133.xml"/></Relationships>
</file>

<file path=ppt/slides/_rels/slide8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3.png"/><Relationship Id="rId12" Type="http://schemas.openxmlformats.org/officeDocument/2006/relationships/image" Target="../media/image140.png"/><Relationship Id="rId13" Type="http://schemas.openxmlformats.org/officeDocument/2006/relationships/image" Target="../media/image174.png"/><Relationship Id="rId14" Type="http://schemas.openxmlformats.org/officeDocument/2006/relationships/image" Target="../media/image117.png"/><Relationship Id="rId1" Type="http://schemas.openxmlformats.org/officeDocument/2006/relationships/tags" Target="../tags/tag136.xml"/><Relationship Id="rId2" Type="http://schemas.openxmlformats.org/officeDocument/2006/relationships/tags" Target="../tags/tag137.xml"/><Relationship Id="rId3" Type="http://schemas.openxmlformats.org/officeDocument/2006/relationships/tags" Target="../tags/tag138.xml"/><Relationship Id="rId4" Type="http://schemas.openxmlformats.org/officeDocument/2006/relationships/tags" Target="../tags/tag139.xml"/><Relationship Id="rId5" Type="http://schemas.openxmlformats.org/officeDocument/2006/relationships/tags" Target="../tags/tag140.xml"/><Relationship Id="rId6" Type="http://schemas.openxmlformats.org/officeDocument/2006/relationships/tags" Target="../tags/tag141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23.xml"/><Relationship Id="rId9" Type="http://schemas.openxmlformats.org/officeDocument/2006/relationships/image" Target="../media/image171.png"/><Relationship Id="rId10" Type="http://schemas.openxmlformats.org/officeDocument/2006/relationships/image" Target="../media/image17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4.xml"/><Relationship Id="rId6" Type="http://schemas.openxmlformats.org/officeDocument/2006/relationships/image" Target="../media/image175.png"/><Relationship Id="rId7" Type="http://schemas.openxmlformats.org/officeDocument/2006/relationships/image" Target="../media/image176.png"/><Relationship Id="rId8" Type="http://schemas.openxmlformats.org/officeDocument/2006/relationships/image" Target="../media/image177.png"/><Relationship Id="rId9" Type="http://schemas.openxmlformats.org/officeDocument/2006/relationships/image" Target="../media/image141.png"/><Relationship Id="rId10" Type="http://schemas.openxmlformats.org/officeDocument/2006/relationships/image" Target="../media/image178.png"/><Relationship Id="rId1" Type="http://schemas.openxmlformats.org/officeDocument/2006/relationships/tags" Target="../tags/tag142.xml"/><Relationship Id="rId2" Type="http://schemas.openxmlformats.org/officeDocument/2006/relationships/tags" Target="../tags/tag14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6" Type="http://schemas.openxmlformats.org/officeDocument/2006/relationships/image" Target="../media/image176.png"/><Relationship Id="rId7" Type="http://schemas.openxmlformats.org/officeDocument/2006/relationships/image" Target="../media/image180.png"/><Relationship Id="rId8" Type="http://schemas.openxmlformats.org/officeDocument/2006/relationships/image" Target="../media/image141.png"/><Relationship Id="rId9" Type="http://schemas.openxmlformats.org/officeDocument/2006/relationships/image" Target="../media/image181.png"/><Relationship Id="rId1" Type="http://schemas.openxmlformats.org/officeDocument/2006/relationships/tags" Target="../tags/tag145.xml"/><Relationship Id="rId2" Type="http://schemas.openxmlformats.org/officeDocument/2006/relationships/tags" Target="../tags/tag14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6" Type="http://schemas.openxmlformats.org/officeDocument/2006/relationships/image" Target="../media/image182.png"/><Relationship Id="rId7" Type="http://schemas.openxmlformats.org/officeDocument/2006/relationships/image" Target="../media/image183.png"/><Relationship Id="rId8" Type="http://schemas.openxmlformats.org/officeDocument/2006/relationships/image" Target="../media/image184.png"/><Relationship Id="rId1" Type="http://schemas.openxmlformats.org/officeDocument/2006/relationships/tags" Target="../tags/tag148.xml"/><Relationship Id="rId2" Type="http://schemas.openxmlformats.org/officeDocument/2006/relationships/tags" Target="../tags/tag14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70.png"/><Relationship Id="rId1" Type="http://schemas.openxmlformats.org/officeDocument/2006/relationships/tags" Target="../tags/tag151.xml"/><Relationship Id="rId2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6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tags" Target="../tags/tag4.xml"/><Relationship Id="rId2" Type="http://schemas.openxmlformats.org/officeDocument/2006/relationships/tags" Target="../tags/tag5.xml"/><Relationship Id="rId3" Type="http://schemas.openxmlformats.org/officeDocument/2006/relationships/tags" Target="../tags/tag6.xml"/><Relationship Id="rId4" Type="http://schemas.openxmlformats.org/officeDocument/2006/relationships/tags" Target="../tags/tag7.xml"/><Relationship Id="rId5" Type="http://schemas.openxmlformats.org/officeDocument/2006/relationships/tags" Target="../tags/tag8.xml"/><Relationship Id="rId6" Type="http://schemas.openxmlformats.org/officeDocument/2006/relationships/tags" Target="../tags/tag9.xml"/><Relationship Id="rId7" Type="http://schemas.openxmlformats.org/officeDocument/2006/relationships/tags" Target="../tags/tag10.xml"/><Relationship Id="rId8" Type="http://schemas.openxmlformats.org/officeDocument/2006/relationships/tags" Target="../tags/tag11.xml"/><Relationship Id="rId9" Type="http://schemas.openxmlformats.org/officeDocument/2006/relationships/tags" Target="../tags/tag12.xml"/><Relationship Id="rId10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8.png"/><Relationship Id="rId12" Type="http://schemas.openxmlformats.org/officeDocument/2006/relationships/image" Target="../media/image189.png"/><Relationship Id="rId13" Type="http://schemas.openxmlformats.org/officeDocument/2006/relationships/image" Target="../media/image190.png"/><Relationship Id="rId1" Type="http://schemas.openxmlformats.org/officeDocument/2006/relationships/tags" Target="../tags/tag152.xml"/><Relationship Id="rId2" Type="http://schemas.openxmlformats.org/officeDocument/2006/relationships/tags" Target="../tags/tag153.xml"/><Relationship Id="rId3" Type="http://schemas.openxmlformats.org/officeDocument/2006/relationships/tags" Target="../tags/tag154.xml"/><Relationship Id="rId4" Type="http://schemas.openxmlformats.org/officeDocument/2006/relationships/tags" Target="../tags/tag155.xml"/><Relationship Id="rId5" Type="http://schemas.openxmlformats.org/officeDocument/2006/relationships/tags" Target="../tags/tag156.xml"/><Relationship Id="rId6" Type="http://schemas.openxmlformats.org/officeDocument/2006/relationships/tags" Target="../tags/tag157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76.png"/><Relationship Id="rId9" Type="http://schemas.openxmlformats.org/officeDocument/2006/relationships/image" Target="../media/image84.png"/><Relationship Id="rId10" Type="http://schemas.openxmlformats.org/officeDocument/2006/relationships/image" Target="../media/image18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2.png"/><Relationship Id="rId5" Type="http://schemas.openxmlformats.org/officeDocument/2006/relationships/image" Target="../media/image193.png"/><Relationship Id="rId6" Type="http://schemas.openxmlformats.org/officeDocument/2006/relationships/image" Target="../media/image194.png"/><Relationship Id="rId7" Type="http://schemas.openxmlformats.org/officeDocument/2006/relationships/image" Target="../media/image135.png"/><Relationship Id="rId1" Type="http://schemas.openxmlformats.org/officeDocument/2006/relationships/tags" Target="../tags/tag158.xml"/><Relationship Id="rId2" Type="http://schemas.openxmlformats.org/officeDocument/2006/relationships/tags" Target="../tags/tag15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179.png"/><Relationship Id="rId5" Type="http://schemas.openxmlformats.org/officeDocument/2006/relationships/image" Target="../media/image195.png"/><Relationship Id="rId1" Type="http://schemas.openxmlformats.org/officeDocument/2006/relationships/tags" Target="../tags/tag160.xml"/><Relationship Id="rId2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8.xml"/><Relationship Id="rId6" Type="http://schemas.openxmlformats.org/officeDocument/2006/relationships/image" Target="../media/image196.png"/><Relationship Id="rId7" Type="http://schemas.openxmlformats.org/officeDocument/2006/relationships/image" Target="../media/image195.png"/><Relationship Id="rId8" Type="http://schemas.openxmlformats.org/officeDocument/2006/relationships/image" Target="../media/image197.png"/><Relationship Id="rId9" Type="http://schemas.openxmlformats.org/officeDocument/2006/relationships/image" Target="../media/image198.png"/><Relationship Id="rId1" Type="http://schemas.openxmlformats.org/officeDocument/2006/relationships/tags" Target="../tags/tag161.xml"/><Relationship Id="rId2" Type="http://schemas.openxmlformats.org/officeDocument/2006/relationships/tags" Target="../tags/tag16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1" Type="http://schemas.openxmlformats.org/officeDocument/2006/relationships/tags" Target="../tags/tag164.xml"/><Relationship Id="rId2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png"/></Relationships>
</file>

<file path=ppt/slides/_rels/slide9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6.png"/><Relationship Id="rId12" Type="http://schemas.openxmlformats.org/officeDocument/2006/relationships/image" Target="../media/image205.png"/><Relationship Id="rId1" Type="http://schemas.openxmlformats.org/officeDocument/2006/relationships/tags" Target="../tags/tag165.xml"/><Relationship Id="rId2" Type="http://schemas.openxmlformats.org/officeDocument/2006/relationships/tags" Target="../tags/tag166.xml"/><Relationship Id="rId3" Type="http://schemas.openxmlformats.org/officeDocument/2006/relationships/tags" Target="../tags/tag167.xml"/><Relationship Id="rId4" Type="http://schemas.openxmlformats.org/officeDocument/2006/relationships/tags" Target="../tags/tag168.xml"/><Relationship Id="rId5" Type="http://schemas.openxmlformats.org/officeDocument/2006/relationships/tags" Target="../tags/tag169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02.png"/><Relationship Id="rId8" Type="http://schemas.openxmlformats.org/officeDocument/2006/relationships/image" Target="../media/image203.png"/><Relationship Id="rId9" Type="http://schemas.openxmlformats.org/officeDocument/2006/relationships/image" Target="../media/image204.png"/><Relationship Id="rId10" Type="http://schemas.openxmlformats.org/officeDocument/2006/relationships/image" Target="../media/image18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4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Our Status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2"/>
            <a:ext cx="8382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We</a:t>
            </a:r>
            <a:r>
              <a:rPr lang="ja-JP" altLang="en-US" sz="2800" dirty="0" smtClean="0">
                <a:ea typeface="ＭＳ Ｐゴシック" pitchFamily="34" charset="-128"/>
              </a:rPr>
              <a:t>’</a:t>
            </a:r>
            <a:r>
              <a:rPr lang="en-US" altLang="ja-JP" sz="2800" dirty="0" smtClean="0">
                <a:ea typeface="ＭＳ Ｐゴシック" pitchFamily="34" charset="-128"/>
              </a:rPr>
              <a:t>re done with Part I Search and Planning!</a:t>
            </a: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2800" dirty="0" smtClean="0">
                <a:ea typeface="ＭＳ Ｐゴシック" pitchFamily="34" charset="-128"/>
              </a:rPr>
              <a:t>Part II: Probabilistic Reasoning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Diagnosis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Speech recognition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Tracking objects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Robot mapping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Genetics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Error correcting codes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… lots more!</a:t>
            </a:r>
          </a:p>
          <a:p>
            <a:pPr lvl="1"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Part III: Machine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63" y="2269319"/>
            <a:ext cx="5381661" cy="37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Joint Distributions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41313" y="1339380"/>
            <a:ext cx="7924643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 </a:t>
            </a:r>
            <a:r>
              <a:rPr lang="en-US" sz="2400" i="1" dirty="0" smtClean="0"/>
              <a:t>joint distribution</a:t>
            </a:r>
            <a:r>
              <a:rPr lang="en-US" sz="2400" dirty="0" smtClean="0"/>
              <a:t> over a set of random variables: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 smtClean="0"/>
              <a:t>	specifies a real number for each assignment (or </a:t>
            </a:r>
            <a:r>
              <a:rPr lang="en-US" sz="2400" i="1" dirty="0" smtClean="0"/>
              <a:t>outcome</a:t>
            </a:r>
            <a:r>
              <a:rPr lang="en-US" sz="2400" dirty="0" smtClean="0"/>
              <a:t>): </a:t>
            </a:r>
          </a:p>
          <a:p>
            <a:pPr lvl="2" eaLnBrk="1" hangingPunct="1">
              <a:lnSpc>
                <a:spcPct val="80000"/>
              </a:lnSpc>
            </a:pPr>
            <a:endParaRPr lang="en-US" sz="1800" dirty="0" smtClean="0"/>
          </a:p>
          <a:p>
            <a:pPr lvl="1" eaLnBrk="1" hangingPunct="1">
              <a:lnSpc>
                <a:spcPct val="80000"/>
              </a:lnSpc>
            </a:pPr>
            <a:endParaRPr lang="en-US" sz="18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5">
              <a:lnSpc>
                <a:spcPct val="80000"/>
              </a:lnSpc>
            </a:pPr>
            <a:endParaRPr lang="en-US" sz="12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Must obey: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lvl="7">
              <a:lnSpc>
                <a:spcPct val="80000"/>
              </a:lnSpc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/>
              <a:t>Size of distribution if n variables with domain sizes d?</a:t>
            </a:r>
          </a:p>
          <a:p>
            <a:pPr lvl="4">
              <a:lnSpc>
                <a:spcPct val="80000"/>
              </a:lnSpc>
            </a:pPr>
            <a:endParaRPr lang="en-US" sz="12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For all but the smallest distributions, impractical to write out!</a:t>
            </a:r>
          </a:p>
        </p:txBody>
      </p:sp>
      <p:pic>
        <p:nvPicPr>
          <p:cNvPr id="92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61" y="1416261"/>
            <a:ext cx="1803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711" y="2388049"/>
            <a:ext cx="4867275" cy="2986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6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23" y="2937120"/>
            <a:ext cx="2445348" cy="32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23" y="3760065"/>
            <a:ext cx="2836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5" y="4366718"/>
            <a:ext cx="43592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073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11521"/>
              </p:ext>
            </p:extLst>
          </p:nvPr>
        </p:nvGraphicFramePr>
        <p:xfrm>
          <a:off x="8747250" y="3210126"/>
          <a:ext cx="2354953" cy="1981200"/>
        </p:xfrm>
        <a:graphic>
          <a:graphicData uri="http://schemas.openxmlformats.org/drawingml/2006/table">
            <a:tbl>
              <a:tblPr/>
              <a:tblGrid>
                <a:gridCol w="776664"/>
                <a:gridCol w="720541"/>
                <a:gridCol w="857748"/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Picture 11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183" y="274294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/>
                <a:cs typeface="Calibri"/>
              </a:rPr>
              <a:t>Independence in a BN</a:t>
            </a:r>
          </a:p>
        </p:txBody>
      </p:sp>
      <p:sp>
        <p:nvSpPr>
          <p:cNvPr id="1088515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524000"/>
            <a:ext cx="96012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Calibri"/>
                <a:cs typeface="Calibri"/>
              </a:rPr>
              <a:t>Important question about a BN: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Are two nodes independent given certain evidence?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If yes, can prove using algebra (tedious in general)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If no, can prove with a counter example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Example: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Question: are X and Z necessarily independent?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cs typeface="Calibri"/>
              </a:rPr>
              <a:t>Answer: no.  Example: low pressure causes rain, which causes traffic.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cs typeface="Calibri"/>
              </a:rPr>
              <a:t>X can influence Z, Z can influence X (via Y)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cs typeface="Calibri"/>
              </a:rPr>
              <a:t>Addendum: they </a:t>
            </a:r>
            <a:r>
              <a:rPr lang="en-US" sz="2000" i="1" dirty="0" smtClean="0">
                <a:latin typeface="Calibri"/>
                <a:cs typeface="Calibri"/>
              </a:rPr>
              <a:t>could </a:t>
            </a:r>
            <a:r>
              <a:rPr lang="en-US" sz="2000" dirty="0" smtClean="0">
                <a:latin typeface="Calibri"/>
                <a:cs typeface="Calibri"/>
              </a:rPr>
              <a:t>be independent: how?</a:t>
            </a:r>
          </a:p>
        </p:txBody>
      </p:sp>
      <p:sp>
        <p:nvSpPr>
          <p:cNvPr id="1088516" name="Oval 4"/>
          <p:cNvSpPr>
            <a:spLocks noChangeArrowheads="1"/>
          </p:cNvSpPr>
          <p:nvPr/>
        </p:nvSpPr>
        <p:spPr bwMode="auto">
          <a:xfrm>
            <a:off x="4495800" y="3835400"/>
            <a:ext cx="609600" cy="609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latin typeface="Calibri"/>
                <a:cs typeface="Calibri"/>
              </a:rPr>
              <a:t>X</a:t>
            </a:r>
          </a:p>
        </p:txBody>
      </p:sp>
      <p:sp>
        <p:nvSpPr>
          <p:cNvPr id="1088517" name="Oval 5"/>
          <p:cNvSpPr>
            <a:spLocks noChangeArrowheads="1"/>
          </p:cNvSpPr>
          <p:nvPr/>
        </p:nvSpPr>
        <p:spPr bwMode="auto">
          <a:xfrm>
            <a:off x="5715000" y="3835400"/>
            <a:ext cx="609600" cy="609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latin typeface="Calibri"/>
                <a:cs typeface="Calibri"/>
              </a:rPr>
              <a:t>Y</a:t>
            </a:r>
          </a:p>
        </p:txBody>
      </p:sp>
      <p:sp>
        <p:nvSpPr>
          <p:cNvPr id="1088518" name="Oval 6"/>
          <p:cNvSpPr>
            <a:spLocks noChangeArrowheads="1"/>
          </p:cNvSpPr>
          <p:nvPr/>
        </p:nvSpPr>
        <p:spPr bwMode="auto">
          <a:xfrm>
            <a:off x="6858000" y="3835400"/>
            <a:ext cx="609600" cy="609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latin typeface="Calibri"/>
                <a:cs typeface="Calibri"/>
              </a:rPr>
              <a:t>Z</a:t>
            </a:r>
          </a:p>
        </p:txBody>
      </p:sp>
      <p:cxnSp>
        <p:nvCxnSpPr>
          <p:cNvPr id="1088519" name="AutoShape 7"/>
          <p:cNvCxnSpPr>
            <a:cxnSpLocks noChangeShapeType="1"/>
            <a:stCxn id="1088516" idx="6"/>
            <a:endCxn id="1088517" idx="2"/>
          </p:cNvCxnSpPr>
          <p:nvPr/>
        </p:nvCxnSpPr>
        <p:spPr bwMode="auto">
          <a:xfrm>
            <a:off x="5119689" y="4140200"/>
            <a:ext cx="581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8520" name="AutoShape 8"/>
          <p:cNvCxnSpPr>
            <a:cxnSpLocks noChangeShapeType="1"/>
            <a:stCxn id="1088517" idx="6"/>
            <a:endCxn id="1088518" idx="2"/>
          </p:cNvCxnSpPr>
          <p:nvPr/>
        </p:nvCxnSpPr>
        <p:spPr bwMode="auto">
          <a:xfrm>
            <a:off x="6338889" y="4140200"/>
            <a:ext cx="5048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5383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8516" grpId="0" animBg="1"/>
      <p:bldP spid="1088517" grpId="0" animBg="1"/>
      <p:bldP spid="108851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D-separation: Outline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1295400"/>
            <a:ext cx="6733473" cy="497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50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D-separation: Outline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143000" y="1397001"/>
            <a:ext cx="10642600" cy="4729164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Study independence properties for triples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Analyze complex cases in terms of member triples</a:t>
            </a:r>
          </a:p>
          <a:p>
            <a:pPr eaLnBrk="1" hangingPunct="1"/>
            <a:endParaRPr lang="en-US" dirty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D-separation: a condition / algorithm for answering such queries</a:t>
            </a: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166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Causal Chains</a:t>
            </a:r>
          </a:p>
        </p:txBody>
      </p:sp>
      <p:sp>
        <p:nvSpPr>
          <p:cNvPr id="10895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57150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This configuration is a 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causal chain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3" eaLnBrk="1" hangingPunct="1">
              <a:lnSpc>
                <a:spcPct val="80000"/>
              </a:lnSpc>
            </a:pPr>
            <a:endParaRPr lang="en-US" sz="16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54280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5486402"/>
            <a:ext cx="4335463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Text Box 14"/>
          <p:cNvSpPr txBox="1">
            <a:spLocks noChangeArrowheads="1"/>
          </p:cNvSpPr>
          <p:nvPr/>
        </p:nvSpPr>
        <p:spPr bwMode="auto">
          <a:xfrm>
            <a:off x="762000" y="4583669"/>
            <a:ext cx="548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X: Low </a:t>
            </a:r>
            <a:r>
              <a:rPr lang="en-US" sz="1800" dirty="0" smtClean="0">
                <a:latin typeface="Calibri"/>
                <a:cs typeface="Calibri"/>
              </a:rPr>
              <a:t>pressure          Y</a:t>
            </a:r>
            <a:r>
              <a:rPr lang="en-US" sz="1800" dirty="0">
                <a:latin typeface="Calibri"/>
                <a:cs typeface="Calibri"/>
              </a:rPr>
              <a:t>: </a:t>
            </a:r>
            <a:r>
              <a:rPr lang="en-US" sz="1800" dirty="0" smtClean="0">
                <a:latin typeface="Calibri"/>
                <a:cs typeface="Calibri"/>
              </a:rPr>
              <a:t>Rain                          Z</a:t>
            </a:r>
            <a:r>
              <a:rPr lang="en-US" sz="1800" dirty="0">
                <a:latin typeface="Calibri"/>
                <a:cs typeface="Calibri"/>
              </a:rPr>
              <a:t>: Traffic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3" y="2057400"/>
            <a:ext cx="5561147" cy="2438400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172200" y="1371600"/>
            <a:ext cx="5943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uaranteed X independent of Z ?  </a:t>
            </a:r>
            <a:r>
              <a:rPr lang="en-US" sz="2400" i="1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 No!</a:t>
            </a:r>
          </a:p>
          <a:p>
            <a:pPr lvl="4"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One example set of CPTs for which X is not independent of Z is sufficient to show this independence is not guaranteed.</a:t>
            </a:r>
          </a:p>
          <a:p>
            <a:pPr lvl="2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Example:</a:t>
            </a:r>
          </a:p>
          <a:p>
            <a:pPr lvl="6">
              <a:lnSpc>
                <a:spcPct val="80000"/>
              </a:lnSpc>
            </a:pPr>
            <a:endParaRPr lang="en-US" sz="1200" dirty="0" smtClean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Low pressure causes rain causes traffic,</a:t>
            </a:r>
          </a:p>
          <a:p>
            <a:pPr marL="914353" lvl="2" indent="0">
              <a:lnSpc>
                <a:spcPct val="80000"/>
              </a:lnSpc>
              <a:buNone/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   high pressure causes no rain causes no </a:t>
            </a:r>
          </a:p>
          <a:p>
            <a:pPr marL="914353" lvl="2" indent="0">
              <a:lnSpc>
                <a:spcPct val="80000"/>
              </a:lnSpc>
              <a:buNone/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   traffic</a:t>
            </a:r>
          </a:p>
          <a:p>
            <a:pPr lvl="2">
              <a:lnSpc>
                <a:spcPct val="80000"/>
              </a:lnSpc>
            </a:pPr>
            <a:endParaRPr lang="en-US" sz="1600" dirty="0" smtClean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In numbers:</a:t>
            </a:r>
            <a:endParaRPr lang="en-US" sz="2000" dirty="0">
              <a:latin typeface="Calibri"/>
              <a:cs typeface="Calibri"/>
            </a:endParaRPr>
          </a:p>
          <a:p>
            <a:pPr marL="914353" lvl="2" indent="0">
              <a:lnSpc>
                <a:spcPct val="80000"/>
              </a:lnSpc>
              <a:buNone/>
            </a:pPr>
            <a:r>
              <a:rPr lang="en-US" sz="2000" dirty="0" smtClean="0">
                <a:latin typeface="Calibri"/>
                <a:cs typeface="Calibri"/>
              </a:rPr>
              <a:t>	</a:t>
            </a:r>
          </a:p>
          <a:p>
            <a:pPr marL="914353" lvl="2" indent="0">
              <a:lnSpc>
                <a:spcPct val="80000"/>
              </a:lnSpc>
              <a:buNone/>
            </a:pPr>
            <a:r>
              <a:rPr lang="en-US" sz="2000" dirty="0" smtClean="0">
                <a:latin typeface="Calibri"/>
                <a:cs typeface="Calibri"/>
              </a:rPr>
              <a:t>    P( +y | +x ) = 1, P( -y | - x ) = 1,</a:t>
            </a:r>
          </a:p>
          <a:p>
            <a:pPr lvl="2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>
                <a:latin typeface="Calibri"/>
                <a:cs typeface="Calibri"/>
              </a:rPr>
              <a:t>    P( +z | +y ) = 1, P( -z | -y ) = 1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6303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Causal Chains</a:t>
            </a:r>
          </a:p>
        </p:txBody>
      </p:sp>
      <p:sp>
        <p:nvSpPr>
          <p:cNvPr id="10895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57150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This configuration is a 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causal chain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3" eaLnBrk="1" hangingPunct="1">
              <a:lnSpc>
                <a:spcPct val="80000"/>
              </a:lnSpc>
            </a:pPr>
            <a:endParaRPr lang="en-US" sz="16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54280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5486402"/>
            <a:ext cx="4335463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3" y="2057400"/>
            <a:ext cx="5561147" cy="2438400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172200" y="1371600"/>
            <a:ext cx="5943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Guaranteed X </a:t>
            </a:r>
            <a:r>
              <a:rPr lang="en-US" sz="2400" dirty="0">
                <a:latin typeface="Calibri"/>
                <a:cs typeface="Calibri"/>
              </a:rPr>
              <a:t>independent of Z given Y?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solidFill>
                <a:srgbClr val="CC0000"/>
              </a:solidFill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solidFill>
                <a:srgbClr val="CC0000"/>
              </a:solidFill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solidFill>
                <a:srgbClr val="CC0000"/>
              </a:solidFill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solidFill>
                <a:srgbClr val="CC0000"/>
              </a:solidFill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solidFill>
                <a:srgbClr val="CC0000"/>
              </a:solidFill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1600" dirty="0" smtClean="0">
              <a:solidFill>
                <a:srgbClr val="CC0000"/>
              </a:solidFill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rgbClr val="CC0000"/>
                </a:solidFill>
                <a:latin typeface="Calibri"/>
                <a:cs typeface="Calibri"/>
              </a:rPr>
              <a:t>Evidence </a:t>
            </a:r>
            <a:r>
              <a:rPr lang="en-US" sz="2400" dirty="0">
                <a:solidFill>
                  <a:srgbClr val="CC0000"/>
                </a:solidFill>
                <a:latin typeface="Calibri"/>
                <a:cs typeface="Calibri"/>
              </a:rPr>
              <a:t>along the chain </a:t>
            </a:r>
            <a:r>
              <a:rPr lang="ja-JP" altLang="en-US" sz="2400" dirty="0">
                <a:solidFill>
                  <a:srgbClr val="CC0000"/>
                </a:solidFill>
                <a:latin typeface="Calibri"/>
                <a:cs typeface="Calibri"/>
              </a:rPr>
              <a:t>“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cs typeface="Calibri"/>
              </a:rPr>
              <a:t>blocks</a:t>
            </a:r>
            <a:r>
              <a:rPr lang="ja-JP" altLang="en-US" sz="2400" dirty="0">
                <a:solidFill>
                  <a:srgbClr val="CC0000"/>
                </a:solidFill>
                <a:latin typeface="Calibri"/>
                <a:cs typeface="Calibri"/>
              </a:rPr>
              <a:t>”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cs typeface="Calibri"/>
              </a:rPr>
              <a:t> the influence</a:t>
            </a:r>
            <a:endParaRPr lang="en-US" sz="2400" dirty="0">
              <a:solidFill>
                <a:srgbClr val="CC0000"/>
              </a:solidFill>
              <a:latin typeface="Calibri"/>
              <a:cs typeface="Calibri"/>
            </a:endParaRPr>
          </a:p>
        </p:txBody>
      </p:sp>
      <p:pic>
        <p:nvPicPr>
          <p:cNvPr id="8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2362202"/>
            <a:ext cx="3028951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3429000"/>
            <a:ext cx="2984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572000"/>
            <a:ext cx="1276351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458200" y="5105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solidFill>
                  <a:srgbClr val="CC0000"/>
                </a:solidFill>
                <a:latin typeface="Calibri"/>
                <a:cs typeface="Calibri"/>
              </a:rPr>
              <a:t>Yes!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62000" y="4583669"/>
            <a:ext cx="548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X: Low </a:t>
            </a:r>
            <a:r>
              <a:rPr lang="en-US" sz="1800" dirty="0" smtClean="0">
                <a:latin typeface="Calibri"/>
                <a:cs typeface="Calibri"/>
              </a:rPr>
              <a:t>pressure          Y</a:t>
            </a:r>
            <a:r>
              <a:rPr lang="en-US" sz="1800" dirty="0">
                <a:latin typeface="Calibri"/>
                <a:cs typeface="Calibri"/>
              </a:rPr>
              <a:t>: </a:t>
            </a:r>
            <a:r>
              <a:rPr lang="en-US" sz="1800" dirty="0" smtClean="0">
                <a:latin typeface="Calibri"/>
                <a:cs typeface="Calibri"/>
              </a:rPr>
              <a:t>Rain                          Z</a:t>
            </a:r>
            <a:r>
              <a:rPr lang="en-US" sz="1800" dirty="0">
                <a:latin typeface="Calibri"/>
                <a:cs typeface="Calibri"/>
              </a:rPr>
              <a:t>: Traffic</a:t>
            </a:r>
          </a:p>
        </p:txBody>
      </p:sp>
    </p:spTree>
    <p:extLst>
      <p:ext uri="{BB962C8B-B14F-4D97-AF65-F5344CB8AC3E}">
        <p14:creationId xmlns:p14="http://schemas.microsoft.com/office/powerpoint/2010/main" val="472653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Common Cause</a:t>
            </a:r>
          </a:p>
        </p:txBody>
      </p:sp>
      <p:sp>
        <p:nvSpPr>
          <p:cNvPr id="10895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57150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This configuration is a 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common cause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3" eaLnBrk="1" hangingPunct="1">
              <a:lnSpc>
                <a:spcPct val="80000"/>
              </a:lnSpc>
            </a:pPr>
            <a:endParaRPr lang="en-US" sz="16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4" name="Picture 3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5962" y="6019802"/>
            <a:ext cx="4320615" cy="31179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172200" y="1371600"/>
            <a:ext cx="5943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Guaranteed X independent of Z ?  </a:t>
            </a:r>
            <a:r>
              <a:rPr lang="en-US" sz="2400" i="1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 No!</a:t>
            </a:r>
          </a:p>
          <a:p>
            <a:pPr lvl="4"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One example set of CPTs for which X is not independent of Z is sufficient to show this independence is not guaranteed.</a:t>
            </a:r>
          </a:p>
          <a:p>
            <a:pPr lvl="2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Example:</a:t>
            </a:r>
          </a:p>
          <a:p>
            <a:pPr lvl="6">
              <a:lnSpc>
                <a:spcPct val="80000"/>
              </a:lnSpc>
            </a:pPr>
            <a:endParaRPr lang="en-US" sz="1200" dirty="0" smtClean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Project due causes both forums busy </a:t>
            </a:r>
          </a:p>
          <a:p>
            <a:pPr marL="914353" lvl="2" indent="0">
              <a:lnSpc>
                <a:spcPct val="80000"/>
              </a:lnSpc>
              <a:buNone/>
            </a:pPr>
            <a:r>
              <a:rPr lang="en-US" sz="2000" dirty="0">
                <a:latin typeface="Calibri"/>
                <a:cs typeface="Calibri"/>
              </a:rPr>
              <a:t>	</a:t>
            </a:r>
            <a:r>
              <a:rPr lang="en-US" sz="2000" dirty="0" smtClean="0">
                <a:latin typeface="Calibri"/>
                <a:cs typeface="Calibri"/>
              </a:rPr>
              <a:t>    and lab full </a:t>
            </a:r>
          </a:p>
          <a:p>
            <a:pPr lvl="2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In numbers:</a:t>
            </a:r>
            <a:endParaRPr lang="en-US" sz="2000" dirty="0">
              <a:latin typeface="Calibri"/>
              <a:cs typeface="Calibri"/>
            </a:endParaRPr>
          </a:p>
          <a:p>
            <a:pPr marL="914353" lvl="2" indent="0">
              <a:lnSpc>
                <a:spcPct val="80000"/>
              </a:lnSpc>
              <a:buNone/>
            </a:pPr>
            <a:r>
              <a:rPr lang="en-US" sz="2000" dirty="0" smtClean="0">
                <a:latin typeface="Calibri"/>
                <a:cs typeface="Calibri"/>
              </a:rPr>
              <a:t>	</a:t>
            </a:r>
          </a:p>
          <a:p>
            <a:pPr marL="914353" lvl="2" indent="0">
              <a:lnSpc>
                <a:spcPct val="80000"/>
              </a:lnSpc>
              <a:buNone/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        P( +x | +y ) = 1, P( -x | -y ) = 1,</a:t>
            </a:r>
          </a:p>
          <a:p>
            <a:pPr lvl="2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>
                <a:latin typeface="Calibri"/>
                <a:cs typeface="Calibri"/>
              </a:rPr>
              <a:t>	     P( +z | +y ) = 1, P( -z | -y ) = 1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1981202"/>
            <a:ext cx="3191715" cy="3838613"/>
          </a:xfrm>
          <a:prstGeom prst="rect">
            <a:avLst/>
          </a:prstGeom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838200" y="2057401"/>
            <a:ext cx="121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Y: Project </a:t>
            </a:r>
            <a:r>
              <a:rPr lang="en-US" sz="2000" dirty="0" smtClean="0">
                <a:latin typeface="Calibri"/>
                <a:cs typeface="Calibri"/>
              </a:rPr>
              <a:t>due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6200" y="4876801"/>
            <a:ext cx="1295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 smtClean="0">
                <a:latin typeface="Calibri"/>
                <a:cs typeface="Calibri"/>
              </a:rPr>
              <a:t>X</a:t>
            </a:r>
            <a:r>
              <a:rPr lang="en-US" sz="2000" dirty="0">
                <a:latin typeface="Calibri"/>
                <a:cs typeface="Calibri"/>
              </a:rPr>
              <a:t>: </a:t>
            </a:r>
            <a:r>
              <a:rPr lang="en-US" sz="2000" dirty="0" smtClean="0">
                <a:latin typeface="Calibri"/>
                <a:cs typeface="Calibri"/>
              </a:rPr>
              <a:t>Forums busy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648200" y="5029200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latin typeface="Calibri"/>
                <a:cs typeface="Calibri"/>
              </a:rPr>
              <a:t>Z</a:t>
            </a:r>
            <a:r>
              <a:rPr lang="en-US" sz="2000" dirty="0">
                <a:latin typeface="Calibri"/>
                <a:cs typeface="Calibri"/>
              </a:rPr>
              <a:t>: Lab full</a:t>
            </a:r>
          </a:p>
        </p:txBody>
      </p:sp>
    </p:spTree>
    <p:extLst>
      <p:ext uri="{BB962C8B-B14F-4D97-AF65-F5344CB8AC3E}">
        <p14:creationId xmlns:p14="http://schemas.microsoft.com/office/powerpoint/2010/main" val="358064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Common Cause</a:t>
            </a:r>
          </a:p>
        </p:txBody>
      </p:sp>
      <p:sp>
        <p:nvSpPr>
          <p:cNvPr id="10895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57150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This configuration is a 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common cause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3" eaLnBrk="1" hangingPunct="1">
              <a:lnSpc>
                <a:spcPct val="80000"/>
              </a:lnSpc>
            </a:pPr>
            <a:endParaRPr lang="en-US" sz="16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172200" y="1371600"/>
            <a:ext cx="5943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Guaranteed X and Z independent given Y?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4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CC0000"/>
                </a:solidFill>
                <a:latin typeface="Calibri"/>
                <a:cs typeface="Calibri"/>
              </a:rPr>
              <a:t>Observing the cause blocks influence between effects.</a:t>
            </a:r>
          </a:p>
          <a:p>
            <a:pPr>
              <a:lnSpc>
                <a:spcPct val="8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1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2209802"/>
            <a:ext cx="3028951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572000"/>
            <a:ext cx="1276351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8458200" y="51816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solidFill>
                  <a:srgbClr val="CC0000"/>
                </a:solidFill>
                <a:latin typeface="Calibri"/>
                <a:cs typeface="Calibri"/>
              </a:rPr>
              <a:t>Yes!</a:t>
            </a:r>
          </a:p>
        </p:txBody>
      </p:sp>
      <p:pic>
        <p:nvPicPr>
          <p:cNvPr id="17" name="Picture 1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352800"/>
            <a:ext cx="29702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5962" y="6019802"/>
            <a:ext cx="4320615" cy="31179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1981202"/>
            <a:ext cx="3191715" cy="3838613"/>
          </a:xfrm>
          <a:prstGeom prst="rect">
            <a:avLst/>
          </a:prstGeom>
        </p:spPr>
      </p:pic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838200" y="2057401"/>
            <a:ext cx="121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Y: Project </a:t>
            </a:r>
            <a:r>
              <a:rPr lang="en-US" sz="2000" dirty="0" smtClean="0">
                <a:latin typeface="Calibri"/>
                <a:cs typeface="Calibri"/>
              </a:rPr>
              <a:t>due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76200" y="4876801"/>
            <a:ext cx="1295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 smtClean="0">
                <a:latin typeface="Calibri"/>
                <a:cs typeface="Calibri"/>
              </a:rPr>
              <a:t>X</a:t>
            </a:r>
            <a:r>
              <a:rPr lang="en-US" sz="2000" dirty="0">
                <a:latin typeface="Calibri"/>
                <a:cs typeface="Calibri"/>
              </a:rPr>
              <a:t>: </a:t>
            </a:r>
            <a:r>
              <a:rPr lang="en-US" sz="2000" dirty="0" smtClean="0">
                <a:latin typeface="Calibri"/>
                <a:cs typeface="Calibri"/>
              </a:rPr>
              <a:t>Forums busy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4648200" y="5029200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latin typeface="Calibri"/>
                <a:cs typeface="Calibri"/>
              </a:rPr>
              <a:t>Z</a:t>
            </a:r>
            <a:r>
              <a:rPr lang="en-US" sz="2000" dirty="0">
                <a:latin typeface="Calibri"/>
                <a:cs typeface="Calibri"/>
              </a:rPr>
              <a:t>: Lab full</a:t>
            </a:r>
          </a:p>
        </p:txBody>
      </p:sp>
    </p:spTree>
    <p:extLst>
      <p:ext uri="{BB962C8B-B14F-4D97-AF65-F5344CB8AC3E}">
        <p14:creationId xmlns:p14="http://schemas.microsoft.com/office/powerpoint/2010/main" val="986197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67002"/>
            <a:ext cx="3068643" cy="3886199"/>
          </a:xfrm>
          <a:prstGeom prst="rect">
            <a:avLst/>
          </a:prstGeom>
        </p:spPr>
      </p:pic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Common Effect</a:t>
            </a:r>
          </a:p>
        </p:txBody>
      </p:sp>
      <p:sp>
        <p:nvSpPr>
          <p:cNvPr id="109158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5410200" cy="48006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Last configuration: two causes of one effect (v-structures)</a:t>
            </a:r>
          </a:p>
          <a:p>
            <a:pPr eaLnBrk="1" hangingPunct="1"/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914400" y="5802868"/>
            <a:ext cx="152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latin typeface="Calibri"/>
                <a:cs typeface="Calibri"/>
              </a:rPr>
              <a:t>Z</a:t>
            </a:r>
            <a:r>
              <a:rPr lang="en-US" sz="1800" dirty="0">
                <a:latin typeface="Calibri"/>
                <a:cs typeface="Calibri"/>
              </a:rPr>
              <a:t>: </a:t>
            </a:r>
            <a:r>
              <a:rPr lang="en-US" sz="1800" dirty="0" smtClean="0">
                <a:latin typeface="Calibri"/>
                <a:cs typeface="Calibri"/>
              </a:rPr>
              <a:t>Traffic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638800" y="1295400"/>
            <a:ext cx="6324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Are X and Y independent?</a:t>
            </a:r>
          </a:p>
          <a:p>
            <a:pPr lvl="8"/>
            <a:endParaRPr lang="en-US" sz="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000" i="1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Yes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: the ballgame and the rain cause traffic, but they are not correlated</a:t>
            </a:r>
          </a:p>
          <a:p>
            <a:pPr lvl="8"/>
            <a:endParaRPr lang="en-US" sz="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Still need to prove they must be (try it!)</a:t>
            </a:r>
          </a:p>
          <a:p>
            <a:pPr lvl="7"/>
            <a:endParaRPr lang="en-US" sz="16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Are X </a:t>
            </a:r>
            <a:r>
              <a:rPr lang="en-US" sz="2400" smtClean="0">
                <a:latin typeface="Calibri"/>
                <a:ea typeface="ＭＳ Ｐゴシック" pitchFamily="34" charset="-128"/>
                <a:cs typeface="Calibri"/>
              </a:rPr>
              <a:t>and Y 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independent </a:t>
            </a:r>
            <a:r>
              <a:rPr lang="en-US" sz="2400" smtClean="0">
                <a:latin typeface="Calibri"/>
                <a:ea typeface="ＭＳ Ｐゴシック" pitchFamily="34" charset="-128"/>
                <a:cs typeface="Calibri"/>
              </a:rPr>
              <a:t>given Z?</a:t>
            </a: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6"/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000" i="1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No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: seeing traffic puts the rain and the ballgame in competition as explanation.</a:t>
            </a:r>
          </a:p>
          <a:p>
            <a:pPr lvl="7"/>
            <a:endParaRPr lang="en-US" sz="16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This is backwards from the other cases</a:t>
            </a:r>
          </a:p>
          <a:p>
            <a:pPr lvl="8"/>
            <a:endParaRPr lang="en-US" sz="800" dirty="0" smtClean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Observing an effect </a:t>
            </a:r>
            <a:r>
              <a:rPr lang="en-US" sz="20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activates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influence between possible causes</a:t>
            </a:r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.</a:t>
            </a:r>
          </a:p>
          <a:p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143000" y="2362200"/>
            <a:ext cx="152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X: </a:t>
            </a:r>
            <a:r>
              <a:rPr lang="en-US" sz="1800" dirty="0" smtClean="0">
                <a:latin typeface="Calibri"/>
                <a:cs typeface="Calibri"/>
              </a:rPr>
              <a:t>Raining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819400" y="2362201"/>
            <a:ext cx="152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latin typeface="Calibri"/>
                <a:cs typeface="Calibri"/>
              </a:rPr>
              <a:t>Y: Ballgame</a:t>
            </a: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04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General Case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15" y="1524002"/>
            <a:ext cx="6946984" cy="440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40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General Case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676401"/>
            <a:ext cx="10058400" cy="4449765"/>
          </a:xfrm>
        </p:spPr>
        <p:txBody>
          <a:bodyPr/>
          <a:lstStyle/>
          <a:p>
            <a:r>
              <a:rPr lang="en-US" sz="2800" dirty="0"/>
              <a:t>General question: in a given BN, are two variables independent (given evidence)?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Solution: analyze the graph</a:t>
            </a:r>
          </a:p>
          <a:p>
            <a:pPr eaLnBrk="1" hangingPunct="1"/>
            <a:endParaRPr lang="en-US" sz="2800" dirty="0"/>
          </a:p>
          <a:p>
            <a:r>
              <a:rPr lang="en-US" sz="2800" dirty="0"/>
              <a:t>Any complex example can be </a:t>
            </a:r>
            <a:r>
              <a:rPr lang="en-US" sz="2800" dirty="0" smtClean="0"/>
              <a:t>broken</a:t>
            </a:r>
          </a:p>
          <a:p>
            <a:pPr marL="0" indent="0">
              <a:buNone/>
            </a:pPr>
            <a:r>
              <a:rPr lang="en-US" sz="2800" dirty="0" smtClean="0"/>
              <a:t>    into repetitions of the </a:t>
            </a:r>
            <a:r>
              <a:rPr lang="en-US" sz="2800" dirty="0"/>
              <a:t>three canonical </a:t>
            </a:r>
            <a:r>
              <a:rPr lang="en-US" sz="2800" dirty="0" smtClean="0"/>
              <a:t>cases</a:t>
            </a:r>
            <a:endParaRPr lang="en-US" sz="2800" dirty="0"/>
          </a:p>
          <a:p>
            <a:endParaRPr lang="en-US" sz="2800" dirty="0"/>
          </a:p>
          <a:p>
            <a:pPr marL="0" indent="0" eaLnBrk="1" hangingPunct="1"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2438400"/>
            <a:ext cx="3772711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7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Probabilistic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33388" y="1568450"/>
            <a:ext cx="5278437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A probabilistic model is a joint distribution over a set of random variables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Probabilistic models: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(Random) variables with domains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Assignments are called </a:t>
            </a:r>
            <a:r>
              <a:rPr lang="en-US" sz="1800" i="1" dirty="0" smtClean="0"/>
              <a:t>outcomes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Joint distributions: say whether assignments (outcomes) are likely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dirty="0" smtClean="0"/>
              <a:t>Normalized:</a:t>
            </a:r>
            <a:r>
              <a:rPr lang="en-US" sz="1800" dirty="0" smtClean="0"/>
              <a:t> sum to 1.0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Ideally: only certain variables directly interact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Constraint satisfaction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Variables with 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Constraints: state whether assignments are possible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Ideally: only certain variables directly interact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 smtClean="0"/>
          </a:p>
          <a:p>
            <a:pPr lvl="1" eaLnBrk="1" hangingPunct="1">
              <a:lnSpc>
                <a:spcPct val="80000"/>
              </a:lnSpc>
            </a:pPr>
            <a:endParaRPr lang="en-US" sz="1600" dirty="0" smtClean="0"/>
          </a:p>
        </p:txBody>
      </p:sp>
      <p:graphicFrame>
        <p:nvGraphicFramePr>
          <p:cNvPr id="1009904" name="Group 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473060"/>
              </p:ext>
            </p:extLst>
          </p:nvPr>
        </p:nvGraphicFramePr>
        <p:xfrm>
          <a:off x="5773739" y="19081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0990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89398"/>
              </p:ext>
            </p:extLst>
          </p:nvPr>
        </p:nvGraphicFramePr>
        <p:xfrm>
          <a:off x="5765800" y="455612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97" name="TextBox 6"/>
          <p:cNvSpPr txBox="1">
            <a:spLocks noChangeArrowheads="1"/>
          </p:cNvSpPr>
          <p:nvPr/>
        </p:nvSpPr>
        <p:spPr bwMode="auto">
          <a:xfrm>
            <a:off x="5989638" y="1425576"/>
            <a:ext cx="2403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Distribution over T,W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10275" y="4089401"/>
            <a:ext cx="2389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Constraint over T,W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38" y="4420501"/>
            <a:ext cx="2621135" cy="2039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48" y="1807217"/>
            <a:ext cx="2962741" cy="208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/>
                <a:cs typeface="Calibri"/>
              </a:rPr>
              <a:t>Reachability</a:t>
            </a:r>
          </a:p>
        </p:txBody>
      </p:sp>
      <p:sp>
        <p:nvSpPr>
          <p:cNvPr id="1094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34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Recipe: shade evidence nodes, look for paths in the resulting graph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Attempt 1: if two nodes are connected by an undirected path not blocked by a shaded node, they are conditionally independent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Almost works, but not quite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cs typeface="Calibri"/>
              </a:rPr>
              <a:t>Where does it break?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cs typeface="Calibri"/>
              </a:rPr>
              <a:t>Answer: the v-structure at T doesn’t count as a link in a path unless “active”</a:t>
            </a:r>
          </a:p>
        </p:txBody>
      </p:sp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88773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R</a:t>
            </a:r>
            <a:endParaRPr lang="en-US" sz="2400" baseline="-25000">
              <a:latin typeface="Calibri"/>
              <a:cs typeface="Calibri"/>
            </a:endParaRPr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9486900" y="3886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T</a:t>
            </a:r>
            <a:endParaRPr lang="en-US" sz="2400" baseline="-25000">
              <a:latin typeface="Calibri"/>
              <a:cs typeface="Calibri"/>
            </a:endParaRPr>
          </a:p>
        </p:txBody>
      </p:sp>
      <p:cxnSp>
        <p:nvCxnSpPr>
          <p:cNvPr id="19462" name="AutoShape 6"/>
          <p:cNvCxnSpPr>
            <a:cxnSpLocks noChangeShapeType="1"/>
            <a:stCxn id="19460" idx="4"/>
            <a:endCxn id="19461" idx="1"/>
          </p:cNvCxnSpPr>
          <p:nvPr/>
        </p:nvCxnSpPr>
        <p:spPr bwMode="auto">
          <a:xfrm>
            <a:off x="9144000" y="3062288"/>
            <a:ext cx="420688" cy="8874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103251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B</a:t>
            </a:r>
          </a:p>
        </p:txBody>
      </p:sp>
      <p:cxnSp>
        <p:nvCxnSpPr>
          <p:cNvPr id="19464" name="AutoShape 8"/>
          <p:cNvCxnSpPr>
            <a:cxnSpLocks noChangeShapeType="1"/>
            <a:stCxn id="19463" idx="4"/>
            <a:endCxn id="19461" idx="7"/>
          </p:cNvCxnSpPr>
          <p:nvPr/>
        </p:nvCxnSpPr>
        <p:spPr bwMode="auto">
          <a:xfrm flipH="1">
            <a:off x="9942514" y="3062288"/>
            <a:ext cx="649287" cy="8874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8305800" y="3871913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D</a:t>
            </a:r>
            <a:endParaRPr lang="en-US" sz="2400" baseline="-25000">
              <a:latin typeface="Calibri"/>
              <a:cs typeface="Calibri"/>
            </a:endParaRPr>
          </a:p>
        </p:txBody>
      </p:sp>
      <p:cxnSp>
        <p:nvCxnSpPr>
          <p:cNvPr id="19466" name="AutoShape 10"/>
          <p:cNvCxnSpPr>
            <a:cxnSpLocks noChangeShapeType="1"/>
            <a:stCxn id="19460" idx="4"/>
            <a:endCxn id="19465" idx="0"/>
          </p:cNvCxnSpPr>
          <p:nvPr/>
        </p:nvCxnSpPr>
        <p:spPr bwMode="auto">
          <a:xfrm flipH="1">
            <a:off x="8572501" y="3062289"/>
            <a:ext cx="571500" cy="7953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7" name="Oval 11"/>
          <p:cNvSpPr>
            <a:spLocks noChangeArrowheads="1"/>
          </p:cNvSpPr>
          <p:nvPr/>
        </p:nvSpPr>
        <p:spPr bwMode="auto">
          <a:xfrm>
            <a:off x="8878888" y="1371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L</a:t>
            </a:r>
          </a:p>
        </p:txBody>
      </p:sp>
      <p:cxnSp>
        <p:nvCxnSpPr>
          <p:cNvPr id="19468" name="AutoShape 12"/>
          <p:cNvCxnSpPr>
            <a:cxnSpLocks noChangeShapeType="1"/>
            <a:stCxn id="19467" idx="4"/>
            <a:endCxn id="19460" idx="0"/>
          </p:cNvCxnSpPr>
          <p:nvPr/>
        </p:nvCxnSpPr>
        <p:spPr bwMode="auto">
          <a:xfrm flipH="1">
            <a:off x="9144001" y="1919290"/>
            <a:ext cx="1588" cy="5810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1" y="4648200"/>
            <a:ext cx="6286500" cy="4191000"/>
          </a:xfrm>
          <a:prstGeom prst="rect">
            <a:avLst/>
          </a:prstGeom>
        </p:spPr>
      </p:pic>
      <p:pic>
        <p:nvPicPr>
          <p:cNvPr id="3" name="Picture 2" descr="LowPress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264851"/>
            <a:ext cx="990600" cy="76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04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Active / Inactive Paths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idx="1"/>
          </p:nvPr>
        </p:nvSpPr>
        <p:spPr>
          <a:xfrm>
            <a:off x="144781" y="1447800"/>
            <a:ext cx="755142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Question: Are X and Y conditionally independent given evidence variables {Z}?</a:t>
            </a:r>
            <a:endParaRPr lang="en-US" sz="1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Yes, if X and Y </a:t>
            </a:r>
            <a:r>
              <a:rPr lang="ja-JP" altLang="en-US" sz="1800" dirty="0" smtClean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d-separated</a:t>
            </a:r>
            <a:r>
              <a:rPr lang="ja-JP" altLang="en-US" sz="1800" dirty="0" smtClean="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 by Z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Consider all (undirected) paths from X to Y</a:t>
            </a:r>
            <a:endParaRPr lang="en-US" sz="9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No active paths = independence!</a:t>
            </a:r>
          </a:p>
          <a:p>
            <a:pPr lvl="2" eaLnBrk="1" hangingPunct="1">
              <a:lnSpc>
                <a:spcPct val="80000"/>
              </a:lnSpc>
            </a:pPr>
            <a:endParaRPr lang="en-US" sz="1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path is active if each triple is active: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Causal chain A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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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C where B is unobserved (either direction)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Common cause A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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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C where B is unobserved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Common effect (aka v-structure)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	A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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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C where B </a:t>
            </a:r>
            <a:r>
              <a:rPr lang="en-US" sz="1800" i="1" dirty="0" smtClean="0">
                <a:latin typeface="Calibri"/>
                <a:ea typeface="ＭＳ Ｐゴシック" pitchFamily="34" charset="-128"/>
                <a:cs typeface="Calibri"/>
              </a:rPr>
              <a:t>or one of its </a:t>
            </a:r>
            <a:r>
              <a:rPr lang="en-US" sz="1800" i="1" dirty="0" err="1" smtClean="0">
                <a:latin typeface="Calibri"/>
                <a:ea typeface="ＭＳ Ｐゴシック" pitchFamily="34" charset="-128"/>
                <a:cs typeface="Calibri"/>
              </a:rPr>
              <a:t>descendents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 is observed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000" dirty="0" smtClean="0">
                <a:latin typeface="Calibri"/>
                <a:ea typeface="ＭＳ Ｐゴシック" pitchFamily="34" charset="-128"/>
                <a:cs typeface="Calibri"/>
              </a:rPr>
              <a:t>	</a:t>
            </a:r>
          </a:p>
          <a:p>
            <a:pPr eaLnBrk="1" hangingPunct="1">
              <a:lnSpc>
                <a:spcPct val="80000"/>
              </a:lnSpc>
              <a:buClr>
                <a:srgbClr val="333399"/>
              </a:buClr>
            </a:pPr>
            <a:endParaRPr lang="en-US" sz="2400" dirty="0" smtClean="0">
              <a:solidFill>
                <a:srgbClr val="333399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  <a:buClr>
                <a:srgbClr val="333399"/>
              </a:buClr>
            </a:pPr>
            <a:r>
              <a:rPr lang="en-US" sz="2400" dirty="0" smtClean="0">
                <a:solidFill>
                  <a:srgbClr val="333399"/>
                </a:solidFill>
                <a:latin typeface="Calibri"/>
                <a:ea typeface="ＭＳ Ｐゴシック" pitchFamily="34" charset="-128"/>
                <a:cs typeface="Calibri"/>
              </a:rPr>
              <a:t>All it takes to block a path is a single inactive segment</a:t>
            </a: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	</a:t>
            </a:r>
          </a:p>
        </p:txBody>
      </p:sp>
      <p:grpSp>
        <p:nvGrpSpPr>
          <p:cNvPr id="59395" name="Group 186"/>
          <p:cNvGrpSpPr>
            <a:grpSpLocks/>
          </p:cNvGrpSpPr>
          <p:nvPr/>
        </p:nvGrpSpPr>
        <p:grpSpPr bwMode="auto">
          <a:xfrm>
            <a:off x="7620000" y="2041527"/>
            <a:ext cx="1600200" cy="320675"/>
            <a:chOff x="4572000" y="1676400"/>
            <a:chExt cx="1905000" cy="381000"/>
          </a:xfrm>
        </p:grpSpPr>
        <p:sp>
          <p:nvSpPr>
            <p:cNvPr id="59437" name="Oval 9"/>
            <p:cNvSpPr>
              <a:spLocks noChangeArrowheads="1"/>
            </p:cNvSpPr>
            <p:nvPr/>
          </p:nvSpPr>
          <p:spPr bwMode="auto">
            <a:xfrm>
              <a:off x="4572000" y="16764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59438" name="Oval 9"/>
            <p:cNvSpPr>
              <a:spLocks noChangeArrowheads="1"/>
            </p:cNvSpPr>
            <p:nvPr/>
          </p:nvSpPr>
          <p:spPr bwMode="auto">
            <a:xfrm>
              <a:off x="5334000" y="16764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59439" name="Oval 9"/>
            <p:cNvSpPr>
              <a:spLocks noChangeArrowheads="1"/>
            </p:cNvSpPr>
            <p:nvPr/>
          </p:nvSpPr>
          <p:spPr bwMode="auto">
            <a:xfrm>
              <a:off x="6096000" y="16764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cxnSp>
          <p:nvCxnSpPr>
            <p:cNvPr id="59440" name="AutoShape 10"/>
            <p:cNvCxnSpPr>
              <a:cxnSpLocks noChangeShapeType="1"/>
              <a:stCxn id="59437" idx="6"/>
              <a:endCxn id="59438" idx="2"/>
            </p:cNvCxnSpPr>
            <p:nvPr/>
          </p:nvCxnSpPr>
          <p:spPr bwMode="auto">
            <a:xfrm>
              <a:off x="4953000" y="1866900"/>
              <a:ext cx="381000" cy="158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41" name="AutoShape 10"/>
            <p:cNvCxnSpPr>
              <a:cxnSpLocks noChangeShapeType="1"/>
              <a:stCxn id="59438" idx="6"/>
              <a:endCxn id="59439" idx="2"/>
            </p:cNvCxnSpPr>
            <p:nvPr/>
          </p:nvCxnSpPr>
          <p:spPr bwMode="auto">
            <a:xfrm>
              <a:off x="5715000" y="1866900"/>
              <a:ext cx="381000" cy="158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396" name="Group 185"/>
          <p:cNvGrpSpPr>
            <a:grpSpLocks/>
          </p:cNvGrpSpPr>
          <p:nvPr/>
        </p:nvGrpSpPr>
        <p:grpSpPr bwMode="auto">
          <a:xfrm>
            <a:off x="9982200" y="2041527"/>
            <a:ext cx="1600200" cy="320675"/>
            <a:chOff x="6934200" y="1676400"/>
            <a:chExt cx="1905000" cy="381000"/>
          </a:xfrm>
        </p:grpSpPr>
        <p:sp>
          <p:nvSpPr>
            <p:cNvPr id="59432" name="Oval 9"/>
            <p:cNvSpPr>
              <a:spLocks noChangeArrowheads="1"/>
            </p:cNvSpPr>
            <p:nvPr/>
          </p:nvSpPr>
          <p:spPr bwMode="auto">
            <a:xfrm>
              <a:off x="6934200" y="16764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92" name="Oval 9"/>
            <p:cNvSpPr>
              <a:spLocks noChangeArrowheads="1"/>
            </p:cNvSpPr>
            <p:nvPr/>
          </p:nvSpPr>
          <p:spPr bwMode="auto">
            <a:xfrm>
              <a:off x="7695823" y="1676400"/>
              <a:ext cx="381756" cy="3810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9434" name="Oval 9"/>
            <p:cNvSpPr>
              <a:spLocks noChangeArrowheads="1"/>
            </p:cNvSpPr>
            <p:nvPr/>
          </p:nvSpPr>
          <p:spPr bwMode="auto">
            <a:xfrm>
              <a:off x="8458200" y="16764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cxnSp>
          <p:nvCxnSpPr>
            <p:cNvPr id="59435" name="AutoShape 10"/>
            <p:cNvCxnSpPr>
              <a:cxnSpLocks noChangeShapeType="1"/>
              <a:stCxn id="59432" idx="6"/>
              <a:endCxn id="92" idx="2"/>
            </p:cNvCxnSpPr>
            <p:nvPr/>
          </p:nvCxnSpPr>
          <p:spPr bwMode="auto">
            <a:xfrm>
              <a:off x="7315200" y="1866900"/>
              <a:ext cx="381000" cy="158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36" name="AutoShape 10"/>
            <p:cNvCxnSpPr>
              <a:cxnSpLocks noChangeShapeType="1"/>
              <a:stCxn id="92" idx="6"/>
              <a:endCxn id="59434" idx="2"/>
            </p:cNvCxnSpPr>
            <p:nvPr/>
          </p:nvCxnSpPr>
          <p:spPr bwMode="auto">
            <a:xfrm>
              <a:off x="8077200" y="1866900"/>
              <a:ext cx="381000" cy="158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397" name="Group 187"/>
          <p:cNvGrpSpPr>
            <a:grpSpLocks/>
          </p:cNvGrpSpPr>
          <p:nvPr/>
        </p:nvGrpSpPr>
        <p:grpSpPr bwMode="auto">
          <a:xfrm>
            <a:off x="7620000" y="2776538"/>
            <a:ext cx="1600200" cy="576262"/>
            <a:chOff x="4572000" y="2362200"/>
            <a:chExt cx="1905000" cy="685800"/>
          </a:xfrm>
        </p:grpSpPr>
        <p:sp>
          <p:nvSpPr>
            <p:cNvPr id="59427" name="Oval 9"/>
            <p:cNvSpPr>
              <a:spLocks noChangeArrowheads="1"/>
            </p:cNvSpPr>
            <p:nvPr/>
          </p:nvSpPr>
          <p:spPr bwMode="auto">
            <a:xfrm>
              <a:off x="4572000" y="2667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59428" name="Oval 9"/>
            <p:cNvSpPr>
              <a:spLocks noChangeArrowheads="1"/>
            </p:cNvSpPr>
            <p:nvPr/>
          </p:nvSpPr>
          <p:spPr bwMode="auto">
            <a:xfrm>
              <a:off x="5334000" y="23622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59429" name="Oval 9"/>
            <p:cNvSpPr>
              <a:spLocks noChangeArrowheads="1"/>
            </p:cNvSpPr>
            <p:nvPr/>
          </p:nvSpPr>
          <p:spPr bwMode="auto">
            <a:xfrm>
              <a:off x="6096000" y="2667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cxnSp>
          <p:nvCxnSpPr>
            <p:cNvPr id="59430" name="AutoShape 10"/>
            <p:cNvCxnSpPr>
              <a:cxnSpLocks noChangeShapeType="1"/>
              <a:stCxn id="59428" idx="2"/>
              <a:endCxn id="59427" idx="7"/>
            </p:cNvCxnSpPr>
            <p:nvPr/>
          </p:nvCxnSpPr>
          <p:spPr bwMode="auto">
            <a:xfrm rot="10800000" flipV="1">
              <a:off x="4897204" y="2552700"/>
              <a:ext cx="436796" cy="1700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31" name="AutoShape 10"/>
            <p:cNvCxnSpPr>
              <a:cxnSpLocks noChangeShapeType="1"/>
              <a:stCxn id="59428" idx="6"/>
              <a:endCxn id="59429" idx="1"/>
            </p:cNvCxnSpPr>
            <p:nvPr/>
          </p:nvCxnSpPr>
          <p:spPr bwMode="auto">
            <a:xfrm>
              <a:off x="5715000" y="2552700"/>
              <a:ext cx="436796" cy="1700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398" name="Group 184"/>
          <p:cNvGrpSpPr>
            <a:grpSpLocks/>
          </p:cNvGrpSpPr>
          <p:nvPr/>
        </p:nvGrpSpPr>
        <p:grpSpPr bwMode="auto">
          <a:xfrm>
            <a:off x="9982200" y="2776538"/>
            <a:ext cx="1600200" cy="576262"/>
            <a:chOff x="6934200" y="2362200"/>
            <a:chExt cx="1905000" cy="685800"/>
          </a:xfrm>
        </p:grpSpPr>
        <p:sp>
          <p:nvSpPr>
            <p:cNvPr id="59422" name="Oval 9"/>
            <p:cNvSpPr>
              <a:spLocks noChangeArrowheads="1"/>
            </p:cNvSpPr>
            <p:nvPr/>
          </p:nvSpPr>
          <p:spPr bwMode="auto">
            <a:xfrm>
              <a:off x="6934200" y="2667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107" name="Oval 9"/>
            <p:cNvSpPr>
              <a:spLocks noChangeArrowheads="1"/>
            </p:cNvSpPr>
            <p:nvPr/>
          </p:nvSpPr>
          <p:spPr bwMode="auto">
            <a:xfrm>
              <a:off x="7695823" y="2362200"/>
              <a:ext cx="381756" cy="38163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9424" name="Oval 9"/>
            <p:cNvSpPr>
              <a:spLocks noChangeArrowheads="1"/>
            </p:cNvSpPr>
            <p:nvPr/>
          </p:nvSpPr>
          <p:spPr bwMode="auto">
            <a:xfrm>
              <a:off x="8458200" y="2667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cxnSp>
          <p:nvCxnSpPr>
            <p:cNvPr id="59425" name="AutoShape 10"/>
            <p:cNvCxnSpPr>
              <a:cxnSpLocks noChangeShapeType="1"/>
              <a:stCxn id="107" idx="2"/>
              <a:endCxn id="59422" idx="7"/>
            </p:cNvCxnSpPr>
            <p:nvPr/>
          </p:nvCxnSpPr>
          <p:spPr bwMode="auto">
            <a:xfrm rot="10800000" flipV="1">
              <a:off x="7259404" y="2552700"/>
              <a:ext cx="436796" cy="1700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26" name="AutoShape 10"/>
            <p:cNvCxnSpPr>
              <a:cxnSpLocks noChangeShapeType="1"/>
              <a:stCxn id="107" idx="6"/>
              <a:endCxn id="59424" idx="1"/>
            </p:cNvCxnSpPr>
            <p:nvPr/>
          </p:nvCxnSpPr>
          <p:spPr bwMode="auto">
            <a:xfrm>
              <a:off x="8077200" y="2552700"/>
              <a:ext cx="436796" cy="1700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399" name="Group 183"/>
          <p:cNvGrpSpPr>
            <a:grpSpLocks/>
          </p:cNvGrpSpPr>
          <p:nvPr/>
        </p:nvGrpSpPr>
        <p:grpSpPr bwMode="auto">
          <a:xfrm>
            <a:off x="9982200" y="4084638"/>
            <a:ext cx="1600200" cy="639762"/>
            <a:chOff x="6934200" y="3810000"/>
            <a:chExt cx="1905000" cy="762000"/>
          </a:xfrm>
        </p:grpSpPr>
        <p:sp>
          <p:nvSpPr>
            <p:cNvPr id="59417" name="Oval 9"/>
            <p:cNvSpPr>
              <a:spLocks noChangeArrowheads="1"/>
            </p:cNvSpPr>
            <p:nvPr/>
          </p:nvSpPr>
          <p:spPr bwMode="auto">
            <a:xfrm>
              <a:off x="6934200" y="3810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59418" name="Oval 9"/>
            <p:cNvSpPr>
              <a:spLocks noChangeArrowheads="1"/>
            </p:cNvSpPr>
            <p:nvPr/>
          </p:nvSpPr>
          <p:spPr bwMode="auto">
            <a:xfrm>
              <a:off x="7696200" y="4191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59419" name="Oval 9"/>
            <p:cNvSpPr>
              <a:spLocks noChangeArrowheads="1"/>
            </p:cNvSpPr>
            <p:nvPr/>
          </p:nvSpPr>
          <p:spPr bwMode="auto">
            <a:xfrm>
              <a:off x="8458200" y="3810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cxnSp>
          <p:nvCxnSpPr>
            <p:cNvPr id="59420" name="AutoShape 10"/>
            <p:cNvCxnSpPr>
              <a:cxnSpLocks noChangeShapeType="1"/>
              <a:stCxn id="59417" idx="6"/>
              <a:endCxn id="59418" idx="1"/>
            </p:cNvCxnSpPr>
            <p:nvPr/>
          </p:nvCxnSpPr>
          <p:spPr bwMode="auto">
            <a:xfrm>
              <a:off x="7315200" y="4000500"/>
              <a:ext cx="436796" cy="2462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21" name="AutoShape 10"/>
            <p:cNvCxnSpPr>
              <a:cxnSpLocks noChangeShapeType="1"/>
              <a:stCxn id="59419" idx="2"/>
              <a:endCxn id="59418" idx="7"/>
            </p:cNvCxnSpPr>
            <p:nvPr/>
          </p:nvCxnSpPr>
          <p:spPr bwMode="auto">
            <a:xfrm rot="10800000" flipV="1">
              <a:off x="8021404" y="4000500"/>
              <a:ext cx="436796" cy="2462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400" name="Group 188"/>
          <p:cNvGrpSpPr>
            <a:grpSpLocks/>
          </p:cNvGrpSpPr>
          <p:nvPr/>
        </p:nvGrpSpPr>
        <p:grpSpPr bwMode="auto">
          <a:xfrm>
            <a:off x="7620000" y="4084638"/>
            <a:ext cx="1600200" cy="639762"/>
            <a:chOff x="4572000" y="3810000"/>
            <a:chExt cx="1905000" cy="762000"/>
          </a:xfrm>
        </p:grpSpPr>
        <p:sp>
          <p:nvSpPr>
            <p:cNvPr id="59412" name="Oval 9"/>
            <p:cNvSpPr>
              <a:spLocks noChangeArrowheads="1"/>
            </p:cNvSpPr>
            <p:nvPr/>
          </p:nvSpPr>
          <p:spPr bwMode="auto">
            <a:xfrm>
              <a:off x="4572000" y="3810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134" name="Oval 9"/>
            <p:cNvSpPr>
              <a:spLocks noChangeArrowheads="1"/>
            </p:cNvSpPr>
            <p:nvPr/>
          </p:nvSpPr>
          <p:spPr bwMode="auto">
            <a:xfrm>
              <a:off x="5333623" y="4191946"/>
              <a:ext cx="381756" cy="380054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9414" name="Oval 9"/>
            <p:cNvSpPr>
              <a:spLocks noChangeArrowheads="1"/>
            </p:cNvSpPr>
            <p:nvPr/>
          </p:nvSpPr>
          <p:spPr bwMode="auto">
            <a:xfrm>
              <a:off x="6096000" y="3810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cxnSp>
          <p:nvCxnSpPr>
            <p:cNvPr id="59415" name="AutoShape 10"/>
            <p:cNvCxnSpPr>
              <a:cxnSpLocks noChangeShapeType="1"/>
              <a:stCxn id="59412" idx="6"/>
              <a:endCxn id="134" idx="1"/>
            </p:cNvCxnSpPr>
            <p:nvPr/>
          </p:nvCxnSpPr>
          <p:spPr bwMode="auto">
            <a:xfrm>
              <a:off x="4953000" y="4000500"/>
              <a:ext cx="436796" cy="2462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16" name="AutoShape 10"/>
            <p:cNvCxnSpPr>
              <a:cxnSpLocks noChangeShapeType="1"/>
              <a:stCxn id="59414" idx="2"/>
              <a:endCxn id="134" idx="7"/>
            </p:cNvCxnSpPr>
            <p:nvPr/>
          </p:nvCxnSpPr>
          <p:spPr bwMode="auto">
            <a:xfrm rot="10800000" flipV="1">
              <a:off x="5659204" y="4000500"/>
              <a:ext cx="436796" cy="2462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401" name="Group 189"/>
          <p:cNvGrpSpPr>
            <a:grpSpLocks/>
          </p:cNvGrpSpPr>
          <p:nvPr/>
        </p:nvGrpSpPr>
        <p:grpSpPr bwMode="auto">
          <a:xfrm>
            <a:off x="7620000" y="5029200"/>
            <a:ext cx="1600200" cy="1600200"/>
            <a:chOff x="4572000" y="4800600"/>
            <a:chExt cx="1905000" cy="1905000"/>
          </a:xfrm>
        </p:grpSpPr>
        <p:sp>
          <p:nvSpPr>
            <p:cNvPr id="59405" name="Oval 9"/>
            <p:cNvSpPr>
              <a:spLocks noChangeArrowheads="1"/>
            </p:cNvSpPr>
            <p:nvPr/>
          </p:nvSpPr>
          <p:spPr bwMode="auto">
            <a:xfrm>
              <a:off x="4572000" y="48006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59406" name="Oval 9"/>
            <p:cNvSpPr>
              <a:spLocks noChangeArrowheads="1"/>
            </p:cNvSpPr>
            <p:nvPr/>
          </p:nvSpPr>
          <p:spPr bwMode="auto">
            <a:xfrm>
              <a:off x="6096000" y="48006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cxnSp>
          <p:nvCxnSpPr>
            <p:cNvPr id="59407" name="AutoShape 10"/>
            <p:cNvCxnSpPr>
              <a:cxnSpLocks noChangeShapeType="1"/>
              <a:stCxn id="59405" idx="6"/>
              <a:endCxn id="59410" idx="1"/>
            </p:cNvCxnSpPr>
            <p:nvPr/>
          </p:nvCxnSpPr>
          <p:spPr bwMode="auto">
            <a:xfrm>
              <a:off x="4953000" y="4991100"/>
              <a:ext cx="436796" cy="2462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08" name="AutoShape 10"/>
            <p:cNvCxnSpPr>
              <a:cxnSpLocks noChangeShapeType="1"/>
              <a:stCxn id="59406" idx="2"/>
              <a:endCxn id="59410" idx="7"/>
            </p:cNvCxnSpPr>
            <p:nvPr/>
          </p:nvCxnSpPr>
          <p:spPr bwMode="auto">
            <a:xfrm rot="10800000" flipV="1">
              <a:off x="5659204" y="4991100"/>
              <a:ext cx="436796" cy="2462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9" name="Oval 9"/>
            <p:cNvSpPr>
              <a:spLocks noChangeArrowheads="1"/>
            </p:cNvSpPr>
            <p:nvPr/>
          </p:nvSpPr>
          <p:spPr bwMode="auto">
            <a:xfrm>
              <a:off x="5333623" y="6323844"/>
              <a:ext cx="381756" cy="381756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9410" name="Oval 9"/>
            <p:cNvSpPr>
              <a:spLocks noChangeArrowheads="1"/>
            </p:cNvSpPr>
            <p:nvPr/>
          </p:nvSpPr>
          <p:spPr bwMode="auto">
            <a:xfrm>
              <a:off x="5334000" y="51816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latin typeface="Calibri"/>
                <a:cs typeface="Calibri"/>
              </a:endParaRPr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5312833" y="5562223"/>
              <a:ext cx="468690" cy="752173"/>
            </a:xfrm>
            <a:custGeom>
              <a:avLst/>
              <a:gdLst>
                <a:gd name="connsiteX0" fmla="*/ 200186 w 467532"/>
                <a:gd name="connsiteY0" fmla="*/ 0 h 836909"/>
                <a:gd name="connsiteX1" fmla="*/ 440410 w 467532"/>
                <a:gd name="connsiteY1" fmla="*/ 294468 h 836909"/>
                <a:gd name="connsiteX2" fmla="*/ 37454 w 467532"/>
                <a:gd name="connsiteY2" fmla="*/ 503695 h 836909"/>
                <a:gd name="connsiteX3" fmla="*/ 215684 w 467532"/>
                <a:gd name="connsiteY3" fmla="*/ 836909 h 836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532" h="836909">
                  <a:moveTo>
                    <a:pt x="200186" y="0"/>
                  </a:moveTo>
                  <a:cubicBezTo>
                    <a:pt x="333859" y="105259"/>
                    <a:pt x="467532" y="210519"/>
                    <a:pt x="440410" y="294468"/>
                  </a:cubicBezTo>
                  <a:cubicBezTo>
                    <a:pt x="413288" y="378417"/>
                    <a:pt x="74908" y="413288"/>
                    <a:pt x="37454" y="503695"/>
                  </a:cubicBezTo>
                  <a:cubicBezTo>
                    <a:pt x="0" y="594102"/>
                    <a:pt x="107842" y="715505"/>
                    <a:pt x="215684" y="836909"/>
                  </a:cubicBezTo>
                </a:path>
              </a:pathLst>
            </a:cu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cxnSp>
        <p:nvCxnSpPr>
          <p:cNvPr id="182" name="Straight Connector 181"/>
          <p:cNvCxnSpPr/>
          <p:nvPr/>
        </p:nvCxnSpPr>
        <p:spPr>
          <a:xfrm rot="5400000">
            <a:off x="7124701" y="4076701"/>
            <a:ext cx="4954588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03" name="TextBox 190"/>
          <p:cNvSpPr txBox="1">
            <a:spLocks noChangeArrowheads="1"/>
          </p:cNvSpPr>
          <p:nvPr/>
        </p:nvSpPr>
        <p:spPr bwMode="auto">
          <a:xfrm>
            <a:off x="7620000" y="1371601"/>
            <a:ext cx="16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B050"/>
                </a:solidFill>
                <a:latin typeface="Calibri"/>
                <a:cs typeface="Calibri"/>
              </a:rPr>
              <a:t>Active Triples</a:t>
            </a:r>
          </a:p>
        </p:txBody>
      </p:sp>
      <p:sp>
        <p:nvSpPr>
          <p:cNvPr id="59404" name="TextBox 191"/>
          <p:cNvSpPr txBox="1">
            <a:spLocks noChangeArrowheads="1"/>
          </p:cNvSpPr>
          <p:nvPr/>
        </p:nvSpPr>
        <p:spPr bwMode="auto">
          <a:xfrm>
            <a:off x="9982200" y="1371601"/>
            <a:ext cx="175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C00000"/>
                </a:solidFill>
                <a:latin typeface="Calibri"/>
                <a:cs typeface="Calibri"/>
              </a:rPr>
              <a:t>Inactive Triples</a:t>
            </a:r>
          </a:p>
        </p:txBody>
      </p:sp>
    </p:spTree>
    <p:extLst>
      <p:ext uri="{BB962C8B-B14F-4D97-AF65-F5344CB8AC3E}">
        <p14:creationId xmlns:p14="http://schemas.microsoft.com/office/powerpoint/2010/main" val="18260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1" y="3227776"/>
            <a:ext cx="4583532" cy="3384163"/>
          </a:xfrm>
          <a:prstGeom prst="rect">
            <a:avLst/>
          </a:prstGeom>
        </p:spPr>
      </p:pic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533400" y="1371602"/>
            <a:ext cx="10591800" cy="4678363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 smtClean="0">
                <a:latin typeface="Calibri"/>
                <a:cs typeface="Calibri"/>
              </a:rPr>
              <a:t>Query:</a:t>
            </a:r>
            <a:r>
              <a:rPr lang="en-US" sz="2800" dirty="0">
                <a:latin typeface="Calibri"/>
                <a:cs typeface="Calibri"/>
              </a:rPr>
              <a:t>	</a:t>
            </a:r>
            <a:endParaRPr lang="en-US" sz="1200" dirty="0" smtClean="0">
              <a:latin typeface="Calibri"/>
              <a:cs typeface="Calibri"/>
            </a:endParaRPr>
          </a:p>
          <a:p>
            <a:pPr>
              <a:buFont typeface="Wingdings" charset="0"/>
              <a:buChar char="§"/>
              <a:defRPr/>
            </a:pPr>
            <a:endParaRPr lang="en-US" sz="1600" dirty="0" smtClean="0">
              <a:latin typeface="Calibri"/>
              <a:cs typeface="Calibri"/>
            </a:endParaRPr>
          </a:p>
          <a:p>
            <a:pPr>
              <a:buFont typeface="Wingdings" charset="0"/>
              <a:buChar char="§"/>
              <a:defRPr/>
            </a:pPr>
            <a:r>
              <a:rPr lang="en-US" sz="2800" dirty="0" smtClean="0">
                <a:latin typeface="Calibri"/>
                <a:cs typeface="Calibri"/>
              </a:rPr>
              <a:t>Check </a:t>
            </a:r>
            <a:r>
              <a:rPr lang="en-US" sz="2800" dirty="0">
                <a:latin typeface="Calibri"/>
                <a:cs typeface="Calibri"/>
              </a:rPr>
              <a:t>all (undirected!) paths </a:t>
            </a:r>
            <a:r>
              <a:rPr lang="en-US" sz="2800" dirty="0" smtClean="0">
                <a:latin typeface="Calibri"/>
                <a:cs typeface="Calibri"/>
              </a:rPr>
              <a:t>between        and </a:t>
            </a:r>
            <a:endParaRPr lang="en-US" sz="2800" dirty="0">
              <a:latin typeface="Calibri"/>
              <a:cs typeface="Calibri"/>
            </a:endParaRPr>
          </a:p>
          <a:p>
            <a:pPr lvl="7">
              <a:buFont typeface="Wingdings" charset="0"/>
              <a:buChar char="§"/>
              <a:defRPr/>
            </a:pPr>
            <a:endParaRPr lang="en-US" sz="600" dirty="0" smtClean="0">
              <a:latin typeface="Calibri"/>
              <a:cs typeface="Calibri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 smtClean="0">
                <a:latin typeface="Calibri"/>
                <a:cs typeface="Calibri"/>
              </a:rPr>
              <a:t>If one or more active, then independence not guaranteed</a:t>
            </a: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  <a:defRPr/>
            </a:pPr>
            <a:r>
              <a:rPr lang="en-US" sz="2800" dirty="0">
                <a:latin typeface="Calibri"/>
                <a:cs typeface="Calibri"/>
              </a:rPr>
              <a:t>   </a:t>
            </a:r>
            <a:endParaRPr lang="en-US" dirty="0" smtClean="0">
              <a:latin typeface="Calibri"/>
              <a:cs typeface="Calibri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 smtClean="0">
                <a:latin typeface="Calibri"/>
                <a:cs typeface="Calibri"/>
              </a:rPr>
              <a:t>Otherwise (i.e. if all paths are inactive),</a:t>
            </a:r>
          </a:p>
          <a:p>
            <a:pPr marL="457176" lvl="1" indent="0">
              <a:buNone/>
              <a:defRPr/>
            </a:pPr>
            <a:r>
              <a:rPr lang="en-US" sz="2400" dirty="0" smtClean="0">
                <a:latin typeface="Calibri"/>
                <a:cs typeface="Calibri"/>
              </a:rPr>
              <a:t>    then independence is guaranteed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D-Separation</a:t>
            </a:r>
          </a:p>
        </p:txBody>
      </p:sp>
      <p:pic>
        <p:nvPicPr>
          <p:cNvPr id="6042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447800"/>
            <a:ext cx="47625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29000"/>
            <a:ext cx="451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Box 8"/>
          <p:cNvSpPr txBox="1">
            <a:spLocks noChangeArrowheads="1"/>
          </p:cNvSpPr>
          <p:nvPr/>
        </p:nvSpPr>
        <p:spPr bwMode="auto">
          <a:xfrm>
            <a:off x="7299568" y="1219202"/>
            <a:ext cx="4461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400" dirty="0">
                <a:latin typeface="Calibri"/>
                <a:cs typeface="Calibri"/>
              </a:rPr>
              <a:t>?</a:t>
            </a:r>
          </a:p>
        </p:txBody>
      </p:sp>
      <p:pic>
        <p:nvPicPr>
          <p:cNvPr id="60423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503862"/>
            <a:ext cx="43434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25" y="2247900"/>
            <a:ext cx="457200" cy="381000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2401" y="2247900"/>
            <a:ext cx="495300" cy="4191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895600" y="3429000"/>
            <a:ext cx="381000" cy="381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266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Example</a:t>
            </a:r>
          </a:p>
        </p:txBody>
      </p:sp>
      <p:sp>
        <p:nvSpPr>
          <p:cNvPr id="1096709" name="Text Box 5"/>
          <p:cNvSpPr txBox="1">
            <a:spLocks noChangeArrowheads="1"/>
          </p:cNvSpPr>
          <p:nvPr/>
        </p:nvSpPr>
        <p:spPr bwMode="auto">
          <a:xfrm>
            <a:off x="4972051" y="2438400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i="1" dirty="0">
                <a:solidFill>
                  <a:srgbClr val="CC0000"/>
                </a:solidFill>
                <a:latin typeface="Calibri"/>
                <a:cs typeface="Calibri"/>
              </a:rPr>
              <a:t>Yes</a:t>
            </a:r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4" y="2578100"/>
            <a:ext cx="9810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1" y="3181350"/>
            <a:ext cx="1347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Rectangle 8"/>
          <p:cNvSpPr>
            <a:spLocks noChangeArrowheads="1"/>
          </p:cNvSpPr>
          <p:nvPr/>
        </p:nvSpPr>
        <p:spPr bwMode="auto">
          <a:xfrm>
            <a:off x="6096000" y="4267200"/>
            <a:ext cx="1447800" cy="228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Oval 4"/>
          <p:cNvSpPr>
            <a:spLocks noChangeArrowheads="1"/>
          </p:cNvSpPr>
          <p:nvPr/>
        </p:nvSpPr>
        <p:spPr bwMode="auto">
          <a:xfrm>
            <a:off x="7772400" y="2362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9" name="Oval 5"/>
          <p:cNvSpPr>
            <a:spLocks noChangeArrowheads="1"/>
          </p:cNvSpPr>
          <p:nvPr/>
        </p:nvSpPr>
        <p:spPr bwMode="auto">
          <a:xfrm>
            <a:off x="8382000" y="3733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1450" name="AutoShape 6"/>
          <p:cNvCxnSpPr>
            <a:cxnSpLocks noChangeShapeType="1"/>
            <a:stCxn id="61448" idx="4"/>
            <a:endCxn id="61449" idx="1"/>
          </p:cNvCxnSpPr>
          <p:nvPr/>
        </p:nvCxnSpPr>
        <p:spPr bwMode="auto">
          <a:xfrm>
            <a:off x="8039100" y="2909888"/>
            <a:ext cx="420688" cy="8874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1" name="Oval 7"/>
          <p:cNvSpPr>
            <a:spLocks noChangeArrowheads="1"/>
          </p:cNvSpPr>
          <p:nvPr/>
        </p:nvSpPr>
        <p:spPr bwMode="auto">
          <a:xfrm>
            <a:off x="9220200" y="2362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cxnSp>
        <p:nvCxnSpPr>
          <p:cNvPr id="61452" name="AutoShape 8"/>
          <p:cNvCxnSpPr>
            <a:cxnSpLocks noChangeShapeType="1"/>
            <a:stCxn id="61451" idx="4"/>
            <a:endCxn id="61449" idx="7"/>
          </p:cNvCxnSpPr>
          <p:nvPr/>
        </p:nvCxnSpPr>
        <p:spPr bwMode="auto">
          <a:xfrm flipH="1">
            <a:off x="8837614" y="2909888"/>
            <a:ext cx="649287" cy="8874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3" name="Oval 13"/>
          <p:cNvSpPr>
            <a:spLocks noChangeArrowheads="1"/>
          </p:cNvSpPr>
          <p:nvPr/>
        </p:nvSpPr>
        <p:spPr bwMode="auto">
          <a:xfrm>
            <a:off x="8382000" y="5105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ja-JP" altLang="en-US" sz="2400" i="1">
                <a:latin typeface="Times New Roman" pitchFamily="18" charset="0"/>
                <a:cs typeface="Times New Roman" pitchFamily="18" charset="0"/>
              </a:rPr>
              <a:t>’</a:t>
            </a:r>
            <a:endParaRPr lang="en-US" sz="2400" i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1454" name="AutoShape 14"/>
          <p:cNvCxnSpPr>
            <a:cxnSpLocks noChangeShapeType="1"/>
            <a:stCxn id="61449" idx="4"/>
            <a:endCxn id="61453" idx="0"/>
          </p:cNvCxnSpPr>
          <p:nvPr/>
        </p:nvCxnSpPr>
        <p:spPr bwMode="auto">
          <a:xfrm>
            <a:off x="8648700" y="4281490"/>
            <a:ext cx="0" cy="8096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4" y="3810000"/>
            <a:ext cx="1436687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81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709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Example</a:t>
            </a:r>
          </a:p>
        </p:txBody>
      </p:sp>
      <p:sp>
        <p:nvSpPr>
          <p:cNvPr id="63491" name="Oval 4"/>
          <p:cNvSpPr>
            <a:spLocks noChangeArrowheads="1"/>
          </p:cNvSpPr>
          <p:nvPr/>
        </p:nvSpPr>
        <p:spPr bwMode="auto">
          <a:xfrm>
            <a:off x="7831137" y="2819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2" name="Oval 5"/>
          <p:cNvSpPr>
            <a:spLocks noChangeArrowheads="1"/>
          </p:cNvSpPr>
          <p:nvPr/>
        </p:nvSpPr>
        <p:spPr bwMode="auto">
          <a:xfrm>
            <a:off x="8440737" y="4191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3493" name="AutoShape 6"/>
          <p:cNvCxnSpPr>
            <a:cxnSpLocks noChangeShapeType="1"/>
            <a:stCxn id="63491" idx="4"/>
            <a:endCxn id="63492" idx="1"/>
          </p:cNvCxnSpPr>
          <p:nvPr/>
        </p:nvCxnSpPr>
        <p:spPr bwMode="auto">
          <a:xfrm>
            <a:off x="8097837" y="3367088"/>
            <a:ext cx="420688" cy="8874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494" name="Oval 7"/>
          <p:cNvSpPr>
            <a:spLocks noChangeArrowheads="1"/>
          </p:cNvSpPr>
          <p:nvPr/>
        </p:nvSpPr>
        <p:spPr bwMode="auto">
          <a:xfrm>
            <a:off x="9278937" y="2819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cxnSp>
        <p:nvCxnSpPr>
          <p:cNvPr id="63495" name="AutoShape 8"/>
          <p:cNvCxnSpPr>
            <a:cxnSpLocks noChangeShapeType="1"/>
            <a:stCxn id="63494" idx="4"/>
            <a:endCxn id="63492" idx="7"/>
          </p:cNvCxnSpPr>
          <p:nvPr/>
        </p:nvCxnSpPr>
        <p:spPr bwMode="auto">
          <a:xfrm flipH="1">
            <a:off x="8896351" y="3367088"/>
            <a:ext cx="649287" cy="8874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496" name="Oval 9"/>
          <p:cNvSpPr>
            <a:spLocks noChangeArrowheads="1"/>
          </p:cNvSpPr>
          <p:nvPr/>
        </p:nvSpPr>
        <p:spPr bwMode="auto">
          <a:xfrm>
            <a:off x="7259637" y="4176713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D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3497" name="AutoShape 10"/>
          <p:cNvCxnSpPr>
            <a:cxnSpLocks noChangeShapeType="1"/>
            <a:stCxn id="63491" idx="4"/>
            <a:endCxn id="63496" idx="0"/>
          </p:cNvCxnSpPr>
          <p:nvPr/>
        </p:nvCxnSpPr>
        <p:spPr bwMode="auto">
          <a:xfrm flipH="1">
            <a:off x="7526338" y="3367090"/>
            <a:ext cx="571500" cy="7953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498" name="Oval 11"/>
          <p:cNvSpPr>
            <a:spLocks noChangeArrowheads="1"/>
          </p:cNvSpPr>
          <p:nvPr/>
        </p:nvSpPr>
        <p:spPr bwMode="auto">
          <a:xfrm>
            <a:off x="7832725" y="1676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cxnSp>
        <p:nvCxnSpPr>
          <p:cNvPr id="63499" name="AutoShape 12"/>
          <p:cNvCxnSpPr>
            <a:cxnSpLocks noChangeShapeType="1"/>
            <a:stCxn id="63498" idx="4"/>
            <a:endCxn id="63491" idx="0"/>
          </p:cNvCxnSpPr>
          <p:nvPr/>
        </p:nvCxnSpPr>
        <p:spPr bwMode="auto">
          <a:xfrm flipH="1">
            <a:off x="8097838" y="2224090"/>
            <a:ext cx="1588" cy="5810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500" name="Oval 13"/>
          <p:cNvSpPr>
            <a:spLocks noChangeArrowheads="1"/>
          </p:cNvSpPr>
          <p:nvPr/>
        </p:nvSpPr>
        <p:spPr bwMode="auto">
          <a:xfrm>
            <a:off x="8440737" y="5562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ja-JP" altLang="en-US" sz="2400" i="1">
                <a:latin typeface="Times New Roman" pitchFamily="18" charset="0"/>
                <a:cs typeface="Times New Roman" pitchFamily="18" charset="0"/>
              </a:rPr>
              <a:t>’</a:t>
            </a:r>
            <a:endParaRPr lang="en-US" sz="2400" i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3501" name="AutoShape 14"/>
          <p:cNvCxnSpPr>
            <a:cxnSpLocks noChangeShapeType="1"/>
            <a:stCxn id="63492" idx="4"/>
            <a:endCxn id="63500" idx="0"/>
          </p:cNvCxnSpPr>
          <p:nvPr/>
        </p:nvCxnSpPr>
        <p:spPr bwMode="auto">
          <a:xfrm>
            <a:off x="8707437" y="4738690"/>
            <a:ext cx="0" cy="8096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97743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7" y="2514600"/>
            <a:ext cx="13843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7744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8" y="3238502"/>
            <a:ext cx="946151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7745" name="Picture 1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7" y="3860800"/>
            <a:ext cx="13144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7746" name="Picture 1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49" y="4514850"/>
            <a:ext cx="14017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7747" name="Picture 1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5295900"/>
            <a:ext cx="1735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7748" name="Text Box 20"/>
          <p:cNvSpPr txBox="1">
            <a:spLocks noChangeArrowheads="1"/>
          </p:cNvSpPr>
          <p:nvPr/>
        </p:nvSpPr>
        <p:spPr bwMode="auto">
          <a:xfrm>
            <a:off x="4935537" y="2438400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i="1">
                <a:solidFill>
                  <a:srgbClr val="CC0000"/>
                </a:solidFill>
                <a:latin typeface="Calibri"/>
                <a:cs typeface="Calibri"/>
              </a:rPr>
              <a:t>Yes</a:t>
            </a:r>
          </a:p>
        </p:txBody>
      </p:sp>
      <p:sp>
        <p:nvSpPr>
          <p:cNvPr id="1097749" name="Text Box 21"/>
          <p:cNvSpPr txBox="1">
            <a:spLocks noChangeArrowheads="1"/>
          </p:cNvSpPr>
          <p:nvPr/>
        </p:nvSpPr>
        <p:spPr bwMode="auto">
          <a:xfrm>
            <a:off x="4935537" y="3048000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i="1">
                <a:solidFill>
                  <a:srgbClr val="CC0000"/>
                </a:solidFill>
                <a:latin typeface="Calibri"/>
                <a:cs typeface="Calibri"/>
              </a:rPr>
              <a:t>Yes</a:t>
            </a:r>
          </a:p>
        </p:txBody>
      </p:sp>
      <p:sp>
        <p:nvSpPr>
          <p:cNvPr id="1097750" name="Text Box 22"/>
          <p:cNvSpPr txBox="1">
            <a:spLocks noChangeArrowheads="1"/>
          </p:cNvSpPr>
          <p:nvPr/>
        </p:nvSpPr>
        <p:spPr bwMode="auto">
          <a:xfrm>
            <a:off x="4935537" y="5105400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i="1">
                <a:solidFill>
                  <a:srgbClr val="CC0000"/>
                </a:solidFill>
                <a:latin typeface="Calibri"/>
                <a:cs typeface="Calibri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5897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7748" grpId="0"/>
      <p:bldP spid="1097749" grpId="0"/>
      <p:bldP spid="1097750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Example</a:t>
            </a:r>
          </a:p>
        </p:txBody>
      </p:sp>
      <p:sp>
        <p:nvSpPr>
          <p:cNvPr id="1098755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371600"/>
            <a:ext cx="11379200" cy="4729164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Variables: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R: Raining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T: Traffic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D: Roof drips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S: I’</a:t>
            </a:r>
            <a:r>
              <a:rPr lang="en-US" altLang="ja-JP" dirty="0" smtClean="0">
                <a:ea typeface="ＭＳ Ｐゴシック" pitchFamily="34" charset="-128"/>
              </a:rPr>
              <a:t>m sad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Questions:</a:t>
            </a:r>
          </a:p>
          <a:p>
            <a:pPr lvl="1" eaLnBrk="1" hangingPunct="1"/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64515" name="Oval 4"/>
          <p:cNvSpPr>
            <a:spLocks noChangeArrowheads="1"/>
          </p:cNvSpPr>
          <p:nvPr/>
        </p:nvSpPr>
        <p:spPr bwMode="auto">
          <a:xfrm>
            <a:off x="7239000" y="3352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6" name="Oval 5"/>
          <p:cNvSpPr>
            <a:spLocks noChangeArrowheads="1"/>
          </p:cNvSpPr>
          <p:nvPr/>
        </p:nvSpPr>
        <p:spPr bwMode="auto">
          <a:xfrm>
            <a:off x="7924800" y="4495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cxnSp>
        <p:nvCxnSpPr>
          <p:cNvPr id="64517" name="AutoShape 6"/>
          <p:cNvCxnSpPr>
            <a:cxnSpLocks noChangeShapeType="1"/>
            <a:stCxn id="64515" idx="4"/>
            <a:endCxn id="64516" idx="1"/>
          </p:cNvCxnSpPr>
          <p:nvPr/>
        </p:nvCxnSpPr>
        <p:spPr bwMode="auto">
          <a:xfrm>
            <a:off x="7505700" y="3900488"/>
            <a:ext cx="496888" cy="6588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18" name="Oval 7"/>
          <p:cNvSpPr>
            <a:spLocks noChangeArrowheads="1"/>
          </p:cNvSpPr>
          <p:nvPr/>
        </p:nvSpPr>
        <p:spPr bwMode="auto">
          <a:xfrm>
            <a:off x="8686800" y="3352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cxnSp>
        <p:nvCxnSpPr>
          <p:cNvPr id="64519" name="AutoShape 8"/>
          <p:cNvCxnSpPr>
            <a:cxnSpLocks noChangeShapeType="1"/>
            <a:stCxn id="64518" idx="4"/>
            <a:endCxn id="64516" idx="7"/>
          </p:cNvCxnSpPr>
          <p:nvPr/>
        </p:nvCxnSpPr>
        <p:spPr bwMode="auto">
          <a:xfrm flipH="1">
            <a:off x="8380414" y="3900488"/>
            <a:ext cx="573087" cy="6588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20" name="Oval 9"/>
          <p:cNvSpPr>
            <a:spLocks noChangeArrowheads="1"/>
          </p:cNvSpPr>
          <p:nvPr/>
        </p:nvSpPr>
        <p:spPr bwMode="auto">
          <a:xfrm>
            <a:off x="7924800" y="2209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64521" name="AutoShape 10"/>
          <p:cNvCxnSpPr>
            <a:cxnSpLocks noChangeShapeType="1"/>
            <a:stCxn id="64520" idx="3"/>
            <a:endCxn id="64515" idx="0"/>
          </p:cNvCxnSpPr>
          <p:nvPr/>
        </p:nvCxnSpPr>
        <p:spPr bwMode="auto">
          <a:xfrm flipH="1">
            <a:off x="7505700" y="2679702"/>
            <a:ext cx="496888" cy="6588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522" name="AutoShape 11"/>
          <p:cNvCxnSpPr>
            <a:cxnSpLocks noChangeShapeType="1"/>
            <a:stCxn id="64520" idx="5"/>
            <a:endCxn id="64518" idx="0"/>
          </p:cNvCxnSpPr>
          <p:nvPr/>
        </p:nvCxnSpPr>
        <p:spPr bwMode="auto">
          <a:xfrm>
            <a:off x="8380414" y="2679702"/>
            <a:ext cx="573087" cy="6588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98764" name="Text Box 12"/>
          <p:cNvSpPr txBox="1">
            <a:spLocks noChangeArrowheads="1"/>
          </p:cNvSpPr>
          <p:nvPr/>
        </p:nvSpPr>
        <p:spPr bwMode="auto">
          <a:xfrm>
            <a:off x="5410200" y="5410200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i="1">
                <a:solidFill>
                  <a:srgbClr val="CC0000"/>
                </a:solidFill>
                <a:latin typeface="Calibri"/>
                <a:cs typeface="Calibri"/>
              </a:rPr>
              <a:t>Yes</a:t>
            </a:r>
          </a:p>
        </p:txBody>
      </p:sp>
      <p:pic>
        <p:nvPicPr>
          <p:cNvPr id="1098765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4948240"/>
            <a:ext cx="9810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8766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1" y="5499100"/>
            <a:ext cx="1384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8767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096000"/>
            <a:ext cx="1787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954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76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Structure Implications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Given a Bayes net structure, can run d-separation algorithm to build a complete list of conditional independences that are necessarily true of the form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endParaRPr lang="en-US" sz="2400" dirty="0" smtClean="0">
              <a:ea typeface="ＭＳ Ｐゴシック" pitchFamily="34" charset="-128"/>
            </a:endParaRPr>
          </a:p>
          <a:p>
            <a:endParaRPr lang="en-US" sz="2400" dirty="0" smtClean="0">
              <a:ea typeface="ＭＳ Ｐゴシック" pitchFamily="34" charset="-128"/>
            </a:endParaRP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This list determines the set of probability distributions that can be represented 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  <a:p>
            <a:pPr marL="457200" lvl="1" indent="0">
              <a:buFont typeface="Wingdings" pitchFamily="2" charset="2"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2560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403600"/>
            <a:ext cx="47625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2" y="1447802"/>
            <a:ext cx="5150759" cy="427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6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Computing All Independences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1" y="1759560"/>
            <a:ext cx="5714899" cy="4107839"/>
          </a:xfrm>
          <a:prstGeom prst="rect">
            <a:avLst/>
          </a:prstGeom>
        </p:spPr>
      </p:pic>
      <p:grpSp>
        <p:nvGrpSpPr>
          <p:cNvPr id="15" name="Group 17"/>
          <p:cNvGrpSpPr>
            <a:grpSpLocks/>
          </p:cNvGrpSpPr>
          <p:nvPr/>
        </p:nvGrpSpPr>
        <p:grpSpPr bwMode="auto">
          <a:xfrm>
            <a:off x="6629401" y="1219200"/>
            <a:ext cx="1428751" cy="1143000"/>
            <a:chOff x="4272" y="1152"/>
            <a:chExt cx="1200" cy="1008"/>
          </a:xfrm>
        </p:grpSpPr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4272" y="1776"/>
              <a:ext cx="384" cy="38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 sz="2000" dirty="0">
                  <a:latin typeface="Calibri"/>
                  <a:cs typeface="Calibri"/>
                </a:rPr>
                <a:t>X</a:t>
              </a: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4656" y="1152"/>
              <a:ext cx="384" cy="38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 sz="2000">
                  <a:latin typeface="Calibri"/>
                  <a:cs typeface="Calibri"/>
                </a:rPr>
                <a:t>Y</a:t>
              </a: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5088" y="1776"/>
              <a:ext cx="384" cy="38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 sz="2000" dirty="0">
                  <a:latin typeface="Calibri"/>
                  <a:cs typeface="Calibri"/>
                </a:rPr>
                <a:t>Z</a:t>
              </a:r>
            </a:p>
          </p:txBody>
        </p:sp>
        <p:cxnSp>
          <p:nvCxnSpPr>
            <p:cNvPr id="19" name="AutoShape 15"/>
            <p:cNvCxnSpPr>
              <a:cxnSpLocks noChangeShapeType="1"/>
              <a:stCxn id="17" idx="3"/>
              <a:endCxn id="16" idx="0"/>
            </p:cNvCxnSpPr>
            <p:nvPr/>
          </p:nvCxnSpPr>
          <p:spPr bwMode="auto">
            <a:xfrm flipH="1">
              <a:off x="4464" y="1489"/>
              <a:ext cx="248" cy="27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AutoShape 16"/>
            <p:cNvCxnSpPr>
              <a:cxnSpLocks noChangeShapeType="1"/>
              <a:stCxn id="17" idx="5"/>
              <a:endCxn id="18" idx="0"/>
            </p:cNvCxnSpPr>
            <p:nvPr/>
          </p:nvCxnSpPr>
          <p:spPr bwMode="auto">
            <a:xfrm>
              <a:off x="4984" y="1489"/>
              <a:ext cx="296" cy="27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" name="Group 17"/>
          <p:cNvGrpSpPr>
            <a:grpSpLocks/>
          </p:cNvGrpSpPr>
          <p:nvPr/>
        </p:nvGrpSpPr>
        <p:grpSpPr bwMode="auto">
          <a:xfrm>
            <a:off x="6705600" y="2514600"/>
            <a:ext cx="1402080" cy="1219200"/>
            <a:chOff x="4272" y="1152"/>
            <a:chExt cx="1200" cy="1008"/>
          </a:xfrm>
        </p:grpSpPr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4272" y="1776"/>
              <a:ext cx="384" cy="38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 sz="2000">
                  <a:latin typeface="Calibri"/>
                  <a:cs typeface="Calibri"/>
                </a:rPr>
                <a:t>X</a:t>
              </a:r>
            </a:p>
          </p:txBody>
        </p:sp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4656" y="1152"/>
              <a:ext cx="384" cy="38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 sz="2000">
                  <a:latin typeface="Calibri"/>
                  <a:cs typeface="Calibri"/>
                </a:rPr>
                <a:t>Y</a:t>
              </a:r>
            </a:p>
          </p:txBody>
        </p:sp>
        <p:sp>
          <p:nvSpPr>
            <p:cNvPr id="24" name="Oval 14"/>
            <p:cNvSpPr>
              <a:spLocks noChangeArrowheads="1"/>
            </p:cNvSpPr>
            <p:nvPr/>
          </p:nvSpPr>
          <p:spPr bwMode="auto">
            <a:xfrm>
              <a:off x="5088" y="1776"/>
              <a:ext cx="384" cy="38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 sz="2000" dirty="0">
                  <a:latin typeface="Calibri"/>
                  <a:cs typeface="Calibri"/>
                </a:rPr>
                <a:t>Z</a:t>
              </a:r>
            </a:p>
          </p:txBody>
        </p:sp>
        <p:cxnSp>
          <p:nvCxnSpPr>
            <p:cNvPr id="25" name="AutoShape 15"/>
            <p:cNvCxnSpPr>
              <a:cxnSpLocks noChangeShapeType="1"/>
              <a:stCxn id="23" idx="3"/>
              <a:endCxn id="22" idx="0"/>
            </p:cNvCxnSpPr>
            <p:nvPr/>
          </p:nvCxnSpPr>
          <p:spPr bwMode="auto">
            <a:xfrm flipH="1">
              <a:off x="4464" y="1489"/>
              <a:ext cx="248" cy="27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16"/>
            <p:cNvCxnSpPr>
              <a:cxnSpLocks noChangeShapeType="1"/>
              <a:stCxn id="23" idx="5"/>
              <a:endCxn id="24" idx="0"/>
            </p:cNvCxnSpPr>
            <p:nvPr/>
          </p:nvCxnSpPr>
          <p:spPr bwMode="auto">
            <a:xfrm>
              <a:off x="4984" y="1489"/>
              <a:ext cx="296" cy="27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" name="Group 31"/>
          <p:cNvGrpSpPr>
            <a:grpSpLocks/>
          </p:cNvGrpSpPr>
          <p:nvPr/>
        </p:nvGrpSpPr>
        <p:grpSpPr bwMode="auto">
          <a:xfrm>
            <a:off x="6705600" y="3962402"/>
            <a:ext cx="1447800" cy="1273629"/>
            <a:chOff x="3089" y="3828"/>
            <a:chExt cx="665" cy="585"/>
          </a:xfrm>
        </p:grpSpPr>
        <p:sp>
          <p:nvSpPr>
            <p:cNvPr id="28" name="Oval 25"/>
            <p:cNvSpPr>
              <a:spLocks noChangeArrowheads="1"/>
            </p:cNvSpPr>
            <p:nvPr/>
          </p:nvSpPr>
          <p:spPr bwMode="auto">
            <a:xfrm>
              <a:off x="3089" y="3828"/>
              <a:ext cx="218" cy="21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 sz="2000">
                  <a:latin typeface="Calibri"/>
                  <a:cs typeface="Calibri"/>
                </a:rPr>
                <a:t>X</a:t>
              </a:r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auto">
            <a:xfrm>
              <a:off x="3339" y="4195"/>
              <a:ext cx="217" cy="21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 sz="2000" dirty="0">
                  <a:latin typeface="Calibri"/>
                  <a:cs typeface="Calibri"/>
                </a:rPr>
                <a:t>Y</a:t>
              </a:r>
            </a:p>
          </p:txBody>
        </p:sp>
        <p:sp>
          <p:nvSpPr>
            <p:cNvPr id="30" name="Oval 27"/>
            <p:cNvSpPr>
              <a:spLocks noChangeArrowheads="1"/>
            </p:cNvSpPr>
            <p:nvPr/>
          </p:nvSpPr>
          <p:spPr bwMode="auto">
            <a:xfrm>
              <a:off x="3536" y="3828"/>
              <a:ext cx="218" cy="21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 sz="2000">
                  <a:latin typeface="Calibri"/>
                  <a:cs typeface="Calibri"/>
                </a:rPr>
                <a:t>Z</a:t>
              </a:r>
            </a:p>
          </p:txBody>
        </p:sp>
        <p:cxnSp>
          <p:nvCxnSpPr>
            <p:cNvPr id="31" name="AutoShape 28"/>
            <p:cNvCxnSpPr>
              <a:cxnSpLocks noChangeShapeType="1"/>
              <a:stCxn id="28" idx="4"/>
              <a:endCxn id="29" idx="1"/>
            </p:cNvCxnSpPr>
            <p:nvPr/>
          </p:nvCxnSpPr>
          <p:spPr bwMode="auto">
            <a:xfrm>
              <a:off x="3198" y="4046"/>
              <a:ext cx="173" cy="18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AutoShape 29"/>
            <p:cNvCxnSpPr>
              <a:cxnSpLocks noChangeShapeType="1"/>
              <a:stCxn id="29" idx="7"/>
              <a:endCxn id="30" idx="4"/>
            </p:cNvCxnSpPr>
            <p:nvPr/>
          </p:nvCxnSpPr>
          <p:spPr bwMode="auto">
            <a:xfrm flipV="1">
              <a:off x="3524" y="4046"/>
              <a:ext cx="121" cy="18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3" name="Group 31"/>
          <p:cNvGrpSpPr>
            <a:grpSpLocks/>
          </p:cNvGrpSpPr>
          <p:nvPr/>
        </p:nvGrpSpPr>
        <p:grpSpPr bwMode="auto">
          <a:xfrm>
            <a:off x="6781800" y="5410202"/>
            <a:ext cx="1447800" cy="1243149"/>
            <a:chOff x="3089" y="3475"/>
            <a:chExt cx="665" cy="571"/>
          </a:xfrm>
        </p:grpSpPr>
        <p:sp>
          <p:nvSpPr>
            <p:cNvPr id="44" name="Oval 25"/>
            <p:cNvSpPr>
              <a:spLocks noChangeArrowheads="1"/>
            </p:cNvSpPr>
            <p:nvPr/>
          </p:nvSpPr>
          <p:spPr bwMode="auto">
            <a:xfrm>
              <a:off x="3089" y="3828"/>
              <a:ext cx="218" cy="21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 sz="2000">
                  <a:latin typeface="Calibri"/>
                  <a:cs typeface="Calibri"/>
                </a:rPr>
                <a:t>X</a:t>
              </a:r>
            </a:p>
          </p:txBody>
        </p:sp>
        <p:sp>
          <p:nvSpPr>
            <p:cNvPr id="45" name="Oval 26"/>
            <p:cNvSpPr>
              <a:spLocks noChangeArrowheads="1"/>
            </p:cNvSpPr>
            <p:nvPr/>
          </p:nvSpPr>
          <p:spPr bwMode="auto">
            <a:xfrm>
              <a:off x="3307" y="3475"/>
              <a:ext cx="217" cy="21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 sz="2000" dirty="0">
                  <a:latin typeface="Calibri"/>
                  <a:cs typeface="Calibri"/>
                </a:rPr>
                <a:t>Y</a:t>
              </a:r>
            </a:p>
          </p:txBody>
        </p:sp>
        <p:sp>
          <p:nvSpPr>
            <p:cNvPr id="46" name="Oval 27"/>
            <p:cNvSpPr>
              <a:spLocks noChangeArrowheads="1"/>
            </p:cNvSpPr>
            <p:nvPr/>
          </p:nvSpPr>
          <p:spPr bwMode="auto">
            <a:xfrm>
              <a:off x="3536" y="3828"/>
              <a:ext cx="218" cy="21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 sz="2000">
                  <a:latin typeface="Calibri"/>
                  <a:cs typeface="Calibri"/>
                </a:rPr>
                <a:t>Z</a:t>
              </a:r>
            </a:p>
          </p:txBody>
        </p:sp>
        <p:cxnSp>
          <p:nvCxnSpPr>
            <p:cNvPr id="47" name="AutoShape 28"/>
            <p:cNvCxnSpPr>
              <a:cxnSpLocks noChangeShapeType="1"/>
              <a:stCxn id="45" idx="3"/>
              <a:endCxn id="44" idx="0"/>
            </p:cNvCxnSpPr>
            <p:nvPr/>
          </p:nvCxnSpPr>
          <p:spPr bwMode="auto">
            <a:xfrm flipH="1">
              <a:off x="3198" y="3666"/>
              <a:ext cx="140" cy="15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AutoShape 29"/>
            <p:cNvCxnSpPr>
              <a:cxnSpLocks noChangeShapeType="1"/>
              <a:stCxn id="45" idx="5"/>
              <a:endCxn id="46" idx="0"/>
            </p:cNvCxnSpPr>
            <p:nvPr/>
          </p:nvCxnSpPr>
          <p:spPr bwMode="auto">
            <a:xfrm>
              <a:off x="3492" y="3670"/>
              <a:ext cx="153" cy="14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AutoShape 30"/>
            <p:cNvCxnSpPr>
              <a:cxnSpLocks noChangeShapeType="1"/>
              <a:stCxn id="44" idx="6"/>
              <a:endCxn id="46" idx="2"/>
            </p:cNvCxnSpPr>
            <p:nvPr/>
          </p:nvCxnSpPr>
          <p:spPr bwMode="auto">
            <a:xfrm>
              <a:off x="3316" y="3937"/>
              <a:ext cx="211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626942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82"/>
          <p:cNvGrpSpPr>
            <a:grpSpLocks/>
          </p:cNvGrpSpPr>
          <p:nvPr/>
        </p:nvGrpSpPr>
        <p:grpSpPr bwMode="auto">
          <a:xfrm>
            <a:off x="3657600" y="1219200"/>
            <a:ext cx="3276600" cy="1600200"/>
            <a:chOff x="3505200" y="1295400"/>
            <a:chExt cx="3276600" cy="1600200"/>
          </a:xfrm>
        </p:grpSpPr>
        <p:sp>
          <p:nvSpPr>
            <p:cNvPr id="75" name="Rounded Rectangle 74"/>
            <p:cNvSpPr/>
            <p:nvPr/>
          </p:nvSpPr>
          <p:spPr>
            <a:xfrm>
              <a:off x="3505200" y="1295400"/>
              <a:ext cx="3276600" cy="1600200"/>
            </a:xfrm>
            <a:prstGeom prst="roundRect">
              <a:avLst/>
            </a:prstGeom>
            <a:solidFill>
              <a:srgbClr val="CCFFCC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Calibri"/>
                <a:cs typeface="Calibri"/>
              </a:endParaRPr>
            </a:p>
          </p:txBody>
        </p:sp>
        <p:grpSp>
          <p:nvGrpSpPr>
            <p:cNvPr id="76" name="Group 38"/>
            <p:cNvGrpSpPr>
              <a:grpSpLocks/>
            </p:cNvGrpSpPr>
            <p:nvPr/>
          </p:nvGrpSpPr>
          <p:grpSpPr bwMode="auto">
            <a:xfrm>
              <a:off x="4706941" y="2016125"/>
              <a:ext cx="973138" cy="727075"/>
              <a:chOff x="3286" y="962"/>
              <a:chExt cx="613" cy="458"/>
            </a:xfrm>
          </p:grpSpPr>
          <p:sp>
            <p:nvSpPr>
              <p:cNvPr id="78" name="Oval 33"/>
              <p:cNvSpPr>
                <a:spLocks noChangeArrowheads="1"/>
              </p:cNvSpPr>
              <p:nvPr/>
            </p:nvSpPr>
            <p:spPr bwMode="auto">
              <a:xfrm>
                <a:off x="3286" y="1202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79" name="Oval 34"/>
              <p:cNvSpPr>
                <a:spLocks noChangeArrowheads="1"/>
              </p:cNvSpPr>
              <p:nvPr/>
            </p:nvSpPr>
            <p:spPr bwMode="auto">
              <a:xfrm>
                <a:off x="3480" y="962"/>
                <a:ext cx="217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80" name="Oval 35"/>
              <p:cNvSpPr>
                <a:spLocks noChangeArrowheads="1"/>
              </p:cNvSpPr>
              <p:nvPr/>
            </p:nvSpPr>
            <p:spPr bwMode="auto">
              <a:xfrm>
                <a:off x="3681" y="1202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Z</a:t>
                </a:r>
              </a:p>
            </p:txBody>
          </p:sp>
        </p:grpSp>
        <p:pic>
          <p:nvPicPr>
            <p:cNvPr id="77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6338" y="1447800"/>
              <a:ext cx="298926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Topology Limits Distributions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3505200" cy="51816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Given some graph topology G, only certain joint distributions can be encoded</a:t>
            </a:r>
          </a:p>
          <a:p>
            <a:pPr lvl="6"/>
            <a:endParaRPr lang="en-US" sz="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The graph structure guarantees certain (conditional) independences</a:t>
            </a:r>
          </a:p>
          <a:p>
            <a:pPr lvl="5"/>
            <a:endParaRPr lang="en-US" sz="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(There might be more independence)</a:t>
            </a:r>
          </a:p>
          <a:p>
            <a:pPr lvl="5"/>
            <a:endParaRPr lang="en-US" sz="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Adding arcs increases the set of distributions, but has several costs</a:t>
            </a:r>
          </a:p>
          <a:p>
            <a:pPr lvl="5"/>
            <a:endParaRPr lang="en-US" sz="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Full conditioning can encode any distribution</a:t>
            </a:r>
          </a:p>
        </p:txBody>
      </p:sp>
      <p:sp>
        <p:nvSpPr>
          <p:cNvPr id="68611" name="Freeform 4"/>
          <p:cNvSpPr>
            <a:spLocks/>
          </p:cNvSpPr>
          <p:nvPr/>
        </p:nvSpPr>
        <p:spPr bwMode="auto">
          <a:xfrm>
            <a:off x="6115051" y="2171700"/>
            <a:ext cx="2617788" cy="2717800"/>
          </a:xfrm>
          <a:custGeom>
            <a:avLst/>
            <a:gdLst>
              <a:gd name="T0" fmla="*/ 2147483647 w 1649"/>
              <a:gd name="T1" fmla="*/ 2147483647 h 1712"/>
              <a:gd name="T2" fmla="*/ 2147483647 w 1649"/>
              <a:gd name="T3" fmla="*/ 2147483647 h 1712"/>
              <a:gd name="T4" fmla="*/ 2147483647 w 1649"/>
              <a:gd name="T5" fmla="*/ 2147483647 h 1712"/>
              <a:gd name="T6" fmla="*/ 2147483647 w 1649"/>
              <a:gd name="T7" fmla="*/ 2147483647 h 1712"/>
              <a:gd name="T8" fmla="*/ 2147483647 w 1649"/>
              <a:gd name="T9" fmla="*/ 2147483647 h 1712"/>
              <a:gd name="T10" fmla="*/ 2147483647 w 1649"/>
              <a:gd name="T11" fmla="*/ 2147483647 h 1712"/>
              <a:gd name="T12" fmla="*/ 2147483647 w 1649"/>
              <a:gd name="T13" fmla="*/ 2147483647 h 1712"/>
              <a:gd name="T14" fmla="*/ 2147483647 w 1649"/>
              <a:gd name="T15" fmla="*/ 2147483647 h 1712"/>
              <a:gd name="T16" fmla="*/ 2147483647 w 1649"/>
              <a:gd name="T17" fmla="*/ 2147483647 h 1712"/>
              <a:gd name="T18" fmla="*/ 2147483647 w 1649"/>
              <a:gd name="T19" fmla="*/ 2147483647 h 1712"/>
              <a:gd name="T20" fmla="*/ 2147483647 w 1649"/>
              <a:gd name="T21" fmla="*/ 2147483647 h 17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649"/>
              <a:gd name="T34" fmla="*/ 0 h 1712"/>
              <a:gd name="T35" fmla="*/ 1649 w 1649"/>
              <a:gd name="T36" fmla="*/ 1712 h 17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649" h="1712">
                <a:moveTo>
                  <a:pt x="1196" y="253"/>
                </a:moveTo>
                <a:cubicBezTo>
                  <a:pt x="1083" y="260"/>
                  <a:pt x="906" y="107"/>
                  <a:pt x="752" y="121"/>
                </a:cubicBezTo>
                <a:cubicBezTo>
                  <a:pt x="598" y="135"/>
                  <a:pt x="395" y="204"/>
                  <a:pt x="273" y="335"/>
                </a:cubicBezTo>
                <a:cubicBezTo>
                  <a:pt x="151" y="466"/>
                  <a:pt x="0" y="785"/>
                  <a:pt x="18" y="906"/>
                </a:cubicBezTo>
                <a:cubicBezTo>
                  <a:pt x="36" y="1027"/>
                  <a:pt x="354" y="933"/>
                  <a:pt x="380" y="1059"/>
                </a:cubicBezTo>
                <a:cubicBezTo>
                  <a:pt x="406" y="1185"/>
                  <a:pt x="53" y="1618"/>
                  <a:pt x="176" y="1665"/>
                </a:cubicBezTo>
                <a:cubicBezTo>
                  <a:pt x="299" y="1712"/>
                  <a:pt x="884" y="1398"/>
                  <a:pt x="1119" y="1339"/>
                </a:cubicBezTo>
                <a:cubicBezTo>
                  <a:pt x="1354" y="1280"/>
                  <a:pt x="1527" y="1409"/>
                  <a:pt x="1588" y="1308"/>
                </a:cubicBezTo>
                <a:cubicBezTo>
                  <a:pt x="1649" y="1207"/>
                  <a:pt x="1512" y="937"/>
                  <a:pt x="1486" y="732"/>
                </a:cubicBezTo>
                <a:cubicBezTo>
                  <a:pt x="1460" y="527"/>
                  <a:pt x="1478" y="160"/>
                  <a:pt x="1430" y="80"/>
                </a:cubicBezTo>
                <a:cubicBezTo>
                  <a:pt x="1382" y="0"/>
                  <a:pt x="1285" y="232"/>
                  <a:pt x="1196" y="25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8612" name="Freeform 40"/>
          <p:cNvSpPr>
            <a:spLocks/>
          </p:cNvSpPr>
          <p:nvPr/>
        </p:nvSpPr>
        <p:spPr bwMode="auto">
          <a:xfrm>
            <a:off x="6434138" y="2579688"/>
            <a:ext cx="1820863" cy="1382712"/>
          </a:xfrm>
          <a:custGeom>
            <a:avLst/>
            <a:gdLst>
              <a:gd name="T0" fmla="*/ 2147483647 w 1147"/>
              <a:gd name="T1" fmla="*/ 2147483647 h 871"/>
              <a:gd name="T2" fmla="*/ 2147483647 w 1147"/>
              <a:gd name="T3" fmla="*/ 2147483647 h 871"/>
              <a:gd name="T4" fmla="*/ 2147483647 w 1147"/>
              <a:gd name="T5" fmla="*/ 2147483647 h 871"/>
              <a:gd name="T6" fmla="*/ 2147483647 w 1147"/>
              <a:gd name="T7" fmla="*/ 2147483647 h 871"/>
              <a:gd name="T8" fmla="*/ 2147483647 w 1147"/>
              <a:gd name="T9" fmla="*/ 2147483647 h 871"/>
              <a:gd name="T10" fmla="*/ 2147483647 w 1147"/>
              <a:gd name="T11" fmla="*/ 2147483647 h 871"/>
              <a:gd name="T12" fmla="*/ 2147483647 w 1147"/>
              <a:gd name="T13" fmla="*/ 2147483647 h 871"/>
              <a:gd name="T14" fmla="*/ 2147483647 w 1147"/>
              <a:gd name="T15" fmla="*/ 2147483647 h 871"/>
              <a:gd name="T16" fmla="*/ 2147483647 w 1147"/>
              <a:gd name="T17" fmla="*/ 2147483647 h 8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47"/>
              <a:gd name="T28" fmla="*/ 0 h 871"/>
              <a:gd name="T29" fmla="*/ 1147 w 1147"/>
              <a:gd name="T30" fmla="*/ 871 h 8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47" h="871">
                <a:moveTo>
                  <a:pt x="112" y="511"/>
                </a:moveTo>
                <a:cubicBezTo>
                  <a:pt x="192" y="592"/>
                  <a:pt x="340" y="863"/>
                  <a:pt x="494" y="867"/>
                </a:cubicBezTo>
                <a:cubicBezTo>
                  <a:pt x="648" y="871"/>
                  <a:pt x="933" y="669"/>
                  <a:pt x="1035" y="536"/>
                </a:cubicBezTo>
                <a:cubicBezTo>
                  <a:pt x="1137" y="403"/>
                  <a:pt x="1147" y="144"/>
                  <a:pt x="1106" y="72"/>
                </a:cubicBezTo>
                <a:cubicBezTo>
                  <a:pt x="1065" y="0"/>
                  <a:pt x="890" y="114"/>
                  <a:pt x="790" y="103"/>
                </a:cubicBezTo>
                <a:cubicBezTo>
                  <a:pt x="690" y="92"/>
                  <a:pt x="602" y="3"/>
                  <a:pt x="504" y="6"/>
                </a:cubicBezTo>
                <a:cubicBezTo>
                  <a:pt x="406" y="9"/>
                  <a:pt x="285" y="55"/>
                  <a:pt x="204" y="118"/>
                </a:cubicBezTo>
                <a:cubicBezTo>
                  <a:pt x="123" y="181"/>
                  <a:pt x="30" y="318"/>
                  <a:pt x="15" y="383"/>
                </a:cubicBezTo>
                <a:cubicBezTo>
                  <a:pt x="0" y="448"/>
                  <a:pt x="32" y="430"/>
                  <a:pt x="112" y="511"/>
                </a:cubicBezTo>
                <a:close/>
              </a:path>
            </a:pathLst>
          </a:cu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8613" name="Freeform 5"/>
          <p:cNvSpPr>
            <a:spLocks/>
          </p:cNvSpPr>
          <p:nvPr/>
        </p:nvSpPr>
        <p:spPr bwMode="auto">
          <a:xfrm>
            <a:off x="6638925" y="2767015"/>
            <a:ext cx="904875" cy="858837"/>
          </a:xfrm>
          <a:custGeom>
            <a:avLst/>
            <a:gdLst>
              <a:gd name="T0" fmla="*/ 2147483647 w 570"/>
              <a:gd name="T1" fmla="*/ 2147483647 h 541"/>
              <a:gd name="T2" fmla="*/ 2147483647 w 570"/>
              <a:gd name="T3" fmla="*/ 2147483647 h 541"/>
              <a:gd name="T4" fmla="*/ 2147483647 w 570"/>
              <a:gd name="T5" fmla="*/ 2147483647 h 541"/>
              <a:gd name="T6" fmla="*/ 2147483647 w 570"/>
              <a:gd name="T7" fmla="*/ 2147483647 h 541"/>
              <a:gd name="T8" fmla="*/ 2147483647 w 570"/>
              <a:gd name="T9" fmla="*/ 2147483647 h 541"/>
              <a:gd name="T10" fmla="*/ 2147483647 w 570"/>
              <a:gd name="T11" fmla="*/ 2147483647 h 5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70"/>
              <a:gd name="T19" fmla="*/ 0 h 541"/>
              <a:gd name="T20" fmla="*/ 570 w 570"/>
              <a:gd name="T21" fmla="*/ 541 h 54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70" h="541">
                <a:moveTo>
                  <a:pt x="279" y="31"/>
                </a:moveTo>
                <a:cubicBezTo>
                  <a:pt x="193" y="50"/>
                  <a:pt x="38" y="135"/>
                  <a:pt x="19" y="194"/>
                </a:cubicBezTo>
                <a:cubicBezTo>
                  <a:pt x="0" y="253"/>
                  <a:pt x="83" y="334"/>
                  <a:pt x="162" y="383"/>
                </a:cubicBezTo>
                <a:cubicBezTo>
                  <a:pt x="241" y="432"/>
                  <a:pt x="431" y="541"/>
                  <a:pt x="493" y="490"/>
                </a:cubicBezTo>
                <a:cubicBezTo>
                  <a:pt x="555" y="439"/>
                  <a:pt x="570" y="154"/>
                  <a:pt x="534" y="77"/>
                </a:cubicBezTo>
                <a:cubicBezTo>
                  <a:pt x="498" y="0"/>
                  <a:pt x="365" y="12"/>
                  <a:pt x="279" y="31"/>
                </a:cubicBezTo>
                <a:close/>
              </a:path>
            </a:pathLst>
          </a:cu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8614" name="Line 6"/>
          <p:cNvSpPr>
            <a:spLocks noChangeShapeType="1"/>
          </p:cNvSpPr>
          <p:nvPr/>
        </p:nvSpPr>
        <p:spPr bwMode="auto">
          <a:xfrm>
            <a:off x="6233320" y="2678113"/>
            <a:ext cx="704056" cy="3416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8615" name="Line 9"/>
          <p:cNvSpPr>
            <a:spLocks noChangeShapeType="1"/>
          </p:cNvSpPr>
          <p:nvPr/>
        </p:nvSpPr>
        <p:spPr bwMode="auto">
          <a:xfrm flipH="1" flipV="1">
            <a:off x="7653540" y="4165515"/>
            <a:ext cx="869419" cy="756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8619" name="Line 41"/>
          <p:cNvSpPr>
            <a:spLocks noChangeShapeType="1"/>
          </p:cNvSpPr>
          <p:nvPr/>
        </p:nvSpPr>
        <p:spPr bwMode="auto">
          <a:xfrm flipH="1">
            <a:off x="8056563" y="2678113"/>
            <a:ext cx="1468437" cy="404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81" name="Group 79"/>
          <p:cNvGrpSpPr>
            <a:grpSpLocks/>
          </p:cNvGrpSpPr>
          <p:nvPr/>
        </p:nvGrpSpPr>
        <p:grpSpPr bwMode="auto">
          <a:xfrm>
            <a:off x="9601202" y="1398959"/>
            <a:ext cx="1425575" cy="3124200"/>
            <a:chOff x="7315200" y="1371600"/>
            <a:chExt cx="1600200" cy="3505200"/>
          </a:xfrm>
        </p:grpSpPr>
        <p:sp>
          <p:nvSpPr>
            <p:cNvPr id="82" name="Rounded Rectangle 81"/>
            <p:cNvSpPr/>
            <p:nvPr/>
          </p:nvSpPr>
          <p:spPr>
            <a:xfrm>
              <a:off x="7315200" y="1371600"/>
              <a:ext cx="1600200" cy="3505200"/>
            </a:xfrm>
            <a:prstGeom prst="roundRect">
              <a:avLst/>
            </a:prstGeom>
            <a:solidFill>
              <a:srgbClr val="FF99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83" name="Group 17"/>
            <p:cNvGrpSpPr>
              <a:grpSpLocks/>
            </p:cNvGrpSpPr>
            <p:nvPr/>
          </p:nvGrpSpPr>
          <p:grpSpPr bwMode="auto">
            <a:xfrm>
              <a:off x="7632700" y="1828800"/>
              <a:ext cx="1079500" cy="906463"/>
              <a:chOff x="4272" y="1152"/>
              <a:chExt cx="1200" cy="1008"/>
            </a:xfrm>
          </p:grpSpPr>
          <p:sp>
            <p:nvSpPr>
              <p:cNvPr id="97" name="Oval 12"/>
              <p:cNvSpPr>
                <a:spLocks noChangeArrowheads="1"/>
              </p:cNvSpPr>
              <p:nvPr/>
            </p:nvSpPr>
            <p:spPr bwMode="auto">
              <a:xfrm>
                <a:off x="4272" y="1776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98" name="Oval 13"/>
              <p:cNvSpPr>
                <a:spLocks noChangeArrowheads="1"/>
              </p:cNvSpPr>
              <p:nvPr/>
            </p:nvSpPr>
            <p:spPr bwMode="auto">
              <a:xfrm>
                <a:off x="4656" y="1152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99" name="Oval 14"/>
              <p:cNvSpPr>
                <a:spLocks noChangeArrowheads="1"/>
              </p:cNvSpPr>
              <p:nvPr/>
            </p:nvSpPr>
            <p:spPr bwMode="auto">
              <a:xfrm>
                <a:off x="5088" y="1776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100" name="AutoShape 15"/>
              <p:cNvCxnSpPr>
                <a:cxnSpLocks noChangeShapeType="1"/>
                <a:stCxn id="98" idx="3"/>
                <a:endCxn id="97" idx="0"/>
              </p:cNvCxnSpPr>
              <p:nvPr/>
            </p:nvCxnSpPr>
            <p:spPr bwMode="auto">
              <a:xfrm flipH="1">
                <a:off x="4464" y="1489"/>
                <a:ext cx="248" cy="27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1" name="AutoShape 16"/>
              <p:cNvCxnSpPr>
                <a:cxnSpLocks noChangeShapeType="1"/>
                <a:stCxn id="98" idx="5"/>
                <a:endCxn id="99" idx="0"/>
              </p:cNvCxnSpPr>
              <p:nvPr/>
            </p:nvCxnSpPr>
            <p:spPr bwMode="auto">
              <a:xfrm>
                <a:off x="4984" y="1489"/>
                <a:ext cx="296" cy="27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84" name="Group 17"/>
            <p:cNvGrpSpPr>
              <a:grpSpLocks/>
            </p:cNvGrpSpPr>
            <p:nvPr/>
          </p:nvGrpSpPr>
          <p:grpSpPr bwMode="auto">
            <a:xfrm>
              <a:off x="7632700" y="2743200"/>
              <a:ext cx="1079500" cy="906463"/>
              <a:chOff x="4272" y="1152"/>
              <a:chExt cx="1200" cy="1008"/>
            </a:xfrm>
          </p:grpSpPr>
          <p:sp>
            <p:nvSpPr>
              <p:cNvPr id="92" name="Oval 12"/>
              <p:cNvSpPr>
                <a:spLocks noChangeArrowheads="1"/>
              </p:cNvSpPr>
              <p:nvPr/>
            </p:nvSpPr>
            <p:spPr bwMode="auto">
              <a:xfrm>
                <a:off x="4272" y="1776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93" name="Oval 13"/>
              <p:cNvSpPr>
                <a:spLocks noChangeArrowheads="1"/>
              </p:cNvSpPr>
              <p:nvPr/>
            </p:nvSpPr>
            <p:spPr bwMode="auto">
              <a:xfrm>
                <a:off x="4656" y="1152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94" name="Oval 14"/>
              <p:cNvSpPr>
                <a:spLocks noChangeArrowheads="1"/>
              </p:cNvSpPr>
              <p:nvPr/>
            </p:nvSpPr>
            <p:spPr bwMode="auto">
              <a:xfrm>
                <a:off x="5088" y="1776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95" name="AutoShape 15"/>
              <p:cNvCxnSpPr>
                <a:cxnSpLocks noChangeShapeType="1"/>
                <a:stCxn id="93" idx="3"/>
                <a:endCxn id="92" idx="0"/>
              </p:cNvCxnSpPr>
              <p:nvPr/>
            </p:nvCxnSpPr>
            <p:spPr bwMode="auto">
              <a:xfrm flipH="1">
                <a:off x="4464" y="1489"/>
                <a:ext cx="248" cy="27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6" name="AutoShape 16"/>
              <p:cNvCxnSpPr>
                <a:cxnSpLocks noChangeShapeType="1"/>
                <a:stCxn id="93" idx="5"/>
                <a:endCxn id="94" idx="0"/>
              </p:cNvCxnSpPr>
              <p:nvPr/>
            </p:nvCxnSpPr>
            <p:spPr bwMode="auto">
              <a:xfrm>
                <a:off x="4984" y="1489"/>
                <a:ext cx="296" cy="27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85" name="Group 17"/>
            <p:cNvGrpSpPr>
              <a:grpSpLocks/>
            </p:cNvGrpSpPr>
            <p:nvPr/>
          </p:nvGrpSpPr>
          <p:grpSpPr bwMode="auto">
            <a:xfrm>
              <a:off x="7620000" y="3741738"/>
              <a:ext cx="1079500" cy="906462"/>
              <a:chOff x="4272" y="1152"/>
              <a:chExt cx="1200" cy="1008"/>
            </a:xfrm>
          </p:grpSpPr>
          <p:sp>
            <p:nvSpPr>
              <p:cNvPr id="87" name="Oval 12"/>
              <p:cNvSpPr>
                <a:spLocks noChangeArrowheads="1"/>
              </p:cNvSpPr>
              <p:nvPr/>
            </p:nvSpPr>
            <p:spPr bwMode="auto">
              <a:xfrm>
                <a:off x="4272" y="1776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88" name="Oval 13"/>
              <p:cNvSpPr>
                <a:spLocks noChangeArrowheads="1"/>
              </p:cNvSpPr>
              <p:nvPr/>
            </p:nvSpPr>
            <p:spPr bwMode="auto">
              <a:xfrm>
                <a:off x="4656" y="1152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89" name="Oval 14"/>
              <p:cNvSpPr>
                <a:spLocks noChangeArrowheads="1"/>
              </p:cNvSpPr>
              <p:nvPr/>
            </p:nvSpPr>
            <p:spPr bwMode="auto">
              <a:xfrm>
                <a:off x="5088" y="1776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20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90" name="AutoShape 15"/>
              <p:cNvCxnSpPr>
                <a:cxnSpLocks noChangeShapeType="1"/>
                <a:stCxn id="88" idx="3"/>
                <a:endCxn id="87" idx="0"/>
              </p:cNvCxnSpPr>
              <p:nvPr/>
            </p:nvCxnSpPr>
            <p:spPr bwMode="auto">
              <a:xfrm flipH="1">
                <a:off x="4464" y="1489"/>
                <a:ext cx="248" cy="27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1" name="AutoShape 16"/>
              <p:cNvCxnSpPr>
                <a:cxnSpLocks noChangeShapeType="1"/>
                <a:stCxn id="88" idx="5"/>
                <a:endCxn id="89" idx="0"/>
              </p:cNvCxnSpPr>
              <p:nvPr/>
            </p:nvCxnSpPr>
            <p:spPr bwMode="auto">
              <a:xfrm>
                <a:off x="4984" y="1489"/>
                <a:ext cx="296" cy="27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86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1447800"/>
              <a:ext cx="13033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" name="Group 80"/>
          <p:cNvGrpSpPr>
            <a:grpSpLocks/>
          </p:cNvGrpSpPr>
          <p:nvPr/>
        </p:nvGrpSpPr>
        <p:grpSpPr bwMode="auto">
          <a:xfrm>
            <a:off x="7543801" y="4648202"/>
            <a:ext cx="3418332" cy="2065337"/>
            <a:chOff x="5029200" y="4648200"/>
            <a:chExt cx="3810000" cy="2209800"/>
          </a:xfrm>
        </p:grpSpPr>
        <p:sp>
          <p:nvSpPr>
            <p:cNvPr id="103" name="Rounded Rectangle 102"/>
            <p:cNvSpPr/>
            <p:nvPr/>
          </p:nvSpPr>
          <p:spPr>
            <a:xfrm>
              <a:off x="5029200" y="4648200"/>
              <a:ext cx="3810000" cy="220980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Calibri"/>
                <a:cs typeface="Calibri"/>
              </a:endParaRPr>
            </a:p>
          </p:txBody>
        </p:sp>
        <p:grpSp>
          <p:nvGrpSpPr>
            <p:cNvPr id="104" name="Group 31"/>
            <p:cNvGrpSpPr>
              <a:grpSpLocks/>
            </p:cNvGrpSpPr>
            <p:nvPr/>
          </p:nvGrpSpPr>
          <p:grpSpPr bwMode="auto">
            <a:xfrm>
              <a:off x="5181600" y="5265737"/>
              <a:ext cx="930275" cy="677863"/>
              <a:chOff x="3089" y="3475"/>
              <a:chExt cx="665" cy="571"/>
            </a:xfrm>
          </p:grpSpPr>
          <p:sp>
            <p:nvSpPr>
              <p:cNvPr id="141" name="Oval 25"/>
              <p:cNvSpPr>
                <a:spLocks noChangeArrowheads="1"/>
              </p:cNvSpPr>
              <p:nvPr/>
            </p:nvSpPr>
            <p:spPr bwMode="auto">
              <a:xfrm>
                <a:off x="3089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142" name="Oval 26"/>
              <p:cNvSpPr>
                <a:spLocks noChangeArrowheads="1"/>
              </p:cNvSpPr>
              <p:nvPr/>
            </p:nvSpPr>
            <p:spPr bwMode="auto">
              <a:xfrm>
                <a:off x="3307" y="3475"/>
                <a:ext cx="217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143" name="Oval 27"/>
              <p:cNvSpPr>
                <a:spLocks noChangeArrowheads="1"/>
              </p:cNvSpPr>
              <p:nvPr/>
            </p:nvSpPr>
            <p:spPr bwMode="auto">
              <a:xfrm>
                <a:off x="3536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144" name="AutoShape 28"/>
              <p:cNvCxnSpPr>
                <a:cxnSpLocks noChangeShapeType="1"/>
                <a:stCxn id="142" idx="3"/>
                <a:endCxn id="141" idx="0"/>
              </p:cNvCxnSpPr>
              <p:nvPr/>
            </p:nvCxnSpPr>
            <p:spPr bwMode="auto">
              <a:xfrm flipH="1">
                <a:off x="3198" y="3666"/>
                <a:ext cx="140" cy="157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5" name="AutoShape 29"/>
              <p:cNvCxnSpPr>
                <a:cxnSpLocks noChangeShapeType="1"/>
                <a:stCxn id="142" idx="5"/>
                <a:endCxn id="143" idx="0"/>
              </p:cNvCxnSpPr>
              <p:nvPr/>
            </p:nvCxnSpPr>
            <p:spPr bwMode="auto">
              <a:xfrm>
                <a:off x="3492" y="3670"/>
                <a:ext cx="153" cy="149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6" name="AutoShape 30"/>
              <p:cNvCxnSpPr>
                <a:cxnSpLocks noChangeShapeType="1"/>
                <a:stCxn id="141" idx="6"/>
                <a:endCxn id="143" idx="2"/>
              </p:cNvCxnSpPr>
              <p:nvPr/>
            </p:nvCxnSpPr>
            <p:spPr bwMode="auto">
              <a:xfrm>
                <a:off x="3316" y="3937"/>
                <a:ext cx="211" cy="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5" name="Group 31"/>
            <p:cNvGrpSpPr>
              <a:grpSpLocks/>
            </p:cNvGrpSpPr>
            <p:nvPr/>
          </p:nvGrpSpPr>
          <p:grpSpPr bwMode="auto">
            <a:xfrm>
              <a:off x="6461125" y="5243512"/>
              <a:ext cx="930275" cy="677863"/>
              <a:chOff x="3089" y="3475"/>
              <a:chExt cx="665" cy="571"/>
            </a:xfrm>
          </p:grpSpPr>
          <p:sp>
            <p:nvSpPr>
              <p:cNvPr id="135" name="Oval 25"/>
              <p:cNvSpPr>
                <a:spLocks noChangeArrowheads="1"/>
              </p:cNvSpPr>
              <p:nvPr/>
            </p:nvSpPr>
            <p:spPr bwMode="auto">
              <a:xfrm>
                <a:off x="3089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3307" y="3475"/>
                <a:ext cx="217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137" name="Oval 27"/>
              <p:cNvSpPr>
                <a:spLocks noChangeArrowheads="1"/>
              </p:cNvSpPr>
              <p:nvPr/>
            </p:nvSpPr>
            <p:spPr bwMode="auto">
              <a:xfrm>
                <a:off x="3536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138" name="AutoShape 28"/>
              <p:cNvCxnSpPr>
                <a:cxnSpLocks noChangeShapeType="1"/>
                <a:stCxn id="136" idx="3"/>
                <a:endCxn id="135" idx="0"/>
              </p:cNvCxnSpPr>
              <p:nvPr/>
            </p:nvCxnSpPr>
            <p:spPr bwMode="auto">
              <a:xfrm flipH="1">
                <a:off x="3198" y="3666"/>
                <a:ext cx="140" cy="157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9" name="AutoShape 29"/>
              <p:cNvCxnSpPr>
                <a:cxnSpLocks noChangeShapeType="1"/>
                <a:stCxn id="136" idx="5"/>
                <a:endCxn id="137" idx="0"/>
              </p:cNvCxnSpPr>
              <p:nvPr/>
            </p:nvCxnSpPr>
            <p:spPr bwMode="auto">
              <a:xfrm>
                <a:off x="3492" y="3670"/>
                <a:ext cx="153" cy="149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" name="AutoShape 30"/>
              <p:cNvCxnSpPr>
                <a:cxnSpLocks noChangeShapeType="1"/>
                <a:stCxn id="135" idx="6"/>
                <a:endCxn id="137" idx="2"/>
              </p:cNvCxnSpPr>
              <p:nvPr/>
            </p:nvCxnSpPr>
            <p:spPr bwMode="auto">
              <a:xfrm>
                <a:off x="3316" y="3937"/>
                <a:ext cx="211" cy="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" name="Group 31"/>
            <p:cNvGrpSpPr>
              <a:grpSpLocks/>
            </p:cNvGrpSpPr>
            <p:nvPr/>
          </p:nvGrpSpPr>
          <p:grpSpPr bwMode="auto">
            <a:xfrm>
              <a:off x="7680325" y="5243512"/>
              <a:ext cx="930275" cy="677863"/>
              <a:chOff x="3089" y="3475"/>
              <a:chExt cx="665" cy="571"/>
            </a:xfrm>
          </p:grpSpPr>
          <p:sp>
            <p:nvSpPr>
              <p:cNvPr id="129" name="Oval 25"/>
              <p:cNvSpPr>
                <a:spLocks noChangeArrowheads="1"/>
              </p:cNvSpPr>
              <p:nvPr/>
            </p:nvSpPr>
            <p:spPr bwMode="auto">
              <a:xfrm>
                <a:off x="3089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130" name="Oval 26"/>
              <p:cNvSpPr>
                <a:spLocks noChangeArrowheads="1"/>
              </p:cNvSpPr>
              <p:nvPr/>
            </p:nvSpPr>
            <p:spPr bwMode="auto">
              <a:xfrm>
                <a:off x="3307" y="3475"/>
                <a:ext cx="217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131" name="Oval 27"/>
              <p:cNvSpPr>
                <a:spLocks noChangeArrowheads="1"/>
              </p:cNvSpPr>
              <p:nvPr/>
            </p:nvSpPr>
            <p:spPr bwMode="auto">
              <a:xfrm>
                <a:off x="3536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132" name="AutoShape 28"/>
              <p:cNvCxnSpPr>
                <a:cxnSpLocks noChangeShapeType="1"/>
                <a:stCxn id="130" idx="3"/>
                <a:endCxn id="129" idx="0"/>
              </p:cNvCxnSpPr>
              <p:nvPr/>
            </p:nvCxnSpPr>
            <p:spPr bwMode="auto">
              <a:xfrm flipH="1">
                <a:off x="3198" y="3666"/>
                <a:ext cx="140" cy="157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3" name="AutoShape 29"/>
              <p:cNvCxnSpPr>
                <a:cxnSpLocks noChangeShapeType="1"/>
                <a:stCxn id="130" idx="5"/>
                <a:endCxn id="131" idx="0"/>
              </p:cNvCxnSpPr>
              <p:nvPr/>
            </p:nvCxnSpPr>
            <p:spPr bwMode="auto">
              <a:xfrm>
                <a:off x="3492" y="3670"/>
                <a:ext cx="153" cy="149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4" name="AutoShape 30"/>
              <p:cNvCxnSpPr>
                <a:cxnSpLocks noChangeShapeType="1"/>
                <a:stCxn id="129" idx="6"/>
                <a:endCxn id="131" idx="2"/>
              </p:cNvCxnSpPr>
              <p:nvPr/>
            </p:nvCxnSpPr>
            <p:spPr bwMode="auto">
              <a:xfrm>
                <a:off x="3316" y="3937"/>
                <a:ext cx="211" cy="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7" name="Group 31"/>
            <p:cNvGrpSpPr>
              <a:grpSpLocks/>
            </p:cNvGrpSpPr>
            <p:nvPr/>
          </p:nvGrpSpPr>
          <p:grpSpPr bwMode="auto">
            <a:xfrm>
              <a:off x="5181600" y="6118225"/>
              <a:ext cx="930275" cy="677863"/>
              <a:chOff x="3089" y="3475"/>
              <a:chExt cx="665" cy="571"/>
            </a:xfrm>
          </p:grpSpPr>
          <p:sp>
            <p:nvSpPr>
              <p:cNvPr id="123" name="Oval 25"/>
              <p:cNvSpPr>
                <a:spLocks noChangeArrowheads="1"/>
              </p:cNvSpPr>
              <p:nvPr/>
            </p:nvSpPr>
            <p:spPr bwMode="auto">
              <a:xfrm>
                <a:off x="3089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124" name="Oval 26"/>
              <p:cNvSpPr>
                <a:spLocks noChangeArrowheads="1"/>
              </p:cNvSpPr>
              <p:nvPr/>
            </p:nvSpPr>
            <p:spPr bwMode="auto">
              <a:xfrm>
                <a:off x="3307" y="3475"/>
                <a:ext cx="217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125" name="Oval 27"/>
              <p:cNvSpPr>
                <a:spLocks noChangeArrowheads="1"/>
              </p:cNvSpPr>
              <p:nvPr/>
            </p:nvSpPr>
            <p:spPr bwMode="auto">
              <a:xfrm>
                <a:off x="3536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126" name="AutoShape 28"/>
              <p:cNvCxnSpPr>
                <a:cxnSpLocks noChangeShapeType="1"/>
                <a:stCxn id="124" idx="3"/>
                <a:endCxn id="123" idx="0"/>
              </p:cNvCxnSpPr>
              <p:nvPr/>
            </p:nvCxnSpPr>
            <p:spPr bwMode="auto">
              <a:xfrm flipH="1">
                <a:off x="3198" y="3666"/>
                <a:ext cx="140" cy="157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7" name="AutoShape 29"/>
              <p:cNvCxnSpPr>
                <a:cxnSpLocks noChangeShapeType="1"/>
                <a:stCxn id="124" idx="5"/>
                <a:endCxn id="125" idx="0"/>
              </p:cNvCxnSpPr>
              <p:nvPr/>
            </p:nvCxnSpPr>
            <p:spPr bwMode="auto">
              <a:xfrm>
                <a:off x="3492" y="3670"/>
                <a:ext cx="153" cy="149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8" name="AutoShape 30"/>
              <p:cNvCxnSpPr>
                <a:cxnSpLocks noChangeShapeType="1"/>
                <a:stCxn id="123" idx="6"/>
                <a:endCxn id="125" idx="2"/>
              </p:cNvCxnSpPr>
              <p:nvPr/>
            </p:nvCxnSpPr>
            <p:spPr bwMode="auto">
              <a:xfrm>
                <a:off x="3316" y="3937"/>
                <a:ext cx="211" cy="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8" name="Group 31"/>
            <p:cNvGrpSpPr>
              <a:grpSpLocks/>
            </p:cNvGrpSpPr>
            <p:nvPr/>
          </p:nvGrpSpPr>
          <p:grpSpPr bwMode="auto">
            <a:xfrm>
              <a:off x="6461125" y="6096000"/>
              <a:ext cx="930275" cy="677863"/>
              <a:chOff x="3089" y="3475"/>
              <a:chExt cx="665" cy="571"/>
            </a:xfrm>
          </p:grpSpPr>
          <p:sp>
            <p:nvSpPr>
              <p:cNvPr id="117" name="Oval 25"/>
              <p:cNvSpPr>
                <a:spLocks noChangeArrowheads="1"/>
              </p:cNvSpPr>
              <p:nvPr/>
            </p:nvSpPr>
            <p:spPr bwMode="auto">
              <a:xfrm>
                <a:off x="3089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118" name="Oval 26"/>
              <p:cNvSpPr>
                <a:spLocks noChangeArrowheads="1"/>
              </p:cNvSpPr>
              <p:nvPr/>
            </p:nvSpPr>
            <p:spPr bwMode="auto">
              <a:xfrm>
                <a:off x="3307" y="3475"/>
                <a:ext cx="217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119" name="Oval 27"/>
              <p:cNvSpPr>
                <a:spLocks noChangeArrowheads="1"/>
              </p:cNvSpPr>
              <p:nvPr/>
            </p:nvSpPr>
            <p:spPr bwMode="auto">
              <a:xfrm>
                <a:off x="3536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120" name="AutoShape 28"/>
              <p:cNvCxnSpPr>
                <a:cxnSpLocks noChangeShapeType="1"/>
                <a:stCxn id="118" idx="3"/>
                <a:endCxn id="117" idx="0"/>
              </p:cNvCxnSpPr>
              <p:nvPr/>
            </p:nvCxnSpPr>
            <p:spPr bwMode="auto">
              <a:xfrm flipH="1">
                <a:off x="3198" y="3666"/>
                <a:ext cx="140" cy="157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1" name="AutoShape 29"/>
              <p:cNvCxnSpPr>
                <a:cxnSpLocks noChangeShapeType="1"/>
                <a:stCxn id="118" idx="5"/>
                <a:endCxn id="119" idx="0"/>
              </p:cNvCxnSpPr>
              <p:nvPr/>
            </p:nvCxnSpPr>
            <p:spPr bwMode="auto">
              <a:xfrm>
                <a:off x="3492" y="3670"/>
                <a:ext cx="153" cy="149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2" name="AutoShape 30"/>
              <p:cNvCxnSpPr>
                <a:cxnSpLocks noChangeShapeType="1"/>
                <a:stCxn id="117" idx="6"/>
                <a:endCxn id="119" idx="2"/>
              </p:cNvCxnSpPr>
              <p:nvPr/>
            </p:nvCxnSpPr>
            <p:spPr bwMode="auto">
              <a:xfrm>
                <a:off x="3316" y="3937"/>
                <a:ext cx="211" cy="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9" name="Group 31"/>
            <p:cNvGrpSpPr>
              <a:grpSpLocks/>
            </p:cNvGrpSpPr>
            <p:nvPr/>
          </p:nvGrpSpPr>
          <p:grpSpPr bwMode="auto">
            <a:xfrm>
              <a:off x="7680325" y="6096000"/>
              <a:ext cx="930275" cy="677863"/>
              <a:chOff x="3089" y="3475"/>
              <a:chExt cx="665" cy="571"/>
            </a:xfrm>
          </p:grpSpPr>
          <p:sp>
            <p:nvSpPr>
              <p:cNvPr id="111" name="Oval 25"/>
              <p:cNvSpPr>
                <a:spLocks noChangeArrowheads="1"/>
              </p:cNvSpPr>
              <p:nvPr/>
            </p:nvSpPr>
            <p:spPr bwMode="auto">
              <a:xfrm>
                <a:off x="3089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X</a:t>
                </a:r>
              </a:p>
            </p:txBody>
          </p:sp>
          <p:sp>
            <p:nvSpPr>
              <p:cNvPr id="112" name="Oval 26"/>
              <p:cNvSpPr>
                <a:spLocks noChangeArrowheads="1"/>
              </p:cNvSpPr>
              <p:nvPr/>
            </p:nvSpPr>
            <p:spPr bwMode="auto">
              <a:xfrm>
                <a:off x="3307" y="3475"/>
                <a:ext cx="217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Y</a:t>
                </a:r>
              </a:p>
            </p:txBody>
          </p:sp>
          <p:sp>
            <p:nvSpPr>
              <p:cNvPr id="113" name="Oval 27"/>
              <p:cNvSpPr>
                <a:spLocks noChangeArrowheads="1"/>
              </p:cNvSpPr>
              <p:nvPr/>
            </p:nvSpPr>
            <p:spPr bwMode="auto">
              <a:xfrm>
                <a:off x="3536" y="3828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r>
                  <a:rPr lang="en-US" sz="1600">
                    <a:latin typeface="Calibri"/>
                    <a:cs typeface="Calibri"/>
                  </a:rPr>
                  <a:t>Z</a:t>
                </a:r>
              </a:p>
            </p:txBody>
          </p:sp>
          <p:cxnSp>
            <p:nvCxnSpPr>
              <p:cNvPr id="114" name="AutoShape 28"/>
              <p:cNvCxnSpPr>
                <a:cxnSpLocks noChangeShapeType="1"/>
                <a:stCxn id="112" idx="3"/>
                <a:endCxn id="111" idx="0"/>
              </p:cNvCxnSpPr>
              <p:nvPr/>
            </p:nvCxnSpPr>
            <p:spPr bwMode="auto">
              <a:xfrm flipH="1">
                <a:off x="3198" y="3666"/>
                <a:ext cx="140" cy="157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5" name="AutoShape 29"/>
              <p:cNvCxnSpPr>
                <a:cxnSpLocks noChangeShapeType="1"/>
                <a:stCxn id="112" idx="5"/>
                <a:endCxn id="113" idx="0"/>
              </p:cNvCxnSpPr>
              <p:nvPr/>
            </p:nvCxnSpPr>
            <p:spPr bwMode="auto">
              <a:xfrm>
                <a:off x="3492" y="3670"/>
                <a:ext cx="153" cy="149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6" name="AutoShape 30"/>
              <p:cNvCxnSpPr>
                <a:cxnSpLocks noChangeShapeType="1"/>
                <a:stCxn id="111" idx="6"/>
                <a:endCxn id="113" idx="2"/>
              </p:cNvCxnSpPr>
              <p:nvPr/>
            </p:nvCxnSpPr>
            <p:spPr bwMode="auto">
              <a:xfrm>
                <a:off x="3316" y="3937"/>
                <a:ext cx="211" cy="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110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4724400"/>
              <a:ext cx="2555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210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latin typeface="Calibri"/>
                <a:ea typeface="ＭＳ Ｐゴシック" pitchFamily="34" charset="-128"/>
                <a:cs typeface="Calibri"/>
              </a:rPr>
              <a:t>Bayes Nets Representation Summary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397001"/>
            <a:ext cx="86868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Bayes nets compactly encode joint distributions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Guaranteed independencies of distributions can be deduced from BN graph structure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D-separation gives precise conditional independence guarantees from graph alone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A Bayes</a:t>
            </a:r>
            <a:r>
              <a:rPr lang="ja-JP" altLang="en-US" sz="28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800" dirty="0" smtClean="0">
                <a:latin typeface="Calibri"/>
                <a:ea typeface="ＭＳ Ｐゴシック" pitchFamily="34" charset="-128"/>
                <a:cs typeface="Calibri"/>
              </a:rPr>
              <a:t> net</a:t>
            </a:r>
            <a:r>
              <a:rPr lang="ja-JP" altLang="en-US" sz="28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800" dirty="0" smtClean="0">
                <a:latin typeface="Calibri"/>
                <a:ea typeface="ＭＳ Ｐゴシック" pitchFamily="34" charset="-128"/>
                <a:cs typeface="Calibri"/>
              </a:rPr>
              <a:t>s joint distribution may have further (conditional) independence that is not detectable until you inspect its specific distribution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903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428868"/>
            <a:ext cx="5937860" cy="512433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An </a:t>
            </a:r>
            <a:r>
              <a:rPr lang="en-US" sz="2800" i="1" dirty="0" smtClean="0"/>
              <a:t>event</a:t>
            </a:r>
            <a:r>
              <a:rPr lang="en-US" sz="2800" dirty="0" smtClean="0"/>
              <a:t> is a set E of outcomes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marL="3657417" lvl="8" indent="0">
              <a:lnSpc>
                <a:spcPct val="80000"/>
              </a:lnSpc>
              <a:buNone/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From a joint distribution, we can calculate the probability of any event</a:t>
            </a:r>
          </a:p>
          <a:p>
            <a:pPr lvl="3">
              <a:lnSpc>
                <a:spcPct val="80000"/>
              </a:lnSpc>
            </a:pPr>
            <a:endParaRPr lang="en-US" sz="16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Probability that it’s hot AND sunny?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Probability that it’s hot?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Probability that it’s hot OR sunny?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Typically, the events we care about are </a:t>
            </a:r>
            <a:r>
              <a:rPr lang="en-US" sz="2800" i="1" dirty="0" smtClean="0"/>
              <a:t>partial assignments</a:t>
            </a:r>
            <a:r>
              <a:rPr lang="en-US" sz="2800" dirty="0" smtClean="0"/>
              <a:t>, like P(T=hot)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01872"/>
              </p:ext>
            </p:extLst>
          </p:nvPr>
        </p:nvGraphicFramePr>
        <p:xfrm>
          <a:off x="8226236" y="3451800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94" name="Picture 3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88" y="2131332"/>
            <a:ext cx="4049019" cy="62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77" y="295618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Bayes</a:t>
            </a:r>
            <a:r>
              <a:rPr lang="en-US" altLang="en-US" smtClean="0">
                <a:ea typeface="ＭＳ Ｐゴシック" pitchFamily="34" charset="-128"/>
              </a:rPr>
              <a:t>’</a:t>
            </a:r>
            <a:r>
              <a:rPr lang="en-US" smtClean="0">
                <a:ea typeface="ＭＳ Ｐゴシック" pitchFamily="34" charset="-128"/>
              </a:rPr>
              <a:t> Nets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2362200" y="1397001"/>
            <a:ext cx="9423400" cy="4729164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Representation</a:t>
            </a:r>
          </a:p>
          <a:p>
            <a:pPr lvl="4"/>
            <a:endParaRPr lang="en-US" sz="400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Conditional Independences</a:t>
            </a:r>
          </a:p>
          <a:p>
            <a:pPr lvl="4"/>
            <a:endParaRPr lang="en-US" sz="400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Probabilistic Inference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Enumeration (exact, exponential complexity)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Variable elimination (exact, worst-case</a:t>
            </a:r>
          </a:p>
          <a:p>
            <a:pPr marL="457176" lvl="1" indent="0">
              <a:buNone/>
            </a:pPr>
            <a:r>
              <a:rPr lang="en-US" dirty="0">
                <a:ea typeface="ＭＳ Ｐゴシック" pitchFamily="34" charset="-128"/>
              </a:rPr>
              <a:t>	</a:t>
            </a:r>
            <a:r>
              <a:rPr lang="en-US" dirty="0" smtClean="0">
                <a:ea typeface="ＭＳ Ｐゴシック" pitchFamily="34" charset="-128"/>
              </a:rPr>
              <a:t>	exponential complexity, often better)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Probabilistic inference is NP-complete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Sampling (approximate)</a:t>
            </a:r>
          </a:p>
          <a:p>
            <a:pPr lvl="3"/>
            <a:endParaRPr lang="en-US" sz="400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Learning Bayes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 Nets from Data</a:t>
            </a:r>
          </a:p>
        </p:txBody>
      </p:sp>
      <p:pic>
        <p:nvPicPr>
          <p:cNvPr id="737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1" y="1428750"/>
            <a:ext cx="566739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5" y="2028825"/>
            <a:ext cx="5667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17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Quiz: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428868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P(+x,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P(+x)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P(-y OR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81603"/>
              </p:ext>
            </p:extLst>
          </p:nvPr>
        </p:nvGraphicFramePr>
        <p:xfrm>
          <a:off x="8364123" y="2116487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293" y="1620876"/>
            <a:ext cx="1149651" cy="2986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124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Marginal Distributions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61747" y="1452563"/>
            <a:ext cx="7825053" cy="4525962"/>
          </a:xfrm>
        </p:spPr>
        <p:txBody>
          <a:bodyPr/>
          <a:lstStyle/>
          <a:p>
            <a:pPr eaLnBrk="1" hangingPunct="1"/>
            <a:r>
              <a:rPr lang="en-US" sz="2000" dirty="0" smtClean="0"/>
              <a:t>Marginal distributions are sub-tables which eliminate variables </a:t>
            </a:r>
          </a:p>
          <a:p>
            <a:pPr eaLnBrk="1" hangingPunct="1"/>
            <a:r>
              <a:rPr lang="en-US" sz="2000" dirty="0" smtClean="0"/>
              <a:t>Marginalization (summing out): Combine collapsed rows by adding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299939"/>
              </p:ext>
            </p:extLst>
          </p:nvPr>
        </p:nvGraphicFramePr>
        <p:xfrm>
          <a:off x="343549" y="330081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895498"/>
              </p:ext>
            </p:extLst>
          </p:nvPr>
        </p:nvGraphicFramePr>
        <p:xfrm>
          <a:off x="7148913" y="27197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496924"/>
              </p:ext>
            </p:extLst>
          </p:nvPr>
        </p:nvGraphicFramePr>
        <p:xfrm>
          <a:off x="7148913" y="45485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700875" y="34225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700875" y="499332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348" name="Picture 6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88" y="2842024"/>
            <a:ext cx="11779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6" name="Picture 9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14" y="3671826"/>
            <a:ext cx="24336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7" name="Picture 9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63" y="2314974"/>
            <a:ext cx="731839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8" name="Picture 9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76" y="5223516"/>
            <a:ext cx="246221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63" y="4143774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31" name="Picture 9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8" y="6110686"/>
            <a:ext cx="571658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3" y="1144882"/>
            <a:ext cx="2954357" cy="1935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Quiz: Marginal Distributions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26394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53849"/>
              </p:ext>
            </p:extLst>
          </p:nvPr>
        </p:nvGraphicFramePr>
        <p:xfrm>
          <a:off x="7119884" y="19142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076043"/>
              </p:ext>
            </p:extLst>
          </p:nvPr>
        </p:nvGraphicFramePr>
        <p:xfrm>
          <a:off x="7119884" y="37430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671847" y="261704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671847" y="41877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6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533" y="2866286"/>
            <a:ext cx="2582940" cy="6121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863" y="1509436"/>
            <a:ext cx="791580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479" y="4417978"/>
            <a:ext cx="2551748" cy="5670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0919" y="3338234"/>
            <a:ext cx="761332" cy="298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3" y="1144882"/>
            <a:ext cx="2954357" cy="19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1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Conditional Probabilities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17502" y="1292786"/>
            <a:ext cx="8562975" cy="4680978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 simple relation between joint and conditional probabilities</a:t>
            </a:r>
          </a:p>
          <a:p>
            <a:pPr lvl="1" eaLnBrk="1" hangingPunct="1"/>
            <a:r>
              <a:rPr lang="en-US" sz="2000" dirty="0" smtClean="0">
                <a:solidFill>
                  <a:schemeClr val="accent2"/>
                </a:solidFill>
              </a:rPr>
              <a:t>In fact, this is taken as the </a:t>
            </a:r>
            <a:r>
              <a:rPr lang="en-US" sz="2000" i="1" dirty="0" smtClean="0">
                <a:solidFill>
                  <a:schemeClr val="accent2"/>
                </a:solidFill>
              </a:rPr>
              <a:t>definition</a:t>
            </a:r>
            <a:r>
              <a:rPr lang="en-US" sz="2000" dirty="0" smtClean="0">
                <a:solidFill>
                  <a:schemeClr val="accent2"/>
                </a:solidFill>
              </a:rPr>
              <a:t> of a conditional probability</a:t>
            </a:r>
          </a:p>
        </p:txBody>
      </p:sp>
      <p:pic>
        <p:nvPicPr>
          <p:cNvPr id="1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740025"/>
            <a:ext cx="237331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22584"/>
              </p:ext>
            </p:extLst>
          </p:nvPr>
        </p:nvGraphicFramePr>
        <p:xfrm>
          <a:off x="762000" y="4576763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3343" name="Group 21"/>
          <p:cNvGrpSpPr>
            <a:grpSpLocks/>
          </p:cNvGrpSpPr>
          <p:nvPr/>
        </p:nvGrpSpPr>
        <p:grpSpPr bwMode="auto">
          <a:xfrm>
            <a:off x="6021150" y="2655489"/>
            <a:ext cx="2197100" cy="1272154"/>
            <a:chOff x="5105400" y="2512724"/>
            <a:chExt cx="2895600" cy="1676400"/>
          </a:xfrm>
        </p:grpSpPr>
        <p:sp>
          <p:nvSpPr>
            <p:cNvPr id="13347" name="Oval 33"/>
            <p:cNvSpPr>
              <a:spLocks noChangeArrowheads="1"/>
            </p:cNvSpPr>
            <p:nvPr/>
          </p:nvSpPr>
          <p:spPr bwMode="auto">
            <a:xfrm>
              <a:off x="5105400" y="2512724"/>
              <a:ext cx="1828800" cy="1676400"/>
            </a:xfrm>
            <a:prstGeom prst="ellipse">
              <a:avLst/>
            </a:prstGeom>
            <a:solidFill>
              <a:srgbClr val="3333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8" name="Oval 34"/>
            <p:cNvSpPr>
              <a:spLocks noChangeArrowheads="1"/>
            </p:cNvSpPr>
            <p:nvPr/>
          </p:nvSpPr>
          <p:spPr bwMode="auto">
            <a:xfrm>
              <a:off x="6172200" y="2512724"/>
              <a:ext cx="1828800" cy="1676400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" name="Picture 2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9" y="41910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8332" y="4885634"/>
            <a:ext cx="3269608" cy="3135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7970" y="2256708"/>
            <a:ext cx="3174853" cy="21546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02172" y="3957739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9786"/>
                </a:solidFill>
                <a:latin typeface="Calibri"/>
                <a:cs typeface="Calibri"/>
              </a:rPr>
              <a:t>P(b)</a:t>
            </a:r>
            <a:endParaRPr lang="en-US" sz="2000" i="1" dirty="0">
              <a:solidFill>
                <a:srgbClr val="FF9786"/>
              </a:solidFill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6680" y="3951376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accent2"/>
                </a:solidFill>
                <a:latin typeface="Calibri"/>
                <a:cs typeface="Calibri"/>
              </a:rPr>
              <a:t>P(a)</a:t>
            </a:r>
            <a:endParaRPr lang="en-US" sz="2000" i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67903" y="2289341"/>
            <a:ext cx="86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E57071"/>
                </a:solidFill>
                <a:latin typeface="Calibri"/>
                <a:cs typeface="Calibri"/>
              </a:rPr>
              <a:t>P(</a:t>
            </a:r>
            <a:r>
              <a:rPr lang="en-US" sz="2000" i="1" dirty="0" err="1" smtClean="0">
                <a:solidFill>
                  <a:srgbClr val="E57071"/>
                </a:solidFill>
                <a:latin typeface="Calibri"/>
                <a:cs typeface="Calibri"/>
              </a:rPr>
              <a:t>a,b</a:t>
            </a:r>
            <a:r>
              <a:rPr lang="en-US" sz="2000" i="1" dirty="0" smtClean="0">
                <a:solidFill>
                  <a:srgbClr val="E57071"/>
                </a:solidFill>
                <a:latin typeface="Calibri"/>
                <a:cs typeface="Calibri"/>
              </a:rPr>
              <a:t>)</a:t>
            </a:r>
            <a:endParaRPr lang="en-US" sz="2000" i="1" dirty="0">
              <a:solidFill>
                <a:srgbClr val="E57071"/>
              </a:solidFill>
              <a:latin typeface="Calibri"/>
              <a:cs typeface="Calibri"/>
            </a:endParaRPr>
          </a:p>
        </p:txBody>
      </p:sp>
      <p:pic>
        <p:nvPicPr>
          <p:cNvPr id="15" name="Picture 14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4884" y="4686487"/>
            <a:ext cx="2836647" cy="7315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3115" y="4702806"/>
            <a:ext cx="836064" cy="6569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5437" y="4923246"/>
            <a:ext cx="82113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661" y="5802804"/>
            <a:ext cx="5643435" cy="298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759" y="6306753"/>
            <a:ext cx="1701988" cy="2538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6024" y="6311728"/>
            <a:ext cx="80620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ular Callout 10"/>
          <p:cNvSpPr/>
          <p:nvPr/>
        </p:nvSpPr>
        <p:spPr>
          <a:xfrm>
            <a:off x="4784956" y="5704129"/>
            <a:ext cx="6020880" cy="997942"/>
          </a:xfrm>
          <a:prstGeom prst="wedgeRectCallout">
            <a:avLst>
              <a:gd name="adj1" fmla="val -1035"/>
              <a:gd name="adj2" fmla="val -81872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80885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6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50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Conditional Distributions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tx1"/>
                </a:solidFill>
                <a:ea typeface="ＭＳ Ｐゴシック" pitchFamily="34" charset="-128"/>
              </a:rPr>
              <a:t>Conditional distributions are probability distributions over some variables given fixed values of others</a:t>
            </a:r>
          </a:p>
        </p:txBody>
      </p:sp>
      <p:pic>
        <p:nvPicPr>
          <p:cNvPr id="13316" name="Picture 5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4" y="2943225"/>
            <a:ext cx="20716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61942"/>
              </p:ext>
            </p:extLst>
          </p:nvPr>
        </p:nvGraphicFramePr>
        <p:xfrm>
          <a:off x="8479064" y="355872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5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655355"/>
              </p:ext>
            </p:extLst>
          </p:nvPr>
        </p:nvGraphicFramePr>
        <p:xfrm>
          <a:off x="1708151" y="3384550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9" name="Picture 5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4800600"/>
            <a:ext cx="21621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640011"/>
              </p:ext>
            </p:extLst>
          </p:nvPr>
        </p:nvGraphicFramePr>
        <p:xfrm>
          <a:off x="1712913" y="5241925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115" name="Picture 5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90" y="3134859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6" name="TextBox 55"/>
          <p:cNvSpPr txBox="1">
            <a:spLocks noChangeArrowheads="1"/>
          </p:cNvSpPr>
          <p:nvPr/>
        </p:nvSpPr>
        <p:spPr bwMode="auto">
          <a:xfrm>
            <a:off x="1309688" y="2386015"/>
            <a:ext cx="274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Conditional Distributions</a:t>
            </a:r>
          </a:p>
        </p:txBody>
      </p:sp>
      <p:sp>
        <p:nvSpPr>
          <p:cNvPr id="45117" name="TextBox 56"/>
          <p:cNvSpPr txBox="1">
            <a:spLocks noChangeArrowheads="1"/>
          </p:cNvSpPr>
          <p:nvPr/>
        </p:nvSpPr>
        <p:spPr bwMode="auto">
          <a:xfrm>
            <a:off x="8890229" y="2507796"/>
            <a:ext cx="258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Joint Distribution</a:t>
            </a:r>
          </a:p>
        </p:txBody>
      </p:sp>
      <p:sp>
        <p:nvSpPr>
          <p:cNvPr id="60" name="Left Brace 59"/>
          <p:cNvSpPr/>
          <p:nvPr/>
        </p:nvSpPr>
        <p:spPr>
          <a:xfrm>
            <a:off x="1139825" y="2921000"/>
            <a:ext cx="207963" cy="35179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5" y="4097338"/>
            <a:ext cx="3127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65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017487"/>
              </p:ext>
            </p:extLst>
          </p:nvPr>
        </p:nvGraphicFramePr>
        <p:xfrm>
          <a:off x="303920" y="310214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9730" y="4777783"/>
            <a:ext cx="1909108" cy="217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693" y="5202189"/>
            <a:ext cx="3963475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51684" name="Picture 105168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641" y="4628880"/>
            <a:ext cx="1960987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51687" name="Picture 105168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1787" y="5820989"/>
            <a:ext cx="1846855" cy="486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9" y="2617156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4887" y="1985835"/>
            <a:ext cx="1954844" cy="2231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816" y="2414782"/>
            <a:ext cx="4058427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85" y="1831680"/>
            <a:ext cx="2018591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983" y="2968288"/>
            <a:ext cx="1891099" cy="4887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222060"/>
              </p:ext>
            </p:extLst>
          </p:nvPr>
        </p:nvGraphicFramePr>
        <p:xfrm>
          <a:off x="10246122" y="3659964"/>
          <a:ext cx="1581151" cy="1188720"/>
        </p:xfrm>
        <a:graphic>
          <a:graphicData uri="http://schemas.openxmlformats.org/drawingml/2006/table">
            <a:tbl>
              <a:tblPr/>
              <a:tblGrid>
                <a:gridCol w="857251"/>
                <a:gridCol w="7239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8" y="319800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3791014" y="3971224"/>
            <a:ext cx="5772525" cy="317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4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/>
              <a:t>Probability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83" y="1900985"/>
            <a:ext cx="5592576" cy="3728384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4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16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771322"/>
            <a:ext cx="2195483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 smtClean="0">
                <a:latin typeface="Calibri"/>
                <a:cs typeface="Calibri"/>
              </a:rPr>
              <a:t>SELECT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92277"/>
              </p:ext>
            </p:extLst>
          </p:nvPr>
        </p:nvGraphicFramePr>
        <p:xfrm>
          <a:off x="303920" y="330086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051689" name="Group 1051688"/>
          <p:cNvGrpSpPr/>
          <p:nvPr/>
        </p:nvGrpSpPr>
        <p:grpSpPr bwMode="auto">
          <a:xfrm>
            <a:off x="4685939" y="5619334"/>
            <a:ext cx="3357111" cy="990267"/>
            <a:chOff x="3830658" y="4628880"/>
            <a:chExt cx="5101206" cy="1477080"/>
          </a:xfrm>
        </p:grpSpPr>
        <p:pic>
          <p:nvPicPr>
            <p:cNvPr id="27" name="Picture 26" descr="txp_fig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30658" y="4759927"/>
              <a:ext cx="2046540" cy="1953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9" descr="txp_fig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78325" y="5133446"/>
              <a:ext cx="3553539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51684" name="Picture 1051683" descr="txp_fig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81865" y="4628880"/>
              <a:ext cx="1758164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51687" name="Picture 1051686" descr="txp_fig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5099" y="5678047"/>
              <a:ext cx="1655837" cy="42791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9" y="2815876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 bwMode="auto">
          <a:xfrm>
            <a:off x="4636141" y="1261440"/>
            <a:ext cx="3605608" cy="1008935"/>
            <a:chOff x="3711749" y="2025130"/>
            <a:chExt cx="5117028" cy="1431867"/>
          </a:xfrm>
        </p:grpSpPr>
        <p:pic>
          <p:nvPicPr>
            <p:cNvPr id="6" name="Picture 5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1749" y="2160935"/>
              <a:ext cx="1722173" cy="1965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 descr="txp_fig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53396" y="2538828"/>
              <a:ext cx="357538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0372" y="2025130"/>
              <a:ext cx="177833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 descr="txp_fig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42091" y="3026454"/>
              <a:ext cx="1666015" cy="4305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278837"/>
              </p:ext>
            </p:extLst>
          </p:nvPr>
        </p:nvGraphicFramePr>
        <p:xfrm>
          <a:off x="10246122" y="3729084"/>
          <a:ext cx="1581151" cy="1188720"/>
        </p:xfrm>
        <a:graphic>
          <a:graphicData uri="http://schemas.openxmlformats.org/drawingml/2006/table">
            <a:tbl>
              <a:tblPr/>
              <a:tblGrid>
                <a:gridCol w="857251"/>
                <a:gridCol w="7239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8" y="326712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9" y="421632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788458"/>
              </p:ext>
            </p:extLst>
          </p:nvPr>
        </p:nvGraphicFramePr>
        <p:xfrm>
          <a:off x="5308484" y="3784455"/>
          <a:ext cx="1922486" cy="1188720"/>
        </p:xfrm>
        <a:graphic>
          <a:graphicData uri="http://schemas.openxmlformats.org/drawingml/2006/table">
            <a:tbl>
              <a:tblPr/>
              <a:tblGrid>
                <a:gridCol w="630195"/>
                <a:gridCol w="733895"/>
                <a:gridCol w="558396"/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3" y="4172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7" y="3378056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820042"/>
            <a:ext cx="286819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 smtClean="0">
                <a:latin typeface="Calibri"/>
                <a:cs typeface="Calibri"/>
              </a:rPr>
              <a:t>NORMALIZE </a:t>
            </a:r>
            <a:r>
              <a:rPr lang="en-US" sz="2000" dirty="0" smtClean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cs typeface="Calibri"/>
              </a:rPr>
              <a:t>(</a:t>
            </a:r>
            <a:r>
              <a:rPr lang="en-US" sz="2000" dirty="0">
                <a:latin typeface="Calibri"/>
                <a:cs typeface="Calibri"/>
              </a:rPr>
              <a:t>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8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 animBg="1"/>
      <p:bldP spid="22" grpId="0" animBg="1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917996"/>
              </p:ext>
            </p:extLst>
          </p:nvPr>
        </p:nvGraphicFramePr>
        <p:xfrm>
          <a:off x="303920" y="255782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9" y="2072836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62825"/>
              </p:ext>
            </p:extLst>
          </p:nvPr>
        </p:nvGraphicFramePr>
        <p:xfrm>
          <a:off x="10246122" y="2986044"/>
          <a:ext cx="1581151" cy="1188720"/>
        </p:xfrm>
        <a:graphic>
          <a:graphicData uri="http://schemas.openxmlformats.org/drawingml/2006/table">
            <a:tbl>
              <a:tblPr/>
              <a:tblGrid>
                <a:gridCol w="857251"/>
                <a:gridCol w="7239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8" y="252408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9" y="347328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019968"/>
              </p:ext>
            </p:extLst>
          </p:nvPr>
        </p:nvGraphicFramePr>
        <p:xfrm>
          <a:off x="5308484" y="3041415"/>
          <a:ext cx="1922486" cy="1188720"/>
        </p:xfrm>
        <a:graphic>
          <a:graphicData uri="http://schemas.openxmlformats.org/drawingml/2006/table">
            <a:tbl>
              <a:tblPr/>
              <a:tblGrid>
                <a:gridCol w="630195"/>
                <a:gridCol w="733895"/>
                <a:gridCol w="558396"/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3" y="342965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028282"/>
            <a:ext cx="2195483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 smtClean="0">
                <a:latin typeface="Calibri"/>
                <a:cs typeface="Calibri"/>
              </a:rPr>
              <a:t>SELECT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7" y="2635017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077002"/>
            <a:ext cx="286819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 smtClean="0">
                <a:latin typeface="Calibri"/>
                <a:cs typeface="Calibri"/>
              </a:rPr>
              <a:t>NORMALIZE </a:t>
            </a:r>
            <a:r>
              <a:rPr lang="en-US" sz="2000" dirty="0" smtClean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cs typeface="Calibri"/>
              </a:rPr>
              <a:t>(</a:t>
            </a:r>
            <a:r>
              <a:rPr lang="en-US" sz="2000" dirty="0">
                <a:latin typeface="Calibri"/>
                <a:cs typeface="Calibri"/>
              </a:rPr>
              <a:t>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ph idx="1"/>
          </p:nvPr>
        </p:nvSpPr>
        <p:spPr>
          <a:xfrm>
            <a:off x="396726" y="4987081"/>
            <a:ext cx="9607409" cy="5857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Why does this work? Sum of selection is P(evidence)!  (P(T=c),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 </a:t>
            </a:r>
          </a:p>
        </p:txBody>
      </p:sp>
      <p:pic>
        <p:nvPicPr>
          <p:cNvPr id="31" name="Picture 6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53" y="5674302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3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906258"/>
              </p:ext>
            </p:extLst>
          </p:nvPr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3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9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3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3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 smtClean="0">
                <a:latin typeface="Calibri"/>
                <a:cs typeface="Calibri"/>
              </a:rPr>
              <a:t>SELECT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2" y="2490651"/>
            <a:ext cx="286819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 smtClean="0">
                <a:latin typeface="Calibri"/>
                <a:cs typeface="Calibri"/>
              </a:rPr>
              <a:t>NORMALIZE </a:t>
            </a:r>
            <a:r>
              <a:rPr lang="en-US" sz="2000" dirty="0" smtClean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cs typeface="Calibri"/>
              </a:rPr>
              <a:t>(</a:t>
            </a:r>
            <a:r>
              <a:rPr lang="en-US" sz="2000" dirty="0">
                <a:latin typeface="Calibri"/>
                <a:cs typeface="Calibri"/>
              </a:rPr>
              <a:t>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P(X | Y=-y)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488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/>
          <p:cNvSpPr>
            <a:spLocks noGrp="1" noChangeArrowheads="1"/>
          </p:cNvSpPr>
          <p:nvPr>
            <p:ph idx="1"/>
          </p:nvPr>
        </p:nvSpPr>
        <p:spPr>
          <a:xfrm>
            <a:off x="491721" y="1360417"/>
            <a:ext cx="84709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(Dictionary) To bring or restore to a normal condition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 smtClean="0"/>
              <a:t>Procedure:</a:t>
            </a:r>
          </a:p>
          <a:p>
            <a:pPr lvl="1"/>
            <a:r>
              <a:rPr lang="en-US" sz="2000" dirty="0" smtClean="0"/>
              <a:t>Step 1: Compute Z = sum over all entries</a:t>
            </a:r>
          </a:p>
          <a:p>
            <a:pPr lvl="1"/>
            <a:r>
              <a:rPr lang="en-US" sz="2000" dirty="0" smtClean="0"/>
              <a:t>Step 2: Divide every entry by Z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Example 1</a:t>
            </a:r>
          </a:p>
          <a:p>
            <a:pPr lvl="1"/>
            <a:endParaRPr lang="en-US" sz="20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 smtClean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 Normalize</a:t>
            </a:r>
          </a:p>
        </p:txBody>
      </p:sp>
      <p:sp>
        <p:nvSpPr>
          <p:cNvPr id="1051690" name="Rectangular Callout 1051689"/>
          <p:cNvSpPr/>
          <p:nvPr/>
        </p:nvSpPr>
        <p:spPr>
          <a:xfrm>
            <a:off x="6505277" y="2324160"/>
            <a:ext cx="3343352" cy="362880"/>
          </a:xfrm>
          <a:prstGeom prst="wedgeRectCallout">
            <a:avLst>
              <a:gd name="adj1" fmla="val -43217"/>
              <a:gd name="adj2" fmla="val -164407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All entries sum to ONE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51691" name="Rounded Rectangle 1051690"/>
          <p:cNvSpPr/>
          <p:nvPr/>
        </p:nvSpPr>
        <p:spPr>
          <a:xfrm>
            <a:off x="5338994" y="1442880"/>
            <a:ext cx="2220261" cy="406080"/>
          </a:xfrm>
          <a:prstGeom prst="round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9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49899"/>
              </p:ext>
            </p:extLst>
          </p:nvPr>
        </p:nvGraphicFramePr>
        <p:xfrm>
          <a:off x="578911" y="4852284"/>
          <a:ext cx="1581151" cy="1188720"/>
        </p:xfrm>
        <a:graphic>
          <a:graphicData uri="http://schemas.openxmlformats.org/drawingml/2006/table">
            <a:tbl>
              <a:tblPr/>
              <a:tblGrid>
                <a:gridCol w="857251"/>
                <a:gridCol w="7239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" name="Line 45"/>
          <p:cNvSpPr>
            <a:spLocks noChangeShapeType="1"/>
          </p:cNvSpPr>
          <p:nvPr/>
        </p:nvSpPr>
        <p:spPr bwMode="auto">
          <a:xfrm>
            <a:off x="2417388" y="5468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1692" name="TextBox 1051691"/>
          <p:cNvSpPr txBox="1"/>
          <p:nvPr/>
        </p:nvSpPr>
        <p:spPr>
          <a:xfrm>
            <a:off x="2142512" y="5650560"/>
            <a:ext cx="133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 = 0.5</a:t>
            </a:r>
            <a:endParaRPr lang="en-US" dirty="0"/>
          </a:p>
        </p:txBody>
      </p:sp>
      <p:graphicFrame>
        <p:nvGraphicFramePr>
          <p:cNvPr id="52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155321"/>
              </p:ext>
            </p:extLst>
          </p:nvPr>
        </p:nvGraphicFramePr>
        <p:xfrm>
          <a:off x="3729097" y="4875084"/>
          <a:ext cx="1581151" cy="1188720"/>
        </p:xfrm>
        <a:graphic>
          <a:graphicData uri="http://schemas.openxmlformats.org/drawingml/2006/table">
            <a:tbl>
              <a:tblPr/>
              <a:tblGrid>
                <a:gridCol w="857251"/>
                <a:gridCol w="7239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5862165" y="4286257"/>
            <a:ext cx="5195947" cy="139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Example 2</a:t>
            </a:r>
          </a:p>
          <a:p>
            <a:pPr lvl="1"/>
            <a:endParaRPr lang="en-US" sz="20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graphicFrame>
        <p:nvGraphicFramePr>
          <p:cNvPr id="5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48457"/>
              </p:ext>
            </p:extLst>
          </p:nvPr>
        </p:nvGraphicFramePr>
        <p:xfrm>
          <a:off x="6031680" y="4799042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/>
                <a:gridCol w="756848"/>
                <a:gridCol w="756848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2372665" y="491304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</a:t>
            </a:r>
            <a:endParaRPr lang="en-US" dirty="0"/>
          </a:p>
        </p:txBody>
      </p:sp>
      <p:sp>
        <p:nvSpPr>
          <p:cNvPr id="56" name="Line 45"/>
          <p:cNvSpPr>
            <a:spLocks noChangeShapeType="1"/>
          </p:cNvSpPr>
          <p:nvPr/>
        </p:nvSpPr>
        <p:spPr bwMode="auto">
          <a:xfrm>
            <a:off x="8608553" y="562973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8558294" y="5785680"/>
            <a:ext cx="84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= 50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8537913" y="514320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</a:t>
            </a:r>
            <a:endParaRPr lang="en-US" dirty="0"/>
          </a:p>
        </p:txBody>
      </p:sp>
      <p:graphicFrame>
        <p:nvGraphicFramePr>
          <p:cNvPr id="60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062727"/>
              </p:ext>
            </p:extLst>
          </p:nvPr>
        </p:nvGraphicFramePr>
        <p:xfrm>
          <a:off x="9803883" y="4795922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/>
                <a:gridCol w="756848"/>
                <a:gridCol w="756848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19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90" grpId="0" animBg="1"/>
      <p:bldP spid="1051691" grpId="0" animBg="1"/>
      <p:bldP spid="50" grpId="0" animBg="1"/>
      <p:bldP spid="1051692" grpId="0"/>
      <p:bldP spid="55" grpId="0"/>
      <p:bldP spid="56" grpId="0" animBg="1"/>
      <p:bldP spid="57" grpId="0"/>
      <p:bldP spid="5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Normalization Trick</a:t>
            </a:r>
          </a:p>
        </p:txBody>
      </p:sp>
      <p:sp>
        <p:nvSpPr>
          <p:cNvPr id="1051651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600202"/>
            <a:ext cx="8377239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 trick to get a whole conditional distribution at once: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Select the joint probabilities matching the evidence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Normalize the selection (make it sum to one)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Why does this work? Sum of selection is P(evidence)!  (P(r),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 </a:t>
            </a:r>
          </a:p>
        </p:txBody>
      </p:sp>
      <p:graphicFrame>
        <p:nvGraphicFramePr>
          <p:cNvPr id="105165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705634"/>
              </p:ext>
            </p:extLst>
          </p:nvPr>
        </p:nvGraphicFramePr>
        <p:xfrm>
          <a:off x="611188" y="3203577"/>
          <a:ext cx="2209801" cy="1854201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51678" name="Line 30"/>
          <p:cNvSpPr>
            <a:spLocks noChangeShapeType="1"/>
          </p:cNvSpPr>
          <p:nvPr/>
        </p:nvSpPr>
        <p:spPr bwMode="auto">
          <a:xfrm>
            <a:off x="2973390" y="4011613"/>
            <a:ext cx="8159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51679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741583"/>
              </p:ext>
            </p:extLst>
          </p:nvPr>
        </p:nvGraphicFramePr>
        <p:xfrm>
          <a:off x="3883026" y="3582990"/>
          <a:ext cx="1866900" cy="1114425"/>
        </p:xfrm>
        <a:graphic>
          <a:graphicData uri="http://schemas.openxmlformats.org/drawingml/2006/table">
            <a:tbl>
              <a:tblPr/>
              <a:tblGrid>
                <a:gridCol w="611973"/>
                <a:gridCol w="712676"/>
                <a:gridCol w="54225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51693" name="Line 45"/>
          <p:cNvSpPr>
            <a:spLocks noChangeShapeType="1"/>
          </p:cNvSpPr>
          <p:nvPr/>
        </p:nvSpPr>
        <p:spPr bwMode="auto">
          <a:xfrm>
            <a:off x="5881688" y="3979863"/>
            <a:ext cx="806451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5169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283600"/>
              </p:ext>
            </p:extLst>
          </p:nvPr>
        </p:nvGraphicFramePr>
        <p:xfrm>
          <a:off x="6859589" y="3582990"/>
          <a:ext cx="1581151" cy="1114425"/>
        </p:xfrm>
        <a:graphic>
          <a:graphicData uri="http://schemas.openxmlformats.org/drawingml/2006/table">
            <a:tbl>
              <a:tblPr/>
              <a:tblGrid>
                <a:gridCol w="857251"/>
                <a:gridCol w="7239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51708" name="Text Box 60"/>
          <p:cNvSpPr txBox="1">
            <a:spLocks noChangeArrowheads="1"/>
          </p:cNvSpPr>
          <p:nvPr/>
        </p:nvSpPr>
        <p:spPr bwMode="auto">
          <a:xfrm>
            <a:off x="2944813" y="4194177"/>
            <a:ext cx="83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  <a:cs typeface="Calibri" pitchFamily="34" charset="0"/>
              </a:rPr>
              <a:t>Select</a:t>
            </a:r>
          </a:p>
        </p:txBody>
      </p:sp>
      <p:sp>
        <p:nvSpPr>
          <p:cNvPr id="1051709" name="Text Box 61"/>
          <p:cNvSpPr txBox="1">
            <a:spLocks noChangeArrowheads="1"/>
          </p:cNvSpPr>
          <p:nvPr/>
        </p:nvSpPr>
        <p:spPr bwMode="auto">
          <a:xfrm>
            <a:off x="5745163" y="4162425"/>
            <a:ext cx="1295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pic>
        <p:nvPicPr>
          <p:cNvPr id="1051710" name="Picture 6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6" y="3176588"/>
            <a:ext cx="10001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711" name="Picture 6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3121025"/>
            <a:ext cx="9699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715" name="Picture 6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5" y="5803902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30" name="Picture 5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7" y="2771775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86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78" grpId="0" animBg="1"/>
      <p:bldP spid="1051693" grpId="0" animBg="1"/>
      <p:bldP spid="1051708" grpId="0"/>
      <p:bldP spid="105170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Conditional Distributions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Conditional distributions are probability distributions over some variables given fixed values of others</a:t>
            </a:r>
          </a:p>
        </p:txBody>
      </p:sp>
      <p:pic>
        <p:nvPicPr>
          <p:cNvPr id="13316" name="Picture 5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4" y="2943225"/>
            <a:ext cx="20716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056488"/>
              </p:ext>
            </p:extLst>
          </p:nvPr>
        </p:nvGraphicFramePr>
        <p:xfrm>
          <a:off x="5416551" y="3435350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057381"/>
              </p:ext>
            </p:extLst>
          </p:nvPr>
        </p:nvGraphicFramePr>
        <p:xfrm>
          <a:off x="1708151" y="3384550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9" name="Picture 5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4800600"/>
            <a:ext cx="21621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651360"/>
              </p:ext>
            </p:extLst>
          </p:nvPr>
        </p:nvGraphicFramePr>
        <p:xfrm>
          <a:off x="1712913" y="5241925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96" name="Picture 5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7" y="3011488"/>
            <a:ext cx="1179513" cy="2984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xtLst/>
        </p:spPr>
      </p:pic>
      <p:sp>
        <p:nvSpPr>
          <p:cNvPr id="14397" name="TextBox 55"/>
          <p:cNvSpPr txBox="1">
            <a:spLocks noChangeArrowheads="1"/>
          </p:cNvSpPr>
          <p:nvPr/>
        </p:nvSpPr>
        <p:spPr bwMode="auto">
          <a:xfrm>
            <a:off x="1309688" y="2386013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Conditional Distributions</a:t>
            </a:r>
          </a:p>
        </p:txBody>
      </p:sp>
      <p:sp>
        <p:nvSpPr>
          <p:cNvPr id="14398" name="TextBox 56"/>
          <p:cNvSpPr txBox="1">
            <a:spLocks noChangeArrowheads="1"/>
          </p:cNvSpPr>
          <p:nvPr/>
        </p:nvSpPr>
        <p:spPr bwMode="auto">
          <a:xfrm>
            <a:off x="5827714" y="2384425"/>
            <a:ext cx="2587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Joint Distribution</a:t>
            </a:r>
          </a:p>
        </p:txBody>
      </p:sp>
      <p:sp>
        <p:nvSpPr>
          <p:cNvPr id="60" name="Left Brace 59"/>
          <p:cNvSpPr/>
          <p:nvPr/>
        </p:nvSpPr>
        <p:spPr>
          <a:xfrm>
            <a:off x="1139825" y="2921000"/>
            <a:ext cx="207963" cy="35179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5" y="4097338"/>
            <a:ext cx="3127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Probabilistic Inference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79413" y="1407089"/>
            <a:ext cx="6854237" cy="4773049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Probabilistic inference: compute a desired probability from other known probabilities (e.g. conditional from joint)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We generally compute conditional probabilities </a:t>
            </a:r>
          </a:p>
          <a:p>
            <a:pPr lvl="1" eaLnBrk="1" hangingPunct="1"/>
            <a:r>
              <a:rPr lang="en-US" sz="2000" dirty="0" smtClean="0"/>
              <a:t>P(on time | no reported accidents) = 0.90</a:t>
            </a:r>
          </a:p>
          <a:p>
            <a:pPr lvl="1" eaLnBrk="1" hangingPunct="1"/>
            <a:r>
              <a:rPr lang="en-US" sz="2000" dirty="0" smtClean="0"/>
              <a:t>These represent the agent’s </a:t>
            </a:r>
            <a:r>
              <a:rPr lang="en-US" sz="2000" i="1" dirty="0" smtClean="0"/>
              <a:t>beliefs</a:t>
            </a:r>
            <a:r>
              <a:rPr lang="en-US" sz="2000" dirty="0" smtClean="0"/>
              <a:t> given the evidence</a:t>
            </a:r>
            <a:endParaRPr lang="en-US" sz="2000" i="1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Probabilities change with new evidence:</a:t>
            </a:r>
          </a:p>
          <a:p>
            <a:pPr lvl="1" eaLnBrk="1" hangingPunct="1"/>
            <a:r>
              <a:rPr lang="en-US" sz="2000" dirty="0" smtClean="0"/>
              <a:t>P(on time | no accidents, 5 a.m.) = 0.95</a:t>
            </a:r>
          </a:p>
          <a:p>
            <a:pPr lvl="1" eaLnBrk="1" hangingPunct="1"/>
            <a:r>
              <a:rPr lang="en-US" sz="2000" dirty="0" smtClean="0"/>
              <a:t>P(on time | no accidents, 5 a.m., raining) = 0.80</a:t>
            </a:r>
          </a:p>
          <a:p>
            <a:pPr lvl="1" eaLnBrk="1" hangingPunct="1"/>
            <a:r>
              <a:rPr lang="en-US" sz="2000" dirty="0" smtClean="0"/>
              <a:t>Observing new evidence causes </a:t>
            </a:r>
            <a:r>
              <a:rPr lang="en-US" sz="2000" i="1" dirty="0" smtClean="0"/>
              <a:t>beliefs to be updated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17" y="1295019"/>
            <a:ext cx="5110455" cy="4728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 smtClean="0"/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5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 smtClean="0"/>
          </a:p>
          <a:p>
            <a:pPr lvl="1" eaLnBrk="1" hangingPunct="1">
              <a:lnSpc>
                <a:spcPct val="80000"/>
              </a:lnSpc>
            </a:pPr>
            <a:endParaRPr lang="en-US" sz="1600" dirty="0" smtClean="0"/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4" y="1610537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4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1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5" y="1873691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25" y="6153402"/>
            <a:ext cx="1885951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4" y="6071444"/>
            <a:ext cx="3257551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89768" y="5379367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65" y="662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9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21"/>
            <a:ext cx="152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 pitchFamily="34" charset="0"/>
                <a:cs typeface="Calibri" pitchFamily="34" charset="0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09" y="1129150"/>
            <a:ext cx="155733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pitchFamily="34" charset="0"/>
                <a:cs typeface="Calibri" pitchFamily="34" charset="0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9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/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 smtClean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/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7" y="3081165"/>
            <a:ext cx="3822723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/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9" y="3072766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/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3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8" y="373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92" y="567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8359" y="632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97" y="3665396"/>
            <a:ext cx="1123188" cy="151119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P(</a:t>
            </a:r>
            <a:r>
              <a:rPr lang="en-US" sz="2400" dirty="0"/>
              <a:t>W</a:t>
            </a:r>
            <a:r>
              <a:rPr lang="en-US" sz="2400" dirty="0" smtClean="0"/>
              <a:t>)?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P(</a:t>
            </a:r>
            <a:r>
              <a:rPr lang="en-US" sz="2400" dirty="0"/>
              <a:t>W</a:t>
            </a:r>
            <a:r>
              <a:rPr lang="en-US" sz="2400" dirty="0" smtClean="0"/>
              <a:t> | winter)?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P(</a:t>
            </a:r>
            <a:r>
              <a:rPr lang="en-US" sz="2400" dirty="0"/>
              <a:t>W</a:t>
            </a:r>
            <a:r>
              <a:rPr lang="en-US" sz="2400" dirty="0" smtClean="0"/>
              <a:t>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074790"/>
              </p:ext>
            </p:extLst>
          </p:nvPr>
        </p:nvGraphicFramePr>
        <p:xfrm>
          <a:off x="7852553" y="1515801"/>
          <a:ext cx="3484336" cy="3566160"/>
        </p:xfrm>
        <a:graphic>
          <a:graphicData uri="http://schemas.openxmlformats.org/drawingml/2006/table">
            <a:tbl>
              <a:tblPr/>
              <a:tblGrid>
                <a:gridCol w="1036411"/>
                <a:gridCol w="828675"/>
                <a:gridCol w="828675"/>
                <a:gridCol w="79057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929087" y="1411489"/>
            <a:ext cx="8080343" cy="42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Obvious problems:</a:t>
            </a:r>
          </a:p>
          <a:p>
            <a:pPr lvl="3">
              <a:lnSpc>
                <a:spcPct val="80000"/>
              </a:lnSpc>
            </a:pPr>
            <a:endParaRPr lang="en-US" sz="12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Worst-case time complexity O(</a:t>
            </a:r>
            <a:r>
              <a:rPr lang="en-US" sz="2000" dirty="0" err="1" smtClean="0"/>
              <a:t>d</a:t>
            </a:r>
            <a:r>
              <a:rPr lang="en-US" sz="2000" baseline="30000" dirty="0" err="1" smtClean="0"/>
              <a:t>n</a:t>
            </a:r>
            <a:r>
              <a:rPr lang="en-US" sz="2000" dirty="0" smtClean="0"/>
              <a:t>) </a:t>
            </a:r>
          </a:p>
          <a:p>
            <a:pPr lvl="6">
              <a:lnSpc>
                <a:spcPct val="80000"/>
              </a:lnSpc>
            </a:pPr>
            <a:endParaRPr lang="en-US" sz="12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Space complexity O(</a:t>
            </a:r>
            <a:r>
              <a:rPr lang="en-US" sz="2000" dirty="0" err="1" smtClean="0"/>
              <a:t>d</a:t>
            </a:r>
            <a:r>
              <a:rPr lang="en-US" sz="2000" baseline="30000" dirty="0" err="1" smtClean="0"/>
              <a:t>n</a:t>
            </a:r>
            <a:r>
              <a:rPr lang="en-US" sz="2000" dirty="0" smtClean="0"/>
              <a:t>) to store the joint distribution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 by Enumeration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821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Today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68989" y="1397000"/>
            <a:ext cx="6502411" cy="5078097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Probability</a:t>
            </a:r>
          </a:p>
          <a:p>
            <a:pPr lvl="8"/>
            <a:endParaRPr lang="en-US" sz="300" dirty="0" smtClean="0"/>
          </a:p>
          <a:p>
            <a:pPr lvl="1" eaLnBrk="1" hangingPunct="1"/>
            <a:r>
              <a:rPr lang="en-US" sz="2400" dirty="0" smtClean="0"/>
              <a:t>Random Variables</a:t>
            </a:r>
          </a:p>
          <a:p>
            <a:pPr lvl="1" eaLnBrk="1" hangingPunct="1"/>
            <a:r>
              <a:rPr lang="en-US" sz="2400" dirty="0" smtClean="0"/>
              <a:t>Joint and Marginal Distributions</a:t>
            </a:r>
          </a:p>
          <a:p>
            <a:pPr lvl="1" eaLnBrk="1" hangingPunct="1"/>
            <a:r>
              <a:rPr lang="en-US" sz="2400" dirty="0" smtClean="0"/>
              <a:t>Conditional Distribution</a:t>
            </a:r>
          </a:p>
          <a:p>
            <a:pPr lvl="1" eaLnBrk="1" hangingPunct="1"/>
            <a:r>
              <a:rPr lang="en-US" sz="2400" dirty="0" smtClean="0"/>
              <a:t>Product Rule, Chain Rule, Bayes’ Rule</a:t>
            </a:r>
          </a:p>
          <a:p>
            <a:pPr lvl="1" eaLnBrk="1" hangingPunct="1"/>
            <a:r>
              <a:rPr lang="en-US" sz="2400" dirty="0" smtClean="0"/>
              <a:t>Inference</a:t>
            </a:r>
          </a:p>
          <a:p>
            <a:pPr lvl="1" eaLnBrk="1" hangingPunct="1"/>
            <a:r>
              <a:rPr lang="en-US" sz="2400" dirty="0" smtClean="0"/>
              <a:t>Independence</a:t>
            </a:r>
          </a:p>
          <a:p>
            <a:pPr lvl="2"/>
            <a:endParaRPr lang="en-US" sz="2000" dirty="0" smtClean="0"/>
          </a:p>
          <a:p>
            <a:pPr eaLnBrk="1" hangingPunct="1"/>
            <a:r>
              <a:rPr lang="en-US" sz="2800" dirty="0" smtClean="0"/>
              <a:t>You’ll need all this stuff A LOT for the next few weeks, so make sure you go over it now!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29" y="1301896"/>
            <a:ext cx="4704859" cy="4742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6" y="1369121"/>
            <a:ext cx="7987471" cy="475704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Sometimes have conditional distributions but want the joint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</p:txBody>
      </p:sp>
      <p:pic>
        <p:nvPicPr>
          <p:cNvPr id="1027080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403" y="2225699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950" y="2347358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27216" name="AutoShape 144"/>
          <p:cNvSpPr>
            <a:spLocks noChangeArrowheads="1"/>
          </p:cNvSpPr>
          <p:nvPr/>
        </p:nvSpPr>
        <p:spPr bwMode="auto">
          <a:xfrm>
            <a:off x="8044687" y="2421643"/>
            <a:ext cx="914400" cy="381000"/>
          </a:xfrm>
          <a:prstGeom prst="leftRightArrow">
            <a:avLst>
              <a:gd name="adj1" fmla="val 50000"/>
              <a:gd name="adj2" fmla="val 48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38" y="3471580"/>
            <a:ext cx="5651673" cy="17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2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6" y="1369121"/>
            <a:ext cx="7987471" cy="4757043"/>
          </a:xfrm>
        </p:spPr>
        <p:txBody>
          <a:bodyPr/>
          <a:lstStyle/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Example:</a:t>
            </a:r>
          </a:p>
          <a:p>
            <a:pPr eaLnBrk="1" hangingPunct="1"/>
            <a:endParaRPr lang="en-US" sz="2400" dirty="0" smtClean="0"/>
          </a:p>
        </p:txBody>
      </p:sp>
      <p:graphicFrame>
        <p:nvGraphicFramePr>
          <p:cNvPr id="1027084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619804"/>
              </p:ext>
            </p:extLst>
          </p:nvPr>
        </p:nvGraphicFramePr>
        <p:xfrm>
          <a:off x="1383150" y="4244656"/>
          <a:ext cx="1428751" cy="1114425"/>
        </p:xfrm>
        <a:graphic>
          <a:graphicData uri="http://schemas.openxmlformats.org/drawingml/2006/table">
            <a:tbl>
              <a:tblPr/>
              <a:tblGrid>
                <a:gridCol w="857251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27160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154239"/>
              </p:ext>
            </p:extLst>
          </p:nvPr>
        </p:nvGraphicFramePr>
        <p:xfrm>
          <a:off x="3592951" y="3739829"/>
          <a:ext cx="2209801" cy="1847944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1"/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3" name="Picture 9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63" y="3288981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213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81657"/>
              </p:ext>
            </p:extLst>
          </p:nvPr>
        </p:nvGraphicFramePr>
        <p:xfrm>
          <a:off x="7479151" y="3758879"/>
          <a:ext cx="2362201" cy="1847944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704851"/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0.72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0.14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4" name="Picture 9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40" y="3287392"/>
            <a:ext cx="12414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215" name="AutoShape 143"/>
          <p:cNvSpPr>
            <a:spLocks noChangeArrowheads="1"/>
          </p:cNvSpPr>
          <p:nvPr/>
        </p:nvSpPr>
        <p:spPr bwMode="auto">
          <a:xfrm>
            <a:off x="6107551" y="4520879"/>
            <a:ext cx="990600" cy="533400"/>
          </a:xfrm>
          <a:prstGeom prst="leftRight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51" y="38525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07876" y="4176809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01519" y="4577238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234852" y="4928062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248340" y="5298726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7036" y="1447471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Chain Rule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6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More generally, can always write any joint distribution as an incremental product of conditional distributions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Why is this always true?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21508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640013"/>
            <a:ext cx="5707063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6" y="3286125"/>
            <a:ext cx="496411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 Rule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18" y="1628745"/>
            <a:ext cx="7963335" cy="46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Bayes’ Rule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>
          <a:xfrm>
            <a:off x="694560" y="1600200"/>
            <a:ext cx="799224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Two ways to factor a joint distribution over two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Dividing, we get: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Why is this at all helpful?</a:t>
            </a:r>
          </a:p>
          <a:p>
            <a:pPr lvl="6">
              <a:lnSpc>
                <a:spcPct val="80000"/>
              </a:lnSpc>
            </a:pPr>
            <a:endParaRPr lang="en-US" sz="12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Lets us build one conditional from its reverse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Often one conditional is tricky but the other one is simple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Foundation of many systems we’ll see later (e.g. ASR, MT)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In the running for most important AI equation!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</p:txBody>
      </p:sp>
      <p:pic>
        <p:nvPicPr>
          <p:cNvPr id="101786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2286000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30876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5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5" y="2286000"/>
            <a:ext cx="20145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9" name="Picture 13" descr="Thomas Bayes">
            <a:hlinkClick r:id="rId8" tooltip="Thomas Bayes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828" y="2735058"/>
            <a:ext cx="2927072" cy="31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7870" name="AutoShape 14"/>
          <p:cNvSpPr>
            <a:spLocks noChangeArrowheads="1"/>
          </p:cNvSpPr>
          <p:nvPr/>
        </p:nvSpPr>
        <p:spPr bwMode="auto">
          <a:xfrm>
            <a:off x="8051851" y="2041140"/>
            <a:ext cx="1905000" cy="457200"/>
          </a:xfrm>
          <a:prstGeom prst="wedgeRoundRectCallout">
            <a:avLst>
              <a:gd name="adj1" fmla="val -6000"/>
              <a:gd name="adj2" fmla="val 16388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That’s my rule!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87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Inference with Bayes’ Rule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Example: Diagnostic probability from causal probability: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Example:</a:t>
            </a:r>
          </a:p>
          <a:p>
            <a:pPr lvl="1" eaLnBrk="1" hangingPunct="1"/>
            <a:r>
              <a:rPr lang="en-US" sz="2000" dirty="0" smtClean="0"/>
              <a:t>M: meningitis, S: stiff neck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lvl="4"/>
            <a:endParaRPr lang="en-US" sz="12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/>
            <a:r>
              <a:rPr lang="en-US" sz="2000" dirty="0" smtClean="0"/>
              <a:t>Note: posterior probability of meningitis still very small</a:t>
            </a:r>
          </a:p>
          <a:p>
            <a:pPr lvl="1" eaLnBrk="1" hangingPunct="1"/>
            <a:r>
              <a:rPr lang="en-US" sz="2000" dirty="0" smtClean="0"/>
              <a:t>Note: you should still get stiff necks checked out!  Why?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7454901" y="3471865"/>
            <a:ext cx="239713" cy="10001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14"/>
          <p:cNvSpPr txBox="1">
            <a:spLocks noChangeArrowheads="1"/>
          </p:cNvSpPr>
          <p:nvPr/>
        </p:nvSpPr>
        <p:spPr bwMode="auto">
          <a:xfrm>
            <a:off x="7818440" y="3641726"/>
            <a:ext cx="12017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Example</a:t>
            </a:r>
          </a:p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givens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38" y="4229086"/>
            <a:ext cx="2580388" cy="32474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2" y="4945726"/>
            <a:ext cx="11345311" cy="56693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27" y="3479892"/>
            <a:ext cx="2228287" cy="317102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97" y="3831425"/>
            <a:ext cx="2381075" cy="31690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99" y="2006610"/>
            <a:ext cx="5445919" cy="712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46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594784" y="0"/>
            <a:ext cx="109728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Example: learning skin colors</a:t>
            </a:r>
          </a:p>
        </p:txBody>
      </p:sp>
      <p:sp>
        <p:nvSpPr>
          <p:cNvPr id="102403" name="Content Placeholder 2"/>
          <p:cNvSpPr>
            <a:spLocks noGrp="1"/>
          </p:cNvSpPr>
          <p:nvPr>
            <p:ph idx="1"/>
          </p:nvPr>
        </p:nvSpPr>
        <p:spPr>
          <a:xfrm>
            <a:off x="609600" y="1201739"/>
            <a:ext cx="10972800" cy="949325"/>
          </a:xfrm>
        </p:spPr>
        <p:txBody>
          <a:bodyPr/>
          <a:lstStyle/>
          <a:p>
            <a:r>
              <a:rPr lang="en-US" sz="2400">
                <a:latin typeface="Arial" charset="0"/>
              </a:rPr>
              <a:t>We can represent a class-conditional density using a histogram (a “non-parametric” distribution)</a:t>
            </a:r>
          </a:p>
          <a:p>
            <a:endParaRPr lang="en-US" sz="2400">
              <a:latin typeface="Arial" charset="0"/>
            </a:endParaRPr>
          </a:p>
        </p:txBody>
      </p:sp>
      <p:pic>
        <p:nvPicPr>
          <p:cNvPr id="102404" name="Picture 2" descr="http://ethnic1connection.com/images/377597~Multicultural-Group-of-People-of-Various-Ages-Post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00" y="2297113"/>
            <a:ext cx="624416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2017184" y="2844801"/>
            <a:ext cx="438149" cy="365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990851" y="3027364"/>
            <a:ext cx="438149" cy="365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915834" y="3136901"/>
            <a:ext cx="486833" cy="365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119033" y="3830638"/>
            <a:ext cx="770467" cy="365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9101781">
            <a:off x="3966633" y="4514851"/>
            <a:ext cx="603251" cy="561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101781">
            <a:off x="3170767" y="4794250"/>
            <a:ext cx="577851" cy="446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19101781">
            <a:off x="1996018" y="4851400"/>
            <a:ext cx="825500" cy="4841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544173">
            <a:off x="558800" y="4511675"/>
            <a:ext cx="789517" cy="393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544173">
            <a:off x="543985" y="3875088"/>
            <a:ext cx="789516" cy="392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544173">
            <a:off x="994834" y="3013076"/>
            <a:ext cx="529167" cy="4873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6728885" y="2333626"/>
            <a:ext cx="4186767" cy="2219325"/>
            <a:chOff x="4645026" y="2589201"/>
            <a:chExt cx="3140118" cy="2220024"/>
          </a:xfrm>
        </p:grpSpPr>
        <p:sp>
          <p:nvSpPr>
            <p:cNvPr id="102429" name="TextBox 14"/>
            <p:cNvSpPr txBox="1">
              <a:spLocks noChangeArrowheads="1"/>
            </p:cNvSpPr>
            <p:nvPr/>
          </p:nvSpPr>
          <p:spPr bwMode="auto">
            <a:xfrm>
              <a:off x="4681539" y="4378338"/>
              <a:ext cx="310360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200" b="1">
                  <a:solidFill>
                    <a:srgbClr val="000000"/>
                  </a:solidFill>
                </a:rPr>
                <a:t>Feature x = Hue 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652963" y="4232782"/>
              <a:ext cx="2292381" cy="42875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62544" y="3753206"/>
              <a:ext cx="166690" cy="5224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2260" y="3387966"/>
              <a:ext cx="166689" cy="8876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57850" y="3203758"/>
              <a:ext cx="149227" cy="10718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76928" y="3203758"/>
              <a:ext cx="149227" cy="10718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32520" y="3440369"/>
              <a:ext cx="182564" cy="8352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8110" y="3283158"/>
              <a:ext cx="182566" cy="9924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6200000" flipV="1">
              <a:off x="3769242" y="3464985"/>
              <a:ext cx="1765856" cy="14287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927601" y="2816226"/>
            <a:ext cx="1860551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b="1">
                <a:solidFill>
                  <a:srgbClr val="000000"/>
                </a:solidFill>
              </a:rPr>
              <a:t>P(x|skin)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826251" y="6394451"/>
            <a:ext cx="413808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b="1">
                <a:solidFill>
                  <a:srgbClr val="000000"/>
                </a:solidFill>
              </a:rPr>
              <a:t>Feature x = Hue 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6788151" y="6276975"/>
            <a:ext cx="4760383" cy="14288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8919633" y="5327651"/>
            <a:ext cx="222251" cy="963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260417" y="4816475"/>
            <a:ext cx="243416" cy="1474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9601200" y="5254625"/>
            <a:ext cx="194733" cy="1036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893301" y="5219701"/>
            <a:ext cx="198967" cy="1071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234084" y="4962525"/>
            <a:ext cx="243416" cy="1328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574868" y="5299075"/>
            <a:ext cx="243417" cy="992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5904442" y="5478463"/>
            <a:ext cx="1765300" cy="19051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343400" y="5086350"/>
            <a:ext cx="2921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b="1">
                <a:solidFill>
                  <a:srgbClr val="000000"/>
                </a:solidFill>
              </a:rPr>
              <a:t>P(x|not skin)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8978901" y="2187576"/>
            <a:ext cx="3213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0000"/>
                </a:solidFill>
              </a:rPr>
              <a:t>Percentage of skin pixels in each bin</a:t>
            </a:r>
          </a:p>
        </p:txBody>
      </p:sp>
      <p:sp>
        <p:nvSpPr>
          <p:cNvPr id="102428" name="TextBox 43"/>
          <p:cNvSpPr txBox="1">
            <a:spLocks noChangeArrowheads="1"/>
          </p:cNvSpPr>
          <p:nvPr/>
        </p:nvSpPr>
        <p:spPr bwMode="auto">
          <a:xfrm>
            <a:off x="10261600" y="6613526"/>
            <a:ext cx="2438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tx1"/>
                </a:solidFill>
              </a:rPr>
              <a:t>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16819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2" grpId="0"/>
      <p:bldP spid="34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/>
      <p:bldP spid="4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594784" y="0"/>
            <a:ext cx="109728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Example: learning skin colors</a:t>
            </a:r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>
          <a:xfrm>
            <a:off x="609600" y="1201739"/>
            <a:ext cx="10972800" cy="949325"/>
          </a:xfrm>
        </p:spPr>
        <p:txBody>
          <a:bodyPr/>
          <a:lstStyle/>
          <a:p>
            <a:r>
              <a:rPr lang="en-US" sz="2400">
                <a:latin typeface="Arial" charset="0"/>
              </a:rPr>
              <a:t>We can represent a class-conditional density using a histogram (a “non-parametric” distribution)</a:t>
            </a:r>
          </a:p>
          <a:p>
            <a:endParaRPr lang="en-US" sz="2400">
              <a:latin typeface="Arial" charset="0"/>
            </a:endParaRPr>
          </a:p>
        </p:txBody>
      </p:sp>
      <p:grpSp>
        <p:nvGrpSpPr>
          <p:cNvPr id="104452" name="Group 30"/>
          <p:cNvGrpSpPr>
            <a:grpSpLocks/>
          </p:cNvGrpSpPr>
          <p:nvPr/>
        </p:nvGrpSpPr>
        <p:grpSpPr bwMode="auto">
          <a:xfrm>
            <a:off x="6728885" y="2333626"/>
            <a:ext cx="4186767" cy="2219325"/>
            <a:chOff x="4645026" y="2589201"/>
            <a:chExt cx="3140118" cy="2220024"/>
          </a:xfrm>
        </p:grpSpPr>
        <p:sp>
          <p:nvSpPr>
            <p:cNvPr id="104467" name="TextBox 14"/>
            <p:cNvSpPr txBox="1">
              <a:spLocks noChangeArrowheads="1"/>
            </p:cNvSpPr>
            <p:nvPr/>
          </p:nvSpPr>
          <p:spPr bwMode="auto">
            <a:xfrm>
              <a:off x="4681539" y="4378338"/>
              <a:ext cx="310360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200" b="1">
                  <a:solidFill>
                    <a:srgbClr val="000000"/>
                  </a:solidFill>
                </a:rPr>
                <a:t>Feature x = Hue 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652963" y="4232782"/>
              <a:ext cx="2292381" cy="42875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62544" y="3753206"/>
              <a:ext cx="166690" cy="5224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2260" y="3387966"/>
              <a:ext cx="166689" cy="8876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57850" y="3203758"/>
              <a:ext cx="149227" cy="10718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76928" y="3203758"/>
              <a:ext cx="149227" cy="10718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32520" y="3440369"/>
              <a:ext cx="182564" cy="8352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8110" y="3283158"/>
              <a:ext cx="182566" cy="9924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6200000" flipV="1">
              <a:off x="3769242" y="3464985"/>
              <a:ext cx="1765856" cy="14287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453" name="TextBox 31"/>
          <p:cNvSpPr txBox="1">
            <a:spLocks noChangeArrowheads="1"/>
          </p:cNvSpPr>
          <p:nvPr/>
        </p:nvSpPr>
        <p:spPr bwMode="auto">
          <a:xfrm>
            <a:off x="9163051" y="2516188"/>
            <a:ext cx="1860549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b="1">
                <a:solidFill>
                  <a:srgbClr val="000000"/>
                </a:solidFill>
              </a:rPr>
              <a:t>P(x|skin)</a:t>
            </a:r>
          </a:p>
        </p:txBody>
      </p:sp>
      <p:sp>
        <p:nvSpPr>
          <p:cNvPr id="104454" name="TextBox 33"/>
          <p:cNvSpPr txBox="1">
            <a:spLocks noChangeArrowheads="1"/>
          </p:cNvSpPr>
          <p:nvPr/>
        </p:nvSpPr>
        <p:spPr bwMode="auto">
          <a:xfrm>
            <a:off x="6826251" y="6394451"/>
            <a:ext cx="413808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b="1">
                <a:solidFill>
                  <a:srgbClr val="000000"/>
                </a:solidFill>
              </a:rPr>
              <a:t>Feature x = Hue 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6788151" y="6276975"/>
            <a:ext cx="4760383" cy="14288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8919633" y="5327651"/>
            <a:ext cx="222251" cy="963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260417" y="4816475"/>
            <a:ext cx="243416" cy="1474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9601200" y="5254625"/>
            <a:ext cx="194733" cy="1036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893301" y="5219701"/>
            <a:ext cx="198967" cy="1071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234084" y="4962525"/>
            <a:ext cx="243416" cy="1328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574868" y="5299075"/>
            <a:ext cx="243417" cy="992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5904442" y="5478463"/>
            <a:ext cx="1765300" cy="19051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63" name="TextBox 42"/>
          <p:cNvSpPr txBox="1">
            <a:spLocks noChangeArrowheads="1"/>
          </p:cNvSpPr>
          <p:nvPr/>
        </p:nvSpPr>
        <p:spPr bwMode="auto">
          <a:xfrm>
            <a:off x="9552517" y="4597401"/>
            <a:ext cx="2921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b="1">
                <a:solidFill>
                  <a:srgbClr val="000000"/>
                </a:solidFill>
              </a:rPr>
              <a:t>P(x|not skin)</a:t>
            </a:r>
          </a:p>
        </p:txBody>
      </p:sp>
      <p:pic>
        <p:nvPicPr>
          <p:cNvPr id="126980" name="Picture 4" descr="http://www.babble.com/CS/blogs/famecrawler/2008/02/08-15/beatles-grammy-tribute-2008-hanks-across-univer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034" y="2224089"/>
            <a:ext cx="2774951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497417" y="4414839"/>
            <a:ext cx="4917016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200">
                <a:solidFill>
                  <a:srgbClr val="000000"/>
                </a:solidFill>
              </a:rPr>
              <a:t>Now we get a new image, and want to label each pixel as skin or non-skin. </a:t>
            </a:r>
          </a:p>
          <a:p>
            <a:pPr>
              <a:spcAft>
                <a:spcPts val="600"/>
              </a:spcAft>
            </a:pPr>
            <a:r>
              <a:rPr lang="en-US" sz="2200" i="1">
                <a:solidFill>
                  <a:srgbClr val="000000"/>
                </a:solidFill>
              </a:rPr>
              <a:t>What’s the probability we care about to do skin detection?</a:t>
            </a:r>
          </a:p>
        </p:txBody>
      </p:sp>
      <p:sp>
        <p:nvSpPr>
          <p:cNvPr id="104466" name="TextBox 27"/>
          <p:cNvSpPr txBox="1">
            <a:spLocks noChangeArrowheads="1"/>
          </p:cNvSpPr>
          <p:nvPr/>
        </p:nvSpPr>
        <p:spPr bwMode="auto">
          <a:xfrm>
            <a:off x="10261600" y="6613526"/>
            <a:ext cx="2438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tx1"/>
                </a:solidFill>
              </a:rPr>
              <a:t>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1471179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285" y="2041526"/>
            <a:ext cx="80137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8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285" y="4073526"/>
            <a:ext cx="796078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42118" y="5181601"/>
            <a:ext cx="7740649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i="1">
                <a:solidFill>
                  <a:srgbClr val="000000"/>
                </a:solidFill>
              </a:rPr>
              <a:t>Where might the prior come from?</a:t>
            </a:r>
          </a:p>
          <a:p>
            <a:endParaRPr lang="en-US" sz="2400" i="1">
              <a:solidFill>
                <a:srgbClr val="000000"/>
              </a:solidFill>
            </a:endParaRPr>
          </a:p>
        </p:txBody>
      </p:sp>
      <p:sp>
        <p:nvSpPr>
          <p:cNvPr id="1065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94784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kern="0" smtClean="0"/>
              <a:t>Example: learning skin colors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812067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17" y="2409825"/>
            <a:ext cx="711200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84" y="4976814"/>
            <a:ext cx="964988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7"/>
          <p:cNvSpPr txBox="1">
            <a:spLocks noChangeArrowheads="1"/>
          </p:cNvSpPr>
          <p:nvPr/>
        </p:nvSpPr>
        <p:spPr bwMode="auto">
          <a:xfrm>
            <a:off x="912285" y="1274763"/>
            <a:ext cx="102235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</a:rPr>
              <a:t>Now for every pixel in a new image, we can estimate probability that it is generated by skin.</a:t>
            </a:r>
          </a:p>
        </p:txBody>
      </p:sp>
      <p:sp>
        <p:nvSpPr>
          <p:cNvPr id="235529" name="Text Box 9"/>
          <p:cNvSpPr txBox="1">
            <a:spLocks noChangeArrowheads="1"/>
          </p:cNvSpPr>
          <p:nvPr/>
        </p:nvSpPr>
        <p:spPr bwMode="auto">
          <a:xfrm>
            <a:off x="958851" y="4530726"/>
            <a:ext cx="10223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</a:rPr>
              <a:t>Classify pixels based on these probabilities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9163051" y="2917825"/>
            <a:ext cx="2832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Brighter pixels </a:t>
            </a:r>
            <a:r>
              <a:rPr lang="en-US" sz="2000">
                <a:solidFill>
                  <a:srgbClr val="000000"/>
                </a:solidFill>
                <a:sym typeface="Wingdings" charset="0"/>
              </a:rPr>
              <a:t> higher probability of being skin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08551" name="TextBox 7"/>
          <p:cNvSpPr txBox="1">
            <a:spLocks noChangeArrowheads="1"/>
          </p:cNvSpPr>
          <p:nvPr/>
        </p:nvSpPr>
        <p:spPr bwMode="auto">
          <a:xfrm>
            <a:off x="10261600" y="6613526"/>
            <a:ext cx="2438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tx1"/>
                </a:solidFill>
              </a:rPr>
              <a:t>Kristen Grauman</a:t>
            </a:r>
          </a:p>
        </p:txBody>
      </p:sp>
      <p:sp>
        <p:nvSpPr>
          <p:cNvPr id="108552" name="Title 1"/>
          <p:cNvSpPr>
            <a:spLocks noGrp="1"/>
          </p:cNvSpPr>
          <p:nvPr>
            <p:ph type="title"/>
          </p:nvPr>
        </p:nvSpPr>
        <p:spPr>
          <a:xfrm>
            <a:off x="594784" y="0"/>
            <a:ext cx="109728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Example: learning skin colors</a:t>
            </a:r>
          </a:p>
        </p:txBody>
      </p:sp>
    </p:spTree>
    <p:extLst>
      <p:ext uri="{BB962C8B-B14F-4D97-AF65-F5344CB8AC3E}">
        <p14:creationId xmlns:p14="http://schemas.microsoft.com/office/powerpoint/2010/main" val="3587125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9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Inference in Ghostbusters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21723" y="1407090"/>
            <a:ext cx="3901072" cy="3756660"/>
          </a:xfrm>
        </p:spPr>
        <p:txBody>
          <a:bodyPr/>
          <a:lstStyle/>
          <a:p>
            <a:r>
              <a:rPr lang="en-US" sz="2400" dirty="0" smtClean="0"/>
              <a:t>A ghost is in the grid somewhere</a:t>
            </a:r>
          </a:p>
          <a:p>
            <a:r>
              <a:rPr lang="en-US" sz="2400" dirty="0" smtClean="0"/>
              <a:t>Sensor readings tell how close a square is to the ghost</a:t>
            </a:r>
          </a:p>
          <a:p>
            <a:pPr lvl="1"/>
            <a:r>
              <a:rPr lang="en-US" sz="2000" dirty="0" smtClean="0"/>
              <a:t>On the ghost: red</a:t>
            </a:r>
          </a:p>
          <a:p>
            <a:pPr lvl="1"/>
            <a:r>
              <a:rPr lang="en-US" sz="2000" dirty="0" smtClean="0"/>
              <a:t>1 or 2 away: orange</a:t>
            </a:r>
          </a:p>
          <a:p>
            <a:pPr lvl="1"/>
            <a:r>
              <a:rPr lang="en-US" sz="2000" dirty="0" smtClean="0"/>
              <a:t>3 or 4 away: yellow</a:t>
            </a:r>
          </a:p>
          <a:p>
            <a:pPr lvl="1"/>
            <a:r>
              <a:rPr lang="en-US" sz="2000" dirty="0" smtClean="0"/>
              <a:t>5+ away: green</a:t>
            </a:r>
          </a:p>
        </p:txBody>
      </p:sp>
      <p:pic>
        <p:nvPicPr>
          <p:cNvPr id="6148" name="Picture 2" descr="\\.host\Shared Folders\Shared with PC\ghostbus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99" y="1639398"/>
            <a:ext cx="4448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233230"/>
              </p:ext>
            </p:extLst>
          </p:nvPr>
        </p:nvGraphicFramePr>
        <p:xfrm>
          <a:off x="1470007" y="5701911"/>
          <a:ext cx="7367588" cy="792408"/>
        </p:xfrm>
        <a:graphic>
          <a:graphicData uri="http://schemas.openxmlformats.org/drawingml/2006/table">
            <a:tbl>
              <a:tblPr/>
              <a:tblGrid>
                <a:gridCol w="1841897"/>
                <a:gridCol w="1841897"/>
                <a:gridCol w="1841897"/>
                <a:gridCol w="1841897"/>
              </a:tblGrid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P(red | 3)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P(orange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P(yellow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P(green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28720" y="5074849"/>
            <a:ext cx="81946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 Sensors are noisy, but we know P(Color | Distance)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167" name="TextBox 7"/>
          <p:cNvSpPr txBox="1">
            <a:spLocks noChangeArrowheads="1"/>
          </p:cNvSpPr>
          <p:nvPr/>
        </p:nvSpPr>
        <p:spPr bwMode="auto">
          <a:xfrm>
            <a:off x="7725713" y="6488668"/>
            <a:ext cx="453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Demo: Ghostbuster – no probability (L12D1) ]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Quiz: Bayes’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is P(W | dry) ? </a:t>
            </a:r>
            <a:endParaRPr lang="en-US" dirty="0"/>
          </a:p>
        </p:txBody>
      </p:sp>
      <p:graphicFrame>
        <p:nvGraphicFramePr>
          <p:cNvPr id="5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707432"/>
              </p:ext>
            </p:extLst>
          </p:nvPr>
        </p:nvGraphicFramePr>
        <p:xfrm>
          <a:off x="2232237" y="2263456"/>
          <a:ext cx="1428751" cy="1114425"/>
        </p:xfrm>
        <a:graphic>
          <a:graphicData uri="http://schemas.openxmlformats.org/drawingml/2006/table">
            <a:tbl>
              <a:tblPr/>
              <a:tblGrid>
                <a:gridCol w="857251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191431"/>
              </p:ext>
            </p:extLst>
          </p:nvPr>
        </p:nvGraphicFramePr>
        <p:xfrm>
          <a:off x="4442036" y="1758629"/>
          <a:ext cx="2209801" cy="1847944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1"/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81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7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868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683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125" y="3982658"/>
            <a:ext cx="2505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Ghostbusters, Revisited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1433959" y="1682750"/>
            <a:ext cx="5764213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Let’s say we have two distributions: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C00000"/>
                </a:solidFill>
              </a:rPr>
              <a:t>Prior distribution </a:t>
            </a:r>
            <a:r>
              <a:rPr lang="en-US" sz="2000" dirty="0" smtClean="0"/>
              <a:t>over ghost location: P(G)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Let’s say this is uniform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Sensor reading model: P(R | 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Given: we know what our sensors do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R = reading color measured at (1,1)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E.g. P(R = yellow | G=(1,1)) = 0.1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We can calculate the </a:t>
            </a:r>
            <a:r>
              <a:rPr lang="en-US" sz="2400" dirty="0" smtClean="0">
                <a:solidFill>
                  <a:srgbClr val="C00000"/>
                </a:solidFill>
              </a:rPr>
              <a:t>posterior distribution</a:t>
            </a:r>
            <a:r>
              <a:rPr lang="en-US" sz="2400" dirty="0" smtClean="0"/>
              <a:t> P(</a:t>
            </a:r>
            <a:r>
              <a:rPr lang="en-US" sz="2400" dirty="0" err="1" smtClean="0"/>
              <a:t>G|r</a:t>
            </a:r>
            <a:r>
              <a:rPr lang="en-US" sz="2400" dirty="0" smtClean="0"/>
              <a:t>) over ghost locations given a reading using Bayes’ rule:</a:t>
            </a:r>
          </a:p>
        </p:txBody>
      </p:sp>
      <p:pic>
        <p:nvPicPr>
          <p:cNvPr id="24580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73" y="1468056"/>
            <a:ext cx="2432051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40" y="5593175"/>
            <a:ext cx="2940051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512448" y="6488668"/>
            <a:ext cx="4704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Demo: Ghostbuster – with probability (L12D2) ]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Ghostbusters with Probability</a:t>
            </a:r>
            <a:endParaRPr lang="en-US" dirty="0"/>
          </a:p>
        </p:txBody>
      </p:sp>
      <p:pic>
        <p:nvPicPr>
          <p:cNvPr id="5" name="Ghostbusters - 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639" y="1121837"/>
            <a:ext cx="8386723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7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/>
              <a:t>Bayes’ Nets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2" y="2133600"/>
            <a:ext cx="4800599" cy="3498476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4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505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15" y="1447800"/>
            <a:ext cx="5203085" cy="2729838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Probabilistic Models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70104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Models describe how (a portion of) the world works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 smtClean="0">
              <a:solidFill>
                <a:srgbClr val="CC0000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rgbClr val="CC0000"/>
                </a:solidFill>
                <a:latin typeface="Calibri"/>
                <a:cs typeface="Calibri"/>
              </a:rPr>
              <a:t>Models </a:t>
            </a:r>
            <a:r>
              <a:rPr lang="en-US" sz="2400" dirty="0">
                <a:solidFill>
                  <a:srgbClr val="CC0000"/>
                </a:solidFill>
                <a:latin typeface="Calibri"/>
                <a:cs typeface="Calibri"/>
              </a:rPr>
              <a:t>are always simplifications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May not account for every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May not account for all interactions between variables</a:t>
            </a:r>
          </a:p>
          <a:p>
            <a:pPr lvl="1" eaLnBrk="1" hangingPunct="1">
              <a:lnSpc>
                <a:spcPct val="80000"/>
              </a:lnSpc>
            </a:pP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All models are wrong; but some are useful.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/>
            </a:r>
            <a:br>
              <a:rPr lang="en-US" sz="2000" dirty="0">
                <a:latin typeface="Calibri"/>
                <a:cs typeface="Calibri"/>
              </a:rPr>
            </a:br>
            <a:r>
              <a:rPr lang="en-US" sz="2000" dirty="0">
                <a:latin typeface="Calibri"/>
                <a:cs typeface="Calibri"/>
              </a:rPr>
              <a:t>     – George E. P. </a:t>
            </a:r>
            <a:r>
              <a:rPr lang="en-US" sz="2000" dirty="0" smtClean="0">
                <a:latin typeface="Calibri"/>
                <a:cs typeface="Calibri"/>
              </a:rPr>
              <a:t>Box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What do we do with probabilistic models?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We (or our agents) need to reason about unknown variables, given evidence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Example: explanation (diagnostic reasoning)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Example: prediction (causal reasoning)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Example: value of information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27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Independence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981200"/>
            <a:ext cx="4662899" cy="41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75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78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77724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Two variables are </a:t>
            </a:r>
            <a:r>
              <a:rPr lang="en-US" sz="2400" i="1" dirty="0">
                <a:latin typeface="Calibri"/>
                <a:cs typeface="Calibri"/>
              </a:rPr>
              <a:t>independent</a:t>
            </a:r>
            <a:r>
              <a:rPr lang="en-US" sz="2400" dirty="0">
                <a:latin typeface="Calibri"/>
                <a:cs typeface="Calibri"/>
              </a:rPr>
              <a:t> if: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This says that their joint distribution </a:t>
            </a:r>
            <a:r>
              <a:rPr lang="en-US" sz="2000" i="1" dirty="0">
                <a:latin typeface="Calibri"/>
                <a:cs typeface="Calibri"/>
              </a:rPr>
              <a:t>factors</a:t>
            </a:r>
            <a:r>
              <a:rPr lang="en-US" sz="2000" dirty="0">
                <a:latin typeface="Calibri"/>
                <a:cs typeface="Calibri"/>
              </a:rPr>
              <a:t> into a product two simpler </a:t>
            </a:r>
            <a:r>
              <a:rPr lang="en-US" sz="2000" dirty="0" smtClean="0">
                <a:latin typeface="Calibri"/>
                <a:cs typeface="Calibri"/>
              </a:rPr>
              <a:t>distributions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Another form:</a:t>
            </a:r>
            <a:endParaRPr lang="en-US" sz="2400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	</a:t>
            </a:r>
            <a:r>
              <a:rPr lang="en-US" sz="2400" dirty="0" smtClean="0">
                <a:latin typeface="Calibri"/>
                <a:cs typeface="Calibri"/>
              </a:rPr>
              <a:t>	</a:t>
            </a:r>
            <a:endParaRPr lang="en-US" sz="2400" dirty="0">
              <a:latin typeface="Calibri"/>
              <a:cs typeface="Calibri"/>
            </a:endParaRPr>
          </a:p>
          <a:p>
            <a:pPr lvl="4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We write: 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Independence is a simplifying </a:t>
            </a:r>
            <a:r>
              <a:rPr lang="en-US" sz="2400" i="1" dirty="0">
                <a:latin typeface="Calibri"/>
                <a:cs typeface="Calibri"/>
              </a:rPr>
              <a:t>modeling </a:t>
            </a:r>
            <a:r>
              <a:rPr lang="en-US" sz="2400" i="1" dirty="0" smtClean="0">
                <a:latin typeface="Calibri"/>
                <a:cs typeface="Calibri"/>
              </a:rPr>
              <a:t>assumption</a:t>
            </a:r>
          </a:p>
          <a:p>
            <a:pPr lvl="6">
              <a:lnSpc>
                <a:spcPct val="80000"/>
              </a:lnSpc>
            </a:pPr>
            <a:endParaRPr lang="en-US" sz="1200" i="1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i="1" dirty="0">
                <a:latin typeface="Calibri"/>
                <a:cs typeface="Calibri"/>
              </a:rPr>
              <a:t>Empirical </a:t>
            </a:r>
            <a:r>
              <a:rPr lang="en-US" sz="2000" dirty="0">
                <a:latin typeface="Calibri"/>
                <a:cs typeface="Calibri"/>
              </a:rPr>
              <a:t>joint distributions: at best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close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> to </a:t>
            </a:r>
            <a:r>
              <a:rPr lang="en-US" sz="2000" dirty="0" smtClean="0">
                <a:latin typeface="Calibri"/>
                <a:cs typeface="Calibri"/>
              </a:rPr>
              <a:t>independent</a:t>
            </a:r>
          </a:p>
          <a:p>
            <a:pPr lvl="7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What could we assume for {Weather, Traffic, Cavity, Toothache}?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Independence</a:t>
            </a:r>
          </a:p>
        </p:txBody>
      </p:sp>
      <p:pic>
        <p:nvPicPr>
          <p:cNvPr id="5" name="Picture 4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8488" y="1925640"/>
            <a:ext cx="3795712" cy="2988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0" y="3886200"/>
            <a:ext cx="3048000" cy="3137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600" y="4648202"/>
            <a:ext cx="1016000" cy="26275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770" y="1828800"/>
            <a:ext cx="4257231" cy="375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8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Independence?</a:t>
            </a:r>
          </a:p>
        </p:txBody>
      </p:sp>
      <p:graphicFrame>
        <p:nvGraphicFramePr>
          <p:cNvPr id="104141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542829"/>
              </p:ext>
            </p:extLst>
          </p:nvPr>
        </p:nvGraphicFramePr>
        <p:xfrm>
          <a:off x="2278115" y="3277392"/>
          <a:ext cx="2209801" cy="1854201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1438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119527"/>
              </p:ext>
            </p:extLst>
          </p:nvPr>
        </p:nvGraphicFramePr>
        <p:xfrm>
          <a:off x="7394627" y="3285329"/>
          <a:ext cx="2209801" cy="1854201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146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080022"/>
              </p:ext>
            </p:extLst>
          </p:nvPr>
        </p:nvGraphicFramePr>
        <p:xfrm>
          <a:off x="5135614" y="2108992"/>
          <a:ext cx="1428751" cy="1114425"/>
        </p:xfrm>
        <a:graphic>
          <a:graphicData uri="http://schemas.openxmlformats.org/drawingml/2006/table">
            <a:tbl>
              <a:tblPr/>
              <a:tblGrid>
                <a:gridCol w="857251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1478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644726"/>
              </p:ext>
            </p:extLst>
          </p:nvPr>
        </p:nvGraphicFramePr>
        <p:xfrm>
          <a:off x="5140377" y="5076029"/>
          <a:ext cx="1428751" cy="1114425"/>
        </p:xfrm>
        <a:graphic>
          <a:graphicData uri="http://schemas.openxmlformats.org/drawingml/2006/table">
            <a:tbl>
              <a:tblPr/>
              <a:tblGrid>
                <a:gridCol w="857251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2615" y="2848765"/>
            <a:ext cx="1296987" cy="2981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9790" y="1731167"/>
            <a:ext cx="731837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7877" y="4704554"/>
            <a:ext cx="850900" cy="29856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6590" y="2853529"/>
            <a:ext cx="1298575" cy="29852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5676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/>
                <a:cs typeface="Calibri"/>
              </a:rPr>
              <a:t>Example: Independence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/>
                <a:cs typeface="Calibri"/>
              </a:rPr>
              <a:t>N fair, independent coin flips:</a:t>
            </a:r>
          </a:p>
        </p:txBody>
      </p:sp>
      <p:graphicFrame>
        <p:nvGraphicFramePr>
          <p:cNvPr id="1043475" name="Group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462543"/>
              </p:ext>
            </p:extLst>
          </p:nvPr>
        </p:nvGraphicFramePr>
        <p:xfrm>
          <a:off x="699677" y="2892425"/>
          <a:ext cx="1428751" cy="742950"/>
        </p:xfrm>
        <a:graphic>
          <a:graphicData uri="http://schemas.openxmlformats.org/drawingml/2006/table">
            <a:tbl>
              <a:tblPr/>
              <a:tblGrid>
                <a:gridCol w="857251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63" name="Picture 2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65" y="2514600"/>
            <a:ext cx="9112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43477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904994"/>
              </p:ext>
            </p:extLst>
          </p:nvPr>
        </p:nvGraphicFramePr>
        <p:xfrm>
          <a:off x="2471326" y="2889250"/>
          <a:ext cx="1428751" cy="742950"/>
        </p:xfrm>
        <a:graphic>
          <a:graphicData uri="http://schemas.openxmlformats.org/drawingml/2006/table">
            <a:tbl>
              <a:tblPr/>
              <a:tblGrid>
                <a:gridCol w="857251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43489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087931"/>
              </p:ext>
            </p:extLst>
          </p:nvPr>
        </p:nvGraphicFramePr>
        <p:xfrm>
          <a:off x="5747926" y="2889250"/>
          <a:ext cx="1428751" cy="742950"/>
        </p:xfrm>
        <a:graphic>
          <a:graphicData uri="http://schemas.openxmlformats.org/drawingml/2006/table">
            <a:tbl>
              <a:tblPr/>
              <a:tblGrid>
                <a:gridCol w="857251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86" name="Picture 4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853" y="2514600"/>
            <a:ext cx="925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7" name="Picture 4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02" y="2514600"/>
            <a:ext cx="9112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8" name="Picture 4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77" y="3170240"/>
            <a:ext cx="4699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89" name="AutoShape 49"/>
          <p:cNvSpPr>
            <a:spLocks/>
          </p:cNvSpPr>
          <p:nvPr/>
        </p:nvSpPr>
        <p:spPr bwMode="auto">
          <a:xfrm rot="-5400000">
            <a:off x="3804827" y="590550"/>
            <a:ext cx="381000" cy="7124700"/>
          </a:xfrm>
          <a:prstGeom prst="leftBrace">
            <a:avLst>
              <a:gd name="adj1" fmla="val 155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7690" name="Rectangle 52"/>
          <p:cNvSpPr>
            <a:spLocks noChangeArrowheads="1"/>
          </p:cNvSpPr>
          <p:nvPr/>
        </p:nvSpPr>
        <p:spPr bwMode="auto">
          <a:xfrm>
            <a:off x="2680876" y="5181600"/>
            <a:ext cx="28956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7691" name="AutoShape 57"/>
          <p:cNvSpPr>
            <a:spLocks/>
          </p:cNvSpPr>
          <p:nvPr/>
        </p:nvSpPr>
        <p:spPr bwMode="auto">
          <a:xfrm>
            <a:off x="2299876" y="5105400"/>
            <a:ext cx="152400" cy="13716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27692" name="Picture 58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77" y="4800600"/>
            <a:ext cx="24653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3" name="Picture 59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676" y="5588000"/>
            <a:ext cx="3286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94" name="Freeform 60"/>
          <p:cNvSpPr>
            <a:spLocks/>
          </p:cNvSpPr>
          <p:nvPr/>
        </p:nvSpPr>
        <p:spPr bwMode="auto">
          <a:xfrm>
            <a:off x="2604676" y="5791200"/>
            <a:ext cx="2971800" cy="457200"/>
          </a:xfrm>
          <a:custGeom>
            <a:avLst/>
            <a:gdLst>
              <a:gd name="T0" fmla="*/ 0 w 1872"/>
              <a:gd name="T1" fmla="*/ 2147483647 h 288"/>
              <a:gd name="T2" fmla="*/ 2147483647 w 1872"/>
              <a:gd name="T3" fmla="*/ 0 h 288"/>
              <a:gd name="T4" fmla="*/ 2147483647 w 1872"/>
              <a:gd name="T5" fmla="*/ 2147483647 h 288"/>
              <a:gd name="T6" fmla="*/ 2147483647 w 1872"/>
              <a:gd name="T7" fmla="*/ 0 h 288"/>
              <a:gd name="T8" fmla="*/ 2147483647 w 1872"/>
              <a:gd name="T9" fmla="*/ 2147483647 h 288"/>
              <a:gd name="T10" fmla="*/ 2147483647 w 1872"/>
              <a:gd name="T11" fmla="*/ 0 h 288"/>
              <a:gd name="T12" fmla="*/ 2147483647 w 1872"/>
              <a:gd name="T13" fmla="*/ 2147483647 h 288"/>
              <a:gd name="T14" fmla="*/ 2147483647 w 1872"/>
              <a:gd name="T15" fmla="*/ 2147483647 h 288"/>
              <a:gd name="T16" fmla="*/ 2147483647 w 1872"/>
              <a:gd name="T17" fmla="*/ 2147483647 h 288"/>
              <a:gd name="T18" fmla="*/ 2147483647 w 1872"/>
              <a:gd name="T19" fmla="*/ 2147483647 h 288"/>
              <a:gd name="T20" fmla="*/ 2147483647 w 1872"/>
              <a:gd name="T21" fmla="*/ 2147483647 h 288"/>
              <a:gd name="T22" fmla="*/ 2147483647 w 1872"/>
              <a:gd name="T23" fmla="*/ 2147483647 h 288"/>
              <a:gd name="T24" fmla="*/ 2147483647 w 1872"/>
              <a:gd name="T25" fmla="*/ 2147483647 h 288"/>
              <a:gd name="T26" fmla="*/ 0 w 1872"/>
              <a:gd name="T27" fmla="*/ 2147483647 h 288"/>
              <a:gd name="T28" fmla="*/ 0 w 1872"/>
              <a:gd name="T29" fmla="*/ 2147483647 h 2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72"/>
              <a:gd name="T46" fmla="*/ 0 h 288"/>
              <a:gd name="T47" fmla="*/ 1872 w 1872"/>
              <a:gd name="T48" fmla="*/ 288 h 28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72" h="288">
                <a:moveTo>
                  <a:pt x="0" y="115"/>
                </a:moveTo>
                <a:lnTo>
                  <a:pt x="197" y="0"/>
                </a:lnTo>
                <a:lnTo>
                  <a:pt x="493" y="58"/>
                </a:lnTo>
                <a:lnTo>
                  <a:pt x="837" y="0"/>
                </a:lnTo>
                <a:lnTo>
                  <a:pt x="1182" y="115"/>
                </a:lnTo>
                <a:lnTo>
                  <a:pt x="1576" y="0"/>
                </a:lnTo>
                <a:lnTo>
                  <a:pt x="1872" y="115"/>
                </a:lnTo>
                <a:lnTo>
                  <a:pt x="1872" y="230"/>
                </a:lnTo>
                <a:lnTo>
                  <a:pt x="1576" y="173"/>
                </a:lnTo>
                <a:lnTo>
                  <a:pt x="1182" y="288"/>
                </a:lnTo>
                <a:lnTo>
                  <a:pt x="841" y="136"/>
                </a:lnTo>
                <a:lnTo>
                  <a:pt x="502" y="201"/>
                </a:lnTo>
                <a:lnTo>
                  <a:pt x="197" y="173"/>
                </a:lnTo>
                <a:lnTo>
                  <a:pt x="0" y="230"/>
                </a:lnTo>
                <a:lnTo>
                  <a:pt x="0" y="1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524" y="1150855"/>
            <a:ext cx="3229661" cy="3085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09" y="4749348"/>
            <a:ext cx="4115264" cy="186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2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2" y="1600202"/>
            <a:ext cx="6324599" cy="415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2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Ghostbuster – No probability</a:t>
            </a:r>
            <a:endParaRPr lang="en-US" dirty="0"/>
          </a:p>
        </p:txBody>
      </p:sp>
      <p:pic>
        <p:nvPicPr>
          <p:cNvPr id="5" name="Ghostbusters - No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687" y="1134316"/>
            <a:ext cx="8572628" cy="53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5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1828800"/>
            <a:ext cx="5041097" cy="3014588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97001"/>
            <a:ext cx="68580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P(Toothache, Cavity, Catch)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If I have a cavity, the probability that the probe catches in it doesn't depend on whether I have a toothache: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P(+catch | +toothache, +cavity) = P(+catch | +cavity)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The same independence holds if I don</a:t>
            </a:r>
            <a:r>
              <a:rPr lang="ja-JP" altLang="en-US" sz="2000" dirty="0">
                <a:latin typeface="Calibri"/>
                <a:cs typeface="Calibri"/>
              </a:rPr>
              <a:t>’</a:t>
            </a:r>
            <a:r>
              <a:rPr lang="en-US" sz="2000" dirty="0">
                <a:latin typeface="Calibri"/>
                <a:cs typeface="Calibri"/>
              </a:rPr>
              <a:t>t have a cavity: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P(+catch | +toothache, </a:t>
            </a:r>
            <a:r>
              <a:rPr lang="en-US" sz="1800" dirty="0">
                <a:latin typeface="Calibri"/>
                <a:cs typeface="Calibri"/>
                <a:sym typeface="Symbol" charset="0"/>
              </a:rPr>
              <a:t>-</a:t>
            </a:r>
            <a:r>
              <a:rPr lang="en-US" sz="1800" dirty="0" smtClean="0">
                <a:latin typeface="Calibri"/>
                <a:cs typeface="Calibri"/>
              </a:rPr>
              <a:t>cavity</a:t>
            </a:r>
            <a:r>
              <a:rPr lang="en-US" sz="1800" dirty="0">
                <a:latin typeface="Calibri"/>
                <a:cs typeface="Calibri"/>
              </a:rPr>
              <a:t>) = P(+catch| </a:t>
            </a:r>
            <a:r>
              <a:rPr lang="en-US" sz="1800" dirty="0" smtClean="0">
                <a:latin typeface="Calibri"/>
                <a:cs typeface="Calibri"/>
                <a:sym typeface="Symbol" charset="0"/>
              </a:rPr>
              <a:t>-</a:t>
            </a:r>
            <a:r>
              <a:rPr lang="en-US" sz="1800" dirty="0" smtClean="0">
                <a:latin typeface="Calibri"/>
                <a:cs typeface="Calibri"/>
              </a:rPr>
              <a:t>cavity</a:t>
            </a:r>
            <a:r>
              <a:rPr lang="en-US" sz="1800" dirty="0">
                <a:latin typeface="Calibri"/>
                <a:cs typeface="Calibri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Catch is </a:t>
            </a:r>
            <a:r>
              <a:rPr lang="en-US" sz="2000" i="1" dirty="0">
                <a:latin typeface="Calibri"/>
                <a:cs typeface="Calibri"/>
              </a:rPr>
              <a:t>conditionally independent</a:t>
            </a:r>
            <a:r>
              <a:rPr lang="en-US" sz="2000" dirty="0">
                <a:latin typeface="Calibri"/>
                <a:cs typeface="Calibri"/>
              </a:rPr>
              <a:t> of Toothache given Cavity: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P(Catch | Toothache, Cavity) = P(Catch | Cavity)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4800" y="4948236"/>
            <a:ext cx="7772400" cy="84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Equivalent statements: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P(Toothache | Catch , Cavity) = P(Toothache | Cavity)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P(Toothache, Catch | Cavity) = P(Toothache | Cavity) P(Catch | Cavity)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One can be derived from the other easily</a:t>
            </a: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103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>
          <a:xfrm>
            <a:off x="2103439" y="1524000"/>
            <a:ext cx="82296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Unconditional (absolute) independence very rare (why?)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i="1" dirty="0">
                <a:latin typeface="Calibri"/>
                <a:cs typeface="Calibri"/>
              </a:rPr>
              <a:t>Conditional independence</a:t>
            </a:r>
            <a:r>
              <a:rPr lang="en-US" sz="2400" dirty="0">
                <a:latin typeface="Calibri"/>
                <a:cs typeface="Calibri"/>
              </a:rPr>
              <a:t> is our most basic and robust form of knowledge about uncertain </a:t>
            </a:r>
            <a:r>
              <a:rPr lang="en-US" sz="2400" dirty="0" smtClean="0">
                <a:latin typeface="Calibri"/>
                <a:cs typeface="Calibri"/>
              </a:rPr>
              <a:t>environments.</a:t>
            </a: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X is conditionally independent of Y given Z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 smtClean="0">
                <a:latin typeface="Calibri"/>
                <a:cs typeface="Calibri"/>
              </a:rPr>
              <a:t>      if and only if: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 smtClean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     or, equivalently, if and only if</a:t>
            </a: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5" name="Picture 4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39" y="4572002"/>
            <a:ext cx="4841875" cy="3138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48800" y="3352802"/>
            <a:ext cx="1401763" cy="3679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0239" y="5715002"/>
            <a:ext cx="3884613" cy="3137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3499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447800"/>
            <a:ext cx="82296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What </a:t>
            </a:r>
            <a:r>
              <a:rPr lang="en-US" sz="2400" dirty="0">
                <a:latin typeface="Calibri"/>
                <a:cs typeface="Calibri"/>
              </a:rPr>
              <a:t>about this domain</a:t>
            </a:r>
            <a:r>
              <a:rPr lang="en-US" sz="2400" dirty="0" smtClean="0">
                <a:latin typeface="Calibri"/>
                <a:cs typeface="Calibri"/>
              </a:rPr>
              <a:t>: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Traffic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Umbrella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Raining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2" y="3733802"/>
            <a:ext cx="5714999" cy="296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07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447800"/>
            <a:ext cx="82296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What </a:t>
            </a:r>
            <a:r>
              <a:rPr lang="en-US" sz="2400" dirty="0">
                <a:latin typeface="Calibri"/>
                <a:cs typeface="Calibri"/>
              </a:rPr>
              <a:t>about this domain</a:t>
            </a:r>
            <a:r>
              <a:rPr lang="en-US" sz="2400" dirty="0" smtClean="0">
                <a:latin typeface="Calibri"/>
                <a:cs typeface="Calibri"/>
              </a:rPr>
              <a:t>: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Fire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Smoke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Alarm</a:t>
            </a: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2" y="1371602"/>
            <a:ext cx="3352797" cy="2202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1" y="4038600"/>
            <a:ext cx="49911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6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/>
                <a:cs typeface="Calibri"/>
              </a:rPr>
              <a:t>Conditional Independence and the </a:t>
            </a:r>
            <a:r>
              <a:rPr lang="en-US" dirty="0">
                <a:latin typeface="Calibri"/>
                <a:cs typeface="Calibri"/>
              </a:rPr>
              <a:t>Chain Rule</a:t>
            </a:r>
          </a:p>
        </p:txBody>
      </p:sp>
      <p:sp>
        <p:nvSpPr>
          <p:cNvPr id="1039363" name="Rectangle 3"/>
          <p:cNvSpPr>
            <a:spLocks noGrp="1" noChangeArrowheads="1"/>
          </p:cNvSpPr>
          <p:nvPr>
            <p:ph idx="1"/>
          </p:nvPr>
        </p:nvSpPr>
        <p:spPr>
          <a:xfrm>
            <a:off x="341314" y="1524000"/>
            <a:ext cx="11469687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Chain rule: </a:t>
            </a: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Trivial decomposition</a:t>
            </a:r>
            <a:r>
              <a:rPr lang="en-US" sz="2400" dirty="0" smtClean="0">
                <a:latin typeface="Calibri"/>
                <a:cs typeface="Calibri"/>
              </a:rPr>
              <a:t>: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  <a:p>
            <a:pPr lvl="3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With assumption of conditional independence: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Bayes</a:t>
            </a:r>
            <a:r>
              <a:rPr lang="ja-JP" altLang="en-US" sz="2400" dirty="0" smtClean="0">
                <a:latin typeface="Calibri"/>
                <a:cs typeface="Calibri"/>
              </a:rPr>
              <a:t>’</a:t>
            </a:r>
            <a:r>
              <a:rPr lang="en-US" sz="2400" dirty="0" smtClean="0">
                <a:latin typeface="Calibri"/>
                <a:cs typeface="Calibri"/>
              </a:rPr>
              <a:t>nets </a:t>
            </a:r>
            <a:r>
              <a:rPr lang="en-US" sz="2400" dirty="0">
                <a:latin typeface="Calibri"/>
                <a:cs typeface="Calibri"/>
              </a:rPr>
              <a:t>/ graphical models help us express conditional independence assumptions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0" name="Picture 9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1" y="3505200"/>
            <a:ext cx="7094537" cy="30718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3048000"/>
            <a:ext cx="4183063" cy="2987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654210"/>
            <a:ext cx="4183063" cy="2987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1" y="5105400"/>
            <a:ext cx="6035675" cy="3099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00200"/>
            <a:ext cx="7162800" cy="3024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438400"/>
            <a:ext cx="3918800" cy="203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90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Ghostbusters Chain Rule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1" y="1576388"/>
            <a:ext cx="46085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Each sensor depends only</a:t>
            </a:r>
            <a:br>
              <a:rPr lang="en-US" sz="20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</a:br>
            <a:r>
              <a:rPr lang="en-US" sz="20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on where the ghost is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kern="0" dirty="0">
              <a:solidFill>
                <a:schemeClr val="accent2"/>
              </a:solidFill>
              <a:latin typeface="Calibri"/>
              <a:ea typeface="+mn-ea"/>
              <a:cs typeface="Calibri"/>
              <a:sym typeface="Symbol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/>
                <a:ea typeface="+mn-ea"/>
                <a:cs typeface="Calibri"/>
                <a:sym typeface="Symbol"/>
              </a:rPr>
              <a:t>That means, the two sensors are conditionally independent, given the ghost position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kern="0" dirty="0">
              <a:solidFill>
                <a:schemeClr val="accent2"/>
              </a:solidFill>
              <a:latin typeface="Calibri"/>
              <a:ea typeface="+mn-ea"/>
              <a:cs typeface="Calibri"/>
              <a:sym typeface="Symbol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T: Top square is red</a:t>
            </a:r>
            <a:br>
              <a:rPr lang="en-US" sz="20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</a:br>
            <a:r>
              <a:rPr lang="en-US" sz="20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B: Bottom square is red</a:t>
            </a:r>
            <a:br>
              <a:rPr lang="en-US" sz="20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</a:br>
            <a:r>
              <a:rPr lang="en-US" sz="20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G: Ghost is in the top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endParaRPr lang="en-US" sz="20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Givens: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	P( +g ) = </a:t>
            </a:r>
            <a:r>
              <a:rPr lang="en-US" sz="2000" kern="0" dirty="0" smtClean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0.5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/>
                <a:cs typeface="Calibri"/>
              </a:rPr>
              <a:t>	P( </a:t>
            </a:r>
            <a:r>
              <a:rPr lang="en-US" sz="2000" kern="0" dirty="0" smtClean="0">
                <a:solidFill>
                  <a:schemeClr val="accent2"/>
                </a:solidFill>
                <a:latin typeface="Calibri"/>
                <a:cs typeface="Calibri"/>
              </a:rPr>
              <a:t> -g </a:t>
            </a:r>
            <a:r>
              <a:rPr lang="en-US" sz="2000" kern="0" dirty="0">
                <a:solidFill>
                  <a:schemeClr val="accent2"/>
                </a:solidFill>
                <a:latin typeface="Calibri"/>
                <a:cs typeface="Calibri"/>
              </a:rPr>
              <a:t>) = 0.5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	P( +t  | +g ) = 0.8</a:t>
            </a:r>
            <a:br>
              <a:rPr lang="en-US" sz="20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</a:br>
            <a:r>
              <a:rPr lang="en-US" sz="20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P( +t  | </a:t>
            </a:r>
            <a:r>
              <a:rPr lang="en-US" sz="2000" kern="0" dirty="0" smtClean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latin typeface="Calibri"/>
                <a:ea typeface="+mn-ea"/>
                <a:cs typeface="Calibri"/>
                <a:sym typeface="Symbol"/>
              </a:rPr>
              <a:t>-g </a:t>
            </a:r>
            <a:r>
              <a:rPr lang="en-US" sz="2000" dirty="0">
                <a:solidFill>
                  <a:schemeClr val="accent2"/>
                </a:solidFill>
                <a:latin typeface="Calibri"/>
                <a:ea typeface="+mn-ea"/>
                <a:cs typeface="Calibri"/>
                <a:sym typeface="Symbol"/>
              </a:rPr>
              <a:t>) = 0.4</a:t>
            </a:r>
            <a:br>
              <a:rPr lang="en-US" sz="2000" dirty="0">
                <a:solidFill>
                  <a:schemeClr val="accent2"/>
                </a:solidFill>
                <a:latin typeface="Calibri"/>
                <a:ea typeface="+mn-ea"/>
                <a:cs typeface="Calibri"/>
                <a:sym typeface="Symbol"/>
              </a:rPr>
            </a:br>
            <a:r>
              <a:rPr lang="en-US" sz="2000" dirty="0">
                <a:solidFill>
                  <a:schemeClr val="accent2"/>
                </a:solidFill>
                <a:latin typeface="Calibri"/>
                <a:ea typeface="+mn-ea"/>
                <a:cs typeface="Calibri"/>
                <a:sym typeface="Symbol"/>
              </a:rPr>
              <a:t>P( +b | +g ) = 0.4</a:t>
            </a:r>
            <a:r>
              <a:rPr lang="en-US" sz="2000" kern="0" dirty="0">
                <a:solidFill>
                  <a:schemeClr val="accent2"/>
                </a:solidFill>
                <a:latin typeface="Calibri"/>
                <a:ea typeface="+mn-ea"/>
                <a:cs typeface="Calibri"/>
                <a:sym typeface="Symbol"/>
              </a:rPr>
              <a:t/>
            </a:r>
            <a:br>
              <a:rPr lang="en-US" sz="2000" kern="0" dirty="0">
                <a:solidFill>
                  <a:schemeClr val="accent2"/>
                </a:solidFill>
                <a:latin typeface="Calibri"/>
                <a:ea typeface="+mn-ea"/>
                <a:cs typeface="Calibri"/>
                <a:sym typeface="Symbol"/>
              </a:rPr>
            </a:br>
            <a:r>
              <a:rPr lang="en-US" sz="2000" kern="0" dirty="0">
                <a:solidFill>
                  <a:schemeClr val="accent2"/>
                </a:solidFill>
                <a:latin typeface="Calibri"/>
                <a:ea typeface="+mn-ea"/>
                <a:cs typeface="Calibri"/>
                <a:sym typeface="Symbol"/>
              </a:rPr>
              <a:t>P( +b |  </a:t>
            </a:r>
            <a:r>
              <a:rPr lang="en-US" sz="2000" dirty="0" smtClean="0">
                <a:solidFill>
                  <a:schemeClr val="accent2"/>
                </a:solidFill>
                <a:latin typeface="Calibri"/>
                <a:ea typeface="+mn-ea"/>
                <a:cs typeface="Calibri"/>
                <a:sym typeface="Symbol"/>
              </a:rPr>
              <a:t>-g </a:t>
            </a:r>
            <a:r>
              <a:rPr lang="en-US" sz="2000" dirty="0">
                <a:solidFill>
                  <a:schemeClr val="accent2"/>
                </a:solidFill>
                <a:latin typeface="Calibri"/>
                <a:ea typeface="+mn-ea"/>
                <a:cs typeface="Calibri"/>
                <a:sym typeface="Symbol"/>
              </a:rPr>
              <a:t>) = 0.8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kern="0" dirty="0">
              <a:solidFill>
                <a:schemeClr val="accent2"/>
              </a:solidFill>
              <a:latin typeface="Calibri"/>
              <a:ea typeface="+mn-ea"/>
              <a:cs typeface="Calibri"/>
              <a:sym typeface="Symbol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kern="0" dirty="0">
              <a:solidFill>
                <a:schemeClr val="accent2"/>
              </a:solidFill>
              <a:latin typeface="Calibri"/>
              <a:ea typeface="+mn-ea"/>
              <a:cs typeface="Calibri"/>
              <a:sym typeface="Symbol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dirty="0">
              <a:solidFill>
                <a:schemeClr val="accent2"/>
              </a:solidFill>
              <a:latin typeface="Calibri"/>
              <a:ea typeface="+mn-ea"/>
              <a:cs typeface="Calibri"/>
              <a:sym typeface="Symbol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29200" y="1724027"/>
            <a:ext cx="354210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>
                <a:latin typeface="Calibri"/>
                <a:cs typeface="Calibri"/>
              </a:rPr>
              <a:t>P(T,B,G) = P(G) P(T|G) P(B|G)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1905002"/>
            <a:ext cx="3218879" cy="4648199"/>
          </a:xfrm>
          <a:prstGeom prst="rect">
            <a:avLst/>
          </a:prstGeom>
        </p:spPr>
      </p:pic>
      <p:pic>
        <p:nvPicPr>
          <p:cNvPr id="7" name="Picture 2" descr="\\.host\Shared Folders\Shared with PC\2square_ghostbuste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1" y="3802063"/>
            <a:ext cx="13589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362362"/>
              </p:ext>
            </p:extLst>
          </p:nvPr>
        </p:nvGraphicFramePr>
        <p:xfrm>
          <a:off x="5138738" y="2336796"/>
          <a:ext cx="3395664" cy="406400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739943"/>
                <a:gridCol w="739943"/>
                <a:gridCol w="739943"/>
                <a:gridCol w="1175835"/>
              </a:tblGrid>
              <a:tr h="45155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G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P(T,B,G)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+t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+g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0.16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+t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-g</a:t>
                      </a:r>
                      <a:endParaRPr lang="en-US" sz="220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0.16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+t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220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+g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0.24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+t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220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-g</a:t>
                      </a:r>
                      <a:endParaRPr lang="en-US" sz="220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0.04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-</a:t>
                      </a:r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+g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0.04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marL="91437" marR="91437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220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-g</a:t>
                      </a:r>
                      <a:endParaRPr lang="en-US" sz="220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0.24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marL="91437" marR="91437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220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+g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0.06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marL="91437" marR="91437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220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-g</a:t>
                      </a:r>
                      <a:endParaRPr lang="en-US" sz="220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0.06</a:t>
                      </a:r>
                      <a:endParaRPr lang="en-US" sz="22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37" marR="914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48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/>
                <a:cs typeface="Calibri"/>
              </a:rPr>
              <a:t>Bayes</a:t>
            </a:r>
            <a:r>
              <a:rPr lang="ja-JP" altLang="en-US" dirty="0" smtClean="0">
                <a:latin typeface="Calibri"/>
                <a:cs typeface="Calibri"/>
              </a:rPr>
              <a:t>’</a:t>
            </a:r>
            <a:r>
              <a:rPr lang="en-US" dirty="0" smtClean="0">
                <a:latin typeface="Calibri"/>
                <a:cs typeface="Calibri"/>
              </a:rPr>
              <a:t>Nets</a:t>
            </a:r>
            <a:r>
              <a:rPr lang="en-US" dirty="0">
                <a:latin typeface="Calibri"/>
                <a:cs typeface="Calibri"/>
              </a:rPr>
              <a:t>: Big Picture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2" y="1447800"/>
            <a:ext cx="731702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4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Bayes</a:t>
            </a:r>
            <a:r>
              <a:rPr lang="ja-JP" altLang="en-US" dirty="0">
                <a:latin typeface="Calibri"/>
                <a:cs typeface="Calibri"/>
              </a:rPr>
              <a:t>’</a:t>
            </a:r>
            <a:r>
              <a:rPr lang="en-US" dirty="0">
                <a:latin typeface="Calibri"/>
                <a:cs typeface="Calibri"/>
              </a:rPr>
              <a:t> Nets: Big Picture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137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Two problems with using full joint distribution tables as our probabilistic models: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Unless there are only a few variables, the joint is WAY too big to represent explicitly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Hard to learn (estimate) anything empirically about more than a few variables at a time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solidFill>
                <a:srgbClr val="CC0000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  <a:latin typeface="Calibri"/>
                <a:cs typeface="Calibri"/>
              </a:rPr>
              <a:t>Bayes</a:t>
            </a:r>
            <a:r>
              <a:rPr lang="ja-JP" altLang="en-US" sz="2400" dirty="0">
                <a:solidFill>
                  <a:srgbClr val="CC0000"/>
                </a:solidFill>
                <a:latin typeface="Calibri"/>
                <a:cs typeface="Calibri"/>
              </a:rPr>
              <a:t>’</a:t>
            </a:r>
            <a:r>
              <a:rPr lang="en-US" sz="2400" dirty="0">
                <a:solidFill>
                  <a:srgbClr val="CC0000"/>
                </a:solidFill>
                <a:latin typeface="Calibri"/>
                <a:cs typeface="Calibri"/>
              </a:rPr>
              <a:t> nets: </a:t>
            </a:r>
            <a:r>
              <a:rPr lang="en-US" sz="2400" dirty="0">
                <a:latin typeface="Calibri"/>
                <a:cs typeface="Calibri"/>
              </a:rPr>
              <a:t>a technique for describing complex joint distributions (models) using simple, local distributions (conditional probabilities)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More properly called</a:t>
            </a:r>
            <a:r>
              <a:rPr lang="en-US" sz="2000" dirty="0">
                <a:solidFill>
                  <a:srgbClr val="CC0000"/>
                </a:solidFill>
                <a:latin typeface="Calibri"/>
                <a:cs typeface="Calibri"/>
              </a:rPr>
              <a:t> graphical models</a:t>
            </a: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We describe how variables locally interact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Local interactions chain together to give global, indirect interactions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For about 10 min, we</a:t>
            </a:r>
            <a:r>
              <a:rPr lang="ja-JP" altLang="en-US" sz="2000" dirty="0">
                <a:latin typeface="Calibri"/>
                <a:cs typeface="Calibri"/>
              </a:rPr>
              <a:t>’</a:t>
            </a:r>
            <a:r>
              <a:rPr lang="en-US" sz="2000" dirty="0" err="1">
                <a:latin typeface="Calibri"/>
                <a:cs typeface="Calibri"/>
              </a:rPr>
              <a:t>ll</a:t>
            </a:r>
            <a:r>
              <a:rPr lang="en-US" sz="2000" dirty="0">
                <a:latin typeface="Calibri"/>
                <a:cs typeface="Calibri"/>
              </a:rPr>
              <a:t> be vague about how these interactions are specified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724" y="3581402"/>
            <a:ext cx="4182456" cy="304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447802"/>
            <a:ext cx="4115264" cy="186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54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Example Bayes</a:t>
            </a:r>
            <a:r>
              <a:rPr lang="ja-JP" altLang="en-US" dirty="0">
                <a:latin typeface="Calibri"/>
                <a:cs typeface="Calibri"/>
              </a:rPr>
              <a:t>’</a:t>
            </a:r>
            <a:r>
              <a:rPr lang="en-US" dirty="0">
                <a:latin typeface="Calibri"/>
                <a:cs typeface="Calibri"/>
              </a:rPr>
              <a:t> Net: Insurance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1295400"/>
            <a:ext cx="7497763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96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 Bayes</a:t>
            </a:r>
            <a:r>
              <a:rPr lang="ja-JP" altLang="en-US" dirty="0">
                <a:latin typeface="Calibri"/>
                <a:cs typeface="Calibri"/>
              </a:rPr>
              <a:t>’</a:t>
            </a:r>
            <a:r>
              <a:rPr lang="en-US" dirty="0">
                <a:latin typeface="Calibri"/>
                <a:cs typeface="Calibri"/>
              </a:rPr>
              <a:t> Net: Car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1447800"/>
            <a:ext cx="8509000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064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Uncertainty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idx="1"/>
          </p:nvPr>
        </p:nvSpPr>
        <p:spPr>
          <a:xfrm>
            <a:off x="967676" y="1500583"/>
            <a:ext cx="668928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General situation:</a:t>
            </a:r>
          </a:p>
          <a:p>
            <a:pPr lvl="2">
              <a:lnSpc>
                <a:spcPct val="80000"/>
              </a:lnSpc>
            </a:pPr>
            <a:endParaRPr lang="en-US" sz="16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/>
              <a:t>Observed variables (evidence)</a:t>
            </a:r>
            <a:r>
              <a:rPr lang="en-US" sz="2000" dirty="0" smtClean="0"/>
              <a:t>: Agent knows certain things about the state of the world (e.g., sensor readings or symptoms)</a:t>
            </a:r>
          </a:p>
          <a:p>
            <a:pPr lvl="4">
              <a:lnSpc>
                <a:spcPct val="80000"/>
              </a:lnSpc>
            </a:pPr>
            <a:endParaRPr lang="en-US" sz="12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/>
              <a:t>Unobserved variables</a:t>
            </a:r>
            <a:r>
              <a:rPr lang="en-US" sz="2000" dirty="0" smtClean="0"/>
              <a:t>: Agent needs to reason about other aspects (e.g. where an object is or what disease is present)</a:t>
            </a:r>
          </a:p>
          <a:p>
            <a:pPr lvl="4">
              <a:lnSpc>
                <a:spcPct val="80000"/>
              </a:lnSpc>
            </a:pPr>
            <a:endParaRPr lang="en-US" sz="12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/>
              <a:t>Model</a:t>
            </a:r>
            <a:r>
              <a:rPr lang="en-US" sz="2000" dirty="0" smtClean="0"/>
              <a:t>: Agent knows something about how the known variables relate to the unknown variables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 lvl="6">
              <a:lnSpc>
                <a:spcPct val="80000"/>
              </a:lnSpc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Probabilistic reasoning gives us a framework for managing our beliefs and knowledge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554406"/>
              </p:ext>
            </p:extLst>
          </p:nvPr>
        </p:nvGraphicFramePr>
        <p:xfrm>
          <a:off x="8542273" y="1526977"/>
          <a:ext cx="138747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" name="Photo Editor Photo" r:id="rId3" imgW="2430476" imgH="2430476" progId="MSPhotoEd.3">
                  <p:embed/>
                </p:oleObj>
              </mc:Choice>
              <mc:Fallback>
                <p:oleObj name="Photo Editor Photo" r:id="rId3" imgW="2430476" imgH="243047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1526977"/>
                        <a:ext cx="1387475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878546"/>
              </p:ext>
            </p:extLst>
          </p:nvPr>
        </p:nvGraphicFramePr>
        <p:xfrm>
          <a:off x="8542274" y="3127177"/>
          <a:ext cx="1425575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" name="Photo Editor Photo" r:id="rId5" imgW="2491956" imgH="2491956" progId="MSPhotoEd.3">
                  <p:embed/>
                </p:oleObj>
              </mc:Choice>
              <mc:Fallback>
                <p:oleObj name="Photo Editor Photo" r:id="rId5" imgW="2491956" imgH="2491956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4" y="3127177"/>
                        <a:ext cx="1425575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1" name="Group 13"/>
          <p:cNvGrpSpPr>
            <a:grpSpLocks/>
          </p:cNvGrpSpPr>
          <p:nvPr/>
        </p:nvGrpSpPr>
        <p:grpSpPr bwMode="auto">
          <a:xfrm>
            <a:off x="8534337" y="4727377"/>
            <a:ext cx="1414463" cy="1439863"/>
            <a:chOff x="4027" y="3072"/>
            <a:chExt cx="891" cy="907"/>
          </a:xfrm>
        </p:grpSpPr>
        <p:graphicFrame>
          <p:nvGraphicFramePr>
            <p:cNvPr id="1028" name="Object 8"/>
            <p:cNvGraphicFramePr>
              <a:graphicFrameLocks noChangeAspect="1"/>
            </p:cNvGraphicFramePr>
            <p:nvPr/>
          </p:nvGraphicFramePr>
          <p:xfrm>
            <a:off x="4032" y="3072"/>
            <a:ext cx="886" cy="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9" name="Photo Editor Photo" r:id="rId7" imgW="2461473" imgH="2446232" progId="MSPhotoEd.3">
                    <p:embed/>
                  </p:oleObj>
                </mc:Choice>
                <mc:Fallback>
                  <p:oleObj name="Photo Editor Photo" r:id="rId7" imgW="2461473" imgH="2446232" progId="MSPhotoEd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clrChange>
                            <a:clrFrom>
                              <a:srgbClr val="000000"/>
                            </a:clrFrom>
                            <a:clrTo>
                              <a:srgbClr val="00000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072"/>
                          <a:ext cx="886" cy="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33" name="Picture 1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43" r="62584" b="-1559"/>
            <a:stretch>
              <a:fillRect/>
            </a:stretch>
          </p:blipFill>
          <p:spPr bwMode="auto">
            <a:xfrm>
              <a:off x="4027" y="3643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Graphical Model Notation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56388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Nodes: variables (with domains)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Can be assigned (observed) or unassigned (unobserved)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Arcs: interactions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Similar to CSP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Indicate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direct influence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> between variables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Formally: encode conditional independence (more later)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For now: imagine that arrows mean direct causation (in general, they don</a:t>
            </a:r>
            <a:r>
              <a:rPr lang="ja-JP" altLang="en-US" sz="2400" dirty="0">
                <a:latin typeface="Calibri"/>
                <a:cs typeface="Calibri"/>
              </a:rPr>
              <a:t>’</a:t>
            </a:r>
            <a:r>
              <a:rPr lang="en-US" sz="2400" dirty="0">
                <a:latin typeface="Calibri"/>
                <a:cs typeface="Calibri"/>
              </a:rPr>
              <a:t>t!)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58" b="49960"/>
          <a:stretch>
            <a:fillRect/>
          </a:stretch>
        </p:blipFill>
        <p:spPr bwMode="auto">
          <a:xfrm>
            <a:off x="6553200" y="1676400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5715001" y="3125789"/>
            <a:ext cx="2805113" cy="1979613"/>
            <a:chOff x="3600" y="2208"/>
            <a:chExt cx="1767" cy="1247"/>
          </a:xfrm>
        </p:grpSpPr>
        <p:pic>
          <p:nvPicPr>
            <p:cNvPr id="17415" name="Picture 6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97"/>
            <a:stretch>
              <a:fillRect/>
            </a:stretch>
          </p:blipFill>
          <p:spPr bwMode="auto">
            <a:xfrm>
              <a:off x="3600" y="2208"/>
              <a:ext cx="1767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6" name="Rectangle 7"/>
            <p:cNvSpPr>
              <a:spLocks noChangeArrowheads="1"/>
            </p:cNvSpPr>
            <p:nvPr/>
          </p:nvSpPr>
          <p:spPr bwMode="auto">
            <a:xfrm>
              <a:off x="3600" y="2208"/>
              <a:ext cx="336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2" y="3276602"/>
            <a:ext cx="3047999" cy="1822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1219200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67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Example: Coin Flips</a:t>
            </a:r>
          </a:p>
        </p:txBody>
      </p:sp>
      <p:sp>
        <p:nvSpPr>
          <p:cNvPr id="18439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N independent coin flips</a:t>
            </a: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 smtClean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r>
              <a:rPr lang="en-US" dirty="0" smtClean="0">
                <a:latin typeface="Calibri"/>
                <a:cs typeface="Calibri"/>
              </a:rPr>
              <a:t>No </a:t>
            </a:r>
            <a:r>
              <a:rPr lang="en-US" dirty="0">
                <a:latin typeface="Calibri"/>
                <a:cs typeface="Calibri"/>
              </a:rPr>
              <a:t>interactions between variables: </a:t>
            </a: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absolute independence</a:t>
            </a:r>
          </a:p>
          <a:p>
            <a:pPr eaLnBrk="1" hangingPunct="1"/>
            <a:endParaRPr lang="en-US" dirty="0">
              <a:solidFill>
                <a:srgbClr val="CC0000"/>
              </a:solidFill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</p:txBody>
      </p:sp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1447800" y="32004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X</a:t>
            </a:r>
            <a:r>
              <a:rPr lang="en-US" sz="2800" baseline="-25000" dirty="0">
                <a:latin typeface="Calibri"/>
                <a:cs typeface="Calibri"/>
              </a:rPr>
              <a:t>1</a:t>
            </a:r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3124200" y="32004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>
                <a:latin typeface="Calibri"/>
                <a:cs typeface="Calibri"/>
              </a:rPr>
              <a:t>X</a:t>
            </a:r>
            <a:r>
              <a:rPr lang="en-US" sz="2800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6553200" y="32004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>
                <a:latin typeface="Calibri"/>
                <a:cs typeface="Calibri"/>
              </a:rPr>
              <a:t>X</a:t>
            </a:r>
            <a:r>
              <a:rPr lang="en-US" sz="2800" i="1" baseline="-25000">
                <a:latin typeface="Calibri"/>
                <a:cs typeface="Calibri"/>
              </a:rPr>
              <a:t>n</a:t>
            </a:r>
          </a:p>
        </p:txBody>
      </p:sp>
      <p:pic>
        <p:nvPicPr>
          <p:cNvPr id="18438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505202"/>
            <a:ext cx="4699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928" y="1447800"/>
            <a:ext cx="287138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21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8436" grpId="0" animBg="1"/>
      <p:bldP spid="1843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Example: Traffic</a:t>
            </a:r>
          </a:p>
        </p:txBody>
      </p:sp>
      <p:sp>
        <p:nvSpPr>
          <p:cNvPr id="1065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latin typeface="Calibri"/>
                <a:cs typeface="Calibri"/>
              </a:rPr>
              <a:t>Variables: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R: It rains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T: There is traffic</a:t>
            </a: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Model 1: independence</a:t>
            </a:r>
          </a:p>
          <a:p>
            <a:pPr eaLnBrk="1" hangingPunct="1"/>
            <a:endParaRPr lang="en-US" sz="2400" dirty="0" smtClean="0">
              <a:latin typeface="Calibri"/>
              <a:cs typeface="Calibri"/>
            </a:endParaRP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  <a:p>
            <a:pPr lvl="3"/>
            <a:endParaRPr lang="en-US" sz="1200" dirty="0" smtClean="0">
              <a:latin typeface="Calibri"/>
              <a:cs typeface="Calibri"/>
            </a:endParaRPr>
          </a:p>
          <a:p>
            <a:pPr marL="0" indent="0" eaLnBrk="1" hangingPunct="1">
              <a:buNone/>
            </a:pPr>
            <a:endParaRPr lang="en-US" sz="2400" dirty="0" smtClean="0">
              <a:latin typeface="Calibri"/>
              <a:cs typeface="Calibri"/>
            </a:endParaRP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  <a:p>
            <a:pPr eaLnBrk="1" hangingPunct="1"/>
            <a:endParaRPr lang="en-US" sz="2400" dirty="0" smtClean="0">
              <a:latin typeface="Calibri"/>
              <a:cs typeface="Calibri"/>
            </a:endParaRPr>
          </a:p>
          <a:p>
            <a:pPr lvl="3"/>
            <a:endParaRPr lang="en-US" sz="1200" dirty="0" smtClean="0">
              <a:latin typeface="Calibri"/>
              <a:cs typeface="Calibri"/>
            </a:endParaRPr>
          </a:p>
          <a:p>
            <a:pPr eaLnBrk="1" hangingPunct="1"/>
            <a:r>
              <a:rPr lang="en-US" sz="2400" dirty="0" smtClean="0">
                <a:latin typeface="Calibri"/>
                <a:cs typeface="Calibri"/>
              </a:rPr>
              <a:t>Why </a:t>
            </a:r>
            <a:r>
              <a:rPr lang="en-US" sz="2400" dirty="0">
                <a:latin typeface="Calibri"/>
                <a:cs typeface="Calibri"/>
              </a:rPr>
              <a:t>is an agent using model 2 better?</a:t>
            </a: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2362200" y="35052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R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2362200" y="51816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T</a:t>
            </a:r>
            <a:endParaRPr lang="en-US" sz="2800" baseline="-25000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2" y="1143002"/>
            <a:ext cx="3886199" cy="1628965"/>
          </a:xfrm>
          <a:prstGeom prst="rect">
            <a:avLst/>
          </a:prstGeom>
        </p:spPr>
      </p:pic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7391400" y="35052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R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7391400" y="51816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>
                <a:latin typeface="Calibri"/>
                <a:cs typeface="Calibri"/>
              </a:rPr>
              <a:t>T</a:t>
            </a:r>
            <a:endParaRPr lang="en-US" sz="2800" baseline="-25000">
              <a:latin typeface="Calibri"/>
              <a:cs typeface="Calibri"/>
            </a:endParaRPr>
          </a:p>
        </p:txBody>
      </p:sp>
      <p:cxnSp>
        <p:nvCxnSpPr>
          <p:cNvPr id="10" name="AutoShape 6"/>
          <p:cNvCxnSpPr>
            <a:cxnSpLocks noChangeShapeType="1"/>
            <a:stCxn id="8" idx="4"/>
            <a:endCxn id="9" idx="0"/>
          </p:cNvCxnSpPr>
          <p:nvPr/>
        </p:nvCxnSpPr>
        <p:spPr bwMode="auto">
          <a:xfrm>
            <a:off x="7772400" y="4281490"/>
            <a:ext cx="0" cy="885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257800" y="1502074"/>
            <a:ext cx="9855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/>
            </a:r>
            <a:br>
              <a:rPr lang="en-US" sz="2400" dirty="0" smtClean="0">
                <a:latin typeface="Calibri"/>
                <a:cs typeface="Calibri"/>
              </a:rPr>
            </a:br>
            <a:endParaRPr lang="en-US" sz="2400" dirty="0" smtClean="0">
              <a:latin typeface="Calibri"/>
              <a:cs typeface="Calibri"/>
            </a:endParaRPr>
          </a:p>
          <a:p>
            <a:pPr lvl="3"/>
            <a:endParaRPr lang="en-US" sz="12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Model 2: rain causes traffic</a:t>
            </a:r>
          </a:p>
          <a:p>
            <a:endParaRPr lang="en-US" sz="2400" dirty="0" smtClean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1295400"/>
            <a:ext cx="149634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4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  <p:bldP spid="19461" grpId="0" animBg="1"/>
      <p:bldP spid="8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01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0636"/>
            <a:ext cx="113792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Let’s build a causal graphical model!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Variables</a:t>
            </a:r>
            <a:endParaRPr lang="en-US" sz="2400" dirty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T: Traffic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R: It rains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L: Low pressure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D: Roof drips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B: Ballgame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C: </a:t>
            </a:r>
            <a:r>
              <a:rPr lang="en-US" sz="2000" dirty="0" smtClean="0">
                <a:latin typeface="Calibri"/>
                <a:cs typeface="Calibri"/>
              </a:rPr>
              <a:t>Cavity</a:t>
            </a:r>
          </a:p>
          <a:p>
            <a:pPr lvl="2">
              <a:lnSpc>
                <a:spcPct val="90000"/>
              </a:lnSpc>
            </a:pPr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447800"/>
            <a:ext cx="7086600" cy="4724400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Example: Traffic II</a:t>
            </a:r>
          </a:p>
        </p:txBody>
      </p:sp>
    </p:spTree>
    <p:extLst>
      <p:ext uri="{BB962C8B-B14F-4D97-AF65-F5344CB8AC3E}">
        <p14:creationId xmlns:p14="http://schemas.microsoft.com/office/powerpoint/2010/main" val="413499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sp>
        <p:nvSpPr>
          <p:cNvPr id="106803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Calibri"/>
                <a:cs typeface="Calibri"/>
              </a:rPr>
              <a:t>Variables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B: Burglary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A: Alarm goes off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M: Mary calls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J: John calls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E: Earthquake!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2" y="1295400"/>
            <a:ext cx="6759927" cy="449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5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>
                <a:latin typeface="Arial" charset="0"/>
              </a:rPr>
              <a:t>Example: Part-based object models</a:t>
            </a:r>
          </a:p>
        </p:txBody>
      </p:sp>
      <p:pic>
        <p:nvPicPr>
          <p:cNvPr id="4" name="Picture 4" descr="First%20Bought%20Car%20Fr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933" y="2514601"/>
            <a:ext cx="5088467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9660467" y="2579688"/>
            <a:ext cx="975784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9660467" y="2579688"/>
            <a:ext cx="975784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10475385" y="3405188"/>
            <a:ext cx="975783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7421033" y="34290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6739466" y="34290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10151533" y="39624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7611533" y="25908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8525933" y="35814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8424333" y="26670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6798733" y="25146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10475385" y="3405188"/>
            <a:ext cx="975783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7217833" y="3976688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7217833" y="3976688"/>
            <a:ext cx="973667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417" name="TextBox 18"/>
          <p:cNvSpPr txBox="1">
            <a:spLocks noChangeArrowheads="1"/>
          </p:cNvSpPr>
          <p:nvPr/>
        </p:nvSpPr>
        <p:spPr bwMode="auto">
          <a:xfrm>
            <a:off x="10113433" y="6577014"/>
            <a:ext cx="49106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Kristen Grauman</a:t>
            </a:r>
          </a:p>
        </p:txBody>
      </p:sp>
      <p:pic>
        <p:nvPicPr>
          <p:cNvPr id="102418" name="Picture 2" descr="http://www.kenschutte.com/thesis/fischl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1" y="2370138"/>
            <a:ext cx="456776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9" name="TextBox 2"/>
          <p:cNvSpPr txBox="1">
            <a:spLocks noChangeArrowheads="1"/>
          </p:cNvSpPr>
          <p:nvPr/>
        </p:nvSpPr>
        <p:spPr bwMode="auto">
          <a:xfrm>
            <a:off x="946151" y="5043489"/>
            <a:ext cx="507153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 [Fischler and Elschlager, 1973] </a:t>
            </a:r>
          </a:p>
        </p:txBody>
      </p:sp>
    </p:spTree>
    <p:extLst>
      <p:ext uri="{BB962C8B-B14F-4D97-AF65-F5344CB8AC3E}">
        <p14:creationId xmlns:p14="http://schemas.microsoft.com/office/powerpoint/2010/main" val="215905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609600" y="998538"/>
            <a:ext cx="10972800" cy="1143000"/>
          </a:xfrm>
        </p:spPr>
        <p:txBody>
          <a:bodyPr/>
          <a:lstStyle/>
          <a:p>
            <a:r>
              <a:rPr lang="en-US" sz="2800">
                <a:latin typeface="Arial" charset="0"/>
              </a:rPr>
              <a:t>One possible graphical model: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48000" y="5867400"/>
            <a:ext cx="6096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ea typeface="+mn-ea"/>
              </a:rPr>
              <a:t>N image features, P parts in the model</a:t>
            </a:r>
          </a:p>
        </p:txBody>
      </p:sp>
      <p:grpSp>
        <p:nvGrpSpPr>
          <p:cNvPr id="104452" name="Group 16"/>
          <p:cNvGrpSpPr>
            <a:grpSpLocks/>
          </p:cNvGrpSpPr>
          <p:nvPr/>
        </p:nvGrpSpPr>
        <p:grpSpPr bwMode="auto">
          <a:xfrm>
            <a:off x="1758951" y="2667000"/>
            <a:ext cx="2777067" cy="1844675"/>
            <a:chOff x="948" y="2142"/>
            <a:chExt cx="1312" cy="1162"/>
          </a:xfrm>
        </p:grpSpPr>
        <p:sp>
          <p:nvSpPr>
            <p:cNvPr id="64" name="Oval 17"/>
            <p:cNvSpPr>
              <a:spLocks noChangeArrowheads="1"/>
            </p:cNvSpPr>
            <p:nvPr/>
          </p:nvSpPr>
          <p:spPr bwMode="auto">
            <a:xfrm>
              <a:off x="1456" y="2142"/>
              <a:ext cx="349" cy="305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1</a:t>
              </a:r>
            </a:p>
          </p:txBody>
        </p:sp>
        <p:sp>
          <p:nvSpPr>
            <p:cNvPr id="65" name="Oval 18"/>
            <p:cNvSpPr>
              <a:spLocks noChangeArrowheads="1"/>
            </p:cNvSpPr>
            <p:nvPr/>
          </p:nvSpPr>
          <p:spPr bwMode="auto">
            <a:xfrm>
              <a:off x="1911" y="2784"/>
              <a:ext cx="349" cy="304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3</a:t>
              </a:r>
            </a:p>
          </p:txBody>
        </p:sp>
        <p:sp>
          <p:nvSpPr>
            <p:cNvPr id="66" name="Oval 19"/>
            <p:cNvSpPr>
              <a:spLocks noChangeArrowheads="1"/>
            </p:cNvSpPr>
            <p:nvPr/>
          </p:nvSpPr>
          <p:spPr bwMode="auto">
            <a:xfrm>
              <a:off x="1449" y="3000"/>
              <a:ext cx="349" cy="304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4</a:t>
              </a:r>
            </a:p>
          </p:txBody>
        </p:sp>
        <p:sp>
          <p:nvSpPr>
            <p:cNvPr id="67" name="Oval 20"/>
            <p:cNvSpPr>
              <a:spLocks noChangeArrowheads="1"/>
            </p:cNvSpPr>
            <p:nvPr/>
          </p:nvSpPr>
          <p:spPr bwMode="auto">
            <a:xfrm>
              <a:off x="957" y="2367"/>
              <a:ext cx="349" cy="305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6</a:t>
              </a:r>
            </a:p>
          </p:txBody>
        </p:sp>
        <p:sp>
          <p:nvSpPr>
            <p:cNvPr id="68" name="Oval 21"/>
            <p:cNvSpPr>
              <a:spLocks noChangeArrowheads="1"/>
            </p:cNvSpPr>
            <p:nvPr/>
          </p:nvSpPr>
          <p:spPr bwMode="auto">
            <a:xfrm>
              <a:off x="948" y="2780"/>
              <a:ext cx="350" cy="305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5</a:t>
              </a:r>
            </a:p>
          </p:txBody>
        </p:sp>
        <p:sp>
          <p:nvSpPr>
            <p:cNvPr id="69" name="Oval 22"/>
            <p:cNvSpPr>
              <a:spLocks noChangeArrowheads="1"/>
            </p:cNvSpPr>
            <p:nvPr/>
          </p:nvSpPr>
          <p:spPr bwMode="auto">
            <a:xfrm>
              <a:off x="1905" y="2379"/>
              <a:ext cx="349" cy="305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2</a:t>
              </a:r>
            </a:p>
          </p:txBody>
        </p:sp>
        <p:sp>
          <p:nvSpPr>
            <p:cNvPr id="70" name="Line 23"/>
            <p:cNvSpPr>
              <a:spLocks noChangeShapeType="1"/>
            </p:cNvSpPr>
            <p:nvPr/>
          </p:nvSpPr>
          <p:spPr bwMode="auto">
            <a:xfrm>
              <a:off x="1626" y="2446"/>
              <a:ext cx="0" cy="5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71" name="Line 24"/>
            <p:cNvSpPr>
              <a:spLocks noChangeShapeType="1"/>
            </p:cNvSpPr>
            <p:nvPr/>
          </p:nvSpPr>
          <p:spPr bwMode="auto">
            <a:xfrm>
              <a:off x="1278" y="2581"/>
              <a:ext cx="653" cy="2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72" name="Line 25"/>
            <p:cNvSpPr>
              <a:spLocks noChangeShapeType="1"/>
            </p:cNvSpPr>
            <p:nvPr/>
          </p:nvSpPr>
          <p:spPr bwMode="auto">
            <a:xfrm flipH="1">
              <a:off x="1234" y="2450"/>
              <a:ext cx="382" cy="3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73" name="Line 26"/>
            <p:cNvSpPr>
              <a:spLocks noChangeShapeType="1"/>
            </p:cNvSpPr>
            <p:nvPr/>
          </p:nvSpPr>
          <p:spPr bwMode="auto">
            <a:xfrm>
              <a:off x="1621" y="2450"/>
              <a:ext cx="305" cy="4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74" name="Line 27"/>
            <p:cNvSpPr>
              <a:spLocks noChangeShapeType="1"/>
            </p:cNvSpPr>
            <p:nvPr/>
          </p:nvSpPr>
          <p:spPr bwMode="auto">
            <a:xfrm>
              <a:off x="1621" y="2450"/>
              <a:ext cx="288" cy="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75" name="Line 28"/>
            <p:cNvSpPr>
              <a:spLocks noChangeShapeType="1"/>
            </p:cNvSpPr>
            <p:nvPr/>
          </p:nvSpPr>
          <p:spPr bwMode="auto">
            <a:xfrm flipH="1">
              <a:off x="1290" y="2450"/>
              <a:ext cx="331" cy="1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76" name="Line 29"/>
            <p:cNvSpPr>
              <a:spLocks noChangeShapeType="1"/>
            </p:cNvSpPr>
            <p:nvPr/>
          </p:nvSpPr>
          <p:spPr bwMode="auto">
            <a:xfrm flipH="1">
              <a:off x="1229" y="2523"/>
              <a:ext cx="668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77" name="Line 30"/>
            <p:cNvSpPr>
              <a:spLocks noChangeShapeType="1"/>
            </p:cNvSpPr>
            <p:nvPr/>
          </p:nvSpPr>
          <p:spPr bwMode="auto">
            <a:xfrm flipH="1">
              <a:off x="1621" y="2528"/>
              <a:ext cx="276" cy="4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78" name="Line 31"/>
            <p:cNvSpPr>
              <a:spLocks noChangeShapeType="1"/>
            </p:cNvSpPr>
            <p:nvPr/>
          </p:nvSpPr>
          <p:spPr bwMode="auto">
            <a:xfrm>
              <a:off x="1887" y="2523"/>
              <a:ext cx="39" cy="3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79" name="Line 32"/>
            <p:cNvSpPr>
              <a:spLocks noChangeShapeType="1"/>
            </p:cNvSpPr>
            <p:nvPr/>
          </p:nvSpPr>
          <p:spPr bwMode="auto">
            <a:xfrm>
              <a:off x="1278" y="2585"/>
              <a:ext cx="343" cy="4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80" name="Line 33"/>
            <p:cNvSpPr>
              <a:spLocks noChangeShapeType="1"/>
            </p:cNvSpPr>
            <p:nvPr/>
          </p:nvSpPr>
          <p:spPr bwMode="auto">
            <a:xfrm flipH="1">
              <a:off x="1621" y="2870"/>
              <a:ext cx="305" cy="1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81" name="Line 34"/>
            <p:cNvSpPr>
              <a:spLocks noChangeShapeType="1"/>
            </p:cNvSpPr>
            <p:nvPr/>
          </p:nvSpPr>
          <p:spPr bwMode="auto">
            <a:xfrm flipH="1" flipV="1">
              <a:off x="1234" y="2807"/>
              <a:ext cx="382" cy="1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82" name="Line 35"/>
            <p:cNvSpPr>
              <a:spLocks noChangeShapeType="1"/>
            </p:cNvSpPr>
            <p:nvPr/>
          </p:nvSpPr>
          <p:spPr bwMode="auto">
            <a:xfrm flipH="1" flipV="1">
              <a:off x="1239" y="2807"/>
              <a:ext cx="675" cy="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83" name="Line 36"/>
            <p:cNvSpPr>
              <a:spLocks noChangeShapeType="1"/>
            </p:cNvSpPr>
            <p:nvPr/>
          </p:nvSpPr>
          <p:spPr bwMode="auto">
            <a:xfrm flipV="1">
              <a:off x="1239" y="2581"/>
              <a:ext cx="45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84" name="Line 37"/>
            <p:cNvSpPr>
              <a:spLocks noChangeShapeType="1"/>
            </p:cNvSpPr>
            <p:nvPr/>
          </p:nvSpPr>
          <p:spPr bwMode="auto">
            <a:xfrm flipV="1">
              <a:off x="1278" y="2532"/>
              <a:ext cx="626" cy="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</p:grpSp>
      <p:sp>
        <p:nvSpPr>
          <p:cNvPr id="62" name="Text Box 38"/>
          <p:cNvSpPr txBox="1">
            <a:spLocks noChangeArrowheads="1"/>
          </p:cNvSpPr>
          <p:nvPr/>
        </p:nvSpPr>
        <p:spPr bwMode="auto">
          <a:xfrm>
            <a:off x="721784" y="1858964"/>
            <a:ext cx="48492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ea typeface="+mn-ea"/>
              </a:rPr>
              <a:t>Fully connected constellation model</a:t>
            </a:r>
          </a:p>
        </p:txBody>
      </p: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609600" y="4759326"/>
            <a:ext cx="3288080" cy="110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10000"/>
              </a:lnSpc>
              <a:buClr>
                <a:srgbClr val="000099"/>
              </a:buClr>
              <a:buSzPct val="50000"/>
              <a:buFont typeface="Wingdings" pitchFamily="2" charset="2"/>
              <a:buChar char="Ø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ea typeface="+mn-ea"/>
              </a:rPr>
              <a:t> e.g. Constellation Model</a:t>
            </a:r>
          </a:p>
          <a:p>
            <a:pPr eaLnBrk="1" hangingPunct="1">
              <a:lnSpc>
                <a:spcPct val="110000"/>
              </a:lnSpc>
              <a:buClr>
                <a:srgbClr val="000099"/>
              </a:buClr>
              <a:buSzPct val="50000"/>
              <a:buFont typeface="Wingdings" pitchFamily="2" charset="2"/>
              <a:buChar char="Ø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ea typeface="+mn-ea"/>
              </a:rPr>
              <a:t> Parts fully connected</a:t>
            </a:r>
          </a:p>
          <a:p>
            <a:pPr eaLnBrk="1" hangingPunct="1">
              <a:lnSpc>
                <a:spcPct val="110000"/>
              </a:lnSpc>
              <a:buClr>
                <a:srgbClr val="000099"/>
              </a:buClr>
              <a:buSzPct val="50000"/>
              <a:buFont typeface="Wingdings" pitchFamily="2" charset="2"/>
              <a:buChar char="Ø"/>
              <a:defRPr/>
            </a:pPr>
            <a:endParaRPr lang="en-US" sz="2000" b="1" kern="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86" name="Text Box 41"/>
          <p:cNvSpPr txBox="1">
            <a:spLocks noChangeArrowheads="1"/>
          </p:cNvSpPr>
          <p:nvPr/>
        </p:nvSpPr>
        <p:spPr bwMode="auto">
          <a:xfrm>
            <a:off x="9419168" y="6553200"/>
            <a:ext cx="2107653" cy="30995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000099"/>
                </a:solidFill>
                <a:latin typeface="Arial"/>
                <a:ea typeface="+mn-ea"/>
              </a:rPr>
              <a:t>Slide credit: Rob Fergus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3800" kern="0" smtClean="0"/>
              <a:t>Example: Part-based object models</a:t>
            </a:r>
            <a:endParaRPr lang="en-US" sz="3800" kern="0" dirty="0"/>
          </a:p>
        </p:txBody>
      </p:sp>
    </p:spTree>
    <p:extLst>
      <p:ext uri="{BB962C8B-B14F-4D97-AF65-F5344CB8AC3E}">
        <p14:creationId xmlns:p14="http://schemas.microsoft.com/office/powerpoint/2010/main" val="352154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Probabilistic constellation model</a:t>
            </a:r>
          </a:p>
        </p:txBody>
      </p:sp>
      <p:pic>
        <p:nvPicPr>
          <p:cNvPr id="106499" name="Picture 16" descr="First%20Bought%20Car%20Fr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3581401"/>
            <a:ext cx="5088467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7073" name="Oval 17"/>
          <p:cNvSpPr>
            <a:spLocks noChangeArrowheads="1"/>
          </p:cNvSpPr>
          <p:nvPr/>
        </p:nvSpPr>
        <p:spPr bwMode="auto">
          <a:xfrm>
            <a:off x="4279900" y="5043488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7074" name="Oval 18"/>
          <p:cNvSpPr>
            <a:spLocks noChangeArrowheads="1"/>
          </p:cNvSpPr>
          <p:nvPr/>
        </p:nvSpPr>
        <p:spPr bwMode="auto">
          <a:xfrm>
            <a:off x="6722533" y="3646488"/>
            <a:ext cx="975784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7075" name="Oval 19"/>
          <p:cNvSpPr>
            <a:spLocks noChangeArrowheads="1"/>
          </p:cNvSpPr>
          <p:nvPr/>
        </p:nvSpPr>
        <p:spPr bwMode="auto">
          <a:xfrm>
            <a:off x="7537451" y="4471988"/>
            <a:ext cx="975783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7079" name="Oval 23"/>
          <p:cNvSpPr>
            <a:spLocks noChangeArrowheads="1"/>
          </p:cNvSpPr>
          <p:nvPr/>
        </p:nvSpPr>
        <p:spPr bwMode="auto">
          <a:xfrm>
            <a:off x="4483100" y="44958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7080" name="Oval 24"/>
          <p:cNvSpPr>
            <a:spLocks noChangeArrowheads="1"/>
          </p:cNvSpPr>
          <p:nvPr/>
        </p:nvSpPr>
        <p:spPr bwMode="auto">
          <a:xfrm>
            <a:off x="3801533" y="44958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7081" name="Oval 25"/>
          <p:cNvSpPr>
            <a:spLocks noChangeArrowheads="1"/>
          </p:cNvSpPr>
          <p:nvPr/>
        </p:nvSpPr>
        <p:spPr bwMode="auto">
          <a:xfrm>
            <a:off x="7213600" y="50292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7082" name="Oval 26"/>
          <p:cNvSpPr>
            <a:spLocks noChangeArrowheads="1"/>
          </p:cNvSpPr>
          <p:nvPr/>
        </p:nvSpPr>
        <p:spPr bwMode="auto">
          <a:xfrm>
            <a:off x="4673600" y="36576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7083" name="Oval 27"/>
          <p:cNvSpPr>
            <a:spLocks noChangeArrowheads="1"/>
          </p:cNvSpPr>
          <p:nvPr/>
        </p:nvSpPr>
        <p:spPr bwMode="auto">
          <a:xfrm>
            <a:off x="5588000" y="46482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7084" name="Oval 28"/>
          <p:cNvSpPr>
            <a:spLocks noChangeArrowheads="1"/>
          </p:cNvSpPr>
          <p:nvPr/>
        </p:nvSpPr>
        <p:spPr bwMode="auto">
          <a:xfrm>
            <a:off x="5486400" y="37338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7085" name="Oval 29"/>
          <p:cNvSpPr>
            <a:spLocks noChangeArrowheads="1"/>
          </p:cNvSpPr>
          <p:nvPr/>
        </p:nvSpPr>
        <p:spPr bwMode="auto">
          <a:xfrm>
            <a:off x="3860800" y="35814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6510" name="Text Box 31"/>
          <p:cNvSpPr txBox="1">
            <a:spLocks noChangeArrowheads="1"/>
          </p:cNvSpPr>
          <p:nvPr/>
        </p:nvSpPr>
        <p:spPr bwMode="auto">
          <a:xfrm>
            <a:off x="2844800" y="2362200"/>
            <a:ext cx="47524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cs typeface="Arial" charset="0"/>
              </a:rPr>
              <a:t>h: assignment of features to parts</a:t>
            </a:r>
          </a:p>
        </p:txBody>
      </p:sp>
      <p:graphicFrame>
        <p:nvGraphicFramePr>
          <p:cNvPr id="106511" name="Object 3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04800" y="1066801"/>
          <a:ext cx="115824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5" imgW="3962400" imgH="431800" progId="Equation.3">
                  <p:embed/>
                </p:oleObj>
              </mc:Choice>
              <mc:Fallback>
                <p:oleObj name="Equation" r:id="rId5" imgW="3962400" imgH="4318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66801"/>
                        <a:ext cx="11582400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12" name="Rectangle 34"/>
          <p:cNvSpPr>
            <a:spLocks noChangeArrowheads="1"/>
          </p:cNvSpPr>
          <p:nvPr/>
        </p:nvSpPr>
        <p:spPr bwMode="auto">
          <a:xfrm>
            <a:off x="0" y="1524000"/>
            <a:ext cx="121920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7091" name="Line 35"/>
          <p:cNvSpPr>
            <a:spLocks noChangeShapeType="1"/>
          </p:cNvSpPr>
          <p:nvPr/>
        </p:nvSpPr>
        <p:spPr bwMode="auto">
          <a:xfrm flipV="1">
            <a:off x="4368800" y="1524000"/>
            <a:ext cx="1016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7092" name="Line 36"/>
          <p:cNvSpPr>
            <a:spLocks noChangeShapeType="1"/>
          </p:cNvSpPr>
          <p:nvPr/>
        </p:nvSpPr>
        <p:spPr bwMode="auto">
          <a:xfrm flipH="1" flipV="1">
            <a:off x="7010400" y="1524000"/>
            <a:ext cx="914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7094" name="Text Box 38"/>
          <p:cNvSpPr txBox="1">
            <a:spLocks noChangeArrowheads="1"/>
          </p:cNvSpPr>
          <p:nvPr/>
        </p:nvSpPr>
        <p:spPr bwMode="auto">
          <a:xfrm>
            <a:off x="3506924" y="2286001"/>
            <a:ext cx="16898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rgbClr val="000000"/>
                </a:solidFill>
                <a:cs typeface="Arial" charset="0"/>
              </a:rPr>
              <a:t>Part</a:t>
            </a:r>
            <a:br>
              <a:rPr lang="en-US" sz="2400">
                <a:solidFill>
                  <a:srgbClr val="000000"/>
                </a:solidFill>
                <a:cs typeface="Arial" charset="0"/>
              </a:rPr>
            </a:br>
            <a:r>
              <a:rPr lang="en-US" sz="2400">
                <a:solidFill>
                  <a:srgbClr val="000000"/>
                </a:solidFill>
                <a:cs typeface="Arial" charset="0"/>
              </a:rPr>
              <a:t>descriptors</a:t>
            </a:r>
          </a:p>
        </p:txBody>
      </p:sp>
      <p:sp>
        <p:nvSpPr>
          <p:cNvPr id="1197095" name="Text Box 39"/>
          <p:cNvSpPr txBox="1">
            <a:spLocks noChangeArrowheads="1"/>
          </p:cNvSpPr>
          <p:nvPr/>
        </p:nvSpPr>
        <p:spPr bwMode="auto">
          <a:xfrm>
            <a:off x="7380680" y="2286001"/>
            <a:ext cx="13993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rgbClr val="000000"/>
                </a:solidFill>
                <a:cs typeface="Arial" charset="0"/>
              </a:rPr>
              <a:t>Part</a:t>
            </a:r>
            <a:br>
              <a:rPr lang="en-US" sz="2400">
                <a:solidFill>
                  <a:srgbClr val="000000"/>
                </a:solidFill>
                <a:cs typeface="Arial" charset="0"/>
              </a:rPr>
            </a:br>
            <a:r>
              <a:rPr lang="en-US" sz="2400">
                <a:solidFill>
                  <a:srgbClr val="000000"/>
                </a:solidFill>
                <a:cs typeface="Arial" charset="0"/>
              </a:rPr>
              <a:t>locations</a:t>
            </a:r>
          </a:p>
        </p:txBody>
      </p:sp>
      <p:sp>
        <p:nvSpPr>
          <p:cNvPr id="1197096" name="Text Box 40"/>
          <p:cNvSpPr txBox="1">
            <a:spLocks noChangeArrowheads="1"/>
          </p:cNvSpPr>
          <p:nvPr/>
        </p:nvSpPr>
        <p:spPr bwMode="auto">
          <a:xfrm>
            <a:off x="4882283" y="5959475"/>
            <a:ext cx="23575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rgbClr val="000000"/>
                </a:solidFill>
                <a:cs typeface="Arial" charset="0"/>
              </a:rPr>
              <a:t>Candidate parts</a:t>
            </a:r>
          </a:p>
        </p:txBody>
      </p:sp>
      <p:sp>
        <p:nvSpPr>
          <p:cNvPr id="106518" name="TextBox 21"/>
          <p:cNvSpPr txBox="1">
            <a:spLocks noChangeArrowheads="1"/>
          </p:cNvSpPr>
          <p:nvPr/>
        </p:nvSpPr>
        <p:spPr bwMode="auto">
          <a:xfrm>
            <a:off x="9550400" y="6565900"/>
            <a:ext cx="3048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>
                <a:solidFill>
                  <a:srgbClr val="000000"/>
                </a:solidFill>
              </a:rPr>
              <a:t>Source: Lana Lazebnik</a:t>
            </a:r>
          </a:p>
        </p:txBody>
      </p:sp>
      <p:grpSp>
        <p:nvGrpSpPr>
          <p:cNvPr id="106519" name="Group 16"/>
          <p:cNvGrpSpPr>
            <a:grpSpLocks/>
          </p:cNvGrpSpPr>
          <p:nvPr/>
        </p:nvGrpSpPr>
        <p:grpSpPr bwMode="auto">
          <a:xfrm>
            <a:off x="10560051" y="76201"/>
            <a:ext cx="1327149" cy="1025525"/>
            <a:chOff x="948" y="2142"/>
            <a:chExt cx="1312" cy="1162"/>
          </a:xfrm>
        </p:grpSpPr>
        <p:sp>
          <p:nvSpPr>
            <p:cNvPr id="24" name="Oval 17"/>
            <p:cNvSpPr>
              <a:spLocks noChangeArrowheads="1"/>
            </p:cNvSpPr>
            <p:nvPr/>
          </p:nvSpPr>
          <p:spPr bwMode="auto">
            <a:xfrm>
              <a:off x="1456" y="2142"/>
              <a:ext cx="349" cy="306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1</a:t>
              </a:r>
            </a:p>
          </p:txBody>
        </p:sp>
        <p:sp>
          <p:nvSpPr>
            <p:cNvPr id="25" name="Oval 18"/>
            <p:cNvSpPr>
              <a:spLocks noChangeArrowheads="1"/>
            </p:cNvSpPr>
            <p:nvPr/>
          </p:nvSpPr>
          <p:spPr bwMode="auto">
            <a:xfrm>
              <a:off x="1911" y="2784"/>
              <a:ext cx="349" cy="304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3</a:t>
              </a:r>
            </a:p>
          </p:txBody>
        </p:sp>
        <p:sp>
          <p:nvSpPr>
            <p:cNvPr id="26" name="Oval 19"/>
            <p:cNvSpPr>
              <a:spLocks noChangeArrowheads="1"/>
            </p:cNvSpPr>
            <p:nvPr/>
          </p:nvSpPr>
          <p:spPr bwMode="auto">
            <a:xfrm>
              <a:off x="1448" y="3000"/>
              <a:ext cx="349" cy="304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4</a:t>
              </a:r>
            </a:p>
          </p:txBody>
        </p:sp>
        <p:sp>
          <p:nvSpPr>
            <p:cNvPr id="27" name="Oval 20"/>
            <p:cNvSpPr>
              <a:spLocks noChangeArrowheads="1"/>
            </p:cNvSpPr>
            <p:nvPr/>
          </p:nvSpPr>
          <p:spPr bwMode="auto">
            <a:xfrm>
              <a:off x="956" y="2367"/>
              <a:ext cx="349" cy="306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6</a:t>
              </a:r>
            </a:p>
          </p:txBody>
        </p:sp>
        <p:sp>
          <p:nvSpPr>
            <p:cNvPr id="28" name="Oval 21"/>
            <p:cNvSpPr>
              <a:spLocks noChangeArrowheads="1"/>
            </p:cNvSpPr>
            <p:nvPr/>
          </p:nvSpPr>
          <p:spPr bwMode="auto">
            <a:xfrm>
              <a:off x="948" y="2781"/>
              <a:ext cx="349" cy="304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5</a:t>
              </a:r>
            </a:p>
          </p:txBody>
        </p:sp>
        <p:sp>
          <p:nvSpPr>
            <p:cNvPr id="29" name="Oval 22"/>
            <p:cNvSpPr>
              <a:spLocks noChangeArrowheads="1"/>
            </p:cNvSpPr>
            <p:nvPr/>
          </p:nvSpPr>
          <p:spPr bwMode="auto">
            <a:xfrm>
              <a:off x="1904" y="2379"/>
              <a:ext cx="349" cy="304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2</a:t>
              </a:r>
            </a:p>
          </p:txBody>
        </p:sp>
        <p:sp>
          <p:nvSpPr>
            <p:cNvPr id="30" name="Line 23"/>
            <p:cNvSpPr>
              <a:spLocks noChangeShapeType="1"/>
            </p:cNvSpPr>
            <p:nvPr/>
          </p:nvSpPr>
          <p:spPr bwMode="auto">
            <a:xfrm>
              <a:off x="1626" y="2446"/>
              <a:ext cx="0" cy="5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1" name="Line 24"/>
            <p:cNvSpPr>
              <a:spLocks noChangeShapeType="1"/>
            </p:cNvSpPr>
            <p:nvPr/>
          </p:nvSpPr>
          <p:spPr bwMode="auto">
            <a:xfrm>
              <a:off x="1279" y="2581"/>
              <a:ext cx="653" cy="2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2" name="Line 25"/>
            <p:cNvSpPr>
              <a:spLocks noChangeShapeType="1"/>
            </p:cNvSpPr>
            <p:nvPr/>
          </p:nvSpPr>
          <p:spPr bwMode="auto">
            <a:xfrm flipH="1">
              <a:off x="1235" y="2450"/>
              <a:ext cx="381" cy="3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3" name="Line 26"/>
            <p:cNvSpPr>
              <a:spLocks noChangeShapeType="1"/>
            </p:cNvSpPr>
            <p:nvPr/>
          </p:nvSpPr>
          <p:spPr bwMode="auto">
            <a:xfrm>
              <a:off x="1622" y="2450"/>
              <a:ext cx="303" cy="4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4" name="Line 27"/>
            <p:cNvSpPr>
              <a:spLocks noChangeShapeType="1"/>
            </p:cNvSpPr>
            <p:nvPr/>
          </p:nvSpPr>
          <p:spPr bwMode="auto">
            <a:xfrm>
              <a:off x="1622" y="2450"/>
              <a:ext cx="287" cy="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5" name="Line 28"/>
            <p:cNvSpPr>
              <a:spLocks noChangeShapeType="1"/>
            </p:cNvSpPr>
            <p:nvPr/>
          </p:nvSpPr>
          <p:spPr bwMode="auto">
            <a:xfrm flipH="1">
              <a:off x="1289" y="2450"/>
              <a:ext cx="333" cy="1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6" name="Line 29"/>
            <p:cNvSpPr>
              <a:spLocks noChangeShapeType="1"/>
            </p:cNvSpPr>
            <p:nvPr/>
          </p:nvSpPr>
          <p:spPr bwMode="auto">
            <a:xfrm flipH="1">
              <a:off x="1228" y="2523"/>
              <a:ext cx="670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7" name="Line 30"/>
            <p:cNvSpPr>
              <a:spLocks noChangeShapeType="1"/>
            </p:cNvSpPr>
            <p:nvPr/>
          </p:nvSpPr>
          <p:spPr bwMode="auto">
            <a:xfrm flipH="1">
              <a:off x="1622" y="2529"/>
              <a:ext cx="276" cy="4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8" name="Line 31"/>
            <p:cNvSpPr>
              <a:spLocks noChangeShapeType="1"/>
            </p:cNvSpPr>
            <p:nvPr/>
          </p:nvSpPr>
          <p:spPr bwMode="auto">
            <a:xfrm>
              <a:off x="1888" y="2523"/>
              <a:ext cx="38" cy="3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9" name="Line 32"/>
            <p:cNvSpPr>
              <a:spLocks noChangeShapeType="1"/>
            </p:cNvSpPr>
            <p:nvPr/>
          </p:nvSpPr>
          <p:spPr bwMode="auto">
            <a:xfrm>
              <a:off x="1279" y="2584"/>
              <a:ext cx="343" cy="4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40" name="Line 33"/>
            <p:cNvSpPr>
              <a:spLocks noChangeShapeType="1"/>
            </p:cNvSpPr>
            <p:nvPr/>
          </p:nvSpPr>
          <p:spPr bwMode="auto">
            <a:xfrm flipH="1">
              <a:off x="1622" y="2870"/>
              <a:ext cx="303" cy="1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41" name="Line 34"/>
            <p:cNvSpPr>
              <a:spLocks noChangeShapeType="1"/>
            </p:cNvSpPr>
            <p:nvPr/>
          </p:nvSpPr>
          <p:spPr bwMode="auto">
            <a:xfrm flipH="1" flipV="1">
              <a:off x="1235" y="2808"/>
              <a:ext cx="381" cy="1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42" name="Line 35"/>
            <p:cNvSpPr>
              <a:spLocks noChangeShapeType="1"/>
            </p:cNvSpPr>
            <p:nvPr/>
          </p:nvSpPr>
          <p:spPr bwMode="auto">
            <a:xfrm flipH="1" flipV="1">
              <a:off x="1239" y="2808"/>
              <a:ext cx="676" cy="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 flipV="1">
              <a:off x="1239" y="2581"/>
              <a:ext cx="46" cy="2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44" name="Line 37"/>
            <p:cNvSpPr>
              <a:spLocks noChangeShapeType="1"/>
            </p:cNvSpPr>
            <p:nvPr/>
          </p:nvSpPr>
          <p:spPr bwMode="auto">
            <a:xfrm flipV="1">
              <a:off x="1279" y="2532"/>
              <a:ext cx="626" cy="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564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7073" grpId="0" animBg="1"/>
      <p:bldP spid="1197074" grpId="0" animBg="1"/>
      <p:bldP spid="1197075" grpId="0" animBg="1"/>
      <p:bldP spid="1197079" grpId="0" animBg="1"/>
      <p:bldP spid="1197080" grpId="0" animBg="1"/>
      <p:bldP spid="1197081" grpId="0" animBg="1"/>
      <p:bldP spid="1197082" grpId="0" animBg="1"/>
      <p:bldP spid="1197083" grpId="0" animBg="1"/>
      <p:bldP spid="1197084" grpId="0" animBg="1"/>
      <p:bldP spid="1197085" grpId="0" animBg="1"/>
      <p:bldP spid="1197091" grpId="0" animBg="1"/>
      <p:bldP spid="1197092" grpId="0" animBg="1"/>
      <p:bldP spid="1197094" grpId="0"/>
      <p:bldP spid="1197095" grpId="0"/>
      <p:bldP spid="119709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Probabilistic constellation model</a:t>
            </a:r>
          </a:p>
        </p:txBody>
      </p:sp>
      <p:pic>
        <p:nvPicPr>
          <p:cNvPr id="108547" name="Picture 4" descr="First%20Bought%20Car%20Fr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3581401"/>
            <a:ext cx="5088467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Oval 6"/>
          <p:cNvSpPr>
            <a:spLocks noChangeArrowheads="1"/>
          </p:cNvSpPr>
          <p:nvPr/>
        </p:nvSpPr>
        <p:spPr bwMode="auto">
          <a:xfrm>
            <a:off x="6722533" y="3646488"/>
            <a:ext cx="975784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549" name="Text Box 8"/>
          <p:cNvSpPr txBox="1">
            <a:spLocks noChangeArrowheads="1"/>
          </p:cNvSpPr>
          <p:nvPr/>
        </p:nvSpPr>
        <p:spPr bwMode="auto">
          <a:xfrm>
            <a:off x="2844800" y="2362200"/>
            <a:ext cx="47524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cs typeface="Arial" charset="0"/>
              </a:rPr>
              <a:t>h: assignment of features to parts</a:t>
            </a:r>
          </a:p>
        </p:txBody>
      </p:sp>
      <p:sp>
        <p:nvSpPr>
          <p:cNvPr id="108550" name="Oval 10"/>
          <p:cNvSpPr>
            <a:spLocks noChangeArrowheads="1"/>
          </p:cNvSpPr>
          <p:nvPr/>
        </p:nvSpPr>
        <p:spPr bwMode="auto">
          <a:xfrm>
            <a:off x="6722533" y="3646488"/>
            <a:ext cx="975784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551" name="Oval 11"/>
          <p:cNvSpPr>
            <a:spLocks noChangeArrowheads="1"/>
          </p:cNvSpPr>
          <p:nvPr/>
        </p:nvSpPr>
        <p:spPr bwMode="auto">
          <a:xfrm>
            <a:off x="7537451" y="4471988"/>
            <a:ext cx="975783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552" name="Oval 12"/>
          <p:cNvSpPr>
            <a:spLocks noChangeArrowheads="1"/>
          </p:cNvSpPr>
          <p:nvPr/>
        </p:nvSpPr>
        <p:spPr bwMode="auto">
          <a:xfrm>
            <a:off x="4483100" y="44958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553" name="Oval 13"/>
          <p:cNvSpPr>
            <a:spLocks noChangeArrowheads="1"/>
          </p:cNvSpPr>
          <p:nvPr/>
        </p:nvSpPr>
        <p:spPr bwMode="auto">
          <a:xfrm>
            <a:off x="3801533" y="44958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554" name="Oval 14"/>
          <p:cNvSpPr>
            <a:spLocks noChangeArrowheads="1"/>
          </p:cNvSpPr>
          <p:nvPr/>
        </p:nvSpPr>
        <p:spPr bwMode="auto">
          <a:xfrm>
            <a:off x="7213600" y="50292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555" name="Oval 15"/>
          <p:cNvSpPr>
            <a:spLocks noChangeArrowheads="1"/>
          </p:cNvSpPr>
          <p:nvPr/>
        </p:nvSpPr>
        <p:spPr bwMode="auto">
          <a:xfrm>
            <a:off x="4673600" y="36576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556" name="Oval 16"/>
          <p:cNvSpPr>
            <a:spLocks noChangeArrowheads="1"/>
          </p:cNvSpPr>
          <p:nvPr/>
        </p:nvSpPr>
        <p:spPr bwMode="auto">
          <a:xfrm>
            <a:off x="5588000" y="46482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557" name="Oval 17"/>
          <p:cNvSpPr>
            <a:spLocks noChangeArrowheads="1"/>
          </p:cNvSpPr>
          <p:nvPr/>
        </p:nvSpPr>
        <p:spPr bwMode="auto">
          <a:xfrm>
            <a:off x="5486400" y="37338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558" name="Oval 18"/>
          <p:cNvSpPr>
            <a:spLocks noChangeArrowheads="1"/>
          </p:cNvSpPr>
          <p:nvPr/>
        </p:nvSpPr>
        <p:spPr bwMode="auto">
          <a:xfrm>
            <a:off x="3860800" y="35814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559" name="Oval 7"/>
          <p:cNvSpPr>
            <a:spLocks noChangeArrowheads="1"/>
          </p:cNvSpPr>
          <p:nvPr/>
        </p:nvSpPr>
        <p:spPr bwMode="auto">
          <a:xfrm>
            <a:off x="7537451" y="4471988"/>
            <a:ext cx="975783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560" name="Oval 9"/>
          <p:cNvSpPr>
            <a:spLocks noChangeArrowheads="1"/>
          </p:cNvSpPr>
          <p:nvPr/>
        </p:nvSpPr>
        <p:spPr bwMode="auto">
          <a:xfrm>
            <a:off x="4279900" y="5043488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561" name="Oval 5"/>
          <p:cNvSpPr>
            <a:spLocks noChangeArrowheads="1"/>
          </p:cNvSpPr>
          <p:nvPr/>
        </p:nvSpPr>
        <p:spPr bwMode="auto">
          <a:xfrm>
            <a:off x="4279900" y="5043488"/>
            <a:ext cx="973667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562" name="Text Box 19"/>
          <p:cNvSpPr txBox="1">
            <a:spLocks noChangeArrowheads="1"/>
          </p:cNvSpPr>
          <p:nvPr/>
        </p:nvSpPr>
        <p:spPr bwMode="auto">
          <a:xfrm>
            <a:off x="4144433" y="6059488"/>
            <a:ext cx="10058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cs typeface="Arial" charset="0"/>
              </a:rPr>
              <a:t>Part 2</a:t>
            </a:r>
          </a:p>
        </p:txBody>
      </p:sp>
      <p:sp>
        <p:nvSpPr>
          <p:cNvPr id="108563" name="Text Box 20"/>
          <p:cNvSpPr txBox="1">
            <a:spLocks noChangeArrowheads="1"/>
          </p:cNvSpPr>
          <p:nvPr/>
        </p:nvSpPr>
        <p:spPr bwMode="auto">
          <a:xfrm>
            <a:off x="8932333" y="4648200"/>
            <a:ext cx="10058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cs typeface="Arial" charset="0"/>
              </a:rPr>
              <a:t>Part 3</a:t>
            </a:r>
          </a:p>
        </p:txBody>
      </p:sp>
      <p:sp>
        <p:nvSpPr>
          <p:cNvPr id="108564" name="Text Box 21"/>
          <p:cNvSpPr txBox="1">
            <a:spLocks noChangeArrowheads="1"/>
          </p:cNvSpPr>
          <p:nvPr/>
        </p:nvSpPr>
        <p:spPr bwMode="auto">
          <a:xfrm>
            <a:off x="6604000" y="3124200"/>
            <a:ext cx="10058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cs typeface="Arial" charset="0"/>
              </a:rPr>
              <a:t>Part 1</a:t>
            </a:r>
          </a:p>
        </p:txBody>
      </p:sp>
      <p:graphicFrame>
        <p:nvGraphicFramePr>
          <p:cNvPr id="108565" name="Object 2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04800" y="1066801"/>
          <a:ext cx="115824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Equation" r:id="rId5" imgW="3962400" imgH="431800" progId="Equation.3">
                  <p:embed/>
                </p:oleObj>
              </mc:Choice>
              <mc:Fallback>
                <p:oleObj name="Equation" r:id="rId5" imgW="3962400" imgH="4318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66801"/>
                        <a:ext cx="11582400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66" name="Rectangle 26"/>
          <p:cNvSpPr>
            <a:spLocks noChangeArrowheads="1"/>
          </p:cNvSpPr>
          <p:nvPr/>
        </p:nvSpPr>
        <p:spPr bwMode="auto">
          <a:xfrm>
            <a:off x="0" y="1524000"/>
            <a:ext cx="121920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567" name="TextBox 22"/>
          <p:cNvSpPr txBox="1">
            <a:spLocks noChangeArrowheads="1"/>
          </p:cNvSpPr>
          <p:nvPr/>
        </p:nvSpPr>
        <p:spPr bwMode="auto">
          <a:xfrm>
            <a:off x="9550400" y="6553200"/>
            <a:ext cx="3048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>
                <a:solidFill>
                  <a:srgbClr val="000000"/>
                </a:solidFill>
              </a:rPr>
              <a:t>Source: Lana Lazebnik</a:t>
            </a:r>
          </a:p>
        </p:txBody>
      </p:sp>
      <p:grpSp>
        <p:nvGrpSpPr>
          <p:cNvPr id="108568" name="Group 16"/>
          <p:cNvGrpSpPr>
            <a:grpSpLocks/>
          </p:cNvGrpSpPr>
          <p:nvPr/>
        </p:nvGrpSpPr>
        <p:grpSpPr bwMode="auto">
          <a:xfrm>
            <a:off x="10560051" y="76201"/>
            <a:ext cx="1327149" cy="1025525"/>
            <a:chOff x="948" y="2142"/>
            <a:chExt cx="1312" cy="1162"/>
          </a:xfrm>
        </p:grpSpPr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1456" y="2142"/>
              <a:ext cx="349" cy="306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1</a:t>
              </a:r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1911" y="2784"/>
              <a:ext cx="349" cy="304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3</a:t>
              </a:r>
            </a:p>
          </p:txBody>
        </p:sp>
        <p:sp>
          <p:nvSpPr>
            <p:cNvPr id="27" name="Oval 19"/>
            <p:cNvSpPr>
              <a:spLocks noChangeArrowheads="1"/>
            </p:cNvSpPr>
            <p:nvPr/>
          </p:nvSpPr>
          <p:spPr bwMode="auto">
            <a:xfrm>
              <a:off x="1448" y="3000"/>
              <a:ext cx="349" cy="304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4</a:t>
              </a:r>
            </a:p>
          </p:txBody>
        </p:sp>
        <p:sp>
          <p:nvSpPr>
            <p:cNvPr id="28" name="Oval 20"/>
            <p:cNvSpPr>
              <a:spLocks noChangeArrowheads="1"/>
            </p:cNvSpPr>
            <p:nvPr/>
          </p:nvSpPr>
          <p:spPr bwMode="auto">
            <a:xfrm>
              <a:off x="956" y="2367"/>
              <a:ext cx="349" cy="306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6</a:t>
              </a:r>
            </a:p>
          </p:txBody>
        </p:sp>
        <p:sp>
          <p:nvSpPr>
            <p:cNvPr id="29" name="Oval 21"/>
            <p:cNvSpPr>
              <a:spLocks noChangeArrowheads="1"/>
            </p:cNvSpPr>
            <p:nvPr/>
          </p:nvSpPr>
          <p:spPr bwMode="auto">
            <a:xfrm>
              <a:off x="948" y="2781"/>
              <a:ext cx="349" cy="304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5</a:t>
              </a:r>
            </a:p>
          </p:txBody>
        </p:sp>
        <p:sp>
          <p:nvSpPr>
            <p:cNvPr id="30" name="Oval 22"/>
            <p:cNvSpPr>
              <a:spLocks noChangeArrowheads="1"/>
            </p:cNvSpPr>
            <p:nvPr/>
          </p:nvSpPr>
          <p:spPr bwMode="auto">
            <a:xfrm>
              <a:off x="1904" y="2379"/>
              <a:ext cx="349" cy="304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2</a:t>
              </a:r>
            </a:p>
          </p:txBody>
        </p:sp>
        <p:sp>
          <p:nvSpPr>
            <p:cNvPr id="31" name="Line 23"/>
            <p:cNvSpPr>
              <a:spLocks noChangeShapeType="1"/>
            </p:cNvSpPr>
            <p:nvPr/>
          </p:nvSpPr>
          <p:spPr bwMode="auto">
            <a:xfrm>
              <a:off x="1626" y="2446"/>
              <a:ext cx="0" cy="5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2" name="Line 24"/>
            <p:cNvSpPr>
              <a:spLocks noChangeShapeType="1"/>
            </p:cNvSpPr>
            <p:nvPr/>
          </p:nvSpPr>
          <p:spPr bwMode="auto">
            <a:xfrm>
              <a:off x="1279" y="2581"/>
              <a:ext cx="653" cy="2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3" name="Line 25"/>
            <p:cNvSpPr>
              <a:spLocks noChangeShapeType="1"/>
            </p:cNvSpPr>
            <p:nvPr/>
          </p:nvSpPr>
          <p:spPr bwMode="auto">
            <a:xfrm flipH="1">
              <a:off x="1235" y="2450"/>
              <a:ext cx="381" cy="3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4" name="Line 26"/>
            <p:cNvSpPr>
              <a:spLocks noChangeShapeType="1"/>
            </p:cNvSpPr>
            <p:nvPr/>
          </p:nvSpPr>
          <p:spPr bwMode="auto">
            <a:xfrm>
              <a:off x="1622" y="2450"/>
              <a:ext cx="303" cy="4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5" name="Line 27"/>
            <p:cNvSpPr>
              <a:spLocks noChangeShapeType="1"/>
            </p:cNvSpPr>
            <p:nvPr/>
          </p:nvSpPr>
          <p:spPr bwMode="auto">
            <a:xfrm>
              <a:off x="1622" y="2450"/>
              <a:ext cx="287" cy="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6" name="Line 28"/>
            <p:cNvSpPr>
              <a:spLocks noChangeShapeType="1"/>
            </p:cNvSpPr>
            <p:nvPr/>
          </p:nvSpPr>
          <p:spPr bwMode="auto">
            <a:xfrm flipH="1">
              <a:off x="1289" y="2450"/>
              <a:ext cx="333" cy="1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7" name="Line 29"/>
            <p:cNvSpPr>
              <a:spLocks noChangeShapeType="1"/>
            </p:cNvSpPr>
            <p:nvPr/>
          </p:nvSpPr>
          <p:spPr bwMode="auto">
            <a:xfrm flipH="1">
              <a:off x="1228" y="2523"/>
              <a:ext cx="670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8" name="Line 30"/>
            <p:cNvSpPr>
              <a:spLocks noChangeShapeType="1"/>
            </p:cNvSpPr>
            <p:nvPr/>
          </p:nvSpPr>
          <p:spPr bwMode="auto">
            <a:xfrm flipH="1">
              <a:off x="1622" y="2529"/>
              <a:ext cx="276" cy="4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9" name="Line 31"/>
            <p:cNvSpPr>
              <a:spLocks noChangeShapeType="1"/>
            </p:cNvSpPr>
            <p:nvPr/>
          </p:nvSpPr>
          <p:spPr bwMode="auto">
            <a:xfrm>
              <a:off x="1888" y="2523"/>
              <a:ext cx="38" cy="3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40" name="Line 32"/>
            <p:cNvSpPr>
              <a:spLocks noChangeShapeType="1"/>
            </p:cNvSpPr>
            <p:nvPr/>
          </p:nvSpPr>
          <p:spPr bwMode="auto">
            <a:xfrm>
              <a:off x="1279" y="2584"/>
              <a:ext cx="343" cy="4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41" name="Line 33"/>
            <p:cNvSpPr>
              <a:spLocks noChangeShapeType="1"/>
            </p:cNvSpPr>
            <p:nvPr/>
          </p:nvSpPr>
          <p:spPr bwMode="auto">
            <a:xfrm flipH="1">
              <a:off x="1622" y="2870"/>
              <a:ext cx="303" cy="1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42" name="Line 34"/>
            <p:cNvSpPr>
              <a:spLocks noChangeShapeType="1"/>
            </p:cNvSpPr>
            <p:nvPr/>
          </p:nvSpPr>
          <p:spPr bwMode="auto">
            <a:xfrm flipH="1" flipV="1">
              <a:off x="1235" y="2808"/>
              <a:ext cx="381" cy="1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43" name="Line 35"/>
            <p:cNvSpPr>
              <a:spLocks noChangeShapeType="1"/>
            </p:cNvSpPr>
            <p:nvPr/>
          </p:nvSpPr>
          <p:spPr bwMode="auto">
            <a:xfrm flipH="1" flipV="1">
              <a:off x="1239" y="2808"/>
              <a:ext cx="676" cy="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44" name="Line 36"/>
            <p:cNvSpPr>
              <a:spLocks noChangeShapeType="1"/>
            </p:cNvSpPr>
            <p:nvPr/>
          </p:nvSpPr>
          <p:spPr bwMode="auto">
            <a:xfrm flipV="1">
              <a:off x="1239" y="2581"/>
              <a:ext cx="46" cy="2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45" name="Line 37"/>
            <p:cNvSpPr>
              <a:spLocks noChangeShapeType="1"/>
            </p:cNvSpPr>
            <p:nvPr/>
          </p:nvSpPr>
          <p:spPr bwMode="auto">
            <a:xfrm flipV="1">
              <a:off x="1279" y="2532"/>
              <a:ext cx="626" cy="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336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Probabilistic constellation model</a:t>
            </a:r>
          </a:p>
        </p:txBody>
      </p:sp>
      <p:pic>
        <p:nvPicPr>
          <p:cNvPr id="110595" name="Picture 3" descr="First%20Bought%20Car%20Fr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3581401"/>
            <a:ext cx="5088467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Oval 4"/>
          <p:cNvSpPr>
            <a:spLocks noChangeArrowheads="1"/>
          </p:cNvSpPr>
          <p:nvPr/>
        </p:nvSpPr>
        <p:spPr bwMode="auto">
          <a:xfrm>
            <a:off x="6722533" y="3646488"/>
            <a:ext cx="975784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2844800" y="2362200"/>
            <a:ext cx="47524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cs typeface="Arial" charset="0"/>
              </a:rPr>
              <a:t>h: assignment of features to parts</a:t>
            </a:r>
          </a:p>
        </p:txBody>
      </p:sp>
      <p:sp>
        <p:nvSpPr>
          <p:cNvPr id="110598" name="Oval 6"/>
          <p:cNvSpPr>
            <a:spLocks noChangeArrowheads="1"/>
          </p:cNvSpPr>
          <p:nvPr/>
        </p:nvSpPr>
        <p:spPr bwMode="auto">
          <a:xfrm>
            <a:off x="6722533" y="3646488"/>
            <a:ext cx="975784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0599" name="Oval 7"/>
          <p:cNvSpPr>
            <a:spLocks noChangeArrowheads="1"/>
          </p:cNvSpPr>
          <p:nvPr/>
        </p:nvSpPr>
        <p:spPr bwMode="auto">
          <a:xfrm>
            <a:off x="7537451" y="4471988"/>
            <a:ext cx="975783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0600" name="Oval 8"/>
          <p:cNvSpPr>
            <a:spLocks noChangeArrowheads="1"/>
          </p:cNvSpPr>
          <p:nvPr/>
        </p:nvSpPr>
        <p:spPr bwMode="auto">
          <a:xfrm>
            <a:off x="4483100" y="44958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0601" name="Oval 9"/>
          <p:cNvSpPr>
            <a:spLocks noChangeArrowheads="1"/>
          </p:cNvSpPr>
          <p:nvPr/>
        </p:nvSpPr>
        <p:spPr bwMode="auto">
          <a:xfrm>
            <a:off x="3801533" y="44958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0602" name="Oval 10"/>
          <p:cNvSpPr>
            <a:spLocks noChangeArrowheads="1"/>
          </p:cNvSpPr>
          <p:nvPr/>
        </p:nvSpPr>
        <p:spPr bwMode="auto">
          <a:xfrm>
            <a:off x="7213600" y="50292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0603" name="Oval 11"/>
          <p:cNvSpPr>
            <a:spLocks noChangeArrowheads="1"/>
          </p:cNvSpPr>
          <p:nvPr/>
        </p:nvSpPr>
        <p:spPr bwMode="auto">
          <a:xfrm>
            <a:off x="4673600" y="36576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0604" name="Oval 12"/>
          <p:cNvSpPr>
            <a:spLocks noChangeArrowheads="1"/>
          </p:cNvSpPr>
          <p:nvPr/>
        </p:nvSpPr>
        <p:spPr bwMode="auto">
          <a:xfrm>
            <a:off x="5588000" y="46482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0605" name="Oval 13"/>
          <p:cNvSpPr>
            <a:spLocks noChangeArrowheads="1"/>
          </p:cNvSpPr>
          <p:nvPr/>
        </p:nvSpPr>
        <p:spPr bwMode="auto">
          <a:xfrm>
            <a:off x="5486400" y="37338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0606" name="Oval 14"/>
          <p:cNvSpPr>
            <a:spLocks noChangeArrowheads="1"/>
          </p:cNvSpPr>
          <p:nvPr/>
        </p:nvSpPr>
        <p:spPr bwMode="auto">
          <a:xfrm>
            <a:off x="3860800" y="3581400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0607" name="Oval 15"/>
          <p:cNvSpPr>
            <a:spLocks noChangeArrowheads="1"/>
          </p:cNvSpPr>
          <p:nvPr/>
        </p:nvSpPr>
        <p:spPr bwMode="auto">
          <a:xfrm>
            <a:off x="7537451" y="4471988"/>
            <a:ext cx="975783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0608" name="Oval 16"/>
          <p:cNvSpPr>
            <a:spLocks noChangeArrowheads="1"/>
          </p:cNvSpPr>
          <p:nvPr/>
        </p:nvSpPr>
        <p:spPr bwMode="auto">
          <a:xfrm>
            <a:off x="4279900" y="5043488"/>
            <a:ext cx="97366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0609" name="Oval 17"/>
          <p:cNvSpPr>
            <a:spLocks noChangeArrowheads="1"/>
          </p:cNvSpPr>
          <p:nvPr/>
        </p:nvSpPr>
        <p:spPr bwMode="auto">
          <a:xfrm>
            <a:off x="4279900" y="5043488"/>
            <a:ext cx="973667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0610" name="Text Box 18"/>
          <p:cNvSpPr txBox="1">
            <a:spLocks noChangeArrowheads="1"/>
          </p:cNvSpPr>
          <p:nvPr/>
        </p:nvSpPr>
        <p:spPr bwMode="auto">
          <a:xfrm>
            <a:off x="4144433" y="6059488"/>
            <a:ext cx="10058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cs typeface="Arial" charset="0"/>
              </a:rPr>
              <a:t>Part 2</a:t>
            </a:r>
          </a:p>
        </p:txBody>
      </p:sp>
      <p:sp>
        <p:nvSpPr>
          <p:cNvPr id="110611" name="Text Box 19"/>
          <p:cNvSpPr txBox="1">
            <a:spLocks noChangeArrowheads="1"/>
          </p:cNvSpPr>
          <p:nvPr/>
        </p:nvSpPr>
        <p:spPr bwMode="auto">
          <a:xfrm>
            <a:off x="8932333" y="4648200"/>
            <a:ext cx="10058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cs typeface="Arial" charset="0"/>
              </a:rPr>
              <a:t>Part 3</a:t>
            </a:r>
          </a:p>
        </p:txBody>
      </p:sp>
      <p:sp>
        <p:nvSpPr>
          <p:cNvPr id="110612" name="Text Box 20"/>
          <p:cNvSpPr txBox="1">
            <a:spLocks noChangeArrowheads="1"/>
          </p:cNvSpPr>
          <p:nvPr/>
        </p:nvSpPr>
        <p:spPr bwMode="auto">
          <a:xfrm>
            <a:off x="6604000" y="3124200"/>
            <a:ext cx="10058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cs typeface="Arial" charset="0"/>
              </a:rPr>
              <a:t>Part 1</a:t>
            </a:r>
          </a:p>
        </p:txBody>
      </p:sp>
      <p:graphicFrame>
        <p:nvGraphicFramePr>
          <p:cNvPr id="110613" name="Object 2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04800" y="1066801"/>
          <a:ext cx="115824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Equation" r:id="rId5" imgW="3962400" imgH="431800" progId="Equation.3">
                  <p:embed/>
                </p:oleObj>
              </mc:Choice>
              <mc:Fallback>
                <p:oleObj name="Equation" r:id="rId5" imgW="3962400" imgH="4318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66801"/>
                        <a:ext cx="11582400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614" name="TextBox 21"/>
          <p:cNvSpPr txBox="1">
            <a:spLocks noChangeArrowheads="1"/>
          </p:cNvSpPr>
          <p:nvPr/>
        </p:nvSpPr>
        <p:spPr bwMode="auto">
          <a:xfrm>
            <a:off x="9550400" y="6565900"/>
            <a:ext cx="3048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>
                <a:solidFill>
                  <a:srgbClr val="000000"/>
                </a:solidFill>
              </a:rPr>
              <a:t>Source: Lana Lazebnik</a:t>
            </a:r>
          </a:p>
        </p:txBody>
      </p:sp>
      <p:grpSp>
        <p:nvGrpSpPr>
          <p:cNvPr id="110615" name="Group 16"/>
          <p:cNvGrpSpPr>
            <a:grpSpLocks/>
          </p:cNvGrpSpPr>
          <p:nvPr/>
        </p:nvGrpSpPr>
        <p:grpSpPr bwMode="auto">
          <a:xfrm>
            <a:off x="10560051" y="76201"/>
            <a:ext cx="1327149" cy="1025525"/>
            <a:chOff x="948" y="2142"/>
            <a:chExt cx="1312" cy="1162"/>
          </a:xfrm>
        </p:grpSpPr>
        <p:sp>
          <p:nvSpPr>
            <p:cNvPr id="24" name="Oval 17"/>
            <p:cNvSpPr>
              <a:spLocks noChangeArrowheads="1"/>
            </p:cNvSpPr>
            <p:nvPr/>
          </p:nvSpPr>
          <p:spPr bwMode="auto">
            <a:xfrm>
              <a:off x="1456" y="2142"/>
              <a:ext cx="349" cy="306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1</a:t>
              </a:r>
            </a:p>
          </p:txBody>
        </p:sp>
        <p:sp>
          <p:nvSpPr>
            <p:cNvPr id="25" name="Oval 18"/>
            <p:cNvSpPr>
              <a:spLocks noChangeArrowheads="1"/>
            </p:cNvSpPr>
            <p:nvPr/>
          </p:nvSpPr>
          <p:spPr bwMode="auto">
            <a:xfrm>
              <a:off x="1911" y="2784"/>
              <a:ext cx="349" cy="304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3</a:t>
              </a:r>
            </a:p>
          </p:txBody>
        </p:sp>
        <p:sp>
          <p:nvSpPr>
            <p:cNvPr id="26" name="Oval 19"/>
            <p:cNvSpPr>
              <a:spLocks noChangeArrowheads="1"/>
            </p:cNvSpPr>
            <p:nvPr/>
          </p:nvSpPr>
          <p:spPr bwMode="auto">
            <a:xfrm>
              <a:off x="1448" y="3000"/>
              <a:ext cx="349" cy="304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4</a:t>
              </a:r>
            </a:p>
          </p:txBody>
        </p:sp>
        <p:sp>
          <p:nvSpPr>
            <p:cNvPr id="27" name="Oval 20"/>
            <p:cNvSpPr>
              <a:spLocks noChangeArrowheads="1"/>
            </p:cNvSpPr>
            <p:nvPr/>
          </p:nvSpPr>
          <p:spPr bwMode="auto">
            <a:xfrm>
              <a:off x="956" y="2367"/>
              <a:ext cx="349" cy="306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6</a:t>
              </a:r>
            </a:p>
          </p:txBody>
        </p:sp>
        <p:sp>
          <p:nvSpPr>
            <p:cNvPr id="28" name="Oval 21"/>
            <p:cNvSpPr>
              <a:spLocks noChangeArrowheads="1"/>
            </p:cNvSpPr>
            <p:nvPr/>
          </p:nvSpPr>
          <p:spPr bwMode="auto">
            <a:xfrm>
              <a:off x="948" y="2781"/>
              <a:ext cx="349" cy="304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5</a:t>
              </a:r>
            </a:p>
          </p:txBody>
        </p:sp>
        <p:sp>
          <p:nvSpPr>
            <p:cNvPr id="29" name="Oval 22"/>
            <p:cNvSpPr>
              <a:spLocks noChangeArrowheads="1"/>
            </p:cNvSpPr>
            <p:nvPr/>
          </p:nvSpPr>
          <p:spPr bwMode="auto">
            <a:xfrm>
              <a:off x="1904" y="2379"/>
              <a:ext cx="349" cy="304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rPr>
                <a:t>2</a:t>
              </a:r>
            </a:p>
          </p:txBody>
        </p:sp>
        <p:sp>
          <p:nvSpPr>
            <p:cNvPr id="30" name="Line 23"/>
            <p:cNvSpPr>
              <a:spLocks noChangeShapeType="1"/>
            </p:cNvSpPr>
            <p:nvPr/>
          </p:nvSpPr>
          <p:spPr bwMode="auto">
            <a:xfrm>
              <a:off x="1626" y="2446"/>
              <a:ext cx="0" cy="5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1" name="Line 24"/>
            <p:cNvSpPr>
              <a:spLocks noChangeShapeType="1"/>
            </p:cNvSpPr>
            <p:nvPr/>
          </p:nvSpPr>
          <p:spPr bwMode="auto">
            <a:xfrm>
              <a:off x="1279" y="2581"/>
              <a:ext cx="653" cy="2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2" name="Line 25"/>
            <p:cNvSpPr>
              <a:spLocks noChangeShapeType="1"/>
            </p:cNvSpPr>
            <p:nvPr/>
          </p:nvSpPr>
          <p:spPr bwMode="auto">
            <a:xfrm flipH="1">
              <a:off x="1235" y="2450"/>
              <a:ext cx="381" cy="3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3" name="Line 26"/>
            <p:cNvSpPr>
              <a:spLocks noChangeShapeType="1"/>
            </p:cNvSpPr>
            <p:nvPr/>
          </p:nvSpPr>
          <p:spPr bwMode="auto">
            <a:xfrm>
              <a:off x="1622" y="2450"/>
              <a:ext cx="303" cy="4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4" name="Line 27"/>
            <p:cNvSpPr>
              <a:spLocks noChangeShapeType="1"/>
            </p:cNvSpPr>
            <p:nvPr/>
          </p:nvSpPr>
          <p:spPr bwMode="auto">
            <a:xfrm>
              <a:off x="1622" y="2450"/>
              <a:ext cx="287" cy="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5" name="Line 28"/>
            <p:cNvSpPr>
              <a:spLocks noChangeShapeType="1"/>
            </p:cNvSpPr>
            <p:nvPr/>
          </p:nvSpPr>
          <p:spPr bwMode="auto">
            <a:xfrm flipH="1">
              <a:off x="1289" y="2450"/>
              <a:ext cx="333" cy="1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6" name="Line 29"/>
            <p:cNvSpPr>
              <a:spLocks noChangeShapeType="1"/>
            </p:cNvSpPr>
            <p:nvPr/>
          </p:nvSpPr>
          <p:spPr bwMode="auto">
            <a:xfrm flipH="1">
              <a:off x="1228" y="2523"/>
              <a:ext cx="670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7" name="Line 30"/>
            <p:cNvSpPr>
              <a:spLocks noChangeShapeType="1"/>
            </p:cNvSpPr>
            <p:nvPr/>
          </p:nvSpPr>
          <p:spPr bwMode="auto">
            <a:xfrm flipH="1">
              <a:off x="1622" y="2529"/>
              <a:ext cx="276" cy="4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8" name="Line 31"/>
            <p:cNvSpPr>
              <a:spLocks noChangeShapeType="1"/>
            </p:cNvSpPr>
            <p:nvPr/>
          </p:nvSpPr>
          <p:spPr bwMode="auto">
            <a:xfrm>
              <a:off x="1888" y="2523"/>
              <a:ext cx="38" cy="3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9" name="Line 32"/>
            <p:cNvSpPr>
              <a:spLocks noChangeShapeType="1"/>
            </p:cNvSpPr>
            <p:nvPr/>
          </p:nvSpPr>
          <p:spPr bwMode="auto">
            <a:xfrm>
              <a:off x="1279" y="2584"/>
              <a:ext cx="343" cy="4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40" name="Line 33"/>
            <p:cNvSpPr>
              <a:spLocks noChangeShapeType="1"/>
            </p:cNvSpPr>
            <p:nvPr/>
          </p:nvSpPr>
          <p:spPr bwMode="auto">
            <a:xfrm flipH="1">
              <a:off x="1622" y="2870"/>
              <a:ext cx="303" cy="1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41" name="Line 34"/>
            <p:cNvSpPr>
              <a:spLocks noChangeShapeType="1"/>
            </p:cNvSpPr>
            <p:nvPr/>
          </p:nvSpPr>
          <p:spPr bwMode="auto">
            <a:xfrm flipH="1" flipV="1">
              <a:off x="1235" y="2808"/>
              <a:ext cx="381" cy="1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42" name="Line 35"/>
            <p:cNvSpPr>
              <a:spLocks noChangeShapeType="1"/>
            </p:cNvSpPr>
            <p:nvPr/>
          </p:nvSpPr>
          <p:spPr bwMode="auto">
            <a:xfrm flipH="1" flipV="1">
              <a:off x="1239" y="2808"/>
              <a:ext cx="676" cy="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 flipV="1">
              <a:off x="1239" y="2581"/>
              <a:ext cx="46" cy="2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44" name="Line 37"/>
            <p:cNvSpPr>
              <a:spLocks noChangeShapeType="1"/>
            </p:cNvSpPr>
            <p:nvPr/>
          </p:nvSpPr>
          <p:spPr bwMode="auto">
            <a:xfrm flipV="1">
              <a:off x="1279" y="2532"/>
              <a:ext cx="626" cy="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360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Random Variables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98014" y="1421905"/>
            <a:ext cx="7669413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 random variable is some aspect of the world about which we (may) have uncertainty</a:t>
            </a:r>
          </a:p>
          <a:p>
            <a:pPr lvl="8">
              <a:lnSpc>
                <a:spcPct val="90000"/>
              </a:lnSpc>
            </a:pPr>
            <a:endParaRPr lang="en-US" sz="12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R = Is it raining?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 = Is it hot or cold?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D = How long will it take to drive to work?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L = Where is the ghost?</a:t>
            </a:r>
          </a:p>
          <a:p>
            <a:pPr lvl="2">
              <a:lnSpc>
                <a:spcPct val="90000"/>
              </a:lnSpc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We denote random variables with capital letters</a:t>
            </a:r>
          </a:p>
          <a:p>
            <a:pPr lvl="2">
              <a:lnSpc>
                <a:spcPct val="90000"/>
              </a:lnSpc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Like variables in a CSP, random variables have domains</a:t>
            </a:r>
          </a:p>
          <a:p>
            <a:pPr lvl="8">
              <a:lnSpc>
                <a:spcPct val="90000"/>
              </a:lnSpc>
            </a:pPr>
            <a:endParaRPr lang="en-US" sz="12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R in {true, false}   (often write as {+r, </a:t>
            </a:r>
            <a:r>
              <a:rPr lang="en-US" sz="2000" dirty="0" smtClean="0">
                <a:sym typeface="Symbol" pitchFamily="18" charset="2"/>
              </a:rPr>
              <a:t>-</a:t>
            </a:r>
            <a:r>
              <a:rPr lang="en-US" sz="2000" dirty="0" smtClean="0"/>
              <a:t>r})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 in {hot, cold}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D in [0, </a:t>
            </a:r>
            <a:r>
              <a:rPr lang="en-US" sz="2000" dirty="0" smtClean="0">
                <a:sym typeface="Symbol" pitchFamily="18" charset="2"/>
              </a:rPr>
              <a:t>)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L in possible locations, maybe {(0,0), (0,1), …}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1" y="1332376"/>
            <a:ext cx="4094076" cy="4127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74888"/>
            <a:ext cx="7010400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0"/>
            <a:ext cx="71120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304800" y="533401"/>
            <a:ext cx="223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Face model</a:t>
            </a:r>
          </a:p>
        </p:txBody>
      </p: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304800" y="3124200"/>
            <a:ext cx="223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Recognition results</a:t>
            </a: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9652000" y="457201"/>
            <a:ext cx="2438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Appearance: 10 patches closest to mean for each part</a:t>
            </a:r>
          </a:p>
        </p:txBody>
      </p:sp>
      <p:sp>
        <p:nvSpPr>
          <p:cNvPr id="112649" name="AutoShape 9"/>
          <p:cNvSpPr>
            <a:spLocks/>
          </p:cNvSpPr>
          <p:nvPr/>
        </p:nvSpPr>
        <p:spPr bwMode="auto">
          <a:xfrm>
            <a:off x="9448800" y="228600"/>
            <a:ext cx="101600" cy="18288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2650" name="Rectangle 10"/>
          <p:cNvSpPr>
            <a:spLocks noChangeArrowheads="1"/>
          </p:cNvSpPr>
          <p:nvPr/>
        </p:nvSpPr>
        <p:spPr bwMode="auto">
          <a:xfrm>
            <a:off x="-203200" y="2209800"/>
            <a:ext cx="9956800" cy="487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2651" name="TextBox 12"/>
          <p:cNvSpPr txBox="1">
            <a:spLocks noChangeArrowheads="1"/>
          </p:cNvSpPr>
          <p:nvPr/>
        </p:nvSpPr>
        <p:spPr bwMode="auto">
          <a:xfrm>
            <a:off x="9550400" y="6565900"/>
            <a:ext cx="3048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>
                <a:solidFill>
                  <a:srgbClr val="000000"/>
                </a:solidFill>
              </a:rPr>
              <a:t>Fergus et al. CVPR 2003</a:t>
            </a:r>
          </a:p>
        </p:txBody>
      </p:sp>
    </p:spTree>
    <p:extLst>
      <p:ext uri="{BB962C8B-B14F-4D97-AF65-F5344CB8AC3E}">
        <p14:creationId xmlns:p14="http://schemas.microsoft.com/office/powerpoint/2010/main" val="263610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74888"/>
            <a:ext cx="7010400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0"/>
            <a:ext cx="71120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304800" y="533401"/>
            <a:ext cx="223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Face model</a:t>
            </a: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304800" y="3124200"/>
            <a:ext cx="223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Recognition results</a:t>
            </a: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9652000" y="457201"/>
            <a:ext cx="2438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Appearance: 10 patches closest to mean for each part</a:t>
            </a:r>
          </a:p>
        </p:txBody>
      </p:sp>
      <p:sp>
        <p:nvSpPr>
          <p:cNvPr id="114697" name="AutoShape 9"/>
          <p:cNvSpPr>
            <a:spLocks/>
          </p:cNvSpPr>
          <p:nvPr/>
        </p:nvSpPr>
        <p:spPr bwMode="auto">
          <a:xfrm>
            <a:off x="9448800" y="228600"/>
            <a:ext cx="101600" cy="18288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550400" y="3810000"/>
            <a:ext cx="2743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Test images: size of circles indicates score of hypothesis</a:t>
            </a:r>
          </a:p>
        </p:txBody>
      </p:sp>
      <p:sp>
        <p:nvSpPr>
          <p:cNvPr id="114699" name="TextBox 10"/>
          <p:cNvSpPr txBox="1">
            <a:spLocks noChangeArrowheads="1"/>
          </p:cNvSpPr>
          <p:nvPr/>
        </p:nvSpPr>
        <p:spPr bwMode="auto">
          <a:xfrm>
            <a:off x="9550400" y="6565900"/>
            <a:ext cx="3048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>
                <a:solidFill>
                  <a:srgbClr val="000000"/>
                </a:solidFill>
              </a:rPr>
              <a:t>Fergus et al. CVPR 2003</a:t>
            </a:r>
          </a:p>
        </p:txBody>
      </p:sp>
      <p:sp>
        <p:nvSpPr>
          <p:cNvPr id="114700" name="TextBox 11"/>
          <p:cNvSpPr txBox="1">
            <a:spLocks noChangeArrowheads="1"/>
          </p:cNvSpPr>
          <p:nvPr/>
        </p:nvSpPr>
        <p:spPr bwMode="auto">
          <a:xfrm>
            <a:off x="-118534" y="6613526"/>
            <a:ext cx="49106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101561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"/>
            <a:ext cx="738293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9652000" y="457201"/>
            <a:ext cx="2438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Appearance: 10 patches closest to mean for each part</a:t>
            </a:r>
          </a:p>
        </p:txBody>
      </p:sp>
      <p:sp>
        <p:nvSpPr>
          <p:cNvPr id="116742" name="AutoShape 6"/>
          <p:cNvSpPr>
            <a:spLocks/>
          </p:cNvSpPr>
          <p:nvPr/>
        </p:nvSpPr>
        <p:spPr bwMode="auto">
          <a:xfrm>
            <a:off x="9448800" y="228600"/>
            <a:ext cx="101600" cy="18288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304800" y="533400"/>
            <a:ext cx="223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Motorbike model</a:t>
            </a:r>
          </a:p>
        </p:txBody>
      </p:sp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304800" y="3124200"/>
            <a:ext cx="223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Recognition results</a:t>
            </a:r>
          </a:p>
        </p:txBody>
      </p:sp>
      <p:sp>
        <p:nvSpPr>
          <p:cNvPr id="116745" name="TextBox 8"/>
          <p:cNvSpPr txBox="1">
            <a:spLocks noChangeArrowheads="1"/>
          </p:cNvSpPr>
          <p:nvPr/>
        </p:nvSpPr>
        <p:spPr bwMode="auto">
          <a:xfrm>
            <a:off x="9550400" y="6565900"/>
            <a:ext cx="3048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>
                <a:solidFill>
                  <a:srgbClr val="000000"/>
                </a:solidFill>
              </a:rPr>
              <a:t>Fergus et al. CVPR 2003</a:t>
            </a:r>
          </a:p>
        </p:txBody>
      </p:sp>
      <p:sp>
        <p:nvSpPr>
          <p:cNvPr id="116746" name="TextBox 9"/>
          <p:cNvSpPr txBox="1">
            <a:spLocks noChangeArrowheads="1"/>
          </p:cNvSpPr>
          <p:nvPr/>
        </p:nvSpPr>
        <p:spPr bwMode="auto">
          <a:xfrm>
            <a:off x="-118534" y="6613526"/>
            <a:ext cx="49106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264567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304800"/>
            <a:ext cx="77216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9652000" y="762001"/>
            <a:ext cx="2438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Appearance: 10 patches closest to mean for each part</a:t>
            </a:r>
          </a:p>
        </p:txBody>
      </p:sp>
      <p:sp>
        <p:nvSpPr>
          <p:cNvPr id="118790" name="AutoShape 6"/>
          <p:cNvSpPr>
            <a:spLocks/>
          </p:cNvSpPr>
          <p:nvPr/>
        </p:nvSpPr>
        <p:spPr bwMode="auto">
          <a:xfrm>
            <a:off x="9448800" y="533400"/>
            <a:ext cx="101600" cy="1828800"/>
          </a:xfrm>
          <a:prstGeom prst="rightBrace">
            <a:avLst>
              <a:gd name="adj1" fmla="val 2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304800" y="533400"/>
            <a:ext cx="223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Spotted cat model</a:t>
            </a: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304800" y="3124200"/>
            <a:ext cx="223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Recognition results</a:t>
            </a:r>
          </a:p>
        </p:txBody>
      </p:sp>
      <p:sp>
        <p:nvSpPr>
          <p:cNvPr id="118793" name="TextBox 8"/>
          <p:cNvSpPr txBox="1">
            <a:spLocks noChangeArrowheads="1"/>
          </p:cNvSpPr>
          <p:nvPr/>
        </p:nvSpPr>
        <p:spPr bwMode="auto">
          <a:xfrm>
            <a:off x="9550400" y="6565900"/>
            <a:ext cx="3048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300">
                <a:solidFill>
                  <a:srgbClr val="000000"/>
                </a:solidFill>
              </a:rPr>
              <a:t>Fergus et al. CVPR 2003</a:t>
            </a:r>
          </a:p>
        </p:txBody>
      </p:sp>
      <p:sp>
        <p:nvSpPr>
          <p:cNvPr id="118794" name="TextBox 9"/>
          <p:cNvSpPr txBox="1">
            <a:spLocks noChangeArrowheads="1"/>
          </p:cNvSpPr>
          <p:nvPr/>
        </p:nvSpPr>
        <p:spPr bwMode="auto">
          <a:xfrm>
            <a:off x="-118534" y="6613526"/>
            <a:ext cx="49106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1224571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0" name="Group 3"/>
          <p:cNvGrpSpPr>
            <a:grpSpLocks/>
          </p:cNvGrpSpPr>
          <p:nvPr/>
        </p:nvGrpSpPr>
        <p:grpSpPr bwMode="auto">
          <a:xfrm>
            <a:off x="7620001" y="2724150"/>
            <a:ext cx="2622551" cy="1828800"/>
            <a:chOff x="3447" y="2152"/>
            <a:chExt cx="1239" cy="1152"/>
          </a:xfrm>
        </p:grpSpPr>
        <p:sp>
          <p:nvSpPr>
            <p:cNvPr id="24" name="Oval 4"/>
            <p:cNvSpPr>
              <a:spLocks noChangeArrowheads="1"/>
            </p:cNvSpPr>
            <p:nvPr/>
          </p:nvSpPr>
          <p:spPr bwMode="auto">
            <a:xfrm>
              <a:off x="3926" y="2152"/>
              <a:ext cx="330" cy="302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1</a:t>
              </a: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4356" y="2788"/>
              <a:ext cx="330" cy="302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3</a:t>
              </a:r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3919" y="3002"/>
              <a:ext cx="330" cy="302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4</a:t>
              </a:r>
            </a:p>
          </p:txBody>
        </p:sp>
        <p:sp>
          <p:nvSpPr>
            <p:cNvPr id="27" name="Oval 7"/>
            <p:cNvSpPr>
              <a:spLocks noChangeArrowheads="1"/>
            </p:cNvSpPr>
            <p:nvPr/>
          </p:nvSpPr>
          <p:spPr bwMode="auto">
            <a:xfrm>
              <a:off x="3455" y="2375"/>
              <a:ext cx="330" cy="302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 dirty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 dirty="0">
                  <a:solidFill>
                    <a:srgbClr val="000000"/>
                  </a:solidFill>
                  <a:latin typeface="Arial"/>
                  <a:ea typeface="+mn-ea"/>
                </a:rPr>
                <a:t>6</a:t>
              </a:r>
            </a:p>
          </p:txBody>
        </p:sp>
        <p:sp>
          <p:nvSpPr>
            <p:cNvPr id="28" name="Oval 8"/>
            <p:cNvSpPr>
              <a:spLocks noChangeArrowheads="1"/>
            </p:cNvSpPr>
            <p:nvPr/>
          </p:nvSpPr>
          <p:spPr bwMode="auto">
            <a:xfrm>
              <a:off x="3447" y="2784"/>
              <a:ext cx="330" cy="302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5</a:t>
              </a:r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4350" y="2387"/>
              <a:ext cx="330" cy="302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2</a:t>
              </a:r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>
              <a:off x="4087" y="2453"/>
              <a:ext cx="0" cy="5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>
              <a:off x="3717" y="2457"/>
              <a:ext cx="360" cy="3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>
              <a:off x="4082" y="2457"/>
              <a:ext cx="288" cy="4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3" name="Line 13"/>
            <p:cNvSpPr>
              <a:spLocks noChangeShapeType="1"/>
            </p:cNvSpPr>
            <p:nvPr/>
          </p:nvSpPr>
          <p:spPr bwMode="auto">
            <a:xfrm>
              <a:off x="4082" y="2457"/>
              <a:ext cx="272" cy="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 flipH="1">
              <a:off x="3769" y="2457"/>
              <a:ext cx="313" cy="1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</p:grp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7643817" y="1900239"/>
            <a:ext cx="25791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ja-JP" altLang="en-US" sz="2000" b="1">
                <a:solidFill>
                  <a:srgbClr val="000000"/>
                </a:solidFill>
              </a:rPr>
              <a:t>“</a:t>
            </a:r>
            <a:r>
              <a:rPr lang="en-US" sz="2000" b="1">
                <a:solidFill>
                  <a:srgbClr val="000000"/>
                </a:solidFill>
              </a:rPr>
              <a:t>Star</a:t>
            </a:r>
            <a:r>
              <a:rPr lang="ja-JP" altLang="en-US" sz="2000" b="1">
                <a:solidFill>
                  <a:srgbClr val="000000"/>
                </a:solidFill>
              </a:rPr>
              <a:t>”</a:t>
            </a:r>
            <a:r>
              <a:rPr lang="en-US" sz="2000" b="1">
                <a:solidFill>
                  <a:srgbClr val="000000"/>
                </a:solidFill>
              </a:rPr>
              <a:t> shape model</a:t>
            </a:r>
          </a:p>
        </p:txBody>
      </p:sp>
      <p:sp>
        <p:nvSpPr>
          <p:cNvPr id="23" name="Text Box 40"/>
          <p:cNvSpPr txBox="1">
            <a:spLocks noChangeArrowheads="1"/>
          </p:cNvSpPr>
          <p:nvPr/>
        </p:nvSpPr>
        <p:spPr bwMode="auto">
          <a:xfrm>
            <a:off x="6314018" y="4800600"/>
            <a:ext cx="4121641" cy="144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10000"/>
              </a:lnSpc>
              <a:buClr>
                <a:srgbClr val="000099"/>
              </a:buClr>
              <a:buSzPct val="50000"/>
              <a:buFont typeface="Wingdings" pitchFamily="2" charset="2"/>
              <a:buChar char="Ø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ea typeface="+mn-ea"/>
              </a:rPr>
              <a:t> e.g. implicit shape model</a:t>
            </a:r>
          </a:p>
          <a:p>
            <a:pPr eaLnBrk="1" hangingPunct="1">
              <a:lnSpc>
                <a:spcPct val="110000"/>
              </a:lnSpc>
              <a:buClr>
                <a:srgbClr val="000099"/>
              </a:buClr>
              <a:buSzPct val="50000"/>
              <a:buFont typeface="Wingdings" pitchFamily="2" charset="2"/>
              <a:buChar char="Ø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ea typeface="+mn-ea"/>
              </a:rPr>
              <a:t> Parts mutually independent</a:t>
            </a:r>
          </a:p>
          <a:p>
            <a:pPr eaLnBrk="1" hangingPunct="1">
              <a:lnSpc>
                <a:spcPct val="110000"/>
              </a:lnSpc>
              <a:buClr>
                <a:srgbClr val="000099"/>
              </a:buClr>
              <a:buSzPct val="50000"/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Arial"/>
                <a:ea typeface="+mn-ea"/>
              </a:rPr>
              <a:t>Recognition complexity: O(NP)</a:t>
            </a:r>
          </a:p>
          <a:p>
            <a:pPr eaLnBrk="1" hangingPunct="1">
              <a:lnSpc>
                <a:spcPct val="110000"/>
              </a:lnSpc>
              <a:buClr>
                <a:srgbClr val="000099"/>
              </a:buClr>
              <a:buSzPct val="50000"/>
              <a:buFont typeface="Wingdings" pitchFamily="2" charset="2"/>
              <a:buChar char="Ø"/>
              <a:defRPr/>
            </a:pPr>
            <a:endParaRPr lang="en-US" sz="2000" b="1" kern="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19967" y="6345239"/>
            <a:ext cx="6096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ea typeface="+mn-ea"/>
              </a:rPr>
              <a:t>N image features, P parts in the model</a:t>
            </a:r>
          </a:p>
        </p:txBody>
      </p:sp>
      <p:grpSp>
        <p:nvGrpSpPr>
          <p:cNvPr id="120838" name="Group 44"/>
          <p:cNvGrpSpPr>
            <a:grpSpLocks/>
          </p:cNvGrpSpPr>
          <p:nvPr/>
        </p:nvGrpSpPr>
        <p:grpSpPr bwMode="auto">
          <a:xfrm>
            <a:off x="469901" y="1830388"/>
            <a:ext cx="4961467" cy="4680337"/>
            <a:chOff x="755650" y="1219200"/>
            <a:chExt cx="3721124" cy="4679504"/>
          </a:xfrm>
        </p:grpSpPr>
        <p:grpSp>
          <p:nvGrpSpPr>
            <p:cNvPr id="120842" name="Group 16"/>
            <p:cNvGrpSpPr>
              <a:grpSpLocks/>
            </p:cNvGrpSpPr>
            <p:nvPr/>
          </p:nvGrpSpPr>
          <p:grpSpPr bwMode="auto">
            <a:xfrm>
              <a:off x="1617663" y="2027237"/>
              <a:ext cx="2082800" cy="1844675"/>
              <a:chOff x="948" y="2142"/>
              <a:chExt cx="1312" cy="1162"/>
            </a:xfrm>
          </p:grpSpPr>
          <p:sp>
            <p:nvSpPr>
              <p:cNvPr id="64" name="Oval 17"/>
              <p:cNvSpPr>
                <a:spLocks noChangeArrowheads="1"/>
              </p:cNvSpPr>
              <p:nvPr/>
            </p:nvSpPr>
            <p:spPr bwMode="auto">
              <a:xfrm>
                <a:off x="1456" y="2142"/>
                <a:ext cx="349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ea typeface="+mn-ea"/>
                  </a:rPr>
                  <a:t>x</a:t>
                </a:r>
                <a:r>
                  <a:rPr lang="en-US" sz="1400" kern="0" baseline="-25000" dirty="0">
                    <a:solidFill>
                      <a:srgbClr val="000000"/>
                    </a:solidFill>
                    <a:latin typeface="Arial"/>
                    <a:ea typeface="+mn-ea"/>
                  </a:rPr>
                  <a:t>1</a:t>
                </a:r>
              </a:p>
            </p:txBody>
          </p:sp>
          <p:sp>
            <p:nvSpPr>
              <p:cNvPr id="65" name="Oval 18"/>
              <p:cNvSpPr>
                <a:spLocks noChangeArrowheads="1"/>
              </p:cNvSpPr>
              <p:nvPr/>
            </p:nvSpPr>
            <p:spPr bwMode="auto">
              <a:xfrm>
                <a:off x="1911" y="2784"/>
                <a:ext cx="349" cy="304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kern="0">
                    <a:solidFill>
                      <a:srgbClr val="000000"/>
                    </a:solidFill>
                    <a:latin typeface="Arial"/>
                    <a:ea typeface="+mn-ea"/>
                  </a:rPr>
                  <a:t>x</a:t>
                </a:r>
                <a:r>
                  <a:rPr lang="en-US" sz="1400" kern="0" baseline="-25000">
                    <a:solidFill>
                      <a:srgbClr val="000000"/>
                    </a:solidFill>
                    <a:latin typeface="Arial"/>
                    <a:ea typeface="+mn-ea"/>
                  </a:rPr>
                  <a:t>3</a:t>
                </a:r>
              </a:p>
            </p:txBody>
          </p:sp>
          <p:sp>
            <p:nvSpPr>
              <p:cNvPr id="66" name="Oval 19"/>
              <p:cNvSpPr>
                <a:spLocks noChangeArrowheads="1"/>
              </p:cNvSpPr>
              <p:nvPr/>
            </p:nvSpPr>
            <p:spPr bwMode="auto">
              <a:xfrm>
                <a:off x="1449" y="3000"/>
                <a:ext cx="349" cy="304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kern="0">
                    <a:solidFill>
                      <a:srgbClr val="000000"/>
                    </a:solidFill>
                    <a:latin typeface="Arial"/>
                    <a:ea typeface="+mn-ea"/>
                  </a:rPr>
                  <a:t>x</a:t>
                </a:r>
                <a:r>
                  <a:rPr lang="en-US" sz="1400" kern="0" baseline="-25000">
                    <a:solidFill>
                      <a:srgbClr val="000000"/>
                    </a:solidFill>
                    <a:latin typeface="Arial"/>
                    <a:ea typeface="+mn-ea"/>
                  </a:rPr>
                  <a:t>4</a:t>
                </a:r>
              </a:p>
            </p:txBody>
          </p:sp>
          <p:sp>
            <p:nvSpPr>
              <p:cNvPr id="67" name="Oval 20"/>
              <p:cNvSpPr>
                <a:spLocks noChangeArrowheads="1"/>
              </p:cNvSpPr>
              <p:nvPr/>
            </p:nvSpPr>
            <p:spPr bwMode="auto">
              <a:xfrm>
                <a:off x="957" y="2367"/>
                <a:ext cx="349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kern="0">
                    <a:solidFill>
                      <a:srgbClr val="000000"/>
                    </a:solidFill>
                    <a:latin typeface="Arial"/>
                    <a:ea typeface="+mn-ea"/>
                  </a:rPr>
                  <a:t>x</a:t>
                </a:r>
                <a:r>
                  <a:rPr lang="en-US" sz="1400" kern="0" baseline="-25000">
                    <a:solidFill>
                      <a:srgbClr val="000000"/>
                    </a:solidFill>
                    <a:latin typeface="Arial"/>
                    <a:ea typeface="+mn-ea"/>
                  </a:rPr>
                  <a:t>6</a:t>
                </a:r>
              </a:p>
            </p:txBody>
          </p:sp>
          <p:sp>
            <p:nvSpPr>
              <p:cNvPr id="68" name="Oval 21"/>
              <p:cNvSpPr>
                <a:spLocks noChangeArrowheads="1"/>
              </p:cNvSpPr>
              <p:nvPr/>
            </p:nvSpPr>
            <p:spPr bwMode="auto">
              <a:xfrm>
                <a:off x="948" y="2780"/>
                <a:ext cx="350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kern="0">
                    <a:solidFill>
                      <a:srgbClr val="000000"/>
                    </a:solidFill>
                    <a:latin typeface="Arial"/>
                    <a:ea typeface="+mn-ea"/>
                  </a:rPr>
                  <a:t>x</a:t>
                </a:r>
                <a:r>
                  <a:rPr lang="en-US" sz="1400" kern="0" baseline="-25000">
                    <a:solidFill>
                      <a:srgbClr val="000000"/>
                    </a:solidFill>
                    <a:latin typeface="Arial"/>
                    <a:ea typeface="+mn-ea"/>
                  </a:rPr>
                  <a:t>5</a:t>
                </a:r>
              </a:p>
            </p:txBody>
          </p:sp>
          <p:sp>
            <p:nvSpPr>
              <p:cNvPr id="69" name="Oval 22"/>
              <p:cNvSpPr>
                <a:spLocks noChangeArrowheads="1"/>
              </p:cNvSpPr>
              <p:nvPr/>
            </p:nvSpPr>
            <p:spPr bwMode="auto">
              <a:xfrm>
                <a:off x="1905" y="2379"/>
                <a:ext cx="349" cy="305"/>
              </a:xfrm>
              <a:prstGeom prst="ellipse">
                <a:avLst/>
              </a:prstGeom>
              <a:solidFill>
                <a:srgbClr val="0066FF">
                  <a:alpha val="39999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kern="0">
                    <a:solidFill>
                      <a:srgbClr val="000000"/>
                    </a:solidFill>
                    <a:latin typeface="Arial"/>
                    <a:ea typeface="+mn-ea"/>
                  </a:rPr>
                  <a:t>x</a:t>
                </a:r>
                <a:r>
                  <a:rPr lang="en-US" sz="1400" kern="0" baseline="-25000">
                    <a:solidFill>
                      <a:srgbClr val="000000"/>
                    </a:solidFill>
                    <a:latin typeface="Arial"/>
                    <a:ea typeface="+mn-ea"/>
                  </a:rPr>
                  <a:t>2</a:t>
                </a:r>
              </a:p>
            </p:txBody>
          </p:sp>
          <p:sp>
            <p:nvSpPr>
              <p:cNvPr id="70" name="Line 23"/>
              <p:cNvSpPr>
                <a:spLocks noChangeShapeType="1"/>
              </p:cNvSpPr>
              <p:nvPr/>
            </p:nvSpPr>
            <p:spPr bwMode="auto">
              <a:xfrm>
                <a:off x="1626" y="2446"/>
                <a:ext cx="0" cy="5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kern="0">
                  <a:solidFill>
                    <a:srgbClr val="FFFFFF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71" name="Line 24"/>
              <p:cNvSpPr>
                <a:spLocks noChangeShapeType="1"/>
              </p:cNvSpPr>
              <p:nvPr/>
            </p:nvSpPr>
            <p:spPr bwMode="auto">
              <a:xfrm>
                <a:off x="1278" y="2581"/>
                <a:ext cx="653" cy="2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kern="0">
                  <a:solidFill>
                    <a:srgbClr val="FFFFFF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72" name="Line 25"/>
              <p:cNvSpPr>
                <a:spLocks noChangeShapeType="1"/>
              </p:cNvSpPr>
              <p:nvPr/>
            </p:nvSpPr>
            <p:spPr bwMode="auto">
              <a:xfrm flipH="1">
                <a:off x="1234" y="2450"/>
                <a:ext cx="382" cy="3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kern="0">
                  <a:solidFill>
                    <a:srgbClr val="FFFFFF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73" name="Line 26"/>
              <p:cNvSpPr>
                <a:spLocks noChangeShapeType="1"/>
              </p:cNvSpPr>
              <p:nvPr/>
            </p:nvSpPr>
            <p:spPr bwMode="auto">
              <a:xfrm>
                <a:off x="1621" y="2450"/>
                <a:ext cx="305" cy="4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kern="0">
                  <a:solidFill>
                    <a:srgbClr val="FFFFFF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74" name="Line 27"/>
              <p:cNvSpPr>
                <a:spLocks noChangeShapeType="1"/>
              </p:cNvSpPr>
              <p:nvPr/>
            </p:nvSpPr>
            <p:spPr bwMode="auto">
              <a:xfrm>
                <a:off x="1621" y="2450"/>
                <a:ext cx="288" cy="7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kern="0">
                  <a:solidFill>
                    <a:srgbClr val="FFFFFF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75" name="Line 28"/>
              <p:cNvSpPr>
                <a:spLocks noChangeShapeType="1"/>
              </p:cNvSpPr>
              <p:nvPr/>
            </p:nvSpPr>
            <p:spPr bwMode="auto">
              <a:xfrm flipH="1">
                <a:off x="1290" y="2450"/>
                <a:ext cx="331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kern="0">
                  <a:solidFill>
                    <a:srgbClr val="FFFFFF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76" name="Line 29"/>
              <p:cNvSpPr>
                <a:spLocks noChangeShapeType="1"/>
              </p:cNvSpPr>
              <p:nvPr/>
            </p:nvSpPr>
            <p:spPr bwMode="auto">
              <a:xfrm flipH="1">
                <a:off x="1229" y="2523"/>
                <a:ext cx="668" cy="2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kern="0">
                  <a:solidFill>
                    <a:srgbClr val="FFFFFF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77" name="Line 30"/>
              <p:cNvSpPr>
                <a:spLocks noChangeShapeType="1"/>
              </p:cNvSpPr>
              <p:nvPr/>
            </p:nvSpPr>
            <p:spPr bwMode="auto">
              <a:xfrm flipH="1">
                <a:off x="1621" y="2528"/>
                <a:ext cx="276" cy="4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kern="0">
                  <a:solidFill>
                    <a:srgbClr val="FFFFFF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78" name="Line 31"/>
              <p:cNvSpPr>
                <a:spLocks noChangeShapeType="1"/>
              </p:cNvSpPr>
              <p:nvPr/>
            </p:nvSpPr>
            <p:spPr bwMode="auto">
              <a:xfrm>
                <a:off x="1887" y="2523"/>
                <a:ext cx="39" cy="35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kern="0">
                  <a:solidFill>
                    <a:srgbClr val="FFFFFF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79" name="Line 32"/>
              <p:cNvSpPr>
                <a:spLocks noChangeShapeType="1"/>
              </p:cNvSpPr>
              <p:nvPr/>
            </p:nvSpPr>
            <p:spPr bwMode="auto">
              <a:xfrm>
                <a:off x="1278" y="2585"/>
                <a:ext cx="343" cy="4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kern="0">
                  <a:solidFill>
                    <a:srgbClr val="FFFFFF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80" name="Line 33"/>
              <p:cNvSpPr>
                <a:spLocks noChangeShapeType="1"/>
              </p:cNvSpPr>
              <p:nvPr/>
            </p:nvSpPr>
            <p:spPr bwMode="auto">
              <a:xfrm flipH="1">
                <a:off x="1621" y="2870"/>
                <a:ext cx="305" cy="1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kern="0">
                  <a:solidFill>
                    <a:srgbClr val="FFFFFF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81" name="Line 34"/>
              <p:cNvSpPr>
                <a:spLocks noChangeShapeType="1"/>
              </p:cNvSpPr>
              <p:nvPr/>
            </p:nvSpPr>
            <p:spPr bwMode="auto">
              <a:xfrm flipH="1" flipV="1">
                <a:off x="1234" y="2807"/>
                <a:ext cx="382" cy="19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kern="0">
                  <a:solidFill>
                    <a:srgbClr val="FFFFFF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82" name="Line 35"/>
              <p:cNvSpPr>
                <a:spLocks noChangeShapeType="1"/>
              </p:cNvSpPr>
              <p:nvPr/>
            </p:nvSpPr>
            <p:spPr bwMode="auto">
              <a:xfrm flipH="1" flipV="1">
                <a:off x="1239" y="2807"/>
                <a:ext cx="675" cy="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kern="0">
                  <a:solidFill>
                    <a:srgbClr val="FFFFFF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83" name="Line 36"/>
              <p:cNvSpPr>
                <a:spLocks noChangeShapeType="1"/>
              </p:cNvSpPr>
              <p:nvPr/>
            </p:nvSpPr>
            <p:spPr bwMode="auto">
              <a:xfrm flipV="1">
                <a:off x="1239" y="2581"/>
                <a:ext cx="45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kern="0">
                  <a:solidFill>
                    <a:srgbClr val="FFFFFF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84" name="Line 37"/>
              <p:cNvSpPr>
                <a:spLocks noChangeShapeType="1"/>
              </p:cNvSpPr>
              <p:nvPr/>
            </p:nvSpPr>
            <p:spPr bwMode="auto">
              <a:xfrm flipV="1">
                <a:off x="1278" y="2532"/>
                <a:ext cx="626" cy="5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kern="0">
                  <a:solidFill>
                    <a:srgbClr val="FFFFFF"/>
                  </a:solidFill>
                  <a:latin typeface="Arial"/>
                  <a:ea typeface="+mn-ea"/>
                </a:endParaRPr>
              </a:p>
            </p:txBody>
          </p:sp>
        </p:grpSp>
        <p:sp>
          <p:nvSpPr>
            <p:cNvPr id="62" name="Text Box 38"/>
            <p:cNvSpPr txBox="1">
              <a:spLocks noChangeArrowheads="1"/>
            </p:cNvSpPr>
            <p:nvPr/>
          </p:nvSpPr>
          <p:spPr bwMode="auto">
            <a:xfrm>
              <a:off x="839789" y="1219200"/>
              <a:ext cx="3636985" cy="40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000" b="1" kern="0" dirty="0">
                  <a:solidFill>
                    <a:srgbClr val="000000"/>
                  </a:solidFill>
                  <a:latin typeface="Arial"/>
                  <a:ea typeface="+mn-ea"/>
                </a:rPr>
                <a:t>Fully connected constellation model</a:t>
              </a:r>
            </a:p>
          </p:txBody>
        </p:sp>
        <p:sp>
          <p:nvSpPr>
            <p:cNvPr id="63" name="Text Box 39"/>
            <p:cNvSpPr txBox="1">
              <a:spLocks noChangeArrowheads="1"/>
            </p:cNvSpPr>
            <p:nvPr/>
          </p:nvSpPr>
          <p:spPr bwMode="auto">
            <a:xfrm>
              <a:off x="755650" y="4119046"/>
              <a:ext cx="3052778" cy="1779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10000"/>
                </a:lnSpc>
                <a:buClr>
                  <a:srgbClr val="000099"/>
                </a:buClr>
                <a:buSzPct val="50000"/>
                <a:buFont typeface="Wingdings" pitchFamily="2" charset="2"/>
                <a:buChar char="Ø"/>
                <a:defRPr/>
              </a:pPr>
              <a:r>
                <a:rPr lang="en-US" sz="2000" b="1" kern="0" dirty="0">
                  <a:solidFill>
                    <a:srgbClr val="000000"/>
                  </a:solidFill>
                  <a:latin typeface="Arial"/>
                  <a:ea typeface="+mn-ea"/>
                </a:rPr>
                <a:t> e.g. Constellation Model</a:t>
              </a:r>
            </a:p>
            <a:p>
              <a:pPr eaLnBrk="1" hangingPunct="1">
                <a:lnSpc>
                  <a:spcPct val="110000"/>
                </a:lnSpc>
                <a:buClr>
                  <a:srgbClr val="000099"/>
                </a:buClr>
                <a:buSzPct val="50000"/>
                <a:buFont typeface="Wingdings" pitchFamily="2" charset="2"/>
                <a:buChar char="Ø"/>
                <a:defRPr/>
              </a:pPr>
              <a:r>
                <a:rPr lang="en-US" sz="2000" b="1" kern="0" dirty="0">
                  <a:solidFill>
                    <a:srgbClr val="000000"/>
                  </a:solidFill>
                  <a:latin typeface="Arial"/>
                  <a:ea typeface="+mn-ea"/>
                </a:rPr>
                <a:t> Parts fully connected</a:t>
              </a:r>
            </a:p>
            <a:p>
              <a:pPr eaLnBrk="1" hangingPunct="1">
                <a:lnSpc>
                  <a:spcPct val="110000"/>
                </a:lnSpc>
                <a:buClr>
                  <a:srgbClr val="000099"/>
                </a:buClr>
                <a:buSzPct val="50000"/>
                <a:buFont typeface="Wingdings" pitchFamily="2" charset="2"/>
                <a:buChar char="Ø"/>
                <a:defRPr/>
              </a:pPr>
              <a:r>
                <a:rPr lang="en-US" sz="2000" b="1" dirty="0">
                  <a:solidFill>
                    <a:srgbClr val="000000"/>
                  </a:solidFill>
                  <a:latin typeface="Arial"/>
                  <a:ea typeface="+mn-ea"/>
                </a:rPr>
                <a:t> </a:t>
              </a:r>
              <a:r>
                <a:rPr lang="en-US" sz="2000" b="1" dirty="0">
                  <a:solidFill>
                    <a:srgbClr val="0070C0"/>
                  </a:solidFill>
                  <a:latin typeface="Arial"/>
                  <a:ea typeface="+mn-ea"/>
                </a:rPr>
                <a:t>Recognition complexity: O(N</a:t>
              </a:r>
              <a:r>
                <a:rPr lang="en-US" sz="2000" b="1" baseline="30000" dirty="0">
                  <a:solidFill>
                    <a:srgbClr val="0070C0"/>
                  </a:solidFill>
                  <a:latin typeface="Arial"/>
                  <a:ea typeface="+mn-ea"/>
                </a:rPr>
                <a:t>P</a:t>
              </a:r>
              <a:r>
                <a:rPr lang="en-US" sz="2000" b="1" dirty="0">
                  <a:solidFill>
                    <a:srgbClr val="0070C0"/>
                  </a:solidFill>
                  <a:latin typeface="Arial"/>
                  <a:ea typeface="+mn-ea"/>
                </a:rPr>
                <a:t>)</a:t>
              </a:r>
            </a:p>
            <a:p>
              <a:pPr eaLnBrk="1" hangingPunct="1">
                <a:lnSpc>
                  <a:spcPct val="110000"/>
                </a:lnSpc>
                <a:buClr>
                  <a:srgbClr val="000099"/>
                </a:buClr>
                <a:buSzPct val="50000"/>
                <a:buFont typeface="Wingdings" pitchFamily="2" charset="2"/>
                <a:buChar char="Ø"/>
                <a:defRPr/>
              </a:pPr>
              <a:endParaRPr lang="en-US" sz="2000" b="1" kern="0" dirty="0">
                <a:solidFill>
                  <a:srgbClr val="000000"/>
                </a:solidFill>
                <a:latin typeface="Arial"/>
                <a:ea typeface="+mn-ea"/>
              </a:endParaRPr>
            </a:p>
            <a:p>
              <a:pPr eaLnBrk="1" hangingPunct="1">
                <a:lnSpc>
                  <a:spcPct val="110000"/>
                </a:lnSpc>
                <a:buClr>
                  <a:srgbClr val="000099"/>
                </a:buClr>
                <a:buSzPct val="50000"/>
                <a:buFont typeface="Wingdings" pitchFamily="2" charset="2"/>
                <a:buChar char="Ø"/>
                <a:defRPr/>
              </a:pPr>
              <a:endParaRPr lang="en-US" sz="2000" b="1" kern="0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</p:grpSp>
      <p:sp>
        <p:nvSpPr>
          <p:cNvPr id="86" name="Text Box 41"/>
          <p:cNvSpPr txBox="1">
            <a:spLocks noChangeArrowheads="1"/>
          </p:cNvSpPr>
          <p:nvPr/>
        </p:nvSpPr>
        <p:spPr bwMode="auto">
          <a:xfrm>
            <a:off x="9419168" y="6553200"/>
            <a:ext cx="2107653" cy="30995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000099"/>
                </a:solidFill>
                <a:latin typeface="Arial"/>
                <a:ea typeface="+mn-ea"/>
              </a:rPr>
              <a:t>Slide credit: Rob Fergus</a:t>
            </a:r>
          </a:p>
        </p:txBody>
      </p:sp>
      <p:sp>
        <p:nvSpPr>
          <p:cNvPr id="120840" name="Title 1"/>
          <p:cNvSpPr>
            <a:spLocks noGrp="1"/>
          </p:cNvSpPr>
          <p:nvPr>
            <p:ph type="title"/>
          </p:nvPr>
        </p:nvSpPr>
        <p:spPr>
          <a:xfrm>
            <a:off x="609600" y="998538"/>
            <a:ext cx="10972800" cy="1143000"/>
          </a:xfrm>
        </p:spPr>
        <p:txBody>
          <a:bodyPr/>
          <a:lstStyle/>
          <a:p>
            <a:r>
              <a:rPr lang="en-US" sz="2800">
                <a:solidFill>
                  <a:srgbClr val="FF0000"/>
                </a:solidFill>
                <a:latin typeface="Arial" charset="0"/>
              </a:rPr>
              <a:t>Two</a:t>
            </a:r>
            <a:r>
              <a:rPr lang="en-US" sz="2800">
                <a:latin typeface="Arial" charset="0"/>
              </a:rPr>
              <a:t> possible graphical models: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3800" kern="0" smtClean="0"/>
              <a:t>Example: Part-based object models</a:t>
            </a:r>
            <a:endParaRPr lang="en-US" sz="3800" kern="0" dirty="0"/>
          </a:p>
        </p:txBody>
      </p:sp>
    </p:spTree>
    <p:extLst>
      <p:ext uri="{BB962C8B-B14F-4D97-AF65-F5344CB8AC3E}">
        <p14:creationId xmlns:p14="http://schemas.microsoft.com/office/powerpoint/2010/main" val="379418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Star-shaped graphical model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>
                <a:latin typeface="Arial" charset="0"/>
              </a:rPr>
              <a:t>Discrete set of part appearances are used to index votes for object position</a:t>
            </a: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101600" y="6396038"/>
            <a:ext cx="1148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Arial" charset="0"/>
              </a:rPr>
              <a:t>B. Leibe, A. Leonardis, and B. Schiele, </a:t>
            </a:r>
            <a:r>
              <a:rPr lang="en-US" sz="1200">
                <a:solidFill>
                  <a:srgbClr val="000000"/>
                </a:solidFill>
                <a:cs typeface="Arial" charset="0"/>
                <a:hlinkClick r:id="rId4"/>
              </a:rPr>
              <a:t>Combined Object Categorization and Segmentation with an Implicit Shape Model</a:t>
            </a:r>
            <a:r>
              <a:rPr lang="en-US" sz="1200">
                <a:solidFill>
                  <a:srgbClr val="000000"/>
                </a:solidFill>
                <a:cs typeface="Arial" charset="0"/>
              </a:rPr>
              <a:t>, ECCV Workshop on Statistical Learning in Computer Vision 2004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11200" y="2159000"/>
            <a:ext cx="6197600" cy="2870200"/>
            <a:chOff x="336" y="1360"/>
            <a:chExt cx="2928" cy="1808"/>
          </a:xfrm>
        </p:grpSpPr>
        <p:pic>
          <p:nvPicPr>
            <p:cNvPr id="122905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360"/>
              <a:ext cx="2928" cy="1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06" name="Rectangle 7"/>
            <p:cNvSpPr>
              <a:spLocks noChangeArrowheads="1"/>
            </p:cNvSpPr>
            <p:nvPr/>
          </p:nvSpPr>
          <p:spPr bwMode="auto">
            <a:xfrm>
              <a:off x="913" y="2121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2907" name="Rectangle 8"/>
            <p:cNvSpPr>
              <a:spLocks noChangeArrowheads="1"/>
            </p:cNvSpPr>
            <p:nvPr/>
          </p:nvSpPr>
          <p:spPr bwMode="auto">
            <a:xfrm>
              <a:off x="2522" y="2159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2908" name="Line 9"/>
            <p:cNvSpPr>
              <a:spLocks noChangeShapeType="1"/>
            </p:cNvSpPr>
            <p:nvPr/>
          </p:nvSpPr>
          <p:spPr bwMode="auto">
            <a:xfrm flipV="1">
              <a:off x="1161" y="2198"/>
              <a:ext cx="742" cy="155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9" name="Freeform 10"/>
            <p:cNvSpPr>
              <a:spLocks/>
            </p:cNvSpPr>
            <p:nvPr/>
          </p:nvSpPr>
          <p:spPr bwMode="auto">
            <a:xfrm>
              <a:off x="1976" y="2202"/>
              <a:ext cx="779" cy="189"/>
            </a:xfrm>
            <a:custGeom>
              <a:avLst/>
              <a:gdLst>
                <a:gd name="T0" fmla="*/ 669 w 907"/>
                <a:gd name="T1" fmla="*/ 152 h 235"/>
                <a:gd name="T2" fmla="*/ 0 w 907"/>
                <a:gd name="T3" fmla="*/ 0 h 23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0" name="Oval 11"/>
            <p:cNvSpPr>
              <a:spLocks noChangeArrowheads="1"/>
            </p:cNvSpPr>
            <p:nvPr/>
          </p:nvSpPr>
          <p:spPr bwMode="auto">
            <a:xfrm>
              <a:off x="1903" y="2159"/>
              <a:ext cx="83" cy="7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7924800" y="3429001"/>
            <a:ext cx="3456517" cy="1712913"/>
            <a:chOff x="3744" y="2160"/>
            <a:chExt cx="1633" cy="1079"/>
          </a:xfrm>
        </p:grpSpPr>
        <p:graphicFrame>
          <p:nvGraphicFramePr>
            <p:cNvPr id="122901" name="Object 14"/>
            <p:cNvGraphicFramePr>
              <a:graphicFrameLocks noChangeAspect="1"/>
            </p:cNvGraphicFramePr>
            <p:nvPr/>
          </p:nvGraphicFramePr>
          <p:xfrm>
            <a:off x="4320" y="2160"/>
            <a:ext cx="480" cy="4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49" name="Image" r:id="rId6" imgW="1066291" imgH="1041270" progId="">
                    <p:embed/>
                  </p:oleObj>
                </mc:Choice>
                <mc:Fallback>
                  <p:oleObj name="Image" r:id="rId6" imgW="1066291" imgH="104127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2160"/>
                          <a:ext cx="480" cy="468"/>
                        </a:xfrm>
                        <a:prstGeom prst="rect">
                          <a:avLst/>
                        </a:prstGeom>
                        <a:noFill/>
                        <a:ln w="50800">
                          <a:solidFill>
                            <a:srgbClr val="00FF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2902" name="Line 15"/>
            <p:cNvSpPr>
              <a:spLocks noChangeShapeType="1"/>
            </p:cNvSpPr>
            <p:nvPr/>
          </p:nvSpPr>
          <p:spPr bwMode="auto">
            <a:xfrm flipV="1">
              <a:off x="4635" y="2233"/>
              <a:ext cx="742" cy="155"/>
            </a:xfrm>
            <a:prstGeom prst="lin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3" name="Freeform 16"/>
            <p:cNvSpPr>
              <a:spLocks/>
            </p:cNvSpPr>
            <p:nvPr/>
          </p:nvSpPr>
          <p:spPr bwMode="auto">
            <a:xfrm>
              <a:off x="3744" y="2200"/>
              <a:ext cx="779" cy="189"/>
            </a:xfrm>
            <a:custGeom>
              <a:avLst/>
              <a:gdLst>
                <a:gd name="T0" fmla="*/ 669 w 907"/>
                <a:gd name="T1" fmla="*/ 152 h 235"/>
                <a:gd name="T2" fmla="*/ 0 w 907"/>
                <a:gd name="T3" fmla="*/ 0 h 23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4" name="Text Box 17"/>
            <p:cNvSpPr txBox="1">
              <a:spLocks noChangeArrowheads="1"/>
            </p:cNvSpPr>
            <p:nvPr/>
          </p:nvSpPr>
          <p:spPr bwMode="auto">
            <a:xfrm>
              <a:off x="3990" y="2832"/>
              <a:ext cx="111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solidFill>
                    <a:srgbClr val="000000"/>
                  </a:solidFill>
                  <a:cs typeface="Arial" charset="0"/>
                </a:rPr>
                <a:t>Part with</a:t>
              </a:r>
              <a:br>
                <a:rPr lang="en-US" sz="1800">
                  <a:solidFill>
                    <a:srgbClr val="000000"/>
                  </a:solidFill>
                  <a:cs typeface="Arial" charset="0"/>
                </a:rPr>
              </a:br>
              <a:r>
                <a:rPr lang="en-US" sz="1800">
                  <a:solidFill>
                    <a:srgbClr val="000000"/>
                  </a:solidFill>
                  <a:cs typeface="Arial" charset="0"/>
                </a:rPr>
                <a:t>displacement vectors</a:t>
              </a:r>
            </a:p>
          </p:txBody>
        </p:sp>
      </p:grpSp>
      <p:sp>
        <p:nvSpPr>
          <p:cNvPr id="18" name="Freeform 21"/>
          <p:cNvSpPr>
            <a:spLocks noChangeArrowheads="1"/>
          </p:cNvSpPr>
          <p:nvPr/>
        </p:nvSpPr>
        <p:spPr bwMode="auto">
          <a:xfrm>
            <a:off x="937684" y="2847975"/>
            <a:ext cx="5814483" cy="1301750"/>
          </a:xfrm>
          <a:custGeom>
            <a:avLst/>
            <a:gdLst>
              <a:gd name="T0" fmla="*/ 158249 w 4360984"/>
              <a:gd name="T1" fmla="*/ 563342 h 1301261"/>
              <a:gd name="T2" fmla="*/ 474745 w 4360984"/>
              <a:gd name="T3" fmla="*/ 299274 h 1301261"/>
              <a:gd name="T4" fmla="*/ 1406652 w 4360984"/>
              <a:gd name="T5" fmla="*/ 299274 h 1301261"/>
              <a:gd name="T6" fmla="*/ 1406652 w 4360984"/>
              <a:gd name="T7" fmla="*/ 422507 h 1301261"/>
              <a:gd name="T8" fmla="*/ 2127558 w 4360984"/>
              <a:gd name="T9" fmla="*/ 422507 h 1301261"/>
              <a:gd name="T10" fmla="*/ 1969312 w 4360984"/>
              <a:gd name="T11" fmla="*/ 140836 h 1301261"/>
              <a:gd name="T12" fmla="*/ 2268225 w 4360984"/>
              <a:gd name="T13" fmla="*/ 0 h 1301261"/>
              <a:gd name="T14" fmla="*/ 2514390 w 4360984"/>
              <a:gd name="T15" fmla="*/ 299274 h 1301261"/>
              <a:gd name="T16" fmla="*/ 3446295 w 4360984"/>
              <a:gd name="T17" fmla="*/ 334485 h 1301261"/>
              <a:gd name="T18" fmla="*/ 4325449 w 4360984"/>
              <a:gd name="T19" fmla="*/ 563342 h 1301261"/>
              <a:gd name="T20" fmla="*/ 4360618 w 4360984"/>
              <a:gd name="T21" fmla="*/ 1003454 h 1301261"/>
              <a:gd name="T22" fmla="*/ 3921037 w 4360984"/>
              <a:gd name="T23" fmla="*/ 1302728 h 1301261"/>
              <a:gd name="T24" fmla="*/ 3393544 w 4360984"/>
              <a:gd name="T25" fmla="*/ 1285125 h 1301261"/>
              <a:gd name="T26" fmla="*/ 3147382 w 4360984"/>
              <a:gd name="T27" fmla="*/ 1073870 h 1301261"/>
              <a:gd name="T28" fmla="*/ 1476984 w 4360984"/>
              <a:gd name="T29" fmla="*/ 1021057 h 1301261"/>
              <a:gd name="T30" fmla="*/ 1371486 w 4360984"/>
              <a:gd name="T31" fmla="*/ 1214706 h 1301261"/>
              <a:gd name="T32" fmla="*/ 843989 w 4360984"/>
              <a:gd name="T33" fmla="*/ 1232312 h 1301261"/>
              <a:gd name="T34" fmla="*/ 685743 w 4360984"/>
              <a:gd name="T35" fmla="*/ 1021057 h 1301261"/>
              <a:gd name="T36" fmla="*/ 105498 w 4360984"/>
              <a:gd name="T37" fmla="*/ 950640 h 1301261"/>
              <a:gd name="T38" fmla="*/ 0 w 4360984"/>
              <a:gd name="T39" fmla="*/ 580946 h 1301261"/>
              <a:gd name="T40" fmla="*/ 474745 w 4360984"/>
              <a:gd name="T41" fmla="*/ 281672 h 1301261"/>
              <a:gd name="T42" fmla="*/ 474745 w 4360984"/>
              <a:gd name="T43" fmla="*/ 281672 h 130126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60984"/>
              <a:gd name="T67" fmla="*/ 0 h 1301261"/>
              <a:gd name="T68" fmla="*/ 4360984 w 4360984"/>
              <a:gd name="T69" fmla="*/ 1301261 h 130126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60984" h="1301261">
                <a:moveTo>
                  <a:pt x="158261" y="562707"/>
                </a:moveTo>
                <a:lnTo>
                  <a:pt x="474784" y="298938"/>
                </a:lnTo>
                <a:lnTo>
                  <a:pt x="1406769" y="298938"/>
                </a:lnTo>
                <a:lnTo>
                  <a:pt x="1406769" y="422030"/>
                </a:lnTo>
                <a:lnTo>
                  <a:pt x="2127738" y="422030"/>
                </a:lnTo>
                <a:cubicBezTo>
                  <a:pt x="1947294" y="151364"/>
                  <a:pt x="1877170" y="232979"/>
                  <a:pt x="1969477" y="140677"/>
                </a:cubicBezTo>
                <a:lnTo>
                  <a:pt x="2268415" y="0"/>
                </a:lnTo>
                <a:lnTo>
                  <a:pt x="2514600" y="298938"/>
                </a:lnTo>
                <a:cubicBezTo>
                  <a:pt x="3376214" y="335602"/>
                  <a:pt x="3065335" y="334107"/>
                  <a:pt x="3446584" y="334107"/>
                </a:cubicBezTo>
                <a:lnTo>
                  <a:pt x="4325815" y="562707"/>
                </a:lnTo>
                <a:lnTo>
                  <a:pt x="4360984" y="1002323"/>
                </a:lnTo>
                <a:lnTo>
                  <a:pt x="3921369" y="1301261"/>
                </a:lnTo>
                <a:lnTo>
                  <a:pt x="3393830" y="1283677"/>
                </a:lnTo>
                <a:lnTo>
                  <a:pt x="3147646" y="1072661"/>
                </a:lnTo>
                <a:lnTo>
                  <a:pt x="1477107" y="1019907"/>
                </a:lnTo>
                <a:lnTo>
                  <a:pt x="1371600" y="1213338"/>
                </a:lnTo>
                <a:lnTo>
                  <a:pt x="844061" y="1230923"/>
                </a:lnTo>
                <a:lnTo>
                  <a:pt x="685800" y="1019907"/>
                </a:lnTo>
                <a:lnTo>
                  <a:pt x="105507" y="949569"/>
                </a:lnTo>
                <a:lnTo>
                  <a:pt x="0" y="580292"/>
                </a:lnTo>
                <a:lnTo>
                  <a:pt x="474784" y="281354"/>
                </a:lnTo>
              </a:path>
            </a:pathLst>
          </a:custGeom>
          <a:noFill/>
          <a:ln w="38100">
            <a:solidFill>
              <a:srgbClr val="FFFF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8" name="Text Box 12"/>
          <p:cNvSpPr txBox="1">
            <a:spLocks noChangeArrowheads="1"/>
          </p:cNvSpPr>
          <p:nvPr/>
        </p:nvSpPr>
        <p:spPr bwMode="auto">
          <a:xfrm>
            <a:off x="260352" y="5181600"/>
            <a:ext cx="55227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training</a:t>
            </a:r>
            <a:r>
              <a:rPr lang="en-US" sz="1800">
                <a:solidFill>
                  <a:srgbClr val="000000"/>
                </a:solidFill>
              </a:rPr>
              <a:t> image annotated with object localization info</a:t>
            </a:r>
          </a:p>
        </p:txBody>
      </p:sp>
      <p:grpSp>
        <p:nvGrpSpPr>
          <p:cNvPr id="122889" name="Group 3"/>
          <p:cNvGrpSpPr>
            <a:grpSpLocks/>
          </p:cNvGrpSpPr>
          <p:nvPr/>
        </p:nvGrpSpPr>
        <p:grpSpPr bwMode="auto">
          <a:xfrm>
            <a:off x="10769600" y="138114"/>
            <a:ext cx="1117600" cy="892175"/>
            <a:chOff x="3447" y="2152"/>
            <a:chExt cx="1239" cy="1152"/>
          </a:xfrm>
        </p:grpSpPr>
        <p:sp>
          <p:nvSpPr>
            <p:cNvPr id="21" name="Oval 4"/>
            <p:cNvSpPr>
              <a:spLocks noChangeArrowheads="1"/>
            </p:cNvSpPr>
            <p:nvPr/>
          </p:nvSpPr>
          <p:spPr bwMode="auto">
            <a:xfrm>
              <a:off x="3926" y="2152"/>
              <a:ext cx="331" cy="301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1</a:t>
              </a:r>
            </a:p>
          </p:txBody>
        </p:sp>
        <p:sp>
          <p:nvSpPr>
            <p:cNvPr id="22" name="Oval 5"/>
            <p:cNvSpPr>
              <a:spLocks noChangeArrowheads="1"/>
            </p:cNvSpPr>
            <p:nvPr/>
          </p:nvSpPr>
          <p:spPr bwMode="auto">
            <a:xfrm>
              <a:off x="4355" y="2787"/>
              <a:ext cx="331" cy="303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3</a:t>
              </a:r>
            </a:p>
          </p:txBody>
        </p:sp>
        <p:sp>
          <p:nvSpPr>
            <p:cNvPr id="23" name="Oval 6"/>
            <p:cNvSpPr>
              <a:spLocks noChangeArrowheads="1"/>
            </p:cNvSpPr>
            <p:nvPr/>
          </p:nvSpPr>
          <p:spPr bwMode="auto">
            <a:xfrm>
              <a:off x="3919" y="3003"/>
              <a:ext cx="331" cy="301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4</a:t>
              </a:r>
            </a:p>
          </p:txBody>
        </p:sp>
        <p:sp>
          <p:nvSpPr>
            <p:cNvPr id="24" name="Oval 7"/>
            <p:cNvSpPr>
              <a:spLocks noChangeArrowheads="1"/>
            </p:cNvSpPr>
            <p:nvPr/>
          </p:nvSpPr>
          <p:spPr bwMode="auto">
            <a:xfrm>
              <a:off x="3454" y="2375"/>
              <a:ext cx="331" cy="301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 dirty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 dirty="0">
                  <a:solidFill>
                    <a:srgbClr val="000000"/>
                  </a:solidFill>
                  <a:latin typeface="Arial"/>
                  <a:ea typeface="+mn-ea"/>
                </a:rPr>
                <a:t>6</a:t>
              </a:r>
            </a:p>
          </p:txBody>
        </p:sp>
        <p:sp>
          <p:nvSpPr>
            <p:cNvPr id="25" name="Oval 8"/>
            <p:cNvSpPr>
              <a:spLocks noChangeArrowheads="1"/>
            </p:cNvSpPr>
            <p:nvPr/>
          </p:nvSpPr>
          <p:spPr bwMode="auto">
            <a:xfrm>
              <a:off x="3447" y="2783"/>
              <a:ext cx="331" cy="303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5</a:t>
              </a:r>
            </a:p>
          </p:txBody>
        </p:sp>
        <p:sp>
          <p:nvSpPr>
            <p:cNvPr id="26" name="Oval 9"/>
            <p:cNvSpPr>
              <a:spLocks noChangeArrowheads="1"/>
            </p:cNvSpPr>
            <p:nvPr/>
          </p:nvSpPr>
          <p:spPr bwMode="auto">
            <a:xfrm>
              <a:off x="4350" y="2388"/>
              <a:ext cx="329" cy="301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2</a:t>
              </a:r>
            </a:p>
          </p:txBody>
        </p:sp>
        <p:sp>
          <p:nvSpPr>
            <p:cNvPr id="27" name="Line 10"/>
            <p:cNvSpPr>
              <a:spLocks noChangeShapeType="1"/>
            </p:cNvSpPr>
            <p:nvPr/>
          </p:nvSpPr>
          <p:spPr bwMode="auto">
            <a:xfrm>
              <a:off x="4088" y="2453"/>
              <a:ext cx="0" cy="5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flipH="1">
              <a:off x="3717" y="2457"/>
              <a:ext cx="359" cy="3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>
              <a:off x="4083" y="2457"/>
              <a:ext cx="286" cy="4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0" name="Line 13"/>
            <p:cNvSpPr>
              <a:spLocks noChangeShapeType="1"/>
            </p:cNvSpPr>
            <p:nvPr/>
          </p:nvSpPr>
          <p:spPr bwMode="auto">
            <a:xfrm>
              <a:off x="4083" y="2457"/>
              <a:ext cx="272" cy="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 flipH="1">
              <a:off x="3768" y="2457"/>
              <a:ext cx="314" cy="1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48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116840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Star-shaped graphical model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>
                <a:latin typeface="Arial" charset="0"/>
              </a:rPr>
              <a:t>Discrete set of part appearances are used to index votes for object position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219200" y="3532188"/>
            <a:ext cx="9652000" cy="762000"/>
            <a:chOff x="576" y="2225"/>
            <a:chExt cx="4560" cy="480"/>
          </a:xfrm>
        </p:grpSpPr>
        <p:sp>
          <p:nvSpPr>
            <p:cNvPr id="124960" name="Rectangle 7"/>
            <p:cNvSpPr>
              <a:spLocks noChangeArrowheads="1"/>
            </p:cNvSpPr>
            <p:nvPr/>
          </p:nvSpPr>
          <p:spPr bwMode="auto">
            <a:xfrm>
              <a:off x="576" y="2225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4961" name="Rectangle 8"/>
            <p:cNvSpPr>
              <a:spLocks noChangeArrowheads="1"/>
            </p:cNvSpPr>
            <p:nvPr/>
          </p:nvSpPr>
          <p:spPr bwMode="auto">
            <a:xfrm>
              <a:off x="1680" y="2273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4962" name="Rectangle 9"/>
            <p:cNvSpPr>
              <a:spLocks noChangeArrowheads="1"/>
            </p:cNvSpPr>
            <p:nvPr/>
          </p:nvSpPr>
          <p:spPr bwMode="auto">
            <a:xfrm>
              <a:off x="3648" y="2321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4963" name="Rectangle 10"/>
            <p:cNvSpPr>
              <a:spLocks noChangeArrowheads="1"/>
            </p:cNvSpPr>
            <p:nvPr/>
          </p:nvSpPr>
          <p:spPr bwMode="auto">
            <a:xfrm>
              <a:off x="4752" y="2273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06400" y="3684588"/>
            <a:ext cx="11277600" cy="304800"/>
            <a:chOff x="192" y="2321"/>
            <a:chExt cx="5328" cy="192"/>
          </a:xfrm>
        </p:grpSpPr>
        <p:sp>
          <p:nvSpPr>
            <p:cNvPr id="124952" name="Line 12"/>
            <p:cNvSpPr>
              <a:spLocks noChangeShapeType="1"/>
            </p:cNvSpPr>
            <p:nvPr/>
          </p:nvSpPr>
          <p:spPr bwMode="auto">
            <a:xfrm flipV="1">
              <a:off x="768" y="2321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953" name="Freeform 13"/>
            <p:cNvSpPr>
              <a:spLocks/>
            </p:cNvSpPr>
            <p:nvPr/>
          </p:nvSpPr>
          <p:spPr bwMode="auto">
            <a:xfrm>
              <a:off x="3264" y="2417"/>
              <a:ext cx="576" cy="96"/>
            </a:xfrm>
            <a:custGeom>
              <a:avLst/>
              <a:gdLst>
                <a:gd name="T0" fmla="*/ 366 w 907"/>
                <a:gd name="T1" fmla="*/ 39 h 235"/>
                <a:gd name="T2" fmla="*/ 0 w 907"/>
                <a:gd name="T3" fmla="*/ 0 h 23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954" name="Line 14"/>
            <p:cNvSpPr>
              <a:spLocks noChangeShapeType="1"/>
            </p:cNvSpPr>
            <p:nvPr/>
          </p:nvSpPr>
          <p:spPr bwMode="auto">
            <a:xfrm flipV="1">
              <a:off x="1920" y="2369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955" name="Line 15"/>
            <p:cNvSpPr>
              <a:spLocks noChangeShapeType="1"/>
            </p:cNvSpPr>
            <p:nvPr/>
          </p:nvSpPr>
          <p:spPr bwMode="auto">
            <a:xfrm flipV="1">
              <a:off x="3888" y="2417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956" name="Line 16"/>
            <p:cNvSpPr>
              <a:spLocks noChangeShapeType="1"/>
            </p:cNvSpPr>
            <p:nvPr/>
          </p:nvSpPr>
          <p:spPr bwMode="auto">
            <a:xfrm flipV="1">
              <a:off x="4992" y="2369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957" name="Freeform 17"/>
            <p:cNvSpPr>
              <a:spLocks/>
            </p:cNvSpPr>
            <p:nvPr/>
          </p:nvSpPr>
          <p:spPr bwMode="auto">
            <a:xfrm>
              <a:off x="4368" y="2369"/>
              <a:ext cx="576" cy="96"/>
            </a:xfrm>
            <a:custGeom>
              <a:avLst/>
              <a:gdLst>
                <a:gd name="T0" fmla="*/ 366 w 907"/>
                <a:gd name="T1" fmla="*/ 39 h 235"/>
                <a:gd name="T2" fmla="*/ 0 w 907"/>
                <a:gd name="T3" fmla="*/ 0 h 23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958" name="Freeform 18"/>
            <p:cNvSpPr>
              <a:spLocks/>
            </p:cNvSpPr>
            <p:nvPr/>
          </p:nvSpPr>
          <p:spPr bwMode="auto">
            <a:xfrm>
              <a:off x="1296" y="2369"/>
              <a:ext cx="576" cy="96"/>
            </a:xfrm>
            <a:custGeom>
              <a:avLst/>
              <a:gdLst>
                <a:gd name="T0" fmla="*/ 366 w 907"/>
                <a:gd name="T1" fmla="*/ 39 h 235"/>
                <a:gd name="T2" fmla="*/ 0 w 907"/>
                <a:gd name="T3" fmla="*/ 0 h 23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959" name="Freeform 19"/>
            <p:cNvSpPr>
              <a:spLocks/>
            </p:cNvSpPr>
            <p:nvPr/>
          </p:nvSpPr>
          <p:spPr bwMode="auto">
            <a:xfrm>
              <a:off x="192" y="2321"/>
              <a:ext cx="576" cy="96"/>
            </a:xfrm>
            <a:custGeom>
              <a:avLst/>
              <a:gdLst>
                <a:gd name="T0" fmla="*/ 366 w 907"/>
                <a:gd name="T1" fmla="*/ 39 h 235"/>
                <a:gd name="T2" fmla="*/ 0 w 907"/>
                <a:gd name="T3" fmla="*/ 0 h 23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4935" name="Text Box 20"/>
          <p:cNvSpPr txBox="1">
            <a:spLocks noChangeArrowheads="1"/>
          </p:cNvSpPr>
          <p:nvPr/>
        </p:nvSpPr>
        <p:spPr bwMode="auto">
          <a:xfrm>
            <a:off x="5283200" y="5181601"/>
            <a:ext cx="12495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cs typeface="Arial" charset="0"/>
              </a:rPr>
              <a:t>test</a:t>
            </a:r>
            <a:r>
              <a:rPr lang="en-US" sz="1800">
                <a:solidFill>
                  <a:srgbClr val="000000"/>
                </a:solidFill>
                <a:cs typeface="Arial" charset="0"/>
              </a:rPr>
              <a:t> image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641600" y="3608388"/>
            <a:ext cx="6807200" cy="228600"/>
            <a:chOff x="1248" y="2273"/>
            <a:chExt cx="3216" cy="144"/>
          </a:xfrm>
        </p:grpSpPr>
        <p:sp>
          <p:nvSpPr>
            <p:cNvPr id="124950" name="Oval 22"/>
            <p:cNvSpPr>
              <a:spLocks noChangeArrowheads="1"/>
            </p:cNvSpPr>
            <p:nvPr/>
          </p:nvSpPr>
          <p:spPr bwMode="auto">
            <a:xfrm>
              <a:off x="1248" y="2273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4951" name="Oval 23"/>
            <p:cNvSpPr>
              <a:spLocks noChangeArrowheads="1"/>
            </p:cNvSpPr>
            <p:nvPr/>
          </p:nvSpPr>
          <p:spPr bwMode="auto">
            <a:xfrm>
              <a:off x="4368" y="232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4937" name="Rectangle 4"/>
          <p:cNvSpPr>
            <a:spLocks noChangeArrowheads="1"/>
          </p:cNvSpPr>
          <p:nvPr/>
        </p:nvSpPr>
        <p:spPr bwMode="auto">
          <a:xfrm>
            <a:off x="101600" y="6396038"/>
            <a:ext cx="1148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Arial" charset="0"/>
              </a:rPr>
              <a:t>B. Leibe, A. Leonardis, and B. Schiele, </a:t>
            </a:r>
            <a:r>
              <a:rPr lang="en-US" sz="1200">
                <a:solidFill>
                  <a:srgbClr val="000000"/>
                </a:solidFill>
                <a:cs typeface="Arial" charset="0"/>
                <a:hlinkClick r:id="rId4"/>
              </a:rPr>
              <a:t>Combined Object Categorization and Segmentation with an Implicit Shape Model</a:t>
            </a:r>
            <a:r>
              <a:rPr lang="en-US" sz="1200">
                <a:solidFill>
                  <a:srgbClr val="000000"/>
                </a:solidFill>
                <a:cs typeface="Arial" charset="0"/>
              </a:rPr>
              <a:t>, ECCV Workshop on Statistical Learning in Computer Vision 2004</a:t>
            </a:r>
          </a:p>
        </p:txBody>
      </p:sp>
      <p:grpSp>
        <p:nvGrpSpPr>
          <p:cNvPr id="124938" name="Group 3"/>
          <p:cNvGrpSpPr>
            <a:grpSpLocks/>
          </p:cNvGrpSpPr>
          <p:nvPr/>
        </p:nvGrpSpPr>
        <p:grpSpPr bwMode="auto">
          <a:xfrm>
            <a:off x="10769600" y="138114"/>
            <a:ext cx="1117600" cy="892175"/>
            <a:chOff x="3447" y="2152"/>
            <a:chExt cx="1239" cy="1152"/>
          </a:xfrm>
        </p:grpSpPr>
        <p:sp>
          <p:nvSpPr>
            <p:cNvPr id="26" name="Oval 4"/>
            <p:cNvSpPr>
              <a:spLocks noChangeArrowheads="1"/>
            </p:cNvSpPr>
            <p:nvPr/>
          </p:nvSpPr>
          <p:spPr bwMode="auto">
            <a:xfrm>
              <a:off x="3926" y="2152"/>
              <a:ext cx="331" cy="301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1</a:t>
              </a: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>
              <a:off x="4355" y="2787"/>
              <a:ext cx="331" cy="303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3</a:t>
              </a:r>
            </a:p>
          </p:txBody>
        </p:sp>
        <p:sp>
          <p:nvSpPr>
            <p:cNvPr id="28" name="Oval 6"/>
            <p:cNvSpPr>
              <a:spLocks noChangeArrowheads="1"/>
            </p:cNvSpPr>
            <p:nvPr/>
          </p:nvSpPr>
          <p:spPr bwMode="auto">
            <a:xfrm>
              <a:off x="3919" y="3003"/>
              <a:ext cx="331" cy="301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4</a:t>
              </a:r>
            </a:p>
          </p:txBody>
        </p:sp>
        <p:sp>
          <p:nvSpPr>
            <p:cNvPr id="29" name="Oval 7"/>
            <p:cNvSpPr>
              <a:spLocks noChangeArrowheads="1"/>
            </p:cNvSpPr>
            <p:nvPr/>
          </p:nvSpPr>
          <p:spPr bwMode="auto">
            <a:xfrm>
              <a:off x="3454" y="2375"/>
              <a:ext cx="331" cy="301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 dirty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 dirty="0">
                  <a:solidFill>
                    <a:srgbClr val="000000"/>
                  </a:solidFill>
                  <a:latin typeface="Arial"/>
                  <a:ea typeface="+mn-ea"/>
                </a:rPr>
                <a:t>6</a:t>
              </a:r>
            </a:p>
          </p:txBody>
        </p:sp>
        <p:sp>
          <p:nvSpPr>
            <p:cNvPr id="30" name="Oval 8"/>
            <p:cNvSpPr>
              <a:spLocks noChangeArrowheads="1"/>
            </p:cNvSpPr>
            <p:nvPr/>
          </p:nvSpPr>
          <p:spPr bwMode="auto">
            <a:xfrm>
              <a:off x="3447" y="2783"/>
              <a:ext cx="331" cy="303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5</a:t>
              </a:r>
            </a:p>
          </p:txBody>
        </p:sp>
        <p:sp>
          <p:nvSpPr>
            <p:cNvPr id="31" name="Oval 9"/>
            <p:cNvSpPr>
              <a:spLocks noChangeArrowheads="1"/>
            </p:cNvSpPr>
            <p:nvPr/>
          </p:nvSpPr>
          <p:spPr bwMode="auto">
            <a:xfrm>
              <a:off x="4350" y="2388"/>
              <a:ext cx="329" cy="301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2</a:t>
              </a:r>
            </a:p>
          </p:txBody>
        </p:sp>
        <p:sp>
          <p:nvSpPr>
            <p:cNvPr id="32" name="Line 10"/>
            <p:cNvSpPr>
              <a:spLocks noChangeShapeType="1"/>
            </p:cNvSpPr>
            <p:nvPr/>
          </p:nvSpPr>
          <p:spPr bwMode="auto">
            <a:xfrm>
              <a:off x="4088" y="2453"/>
              <a:ext cx="0" cy="5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3" name="Line 11"/>
            <p:cNvSpPr>
              <a:spLocks noChangeShapeType="1"/>
            </p:cNvSpPr>
            <p:nvPr/>
          </p:nvSpPr>
          <p:spPr bwMode="auto">
            <a:xfrm flipH="1">
              <a:off x="3717" y="2457"/>
              <a:ext cx="359" cy="3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>
              <a:off x="4083" y="2457"/>
              <a:ext cx="286" cy="4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auto">
            <a:xfrm>
              <a:off x="4083" y="2457"/>
              <a:ext cx="272" cy="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36" name="Line 14"/>
            <p:cNvSpPr>
              <a:spLocks noChangeShapeType="1"/>
            </p:cNvSpPr>
            <p:nvPr/>
          </p:nvSpPr>
          <p:spPr bwMode="auto">
            <a:xfrm flipH="1">
              <a:off x="3768" y="2457"/>
              <a:ext cx="314" cy="1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783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11"/>
          <p:cNvSpPr txBox="1">
            <a:spLocks noChangeArrowheads="1"/>
          </p:cNvSpPr>
          <p:nvPr/>
        </p:nvSpPr>
        <p:spPr bwMode="auto">
          <a:xfrm>
            <a:off x="-478367" y="112713"/>
            <a:ext cx="110744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800">
                <a:solidFill>
                  <a:srgbClr val="000000"/>
                </a:solidFill>
              </a:rPr>
              <a:t>Naïve Bayes model of parts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04800" y="3352801"/>
            <a:ext cx="11684000" cy="2384425"/>
            <a:chOff x="96" y="2016"/>
            <a:chExt cx="5520" cy="1502"/>
          </a:xfrm>
        </p:grpSpPr>
        <p:grpSp>
          <p:nvGrpSpPr>
            <p:cNvPr id="126998" name="Group 13"/>
            <p:cNvGrpSpPr>
              <a:grpSpLocks/>
            </p:cNvGrpSpPr>
            <p:nvPr/>
          </p:nvGrpSpPr>
          <p:grpSpPr bwMode="auto">
            <a:xfrm>
              <a:off x="96" y="2016"/>
              <a:ext cx="5520" cy="1056"/>
              <a:chOff x="96" y="2016"/>
              <a:chExt cx="5520" cy="1056"/>
            </a:xfrm>
          </p:grpSpPr>
          <p:sp>
            <p:nvSpPr>
              <p:cNvPr id="127001" name="Rectangle 14"/>
              <p:cNvSpPr>
                <a:spLocks noChangeArrowheads="1"/>
              </p:cNvSpPr>
              <p:nvPr/>
            </p:nvSpPr>
            <p:spPr bwMode="auto">
              <a:xfrm>
                <a:off x="96" y="2016"/>
                <a:ext cx="5520" cy="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27002" name="Object 15"/>
              <p:cNvGraphicFramePr>
                <a:graphicFrameLocks noChangeAspect="1"/>
              </p:cNvGraphicFramePr>
              <p:nvPr/>
            </p:nvGraphicFramePr>
            <p:xfrm>
              <a:off x="2373" y="2215"/>
              <a:ext cx="1369" cy="3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878" name="Equation" r:id="rId4" imgW="787058" imgH="203112" progId="Equation.3">
                      <p:embed/>
                    </p:oleObj>
                  </mc:Choice>
                  <mc:Fallback>
                    <p:oleObj name="Equation" r:id="rId4" imgW="787058" imgH="203112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3" y="2215"/>
                            <a:ext cx="1369" cy="353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7003" name="Freeform 16"/>
              <p:cNvSpPr>
                <a:spLocks/>
              </p:cNvSpPr>
              <p:nvPr/>
            </p:nvSpPr>
            <p:spPr bwMode="auto">
              <a:xfrm>
                <a:off x="2240" y="2496"/>
                <a:ext cx="496" cy="576"/>
              </a:xfrm>
              <a:custGeom>
                <a:avLst/>
                <a:gdLst>
                  <a:gd name="T0" fmla="*/ 9 w 928"/>
                  <a:gd name="T1" fmla="*/ 532 h 624"/>
                  <a:gd name="T2" fmla="*/ 36 w 928"/>
                  <a:gd name="T3" fmla="*/ 246 h 624"/>
                  <a:gd name="T4" fmla="*/ 229 w 928"/>
                  <a:gd name="T5" fmla="*/ 205 h 624"/>
                  <a:gd name="T6" fmla="*/ 256 w 928"/>
                  <a:gd name="T7" fmla="*/ 0 h 6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28" h="624">
                    <a:moveTo>
                      <a:pt x="32" y="624"/>
                    </a:moveTo>
                    <a:cubicBezTo>
                      <a:pt x="16" y="488"/>
                      <a:pt x="0" y="352"/>
                      <a:pt x="128" y="288"/>
                    </a:cubicBezTo>
                    <a:cubicBezTo>
                      <a:pt x="256" y="224"/>
                      <a:pt x="672" y="288"/>
                      <a:pt x="800" y="240"/>
                    </a:cubicBezTo>
                    <a:cubicBezTo>
                      <a:pt x="928" y="192"/>
                      <a:pt x="912" y="96"/>
                      <a:pt x="896" y="0"/>
                    </a:cubicBezTo>
                  </a:path>
                </a:pathLst>
              </a:custGeom>
              <a:noFill/>
              <a:ln w="635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04" name="Freeform 17"/>
              <p:cNvSpPr>
                <a:spLocks/>
              </p:cNvSpPr>
              <p:nvPr/>
            </p:nvSpPr>
            <p:spPr bwMode="auto">
              <a:xfrm flipH="1">
                <a:off x="3376" y="2496"/>
                <a:ext cx="224" cy="576"/>
              </a:xfrm>
              <a:custGeom>
                <a:avLst/>
                <a:gdLst>
                  <a:gd name="T0" fmla="*/ 2 w 928"/>
                  <a:gd name="T1" fmla="*/ 532 h 624"/>
                  <a:gd name="T2" fmla="*/ 7 w 928"/>
                  <a:gd name="T3" fmla="*/ 246 h 624"/>
                  <a:gd name="T4" fmla="*/ 47 w 928"/>
                  <a:gd name="T5" fmla="*/ 205 h 624"/>
                  <a:gd name="T6" fmla="*/ 52 w 928"/>
                  <a:gd name="T7" fmla="*/ 0 h 6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28" h="624">
                    <a:moveTo>
                      <a:pt x="32" y="624"/>
                    </a:moveTo>
                    <a:cubicBezTo>
                      <a:pt x="16" y="488"/>
                      <a:pt x="0" y="352"/>
                      <a:pt x="128" y="288"/>
                    </a:cubicBezTo>
                    <a:cubicBezTo>
                      <a:pt x="256" y="224"/>
                      <a:pt x="672" y="288"/>
                      <a:pt x="800" y="240"/>
                    </a:cubicBezTo>
                    <a:cubicBezTo>
                      <a:pt x="928" y="192"/>
                      <a:pt x="912" y="96"/>
                      <a:pt x="896" y="0"/>
                    </a:cubicBezTo>
                  </a:path>
                </a:pathLst>
              </a:custGeom>
              <a:noFill/>
              <a:ln w="635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6999" name="Text Box 18"/>
            <p:cNvSpPr txBox="1">
              <a:spLocks noChangeArrowheads="1"/>
            </p:cNvSpPr>
            <p:nvPr/>
          </p:nvSpPr>
          <p:spPr bwMode="auto">
            <a:xfrm>
              <a:off x="1656" y="3072"/>
              <a:ext cx="105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000000"/>
                  </a:solidFill>
                </a:rPr>
                <a:t>Prior prob. of </a:t>
              </a:r>
            </a:p>
            <a:p>
              <a:pPr algn="ctr"/>
              <a:r>
                <a:rPr lang="en-US" sz="2000">
                  <a:solidFill>
                    <a:srgbClr val="000000"/>
                  </a:solidFill>
                </a:rPr>
                <a:t>the object classes</a:t>
              </a:r>
            </a:p>
          </p:txBody>
        </p:sp>
        <p:sp>
          <p:nvSpPr>
            <p:cNvPr id="127000" name="Text Box 19"/>
            <p:cNvSpPr txBox="1">
              <a:spLocks noChangeArrowheads="1"/>
            </p:cNvSpPr>
            <p:nvPr/>
          </p:nvSpPr>
          <p:spPr bwMode="auto">
            <a:xfrm>
              <a:off x="3149" y="3072"/>
              <a:ext cx="963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000000"/>
                  </a:solidFill>
                </a:rPr>
                <a:t>Image likelihood</a:t>
              </a:r>
            </a:p>
            <a:p>
              <a:pPr algn="ctr"/>
              <a:r>
                <a:rPr lang="en-US" sz="2000">
                  <a:solidFill>
                    <a:srgbClr val="000000"/>
                  </a:solidFill>
                </a:rPr>
                <a:t>given the class</a:t>
              </a:r>
            </a:p>
          </p:txBody>
        </p:sp>
      </p:grpSp>
      <p:graphicFrame>
        <p:nvGraphicFramePr>
          <p:cNvPr id="530453" name="Object 21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8022168" y="3424238"/>
          <a:ext cx="3865033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9" name="Equation" r:id="rId6" imgW="1167893" imgH="431613" progId="Equation.3">
                  <p:embed/>
                </p:oleObj>
              </mc:Choice>
              <mc:Fallback>
                <p:oleObj name="Equation" r:id="rId6" imgW="1167893" imgH="431613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2168" y="3424238"/>
                        <a:ext cx="3865033" cy="1071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59318" y="3668713"/>
            <a:ext cx="4792133" cy="2068512"/>
            <a:chOff x="169" y="2215"/>
            <a:chExt cx="2264" cy="1303"/>
          </a:xfrm>
        </p:grpSpPr>
        <p:sp>
          <p:nvSpPr>
            <p:cNvPr id="126994" name="Text Box 23"/>
            <p:cNvSpPr txBox="1">
              <a:spLocks noChangeArrowheads="1"/>
            </p:cNvSpPr>
            <p:nvPr/>
          </p:nvSpPr>
          <p:spPr bwMode="auto">
            <a:xfrm>
              <a:off x="169" y="3072"/>
              <a:ext cx="74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000000"/>
                  </a:solidFill>
                </a:rPr>
                <a:t>Object class</a:t>
              </a:r>
            </a:p>
            <a:p>
              <a:pPr algn="ctr"/>
              <a:r>
                <a:rPr lang="en-US" sz="2000">
                  <a:solidFill>
                    <a:srgbClr val="000000"/>
                  </a:solidFill>
                </a:rPr>
                <a:t>decision</a:t>
              </a:r>
            </a:p>
          </p:txBody>
        </p:sp>
        <p:graphicFrame>
          <p:nvGraphicFramePr>
            <p:cNvPr id="126995" name="Object 24"/>
            <p:cNvGraphicFramePr>
              <a:graphicFrameLocks noChangeAspect="1"/>
            </p:cNvGraphicFramePr>
            <p:nvPr/>
          </p:nvGraphicFramePr>
          <p:xfrm>
            <a:off x="1308" y="2215"/>
            <a:ext cx="1125" cy="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0" name="Equation" r:id="rId8" imgW="647419" imgH="203112" progId="Equation.3">
                    <p:embed/>
                  </p:oleObj>
                </mc:Choice>
                <mc:Fallback>
                  <p:oleObj name="Equation" r:id="rId8" imgW="647419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8" y="2215"/>
                          <a:ext cx="1125" cy="35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6996" name="Object 25"/>
            <p:cNvGraphicFramePr>
              <a:graphicFrameLocks noChangeAspect="1"/>
            </p:cNvGraphicFramePr>
            <p:nvPr/>
          </p:nvGraphicFramePr>
          <p:xfrm>
            <a:off x="192" y="2233"/>
            <a:ext cx="1116" cy="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1" name="Equation" r:id="rId10" imgW="812447" imgH="317362" progId="Equation.3">
                    <p:embed/>
                  </p:oleObj>
                </mc:Choice>
                <mc:Fallback>
                  <p:oleObj name="Equation" r:id="rId10" imgW="812447" imgH="31736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2233"/>
                          <a:ext cx="1116" cy="43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6997" name="Freeform 26"/>
            <p:cNvSpPr>
              <a:spLocks/>
            </p:cNvSpPr>
            <p:nvPr/>
          </p:nvSpPr>
          <p:spPr bwMode="auto">
            <a:xfrm flipH="1">
              <a:off x="286" y="2496"/>
              <a:ext cx="224" cy="576"/>
            </a:xfrm>
            <a:custGeom>
              <a:avLst/>
              <a:gdLst>
                <a:gd name="T0" fmla="*/ 2 w 928"/>
                <a:gd name="T1" fmla="*/ 532 h 624"/>
                <a:gd name="T2" fmla="*/ 7 w 928"/>
                <a:gd name="T3" fmla="*/ 246 h 624"/>
                <a:gd name="T4" fmla="*/ 47 w 928"/>
                <a:gd name="T5" fmla="*/ 205 h 624"/>
                <a:gd name="T6" fmla="*/ 52 w 928"/>
                <a:gd name="T7" fmla="*/ 0 h 6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8" h="624">
                  <a:moveTo>
                    <a:pt x="32" y="624"/>
                  </a:moveTo>
                  <a:cubicBezTo>
                    <a:pt x="16" y="488"/>
                    <a:pt x="0" y="352"/>
                    <a:pt x="128" y="288"/>
                  </a:cubicBezTo>
                  <a:cubicBezTo>
                    <a:pt x="256" y="224"/>
                    <a:pt x="672" y="288"/>
                    <a:pt x="800" y="240"/>
                  </a:cubicBezTo>
                  <a:cubicBezTo>
                    <a:pt x="928" y="192"/>
                    <a:pt x="912" y="96"/>
                    <a:pt x="896" y="0"/>
                  </a:cubicBezTo>
                </a:path>
              </a:pathLst>
            </a:custGeom>
            <a:noFill/>
            <a:ln w="635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6982" name="Picture 2" descr="bag_jun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1187450"/>
            <a:ext cx="2821517" cy="1604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3" name="Picture 4" descr="image_007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67" y="1192213"/>
            <a:ext cx="3196167" cy="1612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4" name="AutoShape 5"/>
          <p:cNvSpPr>
            <a:spLocks noChangeArrowheads="1"/>
          </p:cNvSpPr>
          <p:nvPr/>
        </p:nvSpPr>
        <p:spPr bwMode="auto">
          <a:xfrm>
            <a:off x="5971118" y="1593851"/>
            <a:ext cx="546100" cy="4873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678903" y="4773796"/>
            <a:ext cx="917743" cy="523220"/>
          </a:xfrm>
          <a:prstGeom prst="rect">
            <a:avLst/>
          </a:prstGeom>
          <a:blipFill rotWithShape="0"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panose="020B0604020202020204" pitchFamily="34" charset="0"/>
                <a:ea typeface="+mn-ea"/>
              </a:rPr>
              <a:t> </a:t>
            </a:r>
          </a:p>
        </p:txBody>
      </p:sp>
      <p:sp>
        <p:nvSpPr>
          <p:cNvPr id="126986" name="TextBox 6"/>
          <p:cNvSpPr txBox="1">
            <a:spLocks noChangeArrowheads="1"/>
          </p:cNvSpPr>
          <p:nvPr/>
        </p:nvSpPr>
        <p:spPr bwMode="auto">
          <a:xfrm>
            <a:off x="10299700" y="4875214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patches</a:t>
            </a:r>
          </a:p>
        </p:txBody>
      </p:sp>
      <p:grpSp>
        <p:nvGrpSpPr>
          <p:cNvPr id="23" name="Group 3"/>
          <p:cNvGrpSpPr>
            <a:grpSpLocks/>
          </p:cNvGrpSpPr>
          <p:nvPr/>
        </p:nvGrpSpPr>
        <p:grpSpPr bwMode="auto">
          <a:xfrm>
            <a:off x="10769600" y="138114"/>
            <a:ext cx="1117600" cy="892175"/>
            <a:chOff x="3447" y="2152"/>
            <a:chExt cx="1239" cy="1152"/>
          </a:xfrm>
        </p:grpSpPr>
        <p:sp>
          <p:nvSpPr>
            <p:cNvPr id="24" name="Oval 4"/>
            <p:cNvSpPr>
              <a:spLocks noChangeArrowheads="1"/>
            </p:cNvSpPr>
            <p:nvPr/>
          </p:nvSpPr>
          <p:spPr bwMode="auto">
            <a:xfrm>
              <a:off x="3926" y="2152"/>
              <a:ext cx="331" cy="301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1</a:t>
              </a: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4355" y="2787"/>
              <a:ext cx="331" cy="303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3</a:t>
              </a:r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3919" y="3003"/>
              <a:ext cx="331" cy="301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4</a:t>
              </a:r>
            </a:p>
          </p:txBody>
        </p:sp>
        <p:sp>
          <p:nvSpPr>
            <p:cNvPr id="27" name="Oval 7"/>
            <p:cNvSpPr>
              <a:spLocks noChangeArrowheads="1"/>
            </p:cNvSpPr>
            <p:nvPr/>
          </p:nvSpPr>
          <p:spPr bwMode="auto">
            <a:xfrm>
              <a:off x="3454" y="2375"/>
              <a:ext cx="331" cy="301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 dirty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 dirty="0">
                  <a:solidFill>
                    <a:srgbClr val="000000"/>
                  </a:solidFill>
                  <a:latin typeface="Arial"/>
                  <a:ea typeface="+mn-ea"/>
                </a:rPr>
                <a:t>6</a:t>
              </a:r>
            </a:p>
          </p:txBody>
        </p:sp>
        <p:sp>
          <p:nvSpPr>
            <p:cNvPr id="28" name="Oval 8"/>
            <p:cNvSpPr>
              <a:spLocks noChangeArrowheads="1"/>
            </p:cNvSpPr>
            <p:nvPr/>
          </p:nvSpPr>
          <p:spPr bwMode="auto">
            <a:xfrm>
              <a:off x="3447" y="2783"/>
              <a:ext cx="331" cy="303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5</a:t>
              </a:r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4350" y="2388"/>
              <a:ext cx="329" cy="301"/>
            </a:xfrm>
            <a:prstGeom prst="ellipse">
              <a:avLst/>
            </a:prstGeom>
            <a:solidFill>
              <a:srgbClr val="0066FF">
                <a:alpha val="3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ker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400" kern="0" baseline="-25000">
                  <a:solidFill>
                    <a:srgbClr val="000000"/>
                  </a:solidFill>
                  <a:latin typeface="Arial"/>
                  <a:ea typeface="+mn-ea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17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Bayes</a:t>
            </a:r>
            <a:r>
              <a:rPr lang="ja-JP" altLang="en-US" dirty="0">
                <a:latin typeface="Calibri"/>
                <a:cs typeface="Calibri"/>
              </a:rPr>
              <a:t>’</a:t>
            </a:r>
            <a:r>
              <a:rPr lang="en-US" dirty="0">
                <a:latin typeface="Calibri"/>
                <a:cs typeface="Calibri"/>
              </a:rPr>
              <a:t> Net Semantics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2667000"/>
            <a:ext cx="12382500" cy="82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6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Bayes</a:t>
            </a:r>
            <a:r>
              <a:rPr lang="ja-JP" altLang="en-US" dirty="0">
                <a:latin typeface="Calibri"/>
                <a:cs typeface="Calibri"/>
              </a:rPr>
              <a:t>’</a:t>
            </a:r>
            <a:r>
              <a:rPr lang="en-US" dirty="0">
                <a:latin typeface="Calibri"/>
                <a:cs typeface="Calibri"/>
              </a:rPr>
              <a:t> Net Semantics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397002"/>
            <a:ext cx="5943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A </a:t>
            </a:r>
            <a:r>
              <a:rPr lang="en-US" sz="2400" dirty="0">
                <a:latin typeface="Calibri"/>
                <a:cs typeface="Calibri"/>
              </a:rPr>
              <a:t>set of nodes, one per variable </a:t>
            </a:r>
            <a:r>
              <a:rPr lang="en-US" sz="2400" dirty="0" smtClean="0">
                <a:latin typeface="Calibri"/>
                <a:cs typeface="Calibri"/>
              </a:rPr>
              <a:t>X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2" eaLnBrk="1" hangingPunct="1">
              <a:lnSpc>
                <a:spcPct val="80000"/>
              </a:lnSpc>
            </a:pPr>
            <a:endParaRPr lang="en-US" sz="7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A directed, acyclic </a:t>
            </a:r>
            <a:r>
              <a:rPr lang="en-US" sz="2400" dirty="0" smtClean="0">
                <a:latin typeface="Calibri"/>
                <a:cs typeface="Calibri"/>
              </a:rPr>
              <a:t>graph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7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A conditional distribution for each </a:t>
            </a:r>
            <a:r>
              <a:rPr lang="en-US" sz="2400" dirty="0" smtClean="0">
                <a:latin typeface="Calibri"/>
                <a:cs typeface="Calibri"/>
              </a:rPr>
              <a:t>node</a:t>
            </a:r>
          </a:p>
          <a:p>
            <a:pPr lvl="7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A collection of distributions over X, one for each combination of parents</a:t>
            </a:r>
            <a:r>
              <a:rPr lang="ja-JP" altLang="en-US" sz="2000" dirty="0">
                <a:latin typeface="Calibri"/>
                <a:cs typeface="Calibri"/>
              </a:rPr>
              <a:t>’</a:t>
            </a:r>
            <a:r>
              <a:rPr lang="en-US" sz="2000" dirty="0">
                <a:latin typeface="Calibri"/>
                <a:cs typeface="Calibri"/>
              </a:rPr>
              <a:t> values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CPT: conditional probability </a:t>
            </a:r>
            <a:r>
              <a:rPr lang="en-US" sz="2000" dirty="0" smtClean="0">
                <a:latin typeface="Calibri"/>
                <a:cs typeface="Calibri"/>
              </a:rPr>
              <a:t>table</a:t>
            </a:r>
          </a:p>
          <a:p>
            <a:pPr lvl="7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Description of a noisy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causal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process</a:t>
            </a:r>
          </a:p>
          <a:p>
            <a:pPr lvl="4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2" eaLnBrk="1" hangingPunct="1">
              <a:lnSpc>
                <a:spcPct val="80000"/>
              </a:lnSpc>
            </a:pPr>
            <a:endParaRPr lang="en-US" sz="700" dirty="0">
              <a:latin typeface="Calibri"/>
              <a:cs typeface="Calibri"/>
            </a:endParaRPr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8229600" y="193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Calibri"/>
                <a:cs typeface="Calibri"/>
              </a:rPr>
              <a:t>A</a:t>
            </a:r>
            <a:r>
              <a:rPr lang="en-US" sz="2400" baseline="-25000" dirty="0">
                <a:latin typeface="Calibri"/>
                <a:cs typeface="Calibri"/>
              </a:rPr>
              <a:t>1</a:t>
            </a: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8839200" y="3302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endParaRPr lang="en-US" sz="2400" baseline="-25000">
              <a:latin typeface="Calibri"/>
              <a:cs typeface="Calibri"/>
            </a:endParaRPr>
          </a:p>
        </p:txBody>
      </p:sp>
      <p:cxnSp>
        <p:nvCxnSpPr>
          <p:cNvPr id="23558" name="AutoShape 6"/>
          <p:cNvCxnSpPr>
            <a:cxnSpLocks noChangeShapeType="1"/>
            <a:stCxn id="23556" idx="4"/>
            <a:endCxn id="23557" idx="1"/>
          </p:cNvCxnSpPr>
          <p:nvPr/>
        </p:nvCxnSpPr>
        <p:spPr bwMode="auto">
          <a:xfrm>
            <a:off x="8496300" y="2478088"/>
            <a:ext cx="420688" cy="8874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9753600" y="193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A</a:t>
            </a:r>
            <a:r>
              <a:rPr lang="en-US" sz="2400" i="1" baseline="-25000">
                <a:latin typeface="Calibri"/>
                <a:cs typeface="Calibri"/>
              </a:rPr>
              <a:t>n</a:t>
            </a:r>
          </a:p>
        </p:txBody>
      </p:sp>
      <p:cxnSp>
        <p:nvCxnSpPr>
          <p:cNvPr id="23560" name="AutoShape 8"/>
          <p:cNvCxnSpPr>
            <a:cxnSpLocks noChangeShapeType="1"/>
            <a:stCxn id="23559" idx="4"/>
            <a:endCxn id="23557" idx="7"/>
          </p:cNvCxnSpPr>
          <p:nvPr/>
        </p:nvCxnSpPr>
        <p:spPr bwMode="auto">
          <a:xfrm flipH="1">
            <a:off x="9294814" y="2478088"/>
            <a:ext cx="725487" cy="8874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561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2082802"/>
            <a:ext cx="4699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62" name="AutoShape 10"/>
          <p:cNvCxnSpPr>
            <a:cxnSpLocks noChangeShapeType="1"/>
            <a:endCxn id="23557" idx="0"/>
          </p:cNvCxnSpPr>
          <p:nvPr/>
        </p:nvCxnSpPr>
        <p:spPr bwMode="auto">
          <a:xfrm flipH="1">
            <a:off x="9105900" y="2540002"/>
            <a:ext cx="152400" cy="7477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5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5800" y="4368800"/>
            <a:ext cx="2057400" cy="30213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564" name="AutoShape 12"/>
          <p:cNvSpPr>
            <a:spLocks noChangeArrowheads="1"/>
          </p:cNvSpPr>
          <p:nvPr/>
        </p:nvSpPr>
        <p:spPr bwMode="auto">
          <a:xfrm rot="5400000">
            <a:off x="9563100" y="3492500"/>
            <a:ext cx="609600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00 h 21600"/>
              <a:gd name="T14" fmla="*/ 19055 w 21600"/>
              <a:gd name="T15" fmla="*/ 805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3781" y="0"/>
                </a:lnTo>
                <a:lnTo>
                  <a:pt x="13781" y="4100"/>
                </a:lnTo>
                <a:lnTo>
                  <a:pt x="12427" y="4100"/>
                </a:lnTo>
                <a:cubicBezTo>
                  <a:pt x="5564" y="4100"/>
                  <a:pt x="0" y="7708"/>
                  <a:pt x="0" y="12158"/>
                </a:cubicBezTo>
                <a:lnTo>
                  <a:pt x="0" y="21600"/>
                </a:lnTo>
                <a:lnTo>
                  <a:pt x="4046" y="21600"/>
                </a:lnTo>
                <a:lnTo>
                  <a:pt x="4046" y="12158"/>
                </a:lnTo>
                <a:cubicBezTo>
                  <a:pt x="4046" y="9894"/>
                  <a:pt x="7798" y="8058"/>
                  <a:pt x="12427" y="8058"/>
                </a:cubicBezTo>
                <a:lnTo>
                  <a:pt x="13781" y="8058"/>
                </a:lnTo>
                <a:lnTo>
                  <a:pt x="13781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5" name="Picture 4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5601" y="3987800"/>
            <a:ext cx="1927225" cy="3020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914400" y="5867400"/>
            <a:ext cx="107442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>
                <a:solidFill>
                  <a:srgbClr val="CC0000"/>
                </a:solidFill>
                <a:latin typeface="Calibri"/>
                <a:cs typeface="Calibri"/>
              </a:rPr>
              <a:t>A Bayes net = Topology (graph) + Local Conditional Probabilities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52400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91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7" y="1304128"/>
            <a:ext cx="6882627" cy="4706149"/>
          </a:xfrm>
        </p:spPr>
        <p:txBody>
          <a:bodyPr/>
          <a:lstStyle/>
          <a:p>
            <a:r>
              <a:rPr lang="en-US" sz="2400" dirty="0" smtClean="0"/>
              <a:t>Associate a probability with each value</a:t>
            </a:r>
          </a:p>
          <a:p>
            <a:endParaRPr lang="en-US" sz="2400" dirty="0"/>
          </a:p>
          <a:p>
            <a:pPr lvl="1"/>
            <a:r>
              <a:rPr lang="en-US" sz="2000" dirty="0" smtClean="0"/>
              <a:t>Temperature: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lvl="3"/>
            <a:endParaRPr lang="en-US" sz="1200" dirty="0" smtClean="0"/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809658"/>
              </p:ext>
            </p:extLst>
          </p:nvPr>
        </p:nvGraphicFramePr>
        <p:xfrm>
          <a:off x="3527323" y="3884725"/>
          <a:ext cx="1428751" cy="1114425"/>
        </p:xfrm>
        <a:graphic>
          <a:graphicData uri="http://schemas.openxmlformats.org/drawingml/2006/table">
            <a:tbl>
              <a:tblPr/>
              <a:tblGrid>
                <a:gridCol w="857251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99" y="3506898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396137"/>
              </p:ext>
            </p:extLst>
          </p:nvPr>
        </p:nvGraphicFramePr>
        <p:xfrm>
          <a:off x="9748223" y="3636088"/>
          <a:ext cx="1922464" cy="1857375"/>
        </p:xfrm>
        <a:graphic>
          <a:graphicData uri="http://schemas.openxmlformats.org/drawingml/2006/table">
            <a:tbl>
              <a:tblPr/>
              <a:tblGrid>
                <a:gridCol w="1153479"/>
                <a:gridCol w="76898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10" y="3189898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9" y="3235292"/>
            <a:ext cx="2544888" cy="2382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93" y="3352677"/>
            <a:ext cx="3211283" cy="2140854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6399478" y="1244842"/>
            <a:ext cx="4709343" cy="156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400" dirty="0" smtClean="0"/>
          </a:p>
          <a:p>
            <a:endParaRPr lang="en-US" sz="2400" dirty="0" smtClean="0"/>
          </a:p>
          <a:p>
            <a:pPr lvl="1"/>
            <a:r>
              <a:rPr lang="en-US" sz="2000" dirty="0" smtClean="0"/>
              <a:t>Weather: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lvl="3"/>
            <a:endParaRPr lang="en-US" sz="12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-33295"/>
            <a:ext cx="65532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/>
                <a:cs typeface="Calibri"/>
              </a:rPr>
              <a:t>Probabilities </a:t>
            </a:r>
            <a:r>
              <a:rPr lang="en-US" dirty="0">
                <a:latin typeface="Calibri"/>
                <a:cs typeface="Calibri"/>
              </a:rPr>
              <a:t>in BNs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24000"/>
            <a:ext cx="8229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Bayes</a:t>
            </a:r>
            <a:r>
              <a:rPr lang="ja-JP" altLang="en-US" sz="2400" dirty="0">
                <a:latin typeface="Calibri"/>
                <a:cs typeface="Calibri"/>
              </a:rPr>
              <a:t>’</a:t>
            </a:r>
            <a:r>
              <a:rPr lang="en-US" sz="2400" dirty="0">
                <a:latin typeface="Calibri"/>
                <a:cs typeface="Calibri"/>
              </a:rPr>
              <a:t> nets </a:t>
            </a:r>
            <a:r>
              <a:rPr lang="en-US" sz="2400" dirty="0">
                <a:solidFill>
                  <a:srgbClr val="CC0000"/>
                </a:solidFill>
                <a:latin typeface="Calibri"/>
                <a:cs typeface="Calibri"/>
              </a:rPr>
              <a:t>implicitly</a:t>
            </a:r>
            <a:r>
              <a:rPr lang="en-US" sz="2400" dirty="0">
                <a:latin typeface="Calibri"/>
                <a:cs typeface="Calibri"/>
              </a:rPr>
              <a:t> encode joint </a:t>
            </a:r>
            <a:r>
              <a:rPr lang="en-US" sz="2400" dirty="0" smtClean="0">
                <a:latin typeface="Calibri"/>
                <a:cs typeface="Calibri"/>
              </a:rPr>
              <a:t>distributions</a:t>
            </a:r>
          </a:p>
          <a:p>
            <a:pPr lvl="8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As a product of local conditional </a:t>
            </a:r>
            <a:r>
              <a:rPr lang="en-US" sz="2000" dirty="0" smtClean="0">
                <a:latin typeface="Calibri"/>
                <a:cs typeface="Calibri"/>
              </a:rPr>
              <a:t>distributions</a:t>
            </a:r>
          </a:p>
          <a:p>
            <a:pPr lvl="8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To see what probability a BN gives to a full assignment, multiply all the relevant conditionals together: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Example: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7162801" y="4038602"/>
            <a:ext cx="2119313" cy="1495425"/>
            <a:chOff x="3600" y="2208"/>
            <a:chExt cx="1767" cy="1247"/>
          </a:xfrm>
        </p:grpSpPr>
        <p:pic>
          <p:nvPicPr>
            <p:cNvPr id="24584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97"/>
            <a:stretch>
              <a:fillRect/>
            </a:stretch>
          </p:blipFill>
          <p:spPr bwMode="auto">
            <a:xfrm>
              <a:off x="3600" y="2208"/>
              <a:ext cx="1767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Rectangle 6"/>
            <p:cNvSpPr>
              <a:spLocks noChangeArrowheads="1"/>
            </p:cNvSpPr>
            <p:nvPr/>
          </p:nvSpPr>
          <p:spPr bwMode="auto">
            <a:xfrm>
              <a:off x="3600" y="2208"/>
              <a:ext cx="336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pic>
        <p:nvPicPr>
          <p:cNvPr id="5" name="Picture 4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5715002"/>
            <a:ext cx="4495800" cy="2775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6200" y="3276600"/>
            <a:ext cx="4876800" cy="67180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2" y="4191002"/>
            <a:ext cx="1911361" cy="1142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52400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63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-33295"/>
            <a:ext cx="65532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/>
                <a:cs typeface="Calibri"/>
              </a:rPr>
              <a:t>Probabilities </a:t>
            </a:r>
            <a:r>
              <a:rPr lang="en-US" dirty="0">
                <a:latin typeface="Calibri"/>
                <a:cs typeface="Calibri"/>
              </a:rPr>
              <a:t>in BNs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Why are we guaranteed that setting</a:t>
            </a:r>
            <a:endParaRPr lang="en-US" sz="2000" dirty="0">
              <a:latin typeface="Calibri"/>
              <a:cs typeface="Calibri"/>
            </a:endParaRPr>
          </a:p>
          <a:p>
            <a:pPr lvl="8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1200" dirty="0" smtClean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600" dirty="0" smtClean="0">
              <a:latin typeface="Calibri"/>
              <a:cs typeface="Calibri"/>
            </a:endParaRPr>
          </a:p>
          <a:p>
            <a:pPr lvl="7">
              <a:lnSpc>
                <a:spcPct val="80000"/>
              </a:lnSpc>
            </a:pPr>
            <a:endParaRPr lang="en-US" sz="1200" dirty="0" smtClean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 smtClean="0">
                <a:latin typeface="Calibri"/>
                <a:cs typeface="Calibri"/>
              </a:rPr>
              <a:t>    results in a proper joint distribution?  </a:t>
            </a:r>
            <a:endParaRPr lang="en-US" sz="1200" dirty="0">
              <a:latin typeface="Calibri"/>
              <a:cs typeface="Calibri"/>
            </a:endParaRPr>
          </a:p>
          <a:p>
            <a:pPr lvl="7">
              <a:lnSpc>
                <a:spcPct val="80000"/>
              </a:lnSpc>
            </a:pPr>
            <a:endParaRPr lang="en-US" sz="1200" dirty="0" smtClean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Chain rule (valid for all distributions): 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u="sng" dirty="0" smtClean="0">
                <a:latin typeface="Calibri"/>
                <a:cs typeface="Calibri"/>
              </a:rPr>
              <a:t>Assume</a:t>
            </a:r>
            <a:r>
              <a:rPr lang="en-US" sz="2400" dirty="0" smtClean="0">
                <a:latin typeface="Calibri"/>
                <a:cs typeface="Calibri"/>
              </a:rPr>
              <a:t> conditional independences: 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latin typeface="Calibri"/>
                <a:cs typeface="Calibri"/>
                <a:sym typeface="Wingdings"/>
              </a:rPr>
              <a:t> 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      Consequence:</a:t>
            </a:r>
            <a:endParaRPr lang="en-US" sz="2400" dirty="0" smtClean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 smtClean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600" dirty="0" smtClean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Not </a:t>
            </a:r>
            <a:r>
              <a:rPr lang="en-US" sz="2400" dirty="0">
                <a:latin typeface="Calibri"/>
                <a:cs typeface="Calibri"/>
              </a:rPr>
              <a:t>every BN can represent every joint </a:t>
            </a:r>
            <a:r>
              <a:rPr lang="en-US" sz="2400" dirty="0" smtClean="0">
                <a:latin typeface="Calibri"/>
                <a:cs typeface="Calibri"/>
              </a:rPr>
              <a:t>distribution</a:t>
            </a:r>
          </a:p>
          <a:p>
            <a:pPr lvl="7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The topology enforces certain conditional independencies</a:t>
            </a:r>
          </a:p>
        </p:txBody>
      </p:sp>
      <p:pic>
        <p:nvPicPr>
          <p:cNvPr id="4" name="Picture 3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1842796"/>
            <a:ext cx="4876800" cy="67180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1" y="3200400"/>
            <a:ext cx="5115375" cy="7425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4677378"/>
            <a:ext cx="5078413" cy="69957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52400"/>
            <a:ext cx="2743200" cy="1828800"/>
          </a:xfrm>
          <a:prstGeom prst="rect">
            <a:avLst/>
          </a:prstGeom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2" y="4147542"/>
            <a:ext cx="4754535" cy="2720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40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7" name="Text Box 47"/>
          <p:cNvSpPr txBox="1">
            <a:spLocks noChangeArrowheads="1"/>
          </p:cNvSpPr>
          <p:nvPr/>
        </p:nvSpPr>
        <p:spPr bwMode="auto">
          <a:xfrm>
            <a:off x="2286000" y="5943600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solidFill>
                  <a:srgbClr val="CC0000"/>
                </a:solidFill>
                <a:latin typeface="Calibri"/>
                <a:cs typeface="Calibri"/>
              </a:rPr>
              <a:t>Only distributions whose variables are absolutely independent can be represented by a Bayes</a:t>
            </a:r>
            <a:r>
              <a:rPr lang="ja-JP" altLang="en-US" i="1" dirty="0">
                <a:solidFill>
                  <a:srgbClr val="CC0000"/>
                </a:solidFill>
                <a:latin typeface="Calibri"/>
                <a:cs typeface="Calibri"/>
              </a:rPr>
              <a:t>’</a:t>
            </a:r>
            <a:r>
              <a:rPr lang="en-US" i="1" dirty="0">
                <a:solidFill>
                  <a:srgbClr val="CC0000"/>
                </a:solidFill>
                <a:latin typeface="Calibri"/>
                <a:cs typeface="Calibri"/>
              </a:rPr>
              <a:t> net with no arcs.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Example: Coin Flips</a:t>
            </a:r>
          </a:p>
        </p:txBody>
      </p:sp>
      <p:graphicFrame>
        <p:nvGraphicFramePr>
          <p:cNvPr id="107110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778070"/>
              </p:ext>
            </p:extLst>
          </p:nvPr>
        </p:nvGraphicFramePr>
        <p:xfrm>
          <a:off x="1219201" y="3448050"/>
          <a:ext cx="1428751" cy="742950"/>
        </p:xfrm>
        <a:graphic>
          <a:graphicData uri="http://schemas.openxmlformats.org/drawingml/2006/table">
            <a:tbl>
              <a:tblPr/>
              <a:tblGrid>
                <a:gridCol w="857251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2889" y="3070225"/>
            <a:ext cx="911225" cy="2987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71120" name="Group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138380"/>
              </p:ext>
            </p:extLst>
          </p:nvPr>
        </p:nvGraphicFramePr>
        <p:xfrm>
          <a:off x="2990850" y="3444875"/>
          <a:ext cx="1428751" cy="742950"/>
        </p:xfrm>
        <a:graphic>
          <a:graphicData uri="http://schemas.openxmlformats.org/drawingml/2006/table">
            <a:tbl>
              <a:tblPr/>
              <a:tblGrid>
                <a:gridCol w="857251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71131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542459"/>
              </p:ext>
            </p:extLst>
          </p:nvPr>
        </p:nvGraphicFramePr>
        <p:xfrm>
          <a:off x="6267450" y="3444875"/>
          <a:ext cx="1428751" cy="742950"/>
        </p:xfrm>
        <a:graphic>
          <a:graphicData uri="http://schemas.openxmlformats.org/drawingml/2006/table">
            <a:tbl>
              <a:tblPr/>
              <a:tblGrid>
                <a:gridCol w="857251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3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6377" y="3070227"/>
            <a:ext cx="925513" cy="29855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126" y="3070225"/>
            <a:ext cx="911225" cy="2987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640" name="Picture 4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725865"/>
            <a:ext cx="4699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42" name="Oval 42"/>
          <p:cNvSpPr>
            <a:spLocks noChangeArrowheads="1"/>
          </p:cNvSpPr>
          <p:nvPr/>
        </p:nvSpPr>
        <p:spPr bwMode="auto">
          <a:xfrm>
            <a:off x="1600200" y="19050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>
                <a:latin typeface="Calibri"/>
                <a:cs typeface="Calibri"/>
              </a:rPr>
              <a:t>X</a:t>
            </a:r>
            <a:r>
              <a:rPr lang="en-US" sz="2800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25643" name="Oval 43"/>
          <p:cNvSpPr>
            <a:spLocks noChangeArrowheads="1"/>
          </p:cNvSpPr>
          <p:nvPr/>
        </p:nvSpPr>
        <p:spPr bwMode="auto">
          <a:xfrm>
            <a:off x="3276600" y="19050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>
                <a:latin typeface="Calibri"/>
                <a:cs typeface="Calibri"/>
              </a:rPr>
              <a:t>X</a:t>
            </a:r>
            <a:r>
              <a:rPr lang="en-US" sz="2800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25644" name="Oval 44"/>
          <p:cNvSpPr>
            <a:spLocks noChangeArrowheads="1"/>
          </p:cNvSpPr>
          <p:nvPr/>
        </p:nvSpPr>
        <p:spPr bwMode="auto">
          <a:xfrm>
            <a:off x="6705600" y="19050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>
                <a:latin typeface="Calibri"/>
                <a:cs typeface="Calibri"/>
              </a:rPr>
              <a:t>X</a:t>
            </a:r>
            <a:r>
              <a:rPr lang="en-US" sz="2800" i="1" baseline="-25000">
                <a:latin typeface="Calibri"/>
                <a:cs typeface="Calibri"/>
              </a:rPr>
              <a:t>n</a:t>
            </a:r>
          </a:p>
        </p:txBody>
      </p:sp>
      <p:pic>
        <p:nvPicPr>
          <p:cNvPr id="25645" name="Picture 4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209802"/>
            <a:ext cx="4699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5264" y="5108577"/>
            <a:ext cx="1971675" cy="2987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1447798"/>
            <a:ext cx="2893913" cy="276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10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Example: Traffic</a:t>
            </a:r>
          </a:p>
        </p:txBody>
      </p:sp>
      <p:sp>
        <p:nvSpPr>
          <p:cNvPr id="26628" name="Oval 4"/>
          <p:cNvSpPr>
            <a:spLocks noChangeArrowheads="1"/>
          </p:cNvSpPr>
          <p:nvPr/>
        </p:nvSpPr>
        <p:spPr bwMode="auto">
          <a:xfrm>
            <a:off x="1143000" y="22860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>
                <a:latin typeface="Calibri"/>
                <a:cs typeface="Calibri"/>
              </a:rPr>
              <a:t>R</a:t>
            </a:r>
            <a:endParaRPr lang="en-US" sz="2800" baseline="-25000">
              <a:latin typeface="Calibri"/>
              <a:cs typeface="Calibri"/>
            </a:endParaRPr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1143000" y="39624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>
                <a:latin typeface="Calibri"/>
                <a:cs typeface="Calibri"/>
              </a:rPr>
              <a:t>T</a:t>
            </a:r>
            <a:endParaRPr lang="en-US" sz="2800" baseline="-25000">
              <a:latin typeface="Calibri"/>
              <a:cs typeface="Calibri"/>
            </a:endParaRPr>
          </a:p>
        </p:txBody>
      </p:sp>
      <p:cxnSp>
        <p:nvCxnSpPr>
          <p:cNvPr id="26630" name="AutoShape 6"/>
          <p:cNvCxnSpPr>
            <a:cxnSpLocks noChangeShapeType="1"/>
            <a:stCxn id="26628" idx="4"/>
            <a:endCxn id="26629" idx="0"/>
          </p:cNvCxnSpPr>
          <p:nvPr/>
        </p:nvCxnSpPr>
        <p:spPr bwMode="auto">
          <a:xfrm>
            <a:off x="1524000" y="3062288"/>
            <a:ext cx="0" cy="885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07213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358094"/>
              </p:ext>
            </p:extLst>
          </p:nvPr>
        </p:nvGraphicFramePr>
        <p:xfrm>
          <a:off x="2762250" y="2355850"/>
          <a:ext cx="1428751" cy="742950"/>
        </p:xfrm>
        <a:graphic>
          <a:graphicData uri="http://schemas.openxmlformats.org/drawingml/2006/table">
            <a:tbl>
              <a:tblPr/>
              <a:tblGrid>
                <a:gridCol w="762000"/>
                <a:gridCol w="66675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1/4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3/4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8014" y="1981202"/>
            <a:ext cx="731837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72181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466274"/>
              </p:ext>
            </p:extLst>
          </p:nvPr>
        </p:nvGraphicFramePr>
        <p:xfrm>
          <a:off x="2381250" y="3797300"/>
          <a:ext cx="2190751" cy="74295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666751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 +r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+t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3/4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1/4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3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5600" y="3417888"/>
            <a:ext cx="1060451" cy="3136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72185" name="Group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228111"/>
              </p:ext>
            </p:extLst>
          </p:nvPr>
        </p:nvGraphicFramePr>
        <p:xfrm>
          <a:off x="2381250" y="4660900"/>
          <a:ext cx="2190751" cy="74295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666751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-r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+t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1/2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1/2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3136" y="2362202"/>
            <a:ext cx="1810181" cy="29920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1" y="4419602"/>
            <a:ext cx="5247975" cy="2199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16" y="4572000"/>
            <a:ext cx="212638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3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99" y="1143003"/>
            <a:ext cx="2666999" cy="1773729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sp>
        <p:nvSpPr>
          <p:cNvPr id="5" name="Oval 4"/>
          <p:cNvSpPr/>
          <p:nvPr/>
        </p:nvSpPr>
        <p:spPr>
          <a:xfrm>
            <a:off x="2971800" y="1554162"/>
            <a:ext cx="15240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B</a:t>
            </a:r>
            <a:r>
              <a:rPr lang="en-US" dirty="0">
                <a:latin typeface="Calibri"/>
                <a:cs typeface="Calibri"/>
              </a:rPr>
              <a:t>urglary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00600" y="1554162"/>
            <a:ext cx="1447800" cy="838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 smtClean="0">
                <a:latin typeface="Calibri"/>
                <a:cs typeface="Calibri"/>
              </a:rPr>
              <a:t>E</a:t>
            </a:r>
            <a:r>
              <a:rPr lang="en-US" dirty="0" err="1" smtClean="0">
                <a:latin typeface="Calibri"/>
                <a:cs typeface="Calibri"/>
              </a:rPr>
              <a:t>arthqk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62400" y="2544762"/>
            <a:ext cx="1143000" cy="990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A</a:t>
            </a:r>
            <a:r>
              <a:rPr lang="en-US" dirty="0">
                <a:latin typeface="Calibri"/>
                <a:cs typeface="Calibri"/>
              </a:rPr>
              <a:t>larm</a:t>
            </a:r>
          </a:p>
        </p:txBody>
      </p:sp>
      <p:sp>
        <p:nvSpPr>
          <p:cNvPr id="8" name="Oval 7"/>
          <p:cNvSpPr/>
          <p:nvPr/>
        </p:nvSpPr>
        <p:spPr>
          <a:xfrm>
            <a:off x="2819400" y="3611564"/>
            <a:ext cx="1066800" cy="8985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J</a:t>
            </a:r>
            <a:r>
              <a:rPr lang="en-US" dirty="0">
                <a:latin typeface="Calibri"/>
                <a:cs typeface="Calibri"/>
              </a:rPr>
              <a:t>ohn calls</a:t>
            </a:r>
          </a:p>
        </p:txBody>
      </p:sp>
      <p:sp>
        <p:nvSpPr>
          <p:cNvPr id="9" name="Oval 8"/>
          <p:cNvSpPr/>
          <p:nvPr/>
        </p:nvSpPr>
        <p:spPr>
          <a:xfrm>
            <a:off x="5105400" y="3611562"/>
            <a:ext cx="1066800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M</a:t>
            </a:r>
            <a:r>
              <a:rPr lang="en-US" dirty="0">
                <a:latin typeface="Calibri"/>
                <a:cs typeface="Calibri"/>
              </a:rPr>
              <a:t>ary calls</a:t>
            </a:r>
          </a:p>
        </p:txBody>
      </p:sp>
      <p:cxnSp>
        <p:nvCxnSpPr>
          <p:cNvPr id="11" name="Straight Arrow Connector 10"/>
          <p:cNvCxnSpPr>
            <a:stCxn id="5" idx="4"/>
            <a:endCxn id="7" idx="1"/>
          </p:cNvCxnSpPr>
          <p:nvPr/>
        </p:nvCxnSpPr>
        <p:spPr>
          <a:xfrm rot="16200000" flipH="1">
            <a:off x="3744914" y="2305050"/>
            <a:ext cx="373063" cy="395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4"/>
            <a:endCxn id="7" idx="7"/>
          </p:cNvCxnSpPr>
          <p:nvPr/>
        </p:nvCxnSpPr>
        <p:spPr>
          <a:xfrm rot="5400000">
            <a:off x="5083177" y="2247901"/>
            <a:ext cx="296863" cy="585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  <a:endCxn id="8" idx="0"/>
          </p:cNvCxnSpPr>
          <p:nvPr/>
        </p:nvCxnSpPr>
        <p:spPr>
          <a:xfrm rot="5400000">
            <a:off x="3630613" y="3113087"/>
            <a:ext cx="220662" cy="776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5"/>
            <a:endCxn id="9" idx="0"/>
          </p:cNvCxnSpPr>
          <p:nvPr/>
        </p:nvCxnSpPr>
        <p:spPr>
          <a:xfrm rot="16200000" flipH="1">
            <a:off x="5178426" y="3151189"/>
            <a:ext cx="220662" cy="700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543884"/>
              </p:ext>
            </p:extLst>
          </p:nvPr>
        </p:nvGraphicFramePr>
        <p:xfrm>
          <a:off x="1524000" y="1427164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/>
                <a:gridCol w="762000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166562"/>
              </p:ext>
            </p:extLst>
          </p:nvPr>
        </p:nvGraphicFramePr>
        <p:xfrm>
          <a:off x="7010402" y="1350964"/>
          <a:ext cx="1298576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3"/>
                <a:gridCol w="761813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219059"/>
              </p:ext>
            </p:extLst>
          </p:nvPr>
        </p:nvGraphicFramePr>
        <p:xfrm>
          <a:off x="7010400" y="3200402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/>
                <a:gridCol w="529907"/>
                <a:gridCol w="533400"/>
                <a:gridCol w="1219200"/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0.94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0.06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0.29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0.71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0.999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7857"/>
              </p:ext>
            </p:extLst>
          </p:nvPr>
        </p:nvGraphicFramePr>
        <p:xfrm>
          <a:off x="1676400" y="4678364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533400"/>
                <a:gridCol w="917893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754120"/>
              </p:ext>
            </p:extLst>
          </p:nvPr>
        </p:nvGraphicFramePr>
        <p:xfrm>
          <a:off x="4267200" y="4678364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613093"/>
                <a:gridCol w="9144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67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Example: Traffic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Causal direction</a:t>
            </a: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914400" y="34290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>
                <a:latin typeface="Calibri"/>
                <a:cs typeface="Calibri"/>
              </a:rPr>
              <a:t>R</a:t>
            </a:r>
            <a:endParaRPr lang="en-US" sz="2800" baseline="-25000">
              <a:latin typeface="Calibri"/>
              <a:cs typeface="Calibri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914400" y="51054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>
                <a:latin typeface="Calibri"/>
                <a:cs typeface="Calibri"/>
              </a:rPr>
              <a:t>T</a:t>
            </a:r>
            <a:endParaRPr lang="en-US" sz="2800" baseline="-25000">
              <a:latin typeface="Calibri"/>
              <a:cs typeface="Calibri"/>
            </a:endParaRPr>
          </a:p>
        </p:txBody>
      </p:sp>
      <p:cxnSp>
        <p:nvCxnSpPr>
          <p:cNvPr id="28678" name="AutoShape 6"/>
          <p:cNvCxnSpPr>
            <a:cxnSpLocks noChangeShapeType="1"/>
            <a:stCxn id="28676" idx="4"/>
            <a:endCxn id="28677" idx="0"/>
          </p:cNvCxnSpPr>
          <p:nvPr/>
        </p:nvCxnSpPr>
        <p:spPr bwMode="auto">
          <a:xfrm>
            <a:off x="1295400" y="4205290"/>
            <a:ext cx="0" cy="885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078279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139548"/>
              </p:ext>
            </p:extLst>
          </p:nvPr>
        </p:nvGraphicFramePr>
        <p:xfrm>
          <a:off x="2533650" y="3498850"/>
          <a:ext cx="1428751" cy="742950"/>
        </p:xfrm>
        <a:graphic>
          <a:graphicData uri="http://schemas.openxmlformats.org/drawingml/2006/table">
            <a:tbl>
              <a:tblPr/>
              <a:tblGrid>
                <a:gridCol w="762000"/>
                <a:gridCol w="66675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1/4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3/4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9414" y="3124202"/>
            <a:ext cx="731837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78291" name="Group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307586"/>
              </p:ext>
            </p:extLst>
          </p:nvPr>
        </p:nvGraphicFramePr>
        <p:xfrm>
          <a:off x="2152650" y="4940300"/>
          <a:ext cx="2190751" cy="74295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666751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+t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3/4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1/4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3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4560888"/>
            <a:ext cx="1060451" cy="3136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78305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749470"/>
              </p:ext>
            </p:extLst>
          </p:nvPr>
        </p:nvGraphicFramePr>
        <p:xfrm>
          <a:off x="2152650" y="5803900"/>
          <a:ext cx="2190751" cy="74295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666751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+t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1/2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1/2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7831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363844"/>
              </p:ext>
            </p:extLst>
          </p:nvPr>
        </p:nvGraphicFramePr>
        <p:xfrm>
          <a:off x="5638801" y="4419600"/>
          <a:ext cx="2190751" cy="14859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66675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+t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3/16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+r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1/16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+t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6/16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6/16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8239" y="3971925"/>
            <a:ext cx="1090612" cy="2987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1295400"/>
            <a:ext cx="4485975" cy="1880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47800"/>
            <a:ext cx="1689843" cy="163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87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Example: Reverse Traffic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Reverse causality?</a:t>
            </a:r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914400" y="343535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>
                <a:latin typeface="Calibri"/>
                <a:cs typeface="Calibri"/>
              </a:rPr>
              <a:t>T</a:t>
            </a:r>
            <a:endParaRPr lang="en-US" sz="2800" baseline="-25000">
              <a:latin typeface="Calibri"/>
              <a:cs typeface="Calibri"/>
            </a:endParaRP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914400" y="511175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R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29702" name="AutoShape 6"/>
          <p:cNvCxnSpPr>
            <a:cxnSpLocks noChangeShapeType="1"/>
            <a:stCxn id="29700" idx="4"/>
            <a:endCxn id="29701" idx="0"/>
          </p:cNvCxnSpPr>
          <p:nvPr/>
        </p:nvCxnSpPr>
        <p:spPr bwMode="auto">
          <a:xfrm>
            <a:off x="1295400" y="4211640"/>
            <a:ext cx="0" cy="885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07930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499815"/>
              </p:ext>
            </p:extLst>
          </p:nvPr>
        </p:nvGraphicFramePr>
        <p:xfrm>
          <a:off x="2533650" y="3505200"/>
          <a:ext cx="1428751" cy="742950"/>
        </p:xfrm>
        <a:graphic>
          <a:graphicData uri="http://schemas.openxmlformats.org/drawingml/2006/table">
            <a:tbl>
              <a:tblPr/>
              <a:tblGrid>
                <a:gridCol w="762000"/>
                <a:gridCol w="66675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+t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9/16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7/16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79314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299725"/>
              </p:ext>
            </p:extLst>
          </p:nvPr>
        </p:nvGraphicFramePr>
        <p:xfrm>
          <a:off x="2152650" y="4946650"/>
          <a:ext cx="2190751" cy="74295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666751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+t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1/3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2/3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79327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358839"/>
              </p:ext>
            </p:extLst>
          </p:nvPr>
        </p:nvGraphicFramePr>
        <p:xfrm>
          <a:off x="2152650" y="5810250"/>
          <a:ext cx="2190751" cy="74295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666751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1/7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6/7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79340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308667"/>
              </p:ext>
            </p:extLst>
          </p:nvPr>
        </p:nvGraphicFramePr>
        <p:xfrm>
          <a:off x="5638801" y="4410075"/>
          <a:ext cx="2190751" cy="14859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66675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+t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3/16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+r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1/16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+t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6/16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  <a:sym typeface="Symbol" pitchFamily="18" charset="2"/>
                        </a:rPr>
                        <a:t>-t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6/16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8239" y="3962400"/>
            <a:ext cx="1090612" cy="2987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2588" y="3133727"/>
            <a:ext cx="731837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0175" y="4562475"/>
            <a:ext cx="1060451" cy="3136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95400"/>
            <a:ext cx="9601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483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nimBg="1"/>
      <p:bldP spid="2970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1371600"/>
            <a:ext cx="10287000" cy="6858000"/>
          </a:xfrm>
          <a:prstGeom prst="rect">
            <a:avLst/>
          </a:prstGeom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Causality?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088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When Bayes</a:t>
            </a:r>
            <a:r>
              <a:rPr lang="ja-JP" altLang="en-US" sz="2400" dirty="0">
                <a:latin typeface="Calibri"/>
                <a:cs typeface="Calibri"/>
              </a:rPr>
              <a:t>’</a:t>
            </a:r>
            <a:r>
              <a:rPr lang="en-US" sz="2400" dirty="0">
                <a:latin typeface="Calibri"/>
                <a:cs typeface="Calibri"/>
              </a:rPr>
              <a:t> nets reflect the true causal patterns</a:t>
            </a:r>
            <a:r>
              <a:rPr lang="en-US" sz="2400" dirty="0" smtClean="0">
                <a:latin typeface="Calibri"/>
                <a:cs typeface="Calibri"/>
              </a:rPr>
              <a:t>:</a:t>
            </a:r>
          </a:p>
          <a:p>
            <a:pPr lvl="8">
              <a:lnSpc>
                <a:spcPct val="80000"/>
              </a:lnSpc>
            </a:pPr>
            <a:endParaRPr lang="en-US" sz="5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Often simpler (nodes have fewer parents)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Often easier to think about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Often easier to elicit from experts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BNs need not actually be </a:t>
            </a:r>
            <a:r>
              <a:rPr lang="en-US" sz="2400" dirty="0" smtClean="0">
                <a:latin typeface="Calibri"/>
                <a:cs typeface="Calibri"/>
              </a:rPr>
              <a:t>causal</a:t>
            </a:r>
          </a:p>
          <a:p>
            <a:pPr lvl="7">
              <a:lnSpc>
                <a:spcPct val="80000"/>
              </a:lnSpc>
            </a:pPr>
            <a:endParaRPr lang="en-US" sz="5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Sometimes no causal net exists over the domain (especially if variables are missing)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E.g. consider the variables </a:t>
            </a:r>
            <a:r>
              <a:rPr lang="en-US" sz="2000" i="1" dirty="0">
                <a:latin typeface="Calibri"/>
                <a:cs typeface="Calibri"/>
              </a:rPr>
              <a:t>Traffic</a:t>
            </a:r>
            <a:r>
              <a:rPr lang="en-US" sz="2000" dirty="0">
                <a:latin typeface="Calibri"/>
                <a:cs typeface="Calibri"/>
              </a:rPr>
              <a:t> and </a:t>
            </a:r>
            <a:r>
              <a:rPr lang="en-US" sz="2000" i="1" dirty="0">
                <a:latin typeface="Calibri"/>
                <a:cs typeface="Calibri"/>
              </a:rPr>
              <a:t>Drips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End up with arrows that reflect correlation, not </a:t>
            </a:r>
            <a:r>
              <a:rPr lang="en-US" sz="2000" dirty="0" smtClean="0">
                <a:latin typeface="Calibri"/>
                <a:cs typeface="Calibri"/>
              </a:rPr>
              <a:t>causation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What do the arrows really mean</a:t>
            </a:r>
            <a:r>
              <a:rPr lang="en-US" sz="2400" dirty="0" smtClean="0">
                <a:latin typeface="Calibri"/>
                <a:cs typeface="Calibri"/>
              </a:rPr>
              <a:t>?</a:t>
            </a:r>
          </a:p>
          <a:p>
            <a:pPr lvl="7">
              <a:lnSpc>
                <a:spcPct val="80000"/>
              </a:lnSpc>
            </a:pPr>
            <a:endParaRPr lang="en-US" sz="5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Topology may happen to encode causal 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CC0000"/>
                </a:solidFill>
                <a:latin typeface="Calibri"/>
                <a:cs typeface="Calibri"/>
              </a:rPr>
              <a:t>Topology really encodes conditional independence</a:t>
            </a:r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2" y="6096000"/>
            <a:ext cx="4754535" cy="2720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53236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/>
                <a:cs typeface="Calibri"/>
              </a:rPr>
              <a:t>Bayes’</a:t>
            </a:r>
            <a:r>
              <a:rPr lang="en-US" altLang="ja-JP" dirty="0" smtClean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Nets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1468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So far: how a Bayes</a:t>
            </a:r>
            <a:r>
              <a:rPr lang="ja-JP" altLang="en-US" sz="2400" dirty="0">
                <a:latin typeface="Calibri"/>
                <a:cs typeface="Calibri"/>
              </a:rPr>
              <a:t>’</a:t>
            </a:r>
            <a:r>
              <a:rPr lang="en-US" sz="2400" dirty="0">
                <a:latin typeface="Calibri"/>
                <a:cs typeface="Calibri"/>
              </a:rPr>
              <a:t> net encodes a joint distribution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Next: how to answer queries about that distribution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Today</a:t>
            </a:r>
            <a:r>
              <a:rPr lang="en-US" sz="2000" dirty="0">
                <a:latin typeface="Calibri"/>
                <a:cs typeface="Calibri"/>
              </a:rPr>
              <a:t>: </a:t>
            </a:r>
            <a:endParaRPr lang="en-US" sz="2000" dirty="0" smtClean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r>
              <a:rPr lang="en-US" sz="1600" dirty="0" smtClean="0">
                <a:latin typeface="Calibri"/>
                <a:cs typeface="Calibri"/>
              </a:rPr>
              <a:t>First assembled </a:t>
            </a:r>
            <a:r>
              <a:rPr lang="en-US" sz="1600" dirty="0">
                <a:latin typeface="Calibri"/>
                <a:cs typeface="Calibri"/>
              </a:rPr>
              <a:t>BNs using an intuitive notion of conditional independence as causality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>
                <a:latin typeface="Calibri"/>
                <a:cs typeface="Calibri"/>
              </a:rPr>
              <a:t>Then saw that key property is conditional independence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Main </a:t>
            </a:r>
            <a:r>
              <a:rPr lang="en-US" sz="2000" dirty="0">
                <a:latin typeface="Calibri"/>
                <a:cs typeface="Calibri"/>
              </a:rPr>
              <a:t>goal: answer queries about conditional independence and </a:t>
            </a:r>
            <a:r>
              <a:rPr lang="en-US" sz="2000" dirty="0" smtClean="0">
                <a:latin typeface="Calibri"/>
                <a:cs typeface="Calibri"/>
              </a:rPr>
              <a:t>influence </a:t>
            </a: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After that: how to answer numerical queries (inference)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24" y="1524002"/>
            <a:ext cx="5332633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69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2286002"/>
            <a:ext cx="4277676" cy="3527981"/>
          </a:xfrm>
          <a:prstGeom prst="rect">
            <a:avLst/>
          </a:prstGeom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/>
              <a:t>Bayes’ Nets: Independence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4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58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517598" y="1500632"/>
            <a:ext cx="4535503" cy="3137521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	Shorthand notation: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OK </a:t>
            </a:r>
            <a:r>
              <a:rPr lang="en-US" sz="2400" i="1" dirty="0"/>
              <a:t>if</a:t>
            </a:r>
            <a:r>
              <a:rPr lang="en-US" sz="2400" dirty="0"/>
              <a:t> all domain entries </a:t>
            </a:r>
            <a:r>
              <a:rPr lang="en-US" sz="2400" dirty="0" smtClean="0"/>
              <a:t>are unique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7" y="1304128"/>
            <a:ext cx="6882627" cy="4706149"/>
          </a:xfrm>
        </p:spPr>
        <p:txBody>
          <a:bodyPr/>
          <a:lstStyle/>
          <a:p>
            <a:r>
              <a:rPr lang="en-US" sz="2400" dirty="0" smtClean="0"/>
              <a:t>Unobserved random variables have distributions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lvl="3"/>
            <a:endParaRPr lang="en-US" sz="1200" dirty="0" smtClean="0"/>
          </a:p>
          <a:p>
            <a:r>
              <a:rPr lang="en-US" sz="2400" dirty="0" smtClean="0"/>
              <a:t>A distribution is a TABLE of probabilities of values</a:t>
            </a:r>
          </a:p>
          <a:p>
            <a:pPr lvl="8"/>
            <a:endParaRPr lang="en-US" sz="1200" dirty="0" smtClean="0"/>
          </a:p>
          <a:p>
            <a:r>
              <a:rPr lang="en-US" sz="2400" dirty="0" smtClean="0"/>
              <a:t>A probability (lower case value) is a single number</a:t>
            </a:r>
          </a:p>
          <a:p>
            <a:pPr lvl="2"/>
            <a:endParaRPr lang="en-US" sz="1600" dirty="0" smtClean="0"/>
          </a:p>
          <a:p>
            <a:endParaRPr lang="en-US" sz="2400" dirty="0" smtClean="0"/>
          </a:p>
          <a:p>
            <a:r>
              <a:rPr lang="en-US" sz="2400" dirty="0" smtClean="0"/>
              <a:t>Must have:                                                 and</a:t>
            </a:r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7655"/>
              </p:ext>
            </p:extLst>
          </p:nvPr>
        </p:nvGraphicFramePr>
        <p:xfrm>
          <a:off x="1360963" y="2216142"/>
          <a:ext cx="1428751" cy="1114425"/>
        </p:xfrm>
        <a:graphic>
          <a:graphicData uri="http://schemas.openxmlformats.org/drawingml/2006/table">
            <a:tbl>
              <a:tblPr/>
              <a:tblGrid>
                <a:gridCol w="857251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39" y="183831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140016"/>
              </p:ext>
            </p:extLst>
          </p:nvPr>
        </p:nvGraphicFramePr>
        <p:xfrm>
          <a:off x="3410426" y="2216142"/>
          <a:ext cx="1922464" cy="1857375"/>
        </p:xfrm>
        <a:graphic>
          <a:graphicData uri="http://schemas.openxmlformats.org/drawingml/2006/table">
            <a:tbl>
              <a:tblPr/>
              <a:tblGrid>
                <a:gridCol w="1153479"/>
                <a:gridCol w="76898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14" y="1844665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34" y="5504778"/>
            <a:ext cx="2851151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8065" y="6118003"/>
            <a:ext cx="2583980" cy="2987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4590" y="6045653"/>
            <a:ext cx="2492511" cy="5671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849" y="3327456"/>
            <a:ext cx="3627379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3388" y="2289137"/>
            <a:ext cx="3179555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015" y="2815765"/>
            <a:ext cx="3373612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831" y="3922124"/>
            <a:ext cx="328405" cy="597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95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Probability Recap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304801" y="1600202"/>
            <a:ext cx="11201401" cy="4525963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Conditional probability</a:t>
            </a:r>
          </a:p>
          <a:p>
            <a:pPr lvl="2">
              <a:buFont typeface="Wingdings" charset="0"/>
              <a:buChar char="§"/>
              <a:defRPr/>
            </a:pPr>
            <a:endParaRPr lang="en-US" sz="2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Product rule</a:t>
            </a:r>
          </a:p>
          <a:p>
            <a:pPr lvl="2">
              <a:buFont typeface="Wingdings" charset="0"/>
              <a:buChar char="§"/>
              <a:defRPr/>
            </a:pPr>
            <a:endParaRPr lang="en-US" sz="2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Chain rule </a:t>
            </a:r>
            <a:endParaRPr lang="en-US" sz="2400" dirty="0" smtClean="0"/>
          </a:p>
          <a:p>
            <a:pPr marL="0" indent="0">
              <a:buFont typeface="Wingdings" charset="0"/>
              <a:buNone/>
              <a:defRPr/>
            </a:pPr>
            <a:endParaRPr lang="en-US" sz="1600" dirty="0" smtClean="0"/>
          </a:p>
          <a:p>
            <a:pPr marL="0" indent="0">
              <a:buFont typeface="Wingdings" charset="0"/>
              <a:buNone/>
              <a:defRPr/>
            </a:pPr>
            <a:endParaRPr lang="en-US" sz="1600" dirty="0" smtClean="0"/>
          </a:p>
          <a:p>
            <a:pPr marL="0" indent="0">
              <a:buFont typeface="Wingdings" charset="0"/>
              <a:buNone/>
              <a:defRPr/>
            </a:pPr>
            <a:endParaRPr lang="en-US" sz="1600" dirty="0" smtClean="0"/>
          </a:p>
          <a:p>
            <a:pPr>
              <a:buFont typeface="Wingdings" charset="0"/>
              <a:buChar char="§"/>
              <a:defRPr/>
            </a:pPr>
            <a:r>
              <a:rPr lang="en-US" sz="2800" dirty="0" smtClean="0"/>
              <a:t>X</a:t>
            </a:r>
            <a:r>
              <a:rPr lang="en-US" sz="2800" dirty="0"/>
              <a:t>, Y independent </a:t>
            </a:r>
            <a:r>
              <a:rPr lang="en-US" sz="2800" dirty="0" smtClean="0"/>
              <a:t>if and only if:</a:t>
            </a:r>
            <a:endParaRPr lang="en-US" sz="2800" dirty="0"/>
          </a:p>
          <a:p>
            <a:pPr lvl="4">
              <a:buFont typeface="Wingdings" charset="0"/>
              <a:buChar char="§"/>
              <a:defRPr/>
            </a:pPr>
            <a:endParaRPr lang="en-US" sz="16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X and Y are conditionally independent given Z </a:t>
            </a:r>
            <a:r>
              <a:rPr lang="en-US" sz="2800" dirty="0" smtClean="0"/>
              <a:t>if and only if:</a:t>
            </a:r>
            <a:endParaRPr lang="en-US" dirty="0"/>
          </a:p>
          <a:p>
            <a:pPr>
              <a:buFont typeface="Wingdings" charset="0"/>
              <a:buChar char="§"/>
              <a:defRPr/>
            </a:pPr>
            <a:endParaRPr lang="en-US" dirty="0"/>
          </a:p>
        </p:txBody>
      </p:sp>
      <p:pic>
        <p:nvPicPr>
          <p:cNvPr id="17412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7" y="2570706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4867520"/>
            <a:ext cx="3795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6172200"/>
            <a:ext cx="48418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803900"/>
            <a:ext cx="1401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6737" y="3505202"/>
            <a:ext cx="6646512" cy="970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2044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/>
                <a:cs typeface="Calibri"/>
              </a:rPr>
              <a:t>Bayes’ Nets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Calibri"/>
                <a:cs typeface="Calibri"/>
              </a:rPr>
              <a:t>A Bayes’ net is an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>
                <a:latin typeface="Calibri"/>
                <a:cs typeface="Calibri"/>
              </a:rPr>
              <a:t>	efficient encoding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>
                <a:latin typeface="Calibri"/>
                <a:cs typeface="Calibri"/>
              </a:rPr>
              <a:t>	of a probabilistic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>
                <a:latin typeface="Calibri"/>
                <a:cs typeface="Calibri"/>
              </a:rPr>
              <a:t>	model of a domain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Calibri"/>
                <a:cs typeface="Calibri"/>
              </a:rPr>
              <a:t>Questions we can ask:</a:t>
            </a:r>
          </a:p>
          <a:p>
            <a:pPr lvl="6">
              <a:lnSpc>
                <a:spcPct val="90000"/>
              </a:lnSpc>
            </a:pPr>
            <a:endParaRPr lang="en-US" sz="1600" dirty="0" smtClean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Inference: given a fixed BN, what is P(X | e)?</a:t>
            </a:r>
          </a:p>
          <a:p>
            <a:pPr lvl="6">
              <a:lnSpc>
                <a:spcPct val="90000"/>
              </a:lnSpc>
            </a:pPr>
            <a:endParaRPr lang="en-US" sz="1600" dirty="0" smtClean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Representation: given a BN graph, what kinds of distributions can it encode?</a:t>
            </a:r>
          </a:p>
          <a:p>
            <a:pPr lvl="6">
              <a:lnSpc>
                <a:spcPct val="90000"/>
              </a:lnSpc>
            </a:pPr>
            <a:endParaRPr lang="en-US" sz="1600" dirty="0" smtClean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Modeling: what BN is most appropriate for a given domain?</a:t>
            </a:r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295400"/>
            <a:ext cx="4138471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690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ja-JP" altLang="en-US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dirty="0" smtClean="0">
                <a:latin typeface="Calibri"/>
                <a:ea typeface="ＭＳ Ｐゴシック" pitchFamily="34" charset="-128"/>
                <a:cs typeface="Calibri"/>
              </a:rPr>
              <a:t> Net Semantics</a:t>
            </a:r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467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directed, acyclic graph, one node per random variable</a:t>
            </a:r>
          </a:p>
          <a:p>
            <a:pPr eaLnBrk="1" hangingPunct="1">
              <a:lnSpc>
                <a:spcPct val="80000"/>
              </a:lnSpc>
            </a:pPr>
            <a:endParaRPr lang="en-US" sz="7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conditional probability table (CPT) for each node</a:t>
            </a:r>
          </a:p>
          <a:p>
            <a:pPr lvl="7">
              <a:lnSpc>
                <a:spcPct val="80000"/>
              </a:lnSpc>
            </a:pPr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A collection of distributions over X, one for each combination of parents</a:t>
            </a:r>
            <a:r>
              <a:rPr lang="ja-JP" altLang="en-US" sz="20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 values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7">
              <a:lnSpc>
                <a:spcPct val="80000"/>
              </a:lnSpc>
            </a:pPr>
            <a:endParaRPr lang="en-US" altLang="ja-JP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nets implicitly encode 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joint 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distributions</a:t>
            </a:r>
          </a:p>
          <a:p>
            <a:pPr lvl="5">
              <a:lnSpc>
                <a:spcPct val="80000"/>
              </a:lnSpc>
            </a:pPr>
            <a:endParaRPr lang="en-US" altLang="ja-JP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As a product of local conditional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distributions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To see what probability a BN gives to a full assignment, multiply all the relevant conditionals together: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2" eaLnBrk="1" hangingPunct="1">
              <a:lnSpc>
                <a:spcPct val="80000"/>
              </a:lnSpc>
            </a:pPr>
            <a:endParaRPr lang="en-US" sz="7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7660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14731"/>
            <a:ext cx="19272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38800"/>
            <a:ext cx="55356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1" y="4495803"/>
            <a:ext cx="2062553" cy="2362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12" y="1371600"/>
            <a:ext cx="3724088" cy="27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4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973" y="1143002"/>
            <a:ext cx="2635227" cy="1752599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073616"/>
              </p:ext>
            </p:extLst>
          </p:nvPr>
        </p:nvGraphicFramePr>
        <p:xfrm>
          <a:off x="1447800" y="1350315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/>
                <a:gridCol w="762000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334420"/>
              </p:ext>
            </p:extLst>
          </p:nvPr>
        </p:nvGraphicFramePr>
        <p:xfrm>
          <a:off x="6248402" y="1350315"/>
          <a:ext cx="1298576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3"/>
                <a:gridCol w="761813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907585"/>
              </p:ext>
            </p:extLst>
          </p:nvPr>
        </p:nvGraphicFramePr>
        <p:xfrm>
          <a:off x="8686800" y="3165134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/>
                <a:gridCol w="529907"/>
                <a:gridCol w="533400"/>
                <a:gridCol w="1219200"/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0.94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0.06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0.29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0.71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0.999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711010"/>
              </p:ext>
            </p:extLst>
          </p:nvPr>
        </p:nvGraphicFramePr>
        <p:xfrm>
          <a:off x="762000" y="2923056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533400"/>
                <a:gridCol w="917893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630490"/>
              </p:ext>
            </p:extLst>
          </p:nvPr>
        </p:nvGraphicFramePr>
        <p:xfrm>
          <a:off x="6248400" y="2923056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613093"/>
                <a:gridCol w="9144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169019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5277151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266497" y="2484872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5388743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333449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31" name="AutoShape 6"/>
          <p:cNvCxnSpPr>
            <a:cxnSpLocks noChangeShapeType="1"/>
            <a:stCxn id="26" idx="5"/>
            <a:endCxn id="27" idx="1"/>
          </p:cNvCxnSpPr>
          <p:nvPr/>
        </p:nvCxnSpPr>
        <p:spPr bwMode="auto">
          <a:xfrm>
            <a:off x="4916906" y="3135280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6"/>
          <p:cNvCxnSpPr>
            <a:cxnSpLocks noChangeShapeType="1"/>
            <a:stCxn id="26" idx="3"/>
            <a:endCxn id="29" idx="7"/>
          </p:cNvCxnSpPr>
          <p:nvPr/>
        </p:nvCxnSpPr>
        <p:spPr bwMode="auto">
          <a:xfrm flipH="1">
            <a:off x="3983857" y="3135280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6"/>
          <p:cNvCxnSpPr>
            <a:cxnSpLocks noChangeShapeType="1"/>
            <a:stCxn id="25" idx="3"/>
            <a:endCxn id="26" idx="7"/>
          </p:cNvCxnSpPr>
          <p:nvPr/>
        </p:nvCxnSpPr>
        <p:spPr bwMode="auto">
          <a:xfrm flipH="1">
            <a:off x="4916906" y="2023415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6"/>
          <p:cNvCxnSpPr>
            <a:cxnSpLocks noChangeShapeType="1"/>
            <a:stCxn id="24" idx="5"/>
            <a:endCxn id="26" idx="1"/>
          </p:cNvCxnSpPr>
          <p:nvPr/>
        </p:nvCxnSpPr>
        <p:spPr bwMode="auto">
          <a:xfrm>
            <a:off x="3819427" y="2023415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57802"/>
            <a:ext cx="4267200" cy="43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4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973" y="1143000"/>
            <a:ext cx="2635227" cy="1752600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931404"/>
              </p:ext>
            </p:extLst>
          </p:nvPr>
        </p:nvGraphicFramePr>
        <p:xfrm>
          <a:off x="1447800" y="1350315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/>
                <a:gridCol w="762000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44567"/>
              </p:ext>
            </p:extLst>
          </p:nvPr>
        </p:nvGraphicFramePr>
        <p:xfrm>
          <a:off x="6248402" y="1350315"/>
          <a:ext cx="1298576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3"/>
                <a:gridCol w="761813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78678"/>
              </p:ext>
            </p:extLst>
          </p:nvPr>
        </p:nvGraphicFramePr>
        <p:xfrm>
          <a:off x="8686800" y="3165134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/>
                <a:gridCol w="529907"/>
                <a:gridCol w="533400"/>
                <a:gridCol w="1219200"/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0.94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0.06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0.29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0.71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0.999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170549"/>
              </p:ext>
            </p:extLst>
          </p:nvPr>
        </p:nvGraphicFramePr>
        <p:xfrm>
          <a:off x="762000" y="2923056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533400"/>
                <a:gridCol w="917893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602530"/>
              </p:ext>
            </p:extLst>
          </p:nvPr>
        </p:nvGraphicFramePr>
        <p:xfrm>
          <a:off x="6248400" y="2923056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613093"/>
                <a:gridCol w="9144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169019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5277151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266497" y="2484872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5388743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333449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31" name="AutoShape 6"/>
          <p:cNvCxnSpPr>
            <a:cxnSpLocks noChangeShapeType="1"/>
            <a:stCxn id="26" idx="5"/>
            <a:endCxn id="27" idx="1"/>
          </p:cNvCxnSpPr>
          <p:nvPr/>
        </p:nvCxnSpPr>
        <p:spPr bwMode="auto">
          <a:xfrm>
            <a:off x="4916906" y="3135280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6"/>
          <p:cNvCxnSpPr>
            <a:cxnSpLocks noChangeShapeType="1"/>
            <a:stCxn id="26" idx="3"/>
            <a:endCxn id="29" idx="7"/>
          </p:cNvCxnSpPr>
          <p:nvPr/>
        </p:nvCxnSpPr>
        <p:spPr bwMode="auto">
          <a:xfrm flipH="1">
            <a:off x="3983857" y="3135280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6"/>
          <p:cNvCxnSpPr>
            <a:cxnSpLocks noChangeShapeType="1"/>
            <a:stCxn id="25" idx="3"/>
            <a:endCxn id="26" idx="7"/>
          </p:cNvCxnSpPr>
          <p:nvPr/>
        </p:nvCxnSpPr>
        <p:spPr bwMode="auto">
          <a:xfrm flipH="1">
            <a:off x="4916906" y="2023415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6"/>
          <p:cNvCxnSpPr>
            <a:cxnSpLocks noChangeShapeType="1"/>
            <a:stCxn id="24" idx="5"/>
            <a:endCxn id="26" idx="1"/>
          </p:cNvCxnSpPr>
          <p:nvPr/>
        </p:nvCxnSpPr>
        <p:spPr bwMode="auto">
          <a:xfrm>
            <a:off x="3819427" y="2023415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57802"/>
            <a:ext cx="4267200" cy="430635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5791200"/>
            <a:ext cx="8197144" cy="39034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6324600"/>
            <a:ext cx="4896995" cy="2838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96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Size of a Bayes</a:t>
            </a:r>
            <a:r>
              <a:rPr lang="ja-JP" altLang="en-US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mtClean="0">
                <a:latin typeface="Calibri"/>
                <a:ea typeface="ＭＳ Ｐゴシック" pitchFamily="34" charset="-128"/>
                <a:cs typeface="Calibri"/>
              </a:rPr>
              <a:t> Net</a:t>
            </a:r>
            <a:endParaRPr lang="en-US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07622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5181600" cy="3124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How big is a joint distribution over N Boolean variables?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200" dirty="0" smtClean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3200" baseline="30000" dirty="0" smtClean="0">
                <a:latin typeface="Calibri"/>
                <a:ea typeface="ＭＳ Ｐゴシック" pitchFamily="34" charset="-128"/>
                <a:cs typeface="Calibri"/>
              </a:rPr>
              <a:t>N</a:t>
            </a:r>
          </a:p>
          <a:p>
            <a:pPr lvl="7">
              <a:lnSpc>
                <a:spcPct val="90000"/>
              </a:lnSpc>
            </a:pPr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How big is an N-node net if nodes have up to k parents?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200" dirty="0" smtClean="0">
                <a:latin typeface="Calibri"/>
                <a:ea typeface="ＭＳ Ｐゴシック" pitchFamily="34" charset="-128"/>
                <a:cs typeface="Calibri"/>
              </a:rPr>
              <a:t>O(N * 2</a:t>
            </a:r>
            <a:r>
              <a:rPr lang="en-US" sz="3200" baseline="30000" dirty="0" smtClean="0">
                <a:latin typeface="Calibri"/>
                <a:ea typeface="ＭＳ Ｐゴシック" pitchFamily="34" charset="-128"/>
                <a:cs typeface="Calibri"/>
              </a:rPr>
              <a:t>k+1</a:t>
            </a:r>
            <a:r>
              <a:rPr lang="en-US" sz="3200" dirty="0" smtClean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07622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81202"/>
            <a:ext cx="2330451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2" y="4208551"/>
            <a:ext cx="7696199" cy="2674428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638800" y="1371600"/>
            <a:ext cx="6400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Both give you the power to calculate</a:t>
            </a:r>
          </a:p>
          <a:p>
            <a:pPr lvl="7">
              <a:lnSpc>
                <a:spcPct val="90000"/>
              </a:lnSpc>
            </a:pPr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BNs: Huge space savings!</a:t>
            </a:r>
          </a:p>
          <a:p>
            <a:pPr lvl="5">
              <a:lnSpc>
                <a:spcPct val="90000"/>
              </a:lnSpc>
            </a:pPr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Also easier to elicit local CPTs</a:t>
            </a:r>
          </a:p>
          <a:p>
            <a:pPr lvl="6">
              <a:lnSpc>
                <a:spcPct val="90000"/>
              </a:lnSpc>
            </a:pPr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Also faster to answer queries (coming)	</a:t>
            </a:r>
          </a:p>
          <a:p>
            <a:pPr lvl="5">
              <a:lnSpc>
                <a:spcPct val="90000"/>
              </a:lnSpc>
            </a:pPr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1227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Bayes</a:t>
            </a:r>
            <a:r>
              <a:rPr lang="en-US" altLang="en-US" smtClean="0">
                <a:ea typeface="ＭＳ Ｐゴシック" pitchFamily="34" charset="-128"/>
              </a:rPr>
              <a:t>’</a:t>
            </a:r>
            <a:r>
              <a:rPr lang="en-US" smtClean="0">
                <a:ea typeface="ＭＳ Ｐゴシック" pitchFamily="34" charset="-128"/>
              </a:rPr>
              <a:t> Nets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3124200" y="1397001"/>
            <a:ext cx="8661400" cy="4729164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Representation</a:t>
            </a:r>
          </a:p>
          <a:p>
            <a:pPr lvl="3"/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Conditional Independences</a:t>
            </a:r>
          </a:p>
          <a:p>
            <a:pPr lvl="3"/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Probabilistic Inference</a:t>
            </a:r>
          </a:p>
          <a:p>
            <a:pPr lvl="3"/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Learning Bayes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 Nets from Data</a:t>
            </a:r>
          </a:p>
        </p:txBody>
      </p:sp>
      <p:pic>
        <p:nvPicPr>
          <p:cNvPr id="3891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447800"/>
            <a:ext cx="5667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50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7162800" y="39624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8749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108712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Calibri"/>
                <a:cs typeface="Calibri"/>
              </a:rPr>
              <a:t>X and Y are </a:t>
            </a:r>
            <a:r>
              <a:rPr lang="en-US" dirty="0" smtClean="0">
                <a:solidFill>
                  <a:srgbClr val="CC0000"/>
                </a:solidFill>
                <a:latin typeface="Calibri"/>
                <a:cs typeface="Calibri"/>
              </a:rPr>
              <a:t>independent </a:t>
            </a:r>
            <a:r>
              <a:rPr lang="en-US" dirty="0" smtClean="0">
                <a:latin typeface="Calibri"/>
                <a:cs typeface="Calibri"/>
              </a:rPr>
              <a:t>if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Calibri"/>
                <a:cs typeface="Calibri"/>
              </a:rPr>
              <a:t>X and Y are </a:t>
            </a:r>
            <a:r>
              <a:rPr lang="en-US" dirty="0" smtClean="0">
                <a:solidFill>
                  <a:srgbClr val="CC0000"/>
                </a:solidFill>
                <a:latin typeface="Calibri"/>
                <a:cs typeface="Calibri"/>
              </a:rPr>
              <a:t>conditionally independent</a:t>
            </a:r>
            <a:r>
              <a:rPr lang="en-US" dirty="0" smtClean="0">
                <a:latin typeface="Calibri"/>
                <a:cs typeface="Calibri"/>
              </a:rPr>
              <a:t> given Z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Calibri"/>
                <a:cs typeface="Calibri"/>
              </a:rPr>
              <a:t>(Conditional) independence is a property of a distribution</a:t>
            </a:r>
          </a:p>
          <a:p>
            <a:pPr>
              <a:lnSpc>
                <a:spcPct val="9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Calibri"/>
                <a:cs typeface="Calibri"/>
              </a:rPr>
              <a:t>Example: 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latin typeface="Calibri"/>
              <a:cs typeface="Calibri"/>
            </a:endParaRPr>
          </a:p>
        </p:txBody>
      </p:sp>
      <p:pic>
        <p:nvPicPr>
          <p:cNvPr id="108749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51077"/>
            <a:ext cx="10160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7493" name="Line 5"/>
          <p:cNvSpPr>
            <a:spLocks noChangeShapeType="1"/>
          </p:cNvSpPr>
          <p:nvPr/>
        </p:nvSpPr>
        <p:spPr bwMode="auto">
          <a:xfrm>
            <a:off x="5867400" y="23622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0"/>
            <a:ext cx="553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49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212975"/>
            <a:ext cx="431006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497" name="Picture 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810000"/>
            <a:ext cx="1401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2" y="4724400"/>
            <a:ext cx="4327711" cy="2885140"/>
          </a:xfrm>
          <a:prstGeom prst="rect">
            <a:avLst/>
          </a:prstGeom>
        </p:spPr>
      </p:pic>
      <p:pic>
        <p:nvPicPr>
          <p:cNvPr id="3" name="Picture 2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3801" y="5638802"/>
            <a:ext cx="3469361" cy="3679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4646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Bayes Nets: Assumptions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228600" y="1371602"/>
            <a:ext cx="75438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  <a:sym typeface="Wingdings" pitchFamily="2" charset="2"/>
              </a:rPr>
              <a:t>Assumptions we are required to make to define the Bayes net when given the graph: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  <a:sym typeface="Wingdings" pitchFamily="2" charset="2"/>
            </a:endParaRPr>
          </a:p>
          <a:p>
            <a:pPr lvl="2"/>
            <a:endParaRPr lang="en-US" sz="1600" dirty="0" smtClean="0">
              <a:latin typeface="Calibri"/>
              <a:ea typeface="ＭＳ Ｐゴシック" pitchFamily="34" charset="-128"/>
              <a:cs typeface="Calibri"/>
              <a:sym typeface="Wingdings" pitchFamily="2" charset="2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  <a:sym typeface="Wingdings" pitchFamily="2" charset="2"/>
              </a:rPr>
              <a:t>Beyond above </a:t>
            </a:r>
            <a:r>
              <a:rPr lang="en-US" altLang="en-US" sz="2400" dirty="0" smtClean="0">
                <a:latin typeface="Calibri"/>
                <a:ea typeface="ＭＳ Ｐゴシック" pitchFamily="34" charset="-128"/>
                <a:cs typeface="Calibri"/>
                <a:sym typeface="Wingdings" pitchFamily="2" charset="2"/>
              </a:rPr>
              <a:t>“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  <a:sym typeface="Wingdings" pitchFamily="2" charset="2"/>
              </a:rPr>
              <a:t>chain rule 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  <a:sym typeface="Wingdings" pitchFamily="2" charset="2"/>
              </a:rPr>
              <a:t> 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  <a:sym typeface="Wingdings" pitchFamily="2" charset="2"/>
              </a:rPr>
              <a:t>Bayes net</a:t>
            </a:r>
            <a:r>
              <a:rPr lang="en-US" altLang="en-US" sz="2400" dirty="0" smtClean="0">
                <a:latin typeface="Calibri"/>
                <a:ea typeface="ＭＳ Ｐゴシック" pitchFamily="34" charset="-128"/>
                <a:cs typeface="Calibri"/>
                <a:sym typeface="Wingdings" pitchFamily="2" charset="2"/>
              </a:rPr>
              <a:t>”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  <a:sym typeface="Wingdings" pitchFamily="2" charset="2"/>
              </a:rPr>
              <a:t> conditional independence assumptions </a:t>
            </a:r>
          </a:p>
          <a:p>
            <a:pPr lvl="6"/>
            <a:endParaRPr lang="en-US" altLang="ja-JP" sz="1200" dirty="0" smtClean="0">
              <a:latin typeface="Calibri"/>
              <a:ea typeface="ＭＳ Ｐゴシック" pitchFamily="34" charset="-128"/>
              <a:cs typeface="Calibri"/>
              <a:sym typeface="Wingdings" pitchFamily="2" charset="2"/>
            </a:endParaRP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Wingdings" pitchFamily="2" charset="2"/>
              </a:rPr>
              <a:t>Often additional conditional independences</a:t>
            </a:r>
          </a:p>
          <a:p>
            <a:pPr lvl="7"/>
            <a:endParaRPr lang="en-US" sz="1200" dirty="0" smtClean="0">
              <a:latin typeface="Calibri"/>
              <a:ea typeface="ＭＳ Ｐゴシック" pitchFamily="34" charset="-128"/>
              <a:cs typeface="Calibri"/>
              <a:sym typeface="Wingdings" pitchFamily="2" charset="2"/>
            </a:endParaRP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Wingdings" pitchFamily="2" charset="2"/>
              </a:rPr>
              <a:t>They can be read off the graph</a:t>
            </a:r>
          </a:p>
          <a:p>
            <a:pPr lvl="4"/>
            <a:endParaRPr lang="en-US" sz="1200" dirty="0" smtClean="0">
              <a:latin typeface="Calibri"/>
              <a:ea typeface="ＭＳ Ｐゴシック" pitchFamily="34" charset="-128"/>
              <a:cs typeface="Calibri"/>
              <a:sym typeface="Wingdings" pitchFamily="2" charset="2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  <a:sym typeface="Wingdings" pitchFamily="2" charset="2"/>
              </a:rPr>
              <a:t>Important for modeling: understand assumptions made when choosing a Bayes net graph</a:t>
            </a: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024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438402"/>
            <a:ext cx="4756151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752602"/>
            <a:ext cx="4859973" cy="404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32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Example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457200" y="2636839"/>
            <a:ext cx="10972800" cy="3382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Conditional independence assumptions directly from simplifications in chain rule: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Additional implied conditional independence assumptions?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257549" y="1524000"/>
            <a:ext cx="5657851" cy="838200"/>
            <a:chOff x="3962400" y="1676400"/>
            <a:chExt cx="4114800" cy="609600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962400" y="1676400"/>
              <a:ext cx="609600" cy="609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>
                  <a:latin typeface="Calibri"/>
                  <a:cs typeface="Calibri"/>
                </a:rPr>
                <a:t>X</a:t>
              </a: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5181600" y="1676400"/>
              <a:ext cx="609600" cy="609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>
                  <a:latin typeface="Calibri"/>
                  <a:cs typeface="Calibri"/>
                </a:rPr>
                <a:t>Y</a:t>
              </a: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6324600" y="1676400"/>
              <a:ext cx="609600" cy="609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>
                  <a:latin typeface="Calibri"/>
                  <a:cs typeface="Calibri"/>
                </a:rPr>
                <a:t>Z</a:t>
              </a:r>
            </a:p>
          </p:txBody>
        </p:sp>
        <p:cxnSp>
          <p:nvCxnSpPr>
            <p:cNvPr id="8" name="AutoShape 7"/>
            <p:cNvCxnSpPr>
              <a:cxnSpLocks noChangeShapeType="1"/>
              <a:stCxn id="5" idx="6"/>
              <a:endCxn id="6" idx="2"/>
            </p:cNvCxnSpPr>
            <p:nvPr/>
          </p:nvCxnSpPr>
          <p:spPr bwMode="auto">
            <a:xfrm>
              <a:off x="4586288" y="1981200"/>
              <a:ext cx="581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8"/>
            <p:cNvCxnSpPr>
              <a:cxnSpLocks noChangeShapeType="1"/>
              <a:stCxn id="6" idx="6"/>
              <a:endCxn id="7" idx="2"/>
            </p:cNvCxnSpPr>
            <p:nvPr/>
          </p:nvCxnSpPr>
          <p:spPr bwMode="auto">
            <a:xfrm>
              <a:off x="5805488" y="1981200"/>
              <a:ext cx="5048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7467600" y="1676400"/>
              <a:ext cx="609600" cy="609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>
                  <a:latin typeface="Calibri"/>
                  <a:cs typeface="Calibri"/>
                </a:rPr>
                <a:t>W</a:t>
              </a:r>
            </a:p>
          </p:txBody>
        </p:sp>
        <p:cxnSp>
          <p:nvCxnSpPr>
            <p:cNvPr id="11" name="AutoShape 8"/>
            <p:cNvCxnSpPr>
              <a:cxnSpLocks noChangeShapeType="1"/>
              <a:endCxn id="10" idx="2"/>
            </p:cNvCxnSpPr>
            <p:nvPr/>
          </p:nvCxnSpPr>
          <p:spPr bwMode="auto">
            <a:xfrm>
              <a:off x="6948488" y="1981200"/>
              <a:ext cx="5048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5352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hot) = P(T = hot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965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y | x)}{P(y)}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7"/>
  <p:tag name="PICTUREFILESIZE" val="1633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P(y | x)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5"/>
  <p:tag name="PICTUREFILESIZE" val="694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g | r) \propto P(r | g) P(g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7"/>
  <p:tag name="PICTUREFILESIZE" val="1168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: P(x, y) = P(x) 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4"/>
  <p:tag name="PICTUREFILESIZE" val="1245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: P(x | y) = 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4"/>
  <p:tag name="PICTUREFILESIZE" val="1022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X \indep Y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8"/>
  <p:tag name="PICTUREFILESIZE" val="242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_1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7"/>
  <p:tag name="PICTUREFILESIZE" val="483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27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cold) = P(T = cold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6"/>
  <p:tag name="PICTUREFILESIZE" val="1044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8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_2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7"/>
  <p:tag name="PICTUREFILESIZE" val="526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2"/>
  <p:tag name="PICTUREFILESIZE" val="404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97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dot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, X_2, 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796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2^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153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,z : P(x, y | z) = P(x | z) P(y | 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4"/>
  <p:tag name="PICTUREFILESIZE" val="1792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X \indep Y | Z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380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dots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1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,z : P(x | z, y) = P(x | 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0"/>
  <p:tag name="PICTUREFILESIZE" val="1409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\mbox{Rain}) P(\mbox{Traffic} | \mbox{Rain}) P(\mbox{Umbrella} | \mbox{Rain}, \mbox{Traffic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85"/>
  <p:tag name="PICTUREFILESIZE" val="2128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\mbox{Traffic}, \mbox{Rain}, \mbox{Umbrella}) =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80"/>
  <p:tag name="PICTUREFILESIZE" val="1145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\mbox{Traffic}, \mbox{Rain}, \mbox{Umbrella}) =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80"/>
  <p:tag name="PICTUREFILESIZE" val="1145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\mbox{Rain}) P(\mbox{Traffic} | \mbox{Rain}) P(\mbox{Umbrella} | \mbox{Rain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9"/>
  <p:tag name="PICTUREFILESIZE" val="1969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\ldots X_n) = P(X_1) P(X_2 | X_1) P(X_3|X_1,X_2) \ldots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21"/>
  <p:tag name="PICTUREFILESIZE" val="2589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dot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dot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|A_1 \ldots A_n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3"/>
  <p:tag name="PICTUREFILESIZE" val="703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|a_1 \ldots a_n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4"/>
  <p:tag name="PICTUREFILESIZE" val="673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X_1, X_2, \ldots X_n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\mbox{\it +cavity, +catch, -toothache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4"/>
  <p:tag name="PICTUREFILESIZE" val="1621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, x_2, \ldots x_n) = \prod_{i=1}^n P(x_i | \mbox{\it parents}(X_i)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92"/>
  <p:tag name="PICTUREFILESIZE" val="2394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, x_2, \ldots x_n) = \prod_{i=1}^n P(x_i | \mbox{\it parents}(X_i)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92"/>
  <p:tag name="PICTUREFILESIZE" val="2394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, x_2, \ldots x_n) = \prod_{i=1}^n P(x_i | x_1 \ldots x_{i-1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72"/>
  <p:tag name="PICTUREFILESIZE" val="1937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, x_2, \ldots x_n) = \prod_{i=1}^n P(x_i | \mbox{\it parents}(X_i)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92"/>
  <p:tag name="PICTUREFILESIZE" val="2394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i | x_1, \ldots x_{i-1}) = P(x_i | \mbox{\it parents}(X_i)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67"/>
  <p:tag name="PICTUREFILESIZE" val="1885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1"/>
  <p:tag name="PICTUREFILESIZE" val="368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n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2"/>
  <p:tag name="PICTUREFILESIZE" val="404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1"/>
  <p:tag name="PICTUREFILESIZE" val="404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dot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=x_1, X_2=x_2, \ldots X_n=x_n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1302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dot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h, h, t, h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2"/>
  <p:tag name="PICTUREFILESIZE" val="643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3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r, - t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1"/>
  <p:tag name="PICTUREFILESIZE" val="453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3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3"/>
  <p:tag name="PICTUREFILESIZE" val="408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3"/>
  <p:tag name="PICTUREFILESIZE" val="408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272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x_1, x_2, \ldots x_n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49"/>
  <p:tag name="PICTUREFILESIZE" val="697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7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i | x_1, \ldots x_{i-1}) = P(x_i | \mbox{\it parents}(X_i)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67"/>
  <p:tag name="PICTUREFILESIZE" val="1885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: P(x, y) = P(x) 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4"/>
  <p:tag name="PICTUREFILESIZE" val="1242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,z : P(x, y | z) = P(x | z) P(y | 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4"/>
  <p:tag name="PICTUREFILESIZE" val="1794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X \indep Y | Z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380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P(X_1, X_2, \ldots X_n) &amp; = &amp; P(X_1) P(X_2 | X_1) P(X_3|X_1,X_2) \ldots \\&#10;&amp; = &amp; \prod_{i=1}^n P(X_i | X_1, \ldots, X_{i-1}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1"/>
  <p:tag name="PICTUREFILESIZE" val="4129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a_1 \ldots a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674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, x_2, \ldots x_n) = \prod_{i=1}^n P(x_i | \mbox{\it parents}(X_i)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92"/>
  <p:tag name="PICTUREFILESIZE" val="2395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\ldots x_n) \ge 0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874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 P(+b, -e, +a, -j, +m) = 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9"/>
  <p:tag name="PICTUREFILESIZE" val="558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 P(+b, -e, +a, -j, +m) = 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9"/>
  <p:tag name="PICTUREFILESIZE" val="558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P(+b) P(-e) P(+a | +b, -e) P( -j | +a) P( +m | +a )  =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1"/>
  <p:tag name="PICTUREFILESIZE" val="1050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0.001 \times 0.998 \times 0.94 \times 0.1 \times 0.7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8"/>
  <p:tag name="PICTUREFILESIZE" val="691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, X_2, 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796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X \indep Y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8"/>
  <p:tag name="PICTUREFILESIZE" val="241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\forall x,y,z \,\,\, P(x,y|z) = P(x|z)P(y|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16"/>
  <p:tag name="PICTUREFILESIZE" val="1827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\forall x,y \,\,\, P(x,y) = P(x)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6"/>
  <p:tag name="PICTUREFILESIZE" val="1241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X \indep Y | Z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0"/>
  <p:tag name="PICTUREFILESIZE" val="380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Alarm  \indep  Fire  |   Smoke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8"/>
  <p:tag name="PICTUREFILESIZE" val="1098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(x_1, x_2, \ldots x_n)} P(x_1, x_2, \ldots x_n) = 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611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P(x,y,z) = P(x)P(y|x)P(z|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637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P(x,y,z) = P(x)P(y|x)P(z|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637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P(z|x,y) = \frac{P(x,y,z)}{P(x,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4"/>
  <p:tag name="PICTUREFILESIZE" val="1693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= \frac{P(x)P(y|x)P(z|y)}{P(x)P(y|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1"/>
  <p:tag name="PICTUREFILESIZE" val="18719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= P(z|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6"/>
  <p:tag name="PICTUREFILESIZE" val="453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P(x,y,z) = P(y)P(x|y)P(z|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1"/>
  <p:tag name="PICTUREFILESIZE" val="1617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P(z|x,y) = \frac{P(x,y,z)}{P(x,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4"/>
  <p:tag name="PICTUREFILESIZE" val="1693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= P(z|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6"/>
  <p:tag name="PICTUREFILESIZE" val="453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= \frac{P(y)P(x|y)P(z|y)}{P(y)P(x|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0"/>
  <p:tag name="PICTUREFILESIZE" val="19598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P(x,y,z) = P(y)P(x|y)P(z|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1"/>
  <p:tag name="PICTUREFILESIZE" val="1617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i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49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j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"/>
  <p:tag name="PICTUREFILESIZE" val="161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R \indep 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223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R \indep B | T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320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R \indep B | T'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353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L \indep T' | T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9"/>
  <p:tag name="PICTUREFILESIZE" val="284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L \indep B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4"/>
  <p:tag name="PICTUREFILESIZE" val="183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L \indep B | T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282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L \indep B | T'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0"/>
  <p:tag name="PICTUREFILESIZE" val="322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L \indep B | T, R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9"/>
  <p:tag name="PICTUREFILESIZE" val="440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 = \sum_{(x_1 \ldots x_n) \in E}P(x_1 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623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T \indep D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6"/>
  <p:tag name="PICTUREFILESIZE" val="184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T \indep D | R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9"/>
  <p:tag name="PICTUREFILESIZE" val="309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newcommand{\indep}{{\;\bot\!\!\!\!\!\!\bot\;}} &#10;\begin{document}&#10;\[&#10;T \indep D | R, 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2"/>
  <p:tag name="PICTUREFILESIZE" val="46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 = \sum_{s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3"/>
  <p:tag name="PICTUREFILESIZE" val="98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s) = \sum_{t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934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= x_1) = \sum_{x_2} P(X_1 = x_1, X_2 = x_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83"/>
  <p:tag name="PICTUREFILESIZE" val="1913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 = \sum_{y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11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8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= \sum_{x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1"/>
  <p:tag name="PICTUREFILESIZE" val="1045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) = \frac{P(a, b)}{P(b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59"/>
  <p:tag name="PICTUREFILESIZE" val="124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s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874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=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5}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365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5"/>
  <p:tag name="PICTUREFILESIZE" val="169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W = s ,T = c) + P(W = r,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78"/>
  <p:tag name="PICTUREFILESIZE" val="136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2 + 0.3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430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5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"/>
  <p:tag name="PICTUREFILESIZE" val="181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24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749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4"/>
  <p:tag name="PICTUREFILESIZE" val="708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ain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827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0"/>
  <p:tag name="PICTUREFILESIZE" val="859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 \ \, P(X=x) \ge 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844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 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36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 | r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57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24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749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x P(X=x) =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7"/>
  <p:tag name="PICTUREFILESIZE" val="888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) = P(W=rain),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3"/>
  <p:tag name="PICTUREFILESIZE" val="1194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86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x_3) = P(x_1) P(x_2 | x_1) P(x_3|x_1,x_2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15"/>
  <p:tag name="PICTUREFILESIZE" val="2058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, x_2, \ldots x_n) = \prod_i P(x_i | x_1 \ldots x_{i-1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61"/>
  <p:tag name="PICTUREFILESIZE" val="1668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49083</TotalTime>
  <Words>6244</Words>
  <Application>Microsoft Macintosh PowerPoint</Application>
  <PresentationFormat>Custom</PresentationFormat>
  <Paragraphs>2215</Paragraphs>
  <Slides>120</Slides>
  <Notes>30</Notes>
  <HiddenSlides>17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120</vt:i4>
      </vt:variant>
    </vt:vector>
  </HeadingPairs>
  <TitlesOfParts>
    <vt:vector size="124" baseType="lpstr">
      <vt:lpstr>dan-berkeley-nlp-v1</vt:lpstr>
      <vt:lpstr>Photo Editor Photo</vt:lpstr>
      <vt:lpstr>Equation</vt:lpstr>
      <vt:lpstr>Image</vt:lpstr>
      <vt:lpstr>Our Status</vt:lpstr>
      <vt:lpstr>CS 188: Artificial Intelligence </vt:lpstr>
      <vt:lpstr>Today</vt:lpstr>
      <vt:lpstr>Inference in Ghostbusters</vt:lpstr>
      <vt:lpstr>Video of Demo Ghostbuster – No probability</vt:lpstr>
      <vt:lpstr>Uncertainty</vt:lpstr>
      <vt:lpstr>Random Variables</vt:lpstr>
      <vt:lpstr>Probability Distributions</vt:lpstr>
      <vt:lpstr>Probability Distributions</vt:lpstr>
      <vt:lpstr>Joint Distributions</vt:lpstr>
      <vt:lpstr>Probabilistic Models</vt:lpstr>
      <vt:lpstr>Events</vt:lpstr>
      <vt:lpstr>Quiz: Events</vt:lpstr>
      <vt:lpstr>Marginal Distributions</vt:lpstr>
      <vt:lpstr>Quiz: Marginal Distributions</vt:lpstr>
      <vt:lpstr>Conditional Probabilities</vt:lpstr>
      <vt:lpstr>Quiz: Conditional Probabilities</vt:lpstr>
      <vt:lpstr>Conditional Distributions</vt:lpstr>
      <vt:lpstr>Normalization Trick</vt:lpstr>
      <vt:lpstr>Normalization Trick</vt:lpstr>
      <vt:lpstr>Normalization Trick</vt:lpstr>
      <vt:lpstr>Quiz: Normalization Trick</vt:lpstr>
      <vt:lpstr>To Normalize</vt:lpstr>
      <vt:lpstr>Normalization Trick</vt:lpstr>
      <vt:lpstr>Conditional Distributions</vt:lpstr>
      <vt:lpstr>Probabilistic Inference</vt:lpstr>
      <vt:lpstr>Inference by Enumeration</vt:lpstr>
      <vt:lpstr>Inference by Enumeration</vt:lpstr>
      <vt:lpstr>Inference by Enumeration</vt:lpstr>
      <vt:lpstr>The Product Rule</vt:lpstr>
      <vt:lpstr>The Product Rule</vt:lpstr>
      <vt:lpstr>The Chain Rule</vt:lpstr>
      <vt:lpstr>Bayes Rule</vt:lpstr>
      <vt:lpstr>Bayes’ Rule</vt:lpstr>
      <vt:lpstr>Inference with Bayes’ Rule</vt:lpstr>
      <vt:lpstr>Example: learning skin colors</vt:lpstr>
      <vt:lpstr>Example: learning skin colors</vt:lpstr>
      <vt:lpstr>PowerPoint Presentation</vt:lpstr>
      <vt:lpstr>Example: learning skin colors</vt:lpstr>
      <vt:lpstr>Quiz: Bayes’ Rule</vt:lpstr>
      <vt:lpstr>Ghostbusters, Revisited</vt:lpstr>
      <vt:lpstr>Video of Demo Ghostbusters with Probability</vt:lpstr>
      <vt:lpstr>CS 188: Artificial Intelligence </vt:lpstr>
      <vt:lpstr>Probabilistic Models</vt:lpstr>
      <vt:lpstr>Independence</vt:lpstr>
      <vt:lpstr>Independence</vt:lpstr>
      <vt:lpstr>Example: Independence?</vt:lpstr>
      <vt:lpstr>Example: Independence</vt:lpstr>
      <vt:lpstr>Conditional Independence</vt:lpstr>
      <vt:lpstr>Conditional Independence</vt:lpstr>
      <vt:lpstr>Conditional Independence</vt:lpstr>
      <vt:lpstr>Conditional Independence</vt:lpstr>
      <vt:lpstr>Conditional Independence</vt:lpstr>
      <vt:lpstr>Conditional Independence and the Chain Rule</vt:lpstr>
      <vt:lpstr>Ghostbusters Chain Rule</vt:lpstr>
      <vt:lpstr>Bayes’Nets: Big Picture</vt:lpstr>
      <vt:lpstr>Bayes’ Nets: Big Picture</vt:lpstr>
      <vt:lpstr>Example Bayes’ Net: Insurance</vt:lpstr>
      <vt:lpstr>Example Bayes’ Net: Car</vt:lpstr>
      <vt:lpstr>Graphical Model Notation</vt:lpstr>
      <vt:lpstr>Example: Coin Flips</vt:lpstr>
      <vt:lpstr>Example: Traffic</vt:lpstr>
      <vt:lpstr>Example: Traffic II</vt:lpstr>
      <vt:lpstr>Example: Alarm Network</vt:lpstr>
      <vt:lpstr>Example: Part-based object models</vt:lpstr>
      <vt:lpstr>One possible graphical model:</vt:lpstr>
      <vt:lpstr>Probabilistic constellation model</vt:lpstr>
      <vt:lpstr>Probabilistic constellation model</vt:lpstr>
      <vt:lpstr>Probabilistic constellation model</vt:lpstr>
      <vt:lpstr>PowerPoint Presentation</vt:lpstr>
      <vt:lpstr>PowerPoint Presentation</vt:lpstr>
      <vt:lpstr>PowerPoint Presentation</vt:lpstr>
      <vt:lpstr>PowerPoint Presentation</vt:lpstr>
      <vt:lpstr>Two possible graphical models:</vt:lpstr>
      <vt:lpstr>Star-shaped graphical model</vt:lpstr>
      <vt:lpstr>Star-shaped graphical model</vt:lpstr>
      <vt:lpstr>PowerPoint Presentation</vt:lpstr>
      <vt:lpstr>Bayes’ Net Semantics</vt:lpstr>
      <vt:lpstr>Bayes’ Net Semantics</vt:lpstr>
      <vt:lpstr>Probabilities in BNs</vt:lpstr>
      <vt:lpstr>Probabilities in BNs</vt:lpstr>
      <vt:lpstr>Example: Coin Flips</vt:lpstr>
      <vt:lpstr>Example: Traffic</vt:lpstr>
      <vt:lpstr>Example: Alarm Network</vt:lpstr>
      <vt:lpstr>Example: Traffic</vt:lpstr>
      <vt:lpstr>Example: Reverse Traffic</vt:lpstr>
      <vt:lpstr>Causality?</vt:lpstr>
      <vt:lpstr>Bayes’ Nets</vt:lpstr>
      <vt:lpstr>CS 188: Artificial Intelligence </vt:lpstr>
      <vt:lpstr>Probability Recap</vt:lpstr>
      <vt:lpstr>Bayes’ Nets</vt:lpstr>
      <vt:lpstr>Bayes’ Net Semantics</vt:lpstr>
      <vt:lpstr>Example: Alarm Network</vt:lpstr>
      <vt:lpstr>Example: Alarm Network</vt:lpstr>
      <vt:lpstr>Size of a Bayes’ Net</vt:lpstr>
      <vt:lpstr>Bayes’ Nets</vt:lpstr>
      <vt:lpstr>Conditional Independence</vt:lpstr>
      <vt:lpstr>Bayes Nets: Assumptions</vt:lpstr>
      <vt:lpstr>Example</vt:lpstr>
      <vt:lpstr>Independence in a BN</vt:lpstr>
      <vt:lpstr>D-separation: Outline</vt:lpstr>
      <vt:lpstr>D-separation: Outline</vt:lpstr>
      <vt:lpstr>Causal Chains</vt:lpstr>
      <vt:lpstr>Causal Chains</vt:lpstr>
      <vt:lpstr>Common Cause</vt:lpstr>
      <vt:lpstr>Common Cause</vt:lpstr>
      <vt:lpstr>Common Effect</vt:lpstr>
      <vt:lpstr>The General Case</vt:lpstr>
      <vt:lpstr>The General Case</vt:lpstr>
      <vt:lpstr>Reachability</vt:lpstr>
      <vt:lpstr>Active / Inactive Paths</vt:lpstr>
      <vt:lpstr>D-Separation</vt:lpstr>
      <vt:lpstr>Example</vt:lpstr>
      <vt:lpstr>Example</vt:lpstr>
      <vt:lpstr>Example</vt:lpstr>
      <vt:lpstr>Structure Implications</vt:lpstr>
      <vt:lpstr>Computing All Independences</vt:lpstr>
      <vt:lpstr>Topology Limits Distributions</vt:lpstr>
      <vt:lpstr>Bayes Nets Representation Summary</vt:lpstr>
      <vt:lpstr>Bayes’ Nets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Peter Stone</cp:lastModifiedBy>
  <cp:revision>2613</cp:revision>
  <cp:lastPrinted>2014-02-27T08:03:23Z</cp:lastPrinted>
  <dcterms:created xsi:type="dcterms:W3CDTF">2004-08-27T04:16:05Z</dcterms:created>
  <dcterms:modified xsi:type="dcterms:W3CDTF">2015-03-10T03:49:35Z</dcterms:modified>
</cp:coreProperties>
</file>