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7.xml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10.png" ContentType="image/png"/>
  <Override PartName="/ppt/media/image8.jpeg" ContentType="image/jpeg"/>
  <Override PartName="/ppt/media/image9.png" ContentType="image/png"/>
  <Override PartName="/ppt/media/image7.jpeg" ContentType="image/jpe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25.xml.rels" ContentType="application/vnd.openxmlformats-package.relationships+xml"/>
  <Override PartName="/ppt/slides/_rels/slide30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42" name="CustomShape 2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rect l="0" t="0" r="r" b="b"/>
            <a:pathLst>
              <a:path w="19052" h="254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5396"/>
                </a:lnTo>
                <a:cubicBezTo>
                  <a:pt x="0" y="25398"/>
                  <a:pt x="2" y="25400"/>
                  <a:pt x="4" y="25400"/>
                </a:cubicBezTo>
                <a:lnTo>
                  <a:pt x="19046" y="25400"/>
                </a:lnTo>
                <a:cubicBezTo>
                  <a:pt x="19048" y="25400"/>
                  <a:pt x="19051" y="25398"/>
                  <a:pt x="19051" y="25396"/>
                </a:cubicBezTo>
                <a:lnTo>
                  <a:pt x="19051" y="4"/>
                </a:lnTo>
                <a:cubicBezTo>
                  <a:pt x="19051" y="2"/>
                  <a:pt x="19048" y="0"/>
                  <a:pt x="19046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3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rect l="0" t="0" r="r" b="b"/>
            <a:pathLst>
              <a:path w="19052" h="254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5396"/>
                </a:lnTo>
                <a:cubicBezTo>
                  <a:pt x="0" y="25398"/>
                  <a:pt x="2" y="25400"/>
                  <a:pt x="4" y="25400"/>
                </a:cubicBezTo>
                <a:lnTo>
                  <a:pt x="19046" y="25400"/>
                </a:lnTo>
                <a:cubicBezTo>
                  <a:pt x="19048" y="25400"/>
                  <a:pt x="19051" y="25398"/>
                  <a:pt x="19051" y="25396"/>
                </a:cubicBezTo>
                <a:lnTo>
                  <a:pt x="19051" y="4"/>
                </a:lnTo>
                <a:cubicBezTo>
                  <a:pt x="19051" y="2"/>
                  <a:pt x="19048" y="0"/>
                  <a:pt x="19046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4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rect l="0" t="0" r="r" b="b"/>
            <a:pathLst>
              <a:path w="19052" h="254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5396"/>
                </a:lnTo>
                <a:cubicBezTo>
                  <a:pt x="0" y="25398"/>
                  <a:pt x="2" y="25400"/>
                  <a:pt x="4" y="25400"/>
                </a:cubicBezTo>
                <a:lnTo>
                  <a:pt x="19046" y="25400"/>
                </a:lnTo>
                <a:cubicBezTo>
                  <a:pt x="19048" y="25400"/>
                  <a:pt x="19051" y="25398"/>
                  <a:pt x="19051" y="25396"/>
                </a:cubicBezTo>
                <a:lnTo>
                  <a:pt x="19051" y="4"/>
                </a:lnTo>
                <a:cubicBezTo>
                  <a:pt x="19051" y="2"/>
                  <a:pt x="19048" y="0"/>
                  <a:pt x="19046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PlaceHolder 5"/>
          <p:cNvSpPr>
            <a:spLocks noGrp="1"/>
          </p:cNvSpPr>
          <p:nvPr>
            <p:ph type="hdr"/>
          </p:nvPr>
        </p:nvSpPr>
        <p:spPr>
          <a:xfrm>
            <a:off x="0" y="-360"/>
            <a:ext cx="2967120" cy="45288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dt"/>
          </p:nvPr>
        </p:nvSpPr>
        <p:spPr>
          <a:xfrm>
            <a:off x="3886200" y="-360"/>
            <a:ext cx="2967120" cy="452880"/>
          </a:xfrm>
          <a:prstGeom prst="rect">
            <a:avLst/>
          </a:prstGeom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sldImg"/>
          </p:nvPr>
        </p:nvSpPr>
        <p:spPr>
          <a:xfrm>
            <a:off x="1142640" y="685800"/>
            <a:ext cx="4567320" cy="3424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8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4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Click to edit the notes format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9"/>
          <p:cNvSpPr>
            <a:spLocks noGrp="1"/>
          </p:cNvSpPr>
          <p:nvPr>
            <p:ph type="ftr"/>
          </p:nvPr>
        </p:nvSpPr>
        <p:spPr>
          <a:xfrm>
            <a:off x="0" y="8686080"/>
            <a:ext cx="2967120" cy="452880"/>
          </a:xfrm>
          <a:prstGeom prst="rect">
            <a:avLst/>
          </a:prstGeom>
        </p:spPr>
        <p:txBody>
          <a:bodyPr lIns="90000" rIns="90000" tIns="46800" bIns="46800" anchor="b"/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10"/>
          <p:cNvSpPr>
            <a:spLocks noGrp="1"/>
          </p:cNvSpPr>
          <p:nvPr>
            <p:ph type="sldNum"/>
          </p:nvPr>
        </p:nvSpPr>
        <p:spPr>
          <a:xfrm>
            <a:off x="3886200" y="8686080"/>
            <a:ext cx="2967120" cy="452880"/>
          </a:xfrm>
          <a:prstGeom prst="rect">
            <a:avLst/>
          </a:prstGeom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A46F164E-71B9-4222-B34C-2D5B50545D14}" type="slidenum"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84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7720" cy="1138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7767720" cy="18972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85440" y="4058640"/>
            <a:ext cx="7767720" cy="18972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7720" cy="1138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3790440" cy="18972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5960" y="1980720"/>
            <a:ext cx="3790440" cy="18972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85440" y="4058640"/>
            <a:ext cx="3790440" cy="18972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65960" y="4058640"/>
            <a:ext cx="3790440" cy="18972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7720" cy="1138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2500920" cy="18972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311640" y="1980720"/>
            <a:ext cx="2500920" cy="18972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938200" y="1980720"/>
            <a:ext cx="2500920" cy="18972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85440" y="4058640"/>
            <a:ext cx="2500920" cy="18972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311640" y="4058640"/>
            <a:ext cx="2500920" cy="18972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938200" y="4058640"/>
            <a:ext cx="2500920" cy="18972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7720" cy="1138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85440" y="1980720"/>
            <a:ext cx="7767720" cy="397764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7720" cy="1138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7767720" cy="3977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7720" cy="1138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3790440" cy="3977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5960" y="1980720"/>
            <a:ext cx="3790440" cy="3977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7720" cy="1138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440" y="609480"/>
            <a:ext cx="7767720" cy="527940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7720" cy="1138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3790440" cy="18972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5960" y="1980720"/>
            <a:ext cx="3790440" cy="3977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85440" y="4058640"/>
            <a:ext cx="3790440" cy="18972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7720" cy="1138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3790440" cy="3977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5960" y="1980720"/>
            <a:ext cx="3790440" cy="18972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5960" y="4058640"/>
            <a:ext cx="3790440" cy="18972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7720" cy="1138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3790440" cy="18972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5960" y="1980720"/>
            <a:ext cx="3790440" cy="18972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85440" y="4058640"/>
            <a:ext cx="7767720" cy="18972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7720" cy="1138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7767720" cy="3977640"/>
          </a:xfrm>
          <a:prstGeom prst="rect">
            <a:avLst/>
          </a:prstGeom>
        </p:spPr>
        <p:txBody>
          <a:bodyPr lIns="0" rIns="0" tIns="0" bIns="0"/>
          <a:p>
            <a:pPr marL="33804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Click to edit the 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outline text format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lvl="1" marL="738000">
              <a:spcBef>
                <a:spcPts val="697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Second Outline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Level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lvl="2" marL="114300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Third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Outline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Level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3" marL="160020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Fourt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h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Outlin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Level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4" marL="20574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F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f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h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O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u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l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n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L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v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5" marL="20574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x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h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O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u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l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n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L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v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6" marL="20574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v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n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h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O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u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l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n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L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v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0080" cy="45252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0800" cy="452520"/>
          </a:xfrm>
          <a:prstGeom prst="rect">
            <a:avLst/>
          </a:prstGeom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8520"/>
            <a:ext cx="1900440" cy="452520"/>
          </a:xfrm>
          <a:prstGeom prst="rect">
            <a:avLst/>
          </a:prstGeom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89B990F3-33DC-43B3-9482-CDABD11106D1}" type="slidenum"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685800" y="1599840"/>
            <a:ext cx="7772400" cy="1600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Autonomous Robots</a:t>
            </a:r>
            <a:br/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CS 393R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TextShape 2"/>
          <p:cNvSpPr txBox="1"/>
          <p:nvPr/>
        </p:nvSpPr>
        <p:spPr>
          <a:xfrm>
            <a:off x="1371600" y="3886200"/>
            <a:ext cx="6400800" cy="175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</a:rPr>
              <a:t>Professor: Peter Stone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</a:rPr>
              <a:t>TA: Josiah Hanna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685800" y="609120"/>
            <a:ext cx="7772400" cy="1143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What will we do in this course?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685440" y="1981080"/>
            <a:ext cx="3809880" cy="411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Our goal is to learn some methods for implementing this interactive loop.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We will spend a few weeks each on topics that often get entire graduate courses.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6173640" y="2438280"/>
            <a:ext cx="1050840" cy="52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Robot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5715000" y="4343400"/>
            <a:ext cx="2038320" cy="52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Environment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CustomShape 5"/>
          <p:cNvSpPr/>
          <p:nvPr/>
        </p:nvSpPr>
        <p:spPr>
          <a:xfrm>
            <a:off x="5486400" y="4343400"/>
            <a:ext cx="2438280" cy="533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6"/>
          <p:cNvSpPr/>
          <p:nvPr/>
        </p:nvSpPr>
        <p:spPr>
          <a:xfrm>
            <a:off x="5943600" y="2438280"/>
            <a:ext cx="1447920" cy="457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Line 7"/>
          <p:cNvSpPr/>
          <p:nvPr/>
        </p:nvSpPr>
        <p:spPr>
          <a:xfrm flipV="1">
            <a:off x="6095880" y="2890800"/>
            <a:ext cx="1800" cy="1457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Line 8"/>
          <p:cNvSpPr/>
          <p:nvPr/>
        </p:nvSpPr>
        <p:spPr>
          <a:xfrm>
            <a:off x="7238880" y="2895480"/>
            <a:ext cx="1800" cy="14479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9"/>
          <p:cNvSpPr/>
          <p:nvPr/>
        </p:nvSpPr>
        <p:spPr>
          <a:xfrm>
            <a:off x="5038560" y="3352680"/>
            <a:ext cx="108000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</a:rPr>
              <a:t>sensors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CustomShape 10"/>
          <p:cNvSpPr/>
          <p:nvPr/>
        </p:nvSpPr>
        <p:spPr>
          <a:xfrm>
            <a:off x="7251840" y="3352680"/>
            <a:ext cx="125064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</a:rPr>
              <a:t>effectors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685800" y="609120"/>
            <a:ext cx="7772400" cy="84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Subject Material Areas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685800" y="1980720"/>
            <a:ext cx="7772400" cy="259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GB" sz="2600" spc="-1" strike="noStrike">
                <a:solidFill>
                  <a:srgbClr val="000000"/>
                </a:solidFill>
                <a:latin typeface="Times New Roman"/>
              </a:rPr>
              <a:t>Sensing and Perception  (perception)</a:t>
            </a:r>
            <a:r>
              <a:rPr b="0" lang="en-GB" sz="26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‏</a:t>
            </a:r>
            <a:endParaRPr b="0" lang="en-US" sz="26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</a:rPr>
              <a:t>        </a:t>
            </a:r>
            <a:r>
              <a:rPr b="0" lang="en-GB" sz="1800" spc="-1" strike="noStrike">
                <a:solidFill>
                  <a:srgbClr val="000000"/>
                </a:solidFill>
                <a:latin typeface="Times New Roman"/>
              </a:rPr>
              <a:t>Range sensing, vision, filtering, sensor modeling, …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GB" sz="2600" spc="-1" strike="noStrike">
                <a:solidFill>
                  <a:srgbClr val="000000"/>
                </a:solidFill>
                <a:latin typeface="Times New Roman"/>
              </a:rPr>
              <a:t>Motion and Control   (action)</a:t>
            </a:r>
            <a:r>
              <a:rPr b="0" lang="en-GB" sz="26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‏</a:t>
            </a:r>
            <a:endParaRPr b="0" lang="en-US" sz="26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PID control, open/closed loop control, action modeling, walking, ...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GB" sz="2600" spc="-1" strike="noStrike">
                <a:solidFill>
                  <a:srgbClr val="000000"/>
                </a:solidFill>
                <a:latin typeface="Times New Roman"/>
              </a:rPr>
              <a:t>Decision Making  (cognition)</a:t>
            </a:r>
            <a:r>
              <a:rPr b="0" lang="en-GB" sz="26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‏</a:t>
            </a:r>
            <a:endParaRPr b="0" lang="en-US" sz="26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Behavior architectures, planning, AI, developmental psychology, ...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2514600" y="4800600"/>
            <a:ext cx="3886200" cy="1828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dur="indefinite" nodeType="mainSeq">
                <p:childTnLst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685800" y="228240"/>
            <a:ext cx="7772400" cy="1143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Major Topics and Projects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457200" y="1599840"/>
            <a:ext cx="4038480" cy="426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What is robotics?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Vision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Control theory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Observers and tracking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Localization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Behavior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Applications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Social implications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TextShape 3"/>
          <p:cNvSpPr txBox="1"/>
          <p:nvPr/>
        </p:nvSpPr>
        <p:spPr>
          <a:xfrm>
            <a:off x="4648320" y="1600200"/>
            <a:ext cx="4038480" cy="441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“</a:t>
            </a: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Hello, World!”  (9/7)</a:t>
            </a:r>
            <a:r>
              <a:rPr b="0" lang="en-GB" sz="28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‏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Vision  (9/19)</a:t>
            </a:r>
            <a:r>
              <a:rPr b="0" lang="en-GB" sz="28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‏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Motion control  (10/3)</a:t>
            </a:r>
            <a:r>
              <a:rPr b="0" lang="en-GB" sz="28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‏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Kalman filter  (10/10)</a:t>
            </a:r>
            <a:r>
              <a:rPr b="0" lang="en-GB" sz="28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‏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Localization  (10/24)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Behavior (10/31)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Final projects  (12/12)</a:t>
            </a:r>
            <a:r>
              <a:rPr b="0" lang="en-GB" sz="28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‏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Proposal (10/17)</a:t>
            </a: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‏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Literature survey (11/14)</a:t>
            </a: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‏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Demonstration (12/4,6)</a:t>
            </a: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‏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dur="indefinite" nodeType="mainSeq">
                <p:childTnLst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685800" y="304920"/>
            <a:ext cx="7772400" cy="838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Times New Roman"/>
              </a:rPr>
              <a:t>Control Laws and Behaviors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685440" y="1371600"/>
            <a:ext cx="8001000" cy="4953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90000"/>
              </a:lnSpc>
              <a:spcBef>
                <a:spcPts val="799"/>
              </a:spcBef>
            </a:pPr>
            <a:r>
              <a:rPr b="0" lang="en-GB" sz="3200" spc="-1" strike="noStrike">
                <a:solidFill>
                  <a:srgbClr val="000000"/>
                </a:solidFill>
                <a:latin typeface="Times New Roman"/>
              </a:rPr>
              <a:t>Rules for behaving in a qualitatively uniform environment.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9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Following walls, seeking open space or targets.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90000"/>
              </a:lnSpc>
              <a:spcBef>
                <a:spcPts val="799"/>
              </a:spcBef>
            </a:pPr>
            <a:r>
              <a:rPr b="0" lang="en-GB" sz="3200" spc="-1" strike="noStrike">
                <a:solidFill>
                  <a:srgbClr val="000000"/>
                </a:solidFill>
                <a:latin typeface="Times New Roman"/>
              </a:rPr>
              <a:t>Rich theory based on differential equations and dynamical systems.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90000"/>
              </a:lnSpc>
              <a:spcBef>
                <a:spcPts val="799"/>
              </a:spcBef>
            </a:pPr>
            <a:r>
              <a:rPr b="0" lang="en-GB" sz="3200" spc="-1" strike="noStrike">
                <a:solidFill>
                  <a:srgbClr val="000000"/>
                </a:solidFill>
                <a:latin typeface="Times New Roman"/>
              </a:rPr>
              <a:t>Reality outside the model is treated as noise.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90000"/>
              </a:lnSpc>
              <a:spcBef>
                <a:spcPts val="799"/>
              </a:spcBef>
            </a:pPr>
            <a:r>
              <a:rPr b="0" lang="en-GB" sz="3200" spc="-1" strike="noStrike">
                <a:solidFill>
                  <a:srgbClr val="000000"/>
                </a:solidFill>
                <a:latin typeface="Times New Roman"/>
              </a:rPr>
              <a:t>Compose multiple control laws to make behaviors.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90000"/>
              </a:lnSpc>
              <a:spcBef>
                <a:spcPts val="799"/>
              </a:spcBef>
            </a:pPr>
            <a:r>
              <a:rPr b="0" lang="en-GB" sz="3200" spc="-1" strike="noStrike">
                <a:solidFill>
                  <a:srgbClr val="000000"/>
                </a:solidFill>
                <a:latin typeface="Times New Roman"/>
              </a:rPr>
              <a:t>Task:  Approach and kick a ball to a target.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685800" y="609120"/>
            <a:ext cx="7772400" cy="84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Observers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685800" y="1600200"/>
            <a:ext cx="7772400" cy="4813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GB" sz="3200" spc="-1" strike="noStrike">
                <a:solidFill>
                  <a:srgbClr val="000000"/>
                </a:solidFill>
                <a:latin typeface="Times New Roman"/>
              </a:rPr>
              <a:t>Sensors don’t sense the world directly.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They just respond to its stimulation.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GB" sz="3200" spc="-1" strike="noStrike">
                <a:solidFill>
                  <a:srgbClr val="000000"/>
                </a:solidFill>
                <a:latin typeface="Times New Roman"/>
              </a:rPr>
              <a:t>By gathering lots of sensor input over time, we can estimate what the world is like.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GB" sz="3200" spc="-1" strike="noStrike">
                <a:solidFill>
                  <a:srgbClr val="000000"/>
                </a:solidFill>
                <a:latin typeface="Times New Roman"/>
              </a:rPr>
              <a:t>Assumes models of the nature of the world, and of sensor properties, such as error types.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GB" sz="3200" spc="-1" strike="noStrike">
                <a:solidFill>
                  <a:srgbClr val="000000"/>
                </a:solidFill>
                <a:latin typeface="Times New Roman"/>
              </a:rPr>
              <a:t>Task:  Implement Kalman Filters to track and block a rolling ball.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685800" y="609120"/>
            <a:ext cx="7772400" cy="84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Social Implications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685800" y="1752480"/>
            <a:ext cx="7772400" cy="4572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Robots may change our world dramatically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How?  For better?  Or for worse?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Science fiction writers have thought about a lot of important possibilities.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We will read and discuss a few.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Brief discussion.  Few conclusions.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Questions are more important than answers.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685800" y="379080"/>
            <a:ext cx="7772400" cy="76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Robot Lab Assignments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380880" y="1599840"/>
            <a:ext cx="8305920" cy="4800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Six robot lab assignments.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Due roughly every 2 weeks (sometimes 1 week).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799"/>
              </a:spcBef>
            </a:pP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You demonstrate the techniques taught in class.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“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In theory, there’s no difference between theory and practice, but in practice, there is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.”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iming>
    <p:tnLst>
      <p:par>
        <p:cTn id="131" dur="indefinite" restart="never" nodeType="tmRoot">
          <p:childTnLst>
            <p:seq>
              <p:cTn id="132" dur="indefinite" nodeType="mainSeq">
                <p:childTnLst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685800" y="226800"/>
            <a:ext cx="7772400" cy="76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What Assignments Require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685440" y="1066680"/>
            <a:ext cx="8001000" cy="5564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9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The point of the assignments is to implement the methods taught in class.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90000"/>
              </a:lnSpc>
              <a:spcBef>
                <a:spcPts val="697"/>
              </a:spcBef>
            </a:pP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9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To turn in an assignment: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90000"/>
              </a:lnSpc>
              <a:spcBef>
                <a:spcPts val="598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Demonstrate the behavior to Josiah </a:t>
            </a:r>
            <a:r>
              <a:rPr b="0" i="1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before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the due date.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90000"/>
              </a:lnSpc>
              <a:spcBef>
                <a:spcPts val="598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Each team hands in a clear, concise memo describing the problem, your approach, and your results.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1143000" indent="-228600">
              <a:lnSpc>
                <a:spcPct val="90000"/>
              </a:lnSpc>
              <a:spcBef>
                <a:spcPts val="499"/>
              </a:spcBef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Append the code.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90000"/>
              </a:lnSpc>
              <a:spcBef>
                <a:spcPts val="598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The memo describes the role of each individual on the team in accomplishing this assignment.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90000"/>
              </a:lnSpc>
              <a:spcBef>
                <a:spcPts val="697"/>
              </a:spcBef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9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We will discuss each assignment in class on the due date.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90000"/>
              </a:lnSpc>
              <a:spcBef>
                <a:spcPts val="598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Some teams will be selected to demonstrate the robots.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90000"/>
              </a:lnSpc>
              <a:spcBef>
                <a:spcPts val="598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No assignments accepted after that class meeting.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iming>
    <p:tnLst>
      <p:par>
        <p:cTn id="139" dur="indefinite" restart="never" nodeType="tmRoot">
          <p:childTnLst>
            <p:seq>
              <p:cTn id="140" dur="indefinite" nodeType="mainSeq">
                <p:childTnLst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685800" y="379080"/>
            <a:ext cx="7772400" cy="76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Robot Assignments 1 - 6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685800" y="1599840"/>
            <a:ext cx="8153280" cy="4800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Students will work in teams.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Each team has 2 or 3 people. 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A single grade for each team.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Each team has one physical robot – a Nao.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These are expensive, fragile!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Take care of them!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685800" y="379080"/>
            <a:ext cx="7772400" cy="76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Robot Assignments 4, 5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685800" y="1599840"/>
            <a:ext cx="8153280" cy="4800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Under revision – will use the Nao robots</a:t>
            </a:r>
            <a:br/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Probably still in pairs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Some parts in simulation – may be done individually.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Localization and vision.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685800" y="380520"/>
            <a:ext cx="7772400" cy="84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Robots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0" y="1066680"/>
            <a:ext cx="4422600" cy="4800600"/>
          </a:xfrm>
          <a:prstGeom prst="rect">
            <a:avLst/>
          </a:prstGeom>
          <a:ln>
            <a:noFill/>
          </a:ln>
        </p:spPr>
      </p:pic>
      <p:pic>
        <p:nvPicPr>
          <p:cNvPr id="55" name="" descr=""/>
          <p:cNvPicPr/>
          <p:nvPr/>
        </p:nvPicPr>
        <p:blipFill>
          <a:blip r:embed="rId2"/>
          <a:stretch/>
        </p:blipFill>
        <p:spPr>
          <a:xfrm>
            <a:off x="4191120" y="2362320"/>
            <a:ext cx="4952880" cy="4143240"/>
          </a:xfrm>
          <a:prstGeom prst="rect">
            <a:avLst/>
          </a:prstGeom>
          <a:ln>
            <a:noFill/>
          </a:ln>
        </p:spPr>
      </p:pic>
      <p:sp>
        <p:nvSpPr>
          <p:cNvPr id="56" name="CustomShape 2"/>
          <p:cNvSpPr/>
          <p:nvPr/>
        </p:nvSpPr>
        <p:spPr>
          <a:xfrm>
            <a:off x="228600" y="6200640"/>
            <a:ext cx="1325520" cy="42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93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Slides Courtesy of 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3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Benjamin Kuipers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CustomShape 3"/>
          <p:cNvSpPr/>
          <p:nvPr/>
        </p:nvSpPr>
        <p:spPr>
          <a:xfrm>
            <a:off x="228600" y="6172200"/>
            <a:ext cx="1371600" cy="457200"/>
          </a:xfrm>
          <a:custGeom>
            <a:avLst/>
            <a:gdLst/>
            <a:ahLst/>
            <a:rect l="0" t="0" r="r" b="b"/>
            <a:pathLst>
              <a:path w="3812" h="1272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266"/>
                </a:lnTo>
                <a:cubicBezTo>
                  <a:pt x="0" y="1268"/>
                  <a:pt x="2" y="1271"/>
                  <a:pt x="4" y="1271"/>
                </a:cubicBezTo>
                <a:lnTo>
                  <a:pt x="3806" y="1271"/>
                </a:lnTo>
                <a:cubicBezTo>
                  <a:pt x="3808" y="1271"/>
                  <a:pt x="3811" y="1268"/>
                  <a:pt x="3811" y="1266"/>
                </a:cubicBezTo>
                <a:lnTo>
                  <a:pt x="3811" y="4"/>
                </a:lnTo>
                <a:cubicBezTo>
                  <a:pt x="3811" y="2"/>
                  <a:pt x="3808" y="0"/>
                  <a:pt x="3806" y="0"/>
                </a:cubicBezTo>
                <a:lnTo>
                  <a:pt x="4" y="0"/>
                </a:lnTo>
              </a:path>
            </a:pathLst>
          </a:cu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0" y="348840"/>
            <a:ext cx="3657600" cy="143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The old robot: Sony AIBO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304920" y="2133720"/>
            <a:ext cx="3047760" cy="411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Several sensors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20 degrees of freedom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Onboard computing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1"/>
          <a:stretch/>
        </p:blipFill>
        <p:spPr>
          <a:xfrm>
            <a:off x="3782880" y="533520"/>
            <a:ext cx="5361120" cy="571500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685800" y="609120"/>
            <a:ext cx="7772400" cy="1143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Entertainment Robot System 7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685440" y="1981080"/>
            <a:ext cx="8001000" cy="411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GB" sz="3200" spc="-1" strike="noStrike">
                <a:solidFill>
                  <a:srgbClr val="000000"/>
                </a:solidFill>
                <a:latin typeface="Times New Roman"/>
              </a:rPr>
              <a:t>Sony designed the AIBO as an entertainment robot, with sophisticated built-in behaviors.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We won’t be using those.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You are welcome to explore them, but that’s not part of the course.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GB" sz="3200" spc="-1" strike="noStrike">
                <a:solidFill>
                  <a:srgbClr val="000000"/>
                </a:solidFill>
                <a:latin typeface="Times New Roman"/>
              </a:rPr>
              <a:t>We are using the AIBO as a platform for implementing robotic capabilities.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85800" y="379080"/>
            <a:ext cx="7772400" cy="76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Technical Details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685440" y="1676520"/>
            <a:ext cx="3809880" cy="441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CPU:  64 bit RISC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598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64 mb RAM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LAN:  802.11b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Degrees of freedom: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598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Head:  3 dof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598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Mouth 1 dof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598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Legs:  3 dof x 4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598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Ears:  1 dof x 2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598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Tail:  2 dof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TextShape 3"/>
          <p:cNvSpPr txBox="1"/>
          <p:nvPr/>
        </p:nvSpPr>
        <p:spPr>
          <a:xfrm>
            <a:off x="4647960" y="1676520"/>
            <a:ext cx="3809880" cy="487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Image input: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598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350,000 pixel CMOS camera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Stereo microphones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Infrared distance x 2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Acceleration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Vibration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Touch:  head, back, chin, paw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685440" y="654480"/>
            <a:ext cx="7767720" cy="104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The robot: Nao                    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685800" y="3429000"/>
            <a:ext cx="7767720" cy="4020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25 DOF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2 cameras, 4 microphones, sonar, IR, ...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Voice synthesizer, speakers, LEDs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Intel ATOM 1.6ghz CPU – linux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5257800" y="400320"/>
            <a:ext cx="3657600" cy="348588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685800" y="226800"/>
            <a:ext cx="7772400" cy="76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Shooting and Blocking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1143000" y="2057400"/>
            <a:ext cx="3676680" cy="430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Past year's example videos...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iming>
    <p:tnLst>
      <p:par>
        <p:cTn id="167" dur="indefinite" restart="never" nodeType="tmRoot">
          <p:childTnLst>
            <p:seq>
              <p:cTn id="168" dur="indefinite" restart="whenNotActive" nodeType="interactiveSeq" fill="hold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6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685800" y="264960"/>
            <a:ext cx="7772400" cy="76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Working in Teams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685800" y="1447920"/>
            <a:ext cx="7772400" cy="487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One of the goals of this course is to give you experience at working in teams.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Your team can be stronger than any one individual, but it is also vulnerable.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You are responsible for working effectively with your team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not just for doing your own job, but also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for helping the team work well together.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iming>
    <p:tnLst>
      <p:par>
        <p:cTn id="170" dur="indefinite" restart="never" nodeType="tmRoot">
          <p:childTnLst>
            <p:seq>
              <p:cTn id="171" dur="indefinite" nodeType="mainSeq">
                <p:childTnLst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685800" y="379080"/>
            <a:ext cx="7772400" cy="76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Grading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456840" y="1523520"/>
            <a:ext cx="4267080" cy="4878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Robot Assignments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598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Hello, World!  (5%)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598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Vision (9%)‏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598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Motion  (9%)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‏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598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Tracking  (9%)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‏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598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Localization  (9%)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‏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598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Behavior  (9%)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‏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1" lang="en-GB" sz="2800" spc="-1" strike="noStrike">
                <a:solidFill>
                  <a:srgbClr val="000000"/>
                </a:solidFill>
                <a:latin typeface="Times New Roman"/>
              </a:rPr>
              <a:t>These are </a:t>
            </a:r>
            <a:r>
              <a:rPr b="1" i="1" lang="en-GB" sz="2800" spc="-1" strike="noStrike">
                <a:solidFill>
                  <a:srgbClr val="000000"/>
                </a:solidFill>
                <a:latin typeface="Times New Roman"/>
              </a:rPr>
              <a:t>never</a:t>
            </a:r>
            <a:r>
              <a:rPr b="1" lang="en-GB" sz="2800" spc="-1" strike="noStrike">
                <a:solidFill>
                  <a:srgbClr val="000000"/>
                </a:solidFill>
                <a:latin typeface="Times New Roman"/>
              </a:rPr>
              <a:t> accepted late!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Participation  (10%)</a:t>
            </a:r>
            <a:r>
              <a:rPr b="0" lang="en-GB" sz="28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‏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TextShape 3"/>
          <p:cNvSpPr txBox="1"/>
          <p:nvPr/>
        </p:nvSpPr>
        <p:spPr>
          <a:xfrm>
            <a:off x="5028840" y="1523520"/>
            <a:ext cx="3809880" cy="495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9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Reading responses </a:t>
            </a:r>
            <a:r>
              <a:rPr b="0" lang="en-GB" sz="28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‏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90000"/>
              </a:lnSpc>
              <a:spcBef>
                <a:spcPts val="598"/>
              </a:spcBef>
            </a:pPr>
            <a:r>
              <a:rPr b="1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Due day before class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90000"/>
              </a:lnSpc>
              <a:spcBef>
                <a:spcPts val="598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(10%)‏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90000"/>
              </a:lnSpc>
              <a:spcBef>
                <a:spcPts val="598"/>
              </a:spcBef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90000"/>
              </a:lnSpc>
              <a:spcBef>
                <a:spcPts val="697"/>
              </a:spcBef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9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Projects (30%)</a:t>
            </a:r>
            <a:r>
              <a:rPr b="0" lang="en-GB" sz="28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‏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90000"/>
              </a:lnSpc>
              <a:spcBef>
                <a:spcPts val="598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Proposal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‏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90000"/>
              </a:lnSpc>
              <a:spcBef>
                <a:spcPts val="598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Literature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‏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90000"/>
              </a:lnSpc>
              <a:spcBef>
                <a:spcPts val="598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Presentation‏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90000"/>
              </a:lnSpc>
              <a:spcBef>
                <a:spcPts val="598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Report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‏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iming>
    <p:tnLst>
      <p:par>
        <p:cTn id="184" dur="indefinite" restart="never" nodeType="tmRoot">
          <p:childTnLst>
            <p:seq>
              <p:cTn id="185" dur="indefinite" nodeType="mainSeq">
                <p:childTnLst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685800" y="264960"/>
            <a:ext cx="7772400" cy="76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Final Projects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380520" y="1371600"/>
            <a:ext cx="8534520" cy="5029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Research one topic in greater depth.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Select a research goal (suggestions to be provided).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Survey the related literature.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Implement a prototype system and/or experiment.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Describe in detail what you did, how it worked out, what alternative approaches were.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Possibly prepare you for joining UT Austin Villa.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iming>
    <p:tnLst>
      <p:par>
        <p:cTn id="210" dur="indefinite" restart="never" nodeType="tmRoot">
          <p:childTnLst>
            <p:seq>
              <p:cTn id="211" dur="indefinite" nodeType="mainSeq">
                <p:childTnLst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685440" y="609480"/>
            <a:ext cx="7767720" cy="113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Syllabus overview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685440" y="1980720"/>
            <a:ext cx="776772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33804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Official syllabus is online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685800" y="228240"/>
            <a:ext cx="7772400" cy="1143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This class is a </a:t>
            </a:r>
            <a:r>
              <a:rPr b="1" lang="en-US" sz="4400" spc="-1" strike="noStrike">
                <a:solidFill>
                  <a:srgbClr val="000000"/>
                </a:solidFill>
                <a:latin typeface="Times New Roman"/>
              </a:rPr>
              <a:t>lot</a:t>
            </a: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 of work.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685800" y="1599840"/>
            <a:ext cx="7772400" cy="4800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Robotics includes many different concepts.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Control theory, logic, probability, search, etc.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Abstraction barriers are very strong in most of Computer Science, but weak in Robotics.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Programs are vulnerable to sensor and motor glitches.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Plan ahead, to put the time in to this course.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Your team will be depending on you.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iming>
    <p:tnLst>
      <p:par>
        <p:cTn id="228" dur="indefinite" restart="never" nodeType="tmRoot">
          <p:childTnLst>
            <p:seq>
              <p:cTn id="229" dur="indefinite" nodeType="mainSeq">
                <p:childTnLst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33520" y="0"/>
            <a:ext cx="7772400" cy="838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Robots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762120" y="1676520"/>
            <a:ext cx="3182760" cy="4876560"/>
          </a:xfrm>
          <a:prstGeom prst="rect">
            <a:avLst/>
          </a:prstGeom>
          <a:ln>
            <a:noFill/>
          </a:ln>
        </p:spPr>
      </p:pic>
      <p:pic>
        <p:nvPicPr>
          <p:cNvPr id="60" name="" descr=""/>
          <p:cNvPicPr/>
          <p:nvPr/>
        </p:nvPicPr>
        <p:blipFill>
          <a:blip r:embed="rId2"/>
          <a:stretch/>
        </p:blipFill>
        <p:spPr>
          <a:xfrm>
            <a:off x="4579920" y="762120"/>
            <a:ext cx="3903840" cy="6095880"/>
          </a:xfrm>
          <a:prstGeom prst="rect">
            <a:avLst/>
          </a:prstGeom>
          <a:ln>
            <a:noFill/>
          </a:ln>
        </p:spPr>
      </p:pic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685800" y="228240"/>
            <a:ext cx="7772400" cy="1143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Robotics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685800" y="1371600"/>
            <a:ext cx="7772400" cy="411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GB" sz="3200" spc="-1" strike="noStrike">
                <a:solidFill>
                  <a:srgbClr val="000000"/>
                </a:solidFill>
                <a:latin typeface="Times New Roman"/>
              </a:rPr>
              <a:t>The topic is fundamentally important scientifically and technologically.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Building intelligent agents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Modeling the phenomenon of mind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GB" sz="3200" spc="-1" strike="noStrike">
                <a:solidFill>
                  <a:srgbClr val="000000"/>
                </a:solidFill>
                <a:latin typeface="Times New Roman"/>
              </a:rPr>
              <a:t>It will be very demanding on all of us.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Be prepared, and start work early.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GB" sz="3200" spc="-1" strike="noStrike">
                <a:solidFill>
                  <a:srgbClr val="000000"/>
                </a:solidFill>
                <a:latin typeface="Times New Roman"/>
              </a:rPr>
              <a:t>It’s also very exciting and lots of fun!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888120" y="5337000"/>
            <a:ext cx="6924600" cy="1113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First assignment:  Join and post on piazza TODAY!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    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Read and react to vision readings by Mon.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        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Get started with robots!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iming>
    <p:tnLst>
      <p:par>
        <p:cTn id="242" dur="indefinite" restart="never" nodeType="tmRoot">
          <p:childTnLst>
            <p:seq>
              <p:cTn id="243" dur="indefinite" nodeType="mainSeq">
                <p:childTnLst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685800" y="417240"/>
            <a:ext cx="7772400" cy="76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Robots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5029200" y="1346040"/>
            <a:ext cx="3719520" cy="5511960"/>
          </a:xfrm>
          <a:prstGeom prst="rect">
            <a:avLst/>
          </a:prstGeom>
          <a:ln>
            <a:noFill/>
          </a:ln>
        </p:spPr>
      </p:pic>
      <p:pic>
        <p:nvPicPr>
          <p:cNvPr id="63" name="" descr=""/>
          <p:cNvPicPr/>
          <p:nvPr/>
        </p:nvPicPr>
        <p:blipFill>
          <a:blip r:embed="rId2"/>
          <a:stretch/>
        </p:blipFill>
        <p:spPr>
          <a:xfrm>
            <a:off x="380880" y="2666880"/>
            <a:ext cx="4267440" cy="351468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685800" y="609120"/>
            <a:ext cx="7772400" cy="1143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What is a robot?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TextShape 2"/>
          <p:cNvSpPr txBox="1"/>
          <p:nvPr/>
        </p:nvSpPr>
        <p:spPr>
          <a:xfrm>
            <a:off x="685440" y="1981080"/>
            <a:ext cx="3809880" cy="411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100000"/>
              </a:lnSpc>
              <a:spcBef>
                <a:spcPts val="69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A robot is an intelligent system that interacts with the physical environment through sensors and effectors.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598"/>
              </a:spcBef>
            </a:pP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598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Program module?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598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Web crawling ‘bot?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CustomShape 3"/>
          <p:cNvSpPr/>
          <p:nvPr/>
        </p:nvSpPr>
        <p:spPr>
          <a:xfrm>
            <a:off x="6173640" y="2438280"/>
            <a:ext cx="1050840" cy="52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Robot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CustomShape 4"/>
          <p:cNvSpPr/>
          <p:nvPr/>
        </p:nvSpPr>
        <p:spPr>
          <a:xfrm>
            <a:off x="5715000" y="4343400"/>
            <a:ext cx="2038320" cy="52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Environment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CustomShape 5"/>
          <p:cNvSpPr/>
          <p:nvPr/>
        </p:nvSpPr>
        <p:spPr>
          <a:xfrm>
            <a:off x="5486400" y="4343400"/>
            <a:ext cx="2438280" cy="533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6"/>
          <p:cNvSpPr/>
          <p:nvPr/>
        </p:nvSpPr>
        <p:spPr>
          <a:xfrm>
            <a:off x="5943600" y="2438280"/>
            <a:ext cx="1447920" cy="457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Freeform 7"/>
          <p:cNvSpPr/>
          <p:nvPr/>
        </p:nvSpPr>
        <p:spPr>
          <a:xfrm>
            <a:off x="6095880" y="2890800"/>
            <a:ext cx="2160" cy="1457640"/>
          </a:xfrm>
          <a:custGeom>
            <a:avLst/>
            <a:gdLst/>
            <a:ahLst/>
            <a:rect l="0" t="0" r="r" b="b"/>
            <a:pathLst>
              <a:path w="6" h="4049">
                <a:moveTo>
                  <a:pt x="0" y="4048"/>
                </a:moveTo>
                <a:lnTo>
                  <a:pt x="5" y="0"/>
                </a:lnTo>
              </a:path>
            </a:pathLst>
          </a:custGeom>
          <a:noFill/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71" name="Freeform 8"/>
          <p:cNvSpPr/>
          <p:nvPr/>
        </p:nvSpPr>
        <p:spPr>
          <a:xfrm>
            <a:off x="7238880" y="2895480"/>
            <a:ext cx="2160" cy="1448280"/>
          </a:xfrm>
          <a:custGeom>
            <a:avLst/>
            <a:gdLst/>
            <a:ahLst/>
            <a:rect l="0" t="0" r="r" b="b"/>
            <a:pathLst>
              <a:path w="6" h="4023">
                <a:moveTo>
                  <a:pt x="0" y="0"/>
                </a:moveTo>
                <a:lnTo>
                  <a:pt x="5" y="4022"/>
                </a:lnTo>
              </a:path>
            </a:pathLst>
          </a:custGeom>
          <a:noFill/>
          <a:ln w="936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72" name="CustomShape 9"/>
          <p:cNvSpPr/>
          <p:nvPr/>
        </p:nvSpPr>
        <p:spPr>
          <a:xfrm>
            <a:off x="5038560" y="3352680"/>
            <a:ext cx="108000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</a:rPr>
              <a:t>sensors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CustomShape 10"/>
          <p:cNvSpPr/>
          <p:nvPr/>
        </p:nvSpPr>
        <p:spPr>
          <a:xfrm>
            <a:off x="7251840" y="3352680"/>
            <a:ext cx="125064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</a:rPr>
              <a:t>effectors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dur="indefinite" fill="hold">
                      <p:stCondLst>
                        <p:cond delay="indefinite"/>
                      </p:stCondLst>
                      <p:childTnLst>
                        <p:par>
                          <p:cTn id="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dur="indefinite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dur="indefinite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dur="indefinite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dur="indefinite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dur="indefinite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dur="indefinite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dur="indefinite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dur="indefinite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15840" y="822240"/>
            <a:ext cx="9144000" cy="5237280"/>
          </a:xfrm>
          <a:prstGeom prst="rect">
            <a:avLst/>
          </a:prstGeom>
          <a:ln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0" y="6400800"/>
            <a:ext cx="1257480" cy="447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9000" rIns="99000" tIns="54000" bIns="54000"/>
          <a:p>
            <a:pPr>
              <a:lnSpc>
                <a:spcPct val="93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Slide by Manuela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3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Veloso (on web)‏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41400" y="6400800"/>
            <a:ext cx="1143000" cy="457200"/>
          </a:xfrm>
          <a:custGeom>
            <a:avLst/>
            <a:gdLst/>
            <a:ahLst/>
            <a:rect l="0" t="0" r="r" b="b"/>
            <a:pathLst>
              <a:path w="3177" h="1272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266"/>
                </a:lnTo>
                <a:cubicBezTo>
                  <a:pt x="0" y="1268"/>
                  <a:pt x="2" y="1271"/>
                  <a:pt x="4" y="1271"/>
                </a:cubicBezTo>
                <a:lnTo>
                  <a:pt x="3171" y="1271"/>
                </a:lnTo>
                <a:cubicBezTo>
                  <a:pt x="3173" y="1271"/>
                  <a:pt x="3176" y="1268"/>
                  <a:pt x="3176" y="1266"/>
                </a:cubicBezTo>
                <a:lnTo>
                  <a:pt x="3176" y="4"/>
                </a:lnTo>
                <a:cubicBezTo>
                  <a:pt x="3176" y="2"/>
                  <a:pt x="3173" y="0"/>
                  <a:pt x="3171" y="0"/>
                </a:cubicBezTo>
                <a:lnTo>
                  <a:pt x="4" y="0"/>
                </a:lnTo>
              </a:path>
            </a:pathLst>
          </a:cu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685800" y="609120"/>
            <a:ext cx="7772400" cy="1143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Is a human a robot?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TextShape 2"/>
          <p:cNvSpPr txBox="1"/>
          <p:nvPr/>
        </p:nvSpPr>
        <p:spPr>
          <a:xfrm>
            <a:off x="685800" y="1981080"/>
            <a:ext cx="7772400" cy="411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By our definition, yes.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Humans interact with a complex physical environment via sensors and effectors.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We are not artificially manufactured, of course!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1143000" indent="-228600">
              <a:lnSpc>
                <a:spcPct val="100000"/>
              </a:lnSpc>
              <a:spcBef>
                <a:spcPts val="598"/>
              </a:spcBef>
            </a:pP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Does this diminish humans?  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No!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Understanding the difficulties of robotics helps us appreciate how amazing humans are.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685800" y="455400"/>
            <a:ext cx="7772400" cy="76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We will study robots that …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685800" y="1676520"/>
            <a:ext cx="7772400" cy="4572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90000"/>
              </a:lnSpc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9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… 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function in (mostly) unmodified human environments.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9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(Well, in soccer fields, anyway.)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Lucida Grande"/>
              </a:rPr>
              <a:t>‏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90000"/>
              </a:lnSpc>
              <a:spcBef>
                <a:spcPts val="799"/>
              </a:spcBef>
            </a:pP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9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… 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that use, and perhaps even learn, useful </a:t>
            </a:r>
            <a:r>
              <a:rPr b="0" i="1" lang="en-US" sz="3200" spc="-1" strike="noStrike">
                <a:solidFill>
                  <a:srgbClr val="000000"/>
                </a:solidFill>
                <a:latin typeface="Times New Roman"/>
              </a:rPr>
              <a:t>models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 of the environment.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9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They have 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knowledge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, and act on it.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338040" indent="-338040">
              <a:lnSpc>
                <a:spcPct val="90000"/>
              </a:lnSpc>
              <a:spcBef>
                <a:spcPts val="799"/>
              </a:spcBef>
            </a:pP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685800" y="463680"/>
            <a:ext cx="7772400" cy="143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What makes a good model </a:t>
            </a:r>
            <a:br/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of the environment?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685800" y="2362320"/>
            <a:ext cx="7772400" cy="411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38040" indent="-33804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A good model is a </a:t>
            </a:r>
            <a:r>
              <a:rPr b="0" i="1" lang="en-US" sz="3200" spc="-1" strike="noStrike">
                <a:solidFill>
                  <a:srgbClr val="000000"/>
                </a:solidFill>
                <a:latin typeface="Times New Roman"/>
              </a:rPr>
              <a:t>simplified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 description of the environment such that …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If the robot orients itself in the 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model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,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and makes a plan using the 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model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,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and executes that plan in the 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real environment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,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marL="738000" indent="-280800">
              <a:lnSpc>
                <a:spcPct val="100000"/>
              </a:lnSpc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then the plan has its intended effect.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dur="indefinite" nodeType="mainSeq"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Application>LibreOffice/6.0.3.2$Linux_X86_64 LibreOffice_project/00m0$Build-2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Benjamin Kuipers</dc:creator>
  <dc:description/>
  <dc:language>en-US</dc:language>
  <cp:lastModifiedBy/>
  <dcterms:modified xsi:type="dcterms:W3CDTF">2018-08-30T08:04:04Z</dcterms:modified>
  <cp:revision>16</cp:revision>
  <dc:subject/>
  <dc:title>CS 378:  Robotics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