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86" r:id="rId2"/>
    <p:sldId id="257" r:id="rId3"/>
    <p:sldId id="258" r:id="rId4"/>
    <p:sldId id="348" r:id="rId5"/>
    <p:sldId id="350" r:id="rId6"/>
    <p:sldId id="357" r:id="rId7"/>
    <p:sldId id="355" r:id="rId8"/>
    <p:sldId id="3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F035"/>
    <a:srgbClr val="DC2222"/>
    <a:srgbClr val="FA1200"/>
    <a:srgbClr val="55F185"/>
    <a:srgbClr val="FFC422"/>
    <a:srgbClr val="B91D1D"/>
    <a:srgbClr val="B4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3" autoAdjust="0"/>
    <p:restoredTop sz="99435" autoAdjust="0"/>
  </p:normalViewPr>
  <p:slideViewPr>
    <p:cSldViewPr>
      <p:cViewPr varScale="1">
        <p:scale>
          <a:sx n="130" d="100"/>
          <a:sy n="130" d="100"/>
        </p:scale>
        <p:origin x="1481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8064-B3D8-4B36-9207-8847CBE3295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4A083-98A8-4E9F-B5FD-398D910A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572C-6E9F-4B19-AC36-90AC8CECB43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5A584-5BE9-4D0B-AA8C-8B22F6E45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5A584-5BE9-4D0B-AA8C-8B22F6E452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9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9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2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8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 February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9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Warnell | US Army Research Laboratory | 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409C-FB85-4B91-9BE2-D2F56A7AB92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64417"/>
            <a:ext cx="9144000" cy="288616"/>
            <a:chOff x="0" y="6164417"/>
            <a:chExt cx="9144000" cy="288616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665220" y="6307535"/>
              <a:ext cx="8478780" cy="10561"/>
            </a:xfrm>
            <a:prstGeom prst="line">
              <a:avLst/>
            </a:prstGeom>
            <a:ln>
              <a:solidFill>
                <a:srgbClr val="FFC4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RL_Logo_March2012_WhiteGold_small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0" y="6164417"/>
              <a:ext cx="780043" cy="28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08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ndroidscloset.com/tag/retro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ccftech.com/nvidia-reportedly-preparing-geforce-titan-gpu-gk110/" TargetMode="External"/><Relationship Id="rId3" Type="http://schemas.openxmlformats.org/officeDocument/2006/relationships/hyperlink" Target="http://www.theandroidscloset.com/tag/retro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hyperlink" Target="http://commons.wikimedia.org/wiki/File:Bail_(PSF).p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cftech.com/nvidia-reportedly-preparing-geforce-titan-gpu-gk1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2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Deterministic Implementations for Reproducibility in Deep Reinforcement Learning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6400800" cy="457200"/>
          </a:xfrm>
        </p:spPr>
        <p:txBody>
          <a:bodyPr>
            <a:noAutofit/>
          </a:bodyPr>
          <a:lstStyle/>
          <a:p>
            <a:pPr algn="l"/>
            <a:r>
              <a:rPr lang="en-US" sz="1400" i="1" dirty="0">
                <a:latin typeface="+mj-lt"/>
              </a:rPr>
              <a:t>Prabhat Nagarajan</a:t>
            </a:r>
            <a:r>
              <a:rPr lang="en-US" sz="1400" i="1" baseline="30000" dirty="0">
                <a:latin typeface="+mj-lt"/>
              </a:rPr>
              <a:t>1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b="1" i="1" dirty="0">
                <a:latin typeface="+mj-lt"/>
              </a:rPr>
              <a:t>Garrett Warnell</a:t>
            </a:r>
            <a:r>
              <a:rPr lang="en-US" sz="1400" b="1" i="1" baseline="30000" dirty="0">
                <a:latin typeface="+mj-lt"/>
              </a:rPr>
              <a:t>1,2</a:t>
            </a:r>
            <a:r>
              <a:rPr lang="en-US" sz="1400" b="1" i="1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and Peter Stone</a:t>
            </a:r>
            <a:r>
              <a:rPr lang="en-US" sz="1400" i="1" baseline="30000" dirty="0">
                <a:latin typeface="+mj-lt"/>
              </a:rPr>
              <a:t>1</a:t>
            </a:r>
            <a:endParaRPr lang="en-US" sz="1400" b="1" i="1" baseline="30000" dirty="0">
              <a:latin typeface="+mj-lt"/>
            </a:endParaRPr>
          </a:p>
          <a:p>
            <a:pPr algn="l"/>
            <a:r>
              <a:rPr lang="en-US" sz="1000" b="1" dirty="0">
                <a:latin typeface="+mj-lt"/>
              </a:rPr>
              <a:t>Department of Computer Science, The University of Texas at Austin</a:t>
            </a:r>
          </a:p>
          <a:p>
            <a:pPr algn="l"/>
            <a:r>
              <a:rPr lang="en-US" sz="1000" b="1" dirty="0">
                <a:latin typeface="+mj-lt"/>
              </a:rPr>
              <a:t>Computational and Information Sciences Directorate, US Army Research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101AAF-71FA-4309-B874-55141DA0B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13" y="4966724"/>
            <a:ext cx="564304" cy="8464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588224-6FE1-48D9-9663-4F570DB2B73D}"/>
              </a:ext>
            </a:extLst>
          </p:cNvPr>
          <p:cNvSpPr txBox="1"/>
          <p:nvPr/>
        </p:nvSpPr>
        <p:spPr>
          <a:xfrm>
            <a:off x="7730879" y="5837288"/>
            <a:ext cx="1082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Peter Stone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CFAED-2CDC-4F0E-B435-420D8331BA5D}"/>
              </a:ext>
            </a:extLst>
          </p:cNvPr>
          <p:cNvSpPr txBox="1"/>
          <p:nvPr/>
        </p:nvSpPr>
        <p:spPr>
          <a:xfrm>
            <a:off x="6643230" y="5841818"/>
            <a:ext cx="1497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Prabhat Nagarajan</a:t>
            </a:r>
          </a:p>
        </p:txBody>
      </p:sp>
      <p:pic>
        <p:nvPicPr>
          <p:cNvPr id="1026" name="Picture 2" descr="https://prabhatnagarajan.com/img/profile.png">
            <a:extLst>
              <a:ext uri="{FF2B5EF4-FFF2-40B4-BE49-F238E27FC236}">
                <a16:creationId xmlns:a16="http://schemas.microsoft.com/office/drawing/2014/main" id="{1BC37CBA-3609-4A35-B79A-90BC3502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79" y="4966724"/>
            <a:ext cx="846456" cy="8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D792E-F80B-45A9-869E-23A4BAA66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78" y="4729609"/>
            <a:ext cx="492821" cy="4928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34422F6-6883-4B50-8811-028EC3E94138}"/>
              </a:ext>
            </a:extLst>
          </p:cNvPr>
          <p:cNvGrpSpPr/>
          <p:nvPr/>
        </p:nvGrpSpPr>
        <p:grpSpPr>
          <a:xfrm>
            <a:off x="2499745" y="702577"/>
            <a:ext cx="3443855" cy="2819401"/>
            <a:chOff x="2499745" y="702577"/>
            <a:chExt cx="3443855" cy="28194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52B30F-6C5E-43D0-ADD0-00DCDB86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745" y="1289379"/>
              <a:ext cx="3443855" cy="196791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DC1F64-E42A-4B51-B76D-7B0226EFAEBA}"/>
                </a:ext>
              </a:extLst>
            </p:cNvPr>
            <p:cNvSpPr/>
            <p:nvPr/>
          </p:nvSpPr>
          <p:spPr>
            <a:xfrm>
              <a:off x="3086100" y="702577"/>
              <a:ext cx="2819400" cy="281940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353257-3A65-4380-8A4D-73B8BBC82F59}"/>
                </a:ext>
              </a:extLst>
            </p:cNvPr>
            <p:cNvCxnSpPr>
              <a:stCxn id="7" idx="3"/>
              <a:endCxn id="7" idx="7"/>
            </p:cNvCxnSpPr>
            <p:nvPr/>
          </p:nvCxnSpPr>
          <p:spPr>
            <a:xfrm flipV="1">
              <a:off x="3498992" y="1115469"/>
              <a:ext cx="1993616" cy="19936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14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Reproducibility in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motivation:</a:t>
            </a:r>
            <a:r>
              <a:rPr lang="en-US" sz="2000" dirty="0"/>
              <a:t> recent machine learning work has proven to be hard to </a:t>
            </a:r>
            <a:r>
              <a:rPr lang="en-US" sz="2000" b="1" i="1" dirty="0"/>
              <a:t>reproduce</a:t>
            </a:r>
          </a:p>
          <a:p>
            <a:pPr marL="0" indent="0">
              <a:buNone/>
            </a:pPr>
            <a:r>
              <a:rPr lang="en-US" sz="2000" b="1" dirty="0"/>
              <a:t>idea: </a:t>
            </a:r>
            <a:r>
              <a:rPr lang="en-US" sz="2000" dirty="0"/>
              <a:t>first focus on </a:t>
            </a:r>
            <a:r>
              <a:rPr lang="en-US" sz="2000" b="1" i="1" dirty="0"/>
              <a:t>replicability </a:t>
            </a:r>
            <a:r>
              <a:rPr lang="en-US" sz="2000" dirty="0"/>
              <a:t>as an important sub-goal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623A4D-42EA-4F85-9CB5-B65FFFA2ACCE}"/>
              </a:ext>
            </a:extLst>
          </p:cNvPr>
          <p:cNvGrpSpPr/>
          <p:nvPr/>
        </p:nvGrpSpPr>
        <p:grpSpPr>
          <a:xfrm>
            <a:off x="4467100" y="3421310"/>
            <a:ext cx="4005450" cy="2429882"/>
            <a:chOff x="4681350" y="3421310"/>
            <a:chExt cx="4005450" cy="24298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AE8B65-DE0A-4157-9AA9-28592627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1350" y="3421310"/>
              <a:ext cx="4005450" cy="21549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502E4A-D2B7-4166-B6A8-727EDAFC705A}"/>
                </a:ext>
              </a:extLst>
            </p:cNvPr>
            <p:cNvSpPr txBox="1"/>
            <p:nvPr/>
          </p:nvSpPr>
          <p:spPr>
            <a:xfrm>
              <a:off x="5121975" y="5589582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Henderson et al. AAAI. 2018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9FDD59-00BD-47D7-9413-8691836D3F52}"/>
              </a:ext>
            </a:extLst>
          </p:cNvPr>
          <p:cNvGrpSpPr/>
          <p:nvPr/>
        </p:nvGrpSpPr>
        <p:grpSpPr>
          <a:xfrm>
            <a:off x="671450" y="3421310"/>
            <a:ext cx="3124200" cy="2414296"/>
            <a:chOff x="888184" y="3429000"/>
            <a:chExt cx="3124200" cy="2414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56897-9AFF-4C24-8705-61C3B923F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33" t="28179" r="37500" b="31723"/>
            <a:stretch/>
          </p:blipFill>
          <p:spPr>
            <a:xfrm>
              <a:off x="1114842" y="3429000"/>
              <a:ext cx="2670884" cy="21472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08906F-D2AB-434F-B648-565C45629CD8}"/>
                </a:ext>
              </a:extLst>
            </p:cNvPr>
            <p:cNvSpPr txBox="1"/>
            <p:nvPr/>
          </p:nvSpPr>
          <p:spPr>
            <a:xfrm>
              <a:off x="888184" y="5581686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Villa and Zimmerman. determined.ai. 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6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goal: </a:t>
            </a:r>
            <a:r>
              <a:rPr lang="en-US" sz="2000" dirty="0"/>
              <a:t>identify and control </a:t>
            </a:r>
            <a:r>
              <a:rPr lang="en-US" sz="2000" i="1" dirty="0"/>
              <a:t>sources of nondeterminism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/>
              <a:t>case study: </a:t>
            </a:r>
            <a:r>
              <a:rPr lang="en-US" sz="2000" dirty="0"/>
              <a:t>DQN for Atari Breakout</a:t>
            </a:r>
            <a:endParaRPr lang="en-US" sz="20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C3EEB-AA63-4A4F-8D11-15D2668B8FF5}"/>
              </a:ext>
            </a:extLst>
          </p:cNvPr>
          <p:cNvGrpSpPr/>
          <p:nvPr/>
        </p:nvGrpSpPr>
        <p:grpSpPr>
          <a:xfrm>
            <a:off x="457200" y="2849081"/>
            <a:ext cx="8198840" cy="2518794"/>
            <a:chOff x="457200" y="2849081"/>
            <a:chExt cx="8198840" cy="25187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759243-4B05-4B4A-9344-F39B1259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009067" y="2849081"/>
              <a:ext cx="3646973" cy="2258188"/>
            </a:xfrm>
            <a:prstGeom prst="rect">
              <a:avLst/>
            </a:prstGeom>
            <a:ln w="38100">
              <a:solidFill>
                <a:schemeClr val="bg1">
                  <a:lumMod val="20000"/>
                  <a:lumOff val="80000"/>
                </a:schemeClr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7DC581-B7F5-4964-934C-401B3C561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849081"/>
              <a:ext cx="3848756" cy="225818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9B79C7-A2B8-46F0-93C4-9A8ADABC2346}"/>
                </a:ext>
              </a:extLst>
            </p:cNvPr>
            <p:cNvSpPr txBox="1"/>
            <p:nvPr/>
          </p:nvSpPr>
          <p:spPr>
            <a:xfrm>
              <a:off x="4505111" y="3593455"/>
              <a:ext cx="30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1A523-69A5-437B-8CFD-F1F7F6664928}"/>
                </a:ext>
              </a:extLst>
            </p:cNvPr>
            <p:cNvSpPr txBox="1"/>
            <p:nvPr/>
          </p:nvSpPr>
          <p:spPr>
            <a:xfrm>
              <a:off x="819478" y="5091558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Mnih</a:t>
              </a:r>
              <a:r>
                <a:rPr lang="en-US" sz="11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 et al. Nature Letters. 2015.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5B8734-8A9E-4A30-BC19-27AAD21932CD}"/>
                </a:ext>
              </a:extLst>
            </p:cNvPr>
            <p:cNvSpPr txBox="1"/>
            <p:nvPr/>
          </p:nvSpPr>
          <p:spPr>
            <a:xfrm>
              <a:off x="5270453" y="5106265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Atari Breakout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1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9C5-A37C-45F3-BA1D-F026D1A8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5E1ED-4735-41F5-8E95-BCA41B96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D5E7A-65E5-4596-AD89-88DCB82421BF}"/>
              </a:ext>
            </a:extLst>
          </p:cNvPr>
          <p:cNvGrpSpPr/>
          <p:nvPr/>
        </p:nvGrpSpPr>
        <p:grpSpPr>
          <a:xfrm>
            <a:off x="5106845" y="2752949"/>
            <a:ext cx="3884755" cy="2199028"/>
            <a:chOff x="5315155" y="2551765"/>
            <a:chExt cx="3124200" cy="15404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9BE19B-64BA-439C-975C-67C0AC8DC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829711" y="2551765"/>
              <a:ext cx="2095089" cy="1297269"/>
            </a:xfrm>
            <a:prstGeom prst="rect">
              <a:avLst/>
            </a:prstGeom>
            <a:ln w="38100">
              <a:solidFill>
                <a:schemeClr val="bg1">
                  <a:lumMod val="20000"/>
                  <a:lumOff val="8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EC9A34-AFA2-4F14-B447-9AF7EA63FA11}"/>
                </a:ext>
              </a:extLst>
            </p:cNvPr>
            <p:cNvSpPr txBox="1"/>
            <p:nvPr/>
          </p:nvSpPr>
          <p:spPr>
            <a:xfrm>
              <a:off x="5315155" y="3855058"/>
              <a:ext cx="3124200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environment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1F6EE5-B87C-4E45-A961-1B7EF2C0C3C7}"/>
              </a:ext>
            </a:extLst>
          </p:cNvPr>
          <p:cNvGrpSpPr/>
          <p:nvPr/>
        </p:nvGrpSpPr>
        <p:grpSpPr>
          <a:xfrm>
            <a:off x="624630" y="2357987"/>
            <a:ext cx="3870779" cy="2988953"/>
            <a:chOff x="762000" y="1905000"/>
            <a:chExt cx="3870779" cy="29889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6327D4-33B9-438B-81C5-CC472ACBC51E}"/>
                </a:ext>
              </a:extLst>
            </p:cNvPr>
            <p:cNvGrpSpPr/>
            <p:nvPr/>
          </p:nvGrpSpPr>
          <p:grpSpPr>
            <a:xfrm>
              <a:off x="855999" y="3340230"/>
              <a:ext cx="1065304" cy="1057391"/>
              <a:chOff x="1247911" y="3163513"/>
              <a:chExt cx="1065304" cy="105739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EAF928D-D06E-4A06-BE84-37C7A2412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505157" y="3163513"/>
                <a:ext cx="514232" cy="83819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CA4A74-D1F3-4C2A-868C-FAA3874FF785}"/>
                  </a:ext>
                </a:extLst>
              </p:cNvPr>
              <p:cNvSpPr txBox="1"/>
              <p:nvPr/>
            </p:nvSpPr>
            <p:spPr>
              <a:xfrm>
                <a:off x="1247911" y="3959294"/>
                <a:ext cx="10653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</a:rPr>
                  <a:t>replay buffer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64A024E-8F7F-4AEF-972D-FA8695E7C77D}"/>
                </a:ext>
              </a:extLst>
            </p:cNvPr>
            <p:cNvSpPr/>
            <p:nvPr/>
          </p:nvSpPr>
          <p:spPr>
            <a:xfrm>
              <a:off x="838199" y="1905000"/>
              <a:ext cx="3657601" cy="2614926"/>
            </a:xfrm>
            <a:prstGeom prst="rect">
              <a:avLst/>
            </a:prstGeom>
            <a:noFill/>
            <a:ln>
              <a:solidFill>
                <a:schemeClr val="bg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846403-411F-4E92-AAE2-CA074041A928}"/>
                </a:ext>
              </a:extLst>
            </p:cNvPr>
            <p:cNvGrpSpPr/>
            <p:nvPr/>
          </p:nvGrpSpPr>
          <p:grpSpPr>
            <a:xfrm>
              <a:off x="762000" y="2005915"/>
              <a:ext cx="3124200" cy="1143000"/>
              <a:chOff x="361723" y="1371600"/>
              <a:chExt cx="3124200" cy="1143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5FB0CCD-5556-46EB-89EB-4CF9FDDE0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00" y="1371600"/>
                <a:ext cx="1561647" cy="91626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31F17-F757-4F00-B6FC-BF5F4E8681FE}"/>
                  </a:ext>
                </a:extLst>
              </p:cNvPr>
              <p:cNvSpPr txBox="1"/>
              <p:nvPr/>
            </p:nvSpPr>
            <p:spPr>
              <a:xfrm>
                <a:off x="361723" y="2252990"/>
                <a:ext cx="3124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</a:rPr>
                  <a:t>deep neural network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9E378A-DA21-4696-8424-C2C75D7B5418}"/>
                </a:ext>
              </a:extLst>
            </p:cNvPr>
            <p:cNvGrpSpPr/>
            <p:nvPr/>
          </p:nvGrpSpPr>
          <p:grpSpPr>
            <a:xfrm>
              <a:off x="2849210" y="3340671"/>
              <a:ext cx="1141965" cy="1051885"/>
              <a:chOff x="3321492" y="4369267"/>
              <a:chExt cx="1141965" cy="105188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9370438-0D99-4253-86F9-3909935F8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3352800" y="4369267"/>
                <a:ext cx="1110657" cy="83819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9F0E2-49CB-4CD7-854B-B8BCCFAABE0B}"/>
                  </a:ext>
                </a:extLst>
              </p:cNvPr>
              <p:cNvSpPr txBox="1"/>
              <p:nvPr/>
            </p:nvSpPr>
            <p:spPr>
              <a:xfrm>
                <a:off x="3321492" y="5159542"/>
                <a:ext cx="11419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</a:rPr>
                  <a:t>computation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D2A547E-F2DC-4A0C-BD79-E5FCB5BBE1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4925" y="2971801"/>
              <a:ext cx="247875" cy="318950"/>
            </a:xfrm>
            <a:prstGeom prst="straightConnector1">
              <a:avLst/>
            </a:prstGeom>
            <a:ln w="28575" cap="rnd" cmpd="sng" algn="ctr">
              <a:solidFill>
                <a:schemeClr val="bg1">
                  <a:lumMod val="20000"/>
                  <a:lumOff val="8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87E9F5-12F2-4CED-9D13-80AED7F44D9E}"/>
                </a:ext>
              </a:extLst>
            </p:cNvPr>
            <p:cNvCxnSpPr>
              <a:cxnSpLocks/>
            </p:cNvCxnSpPr>
            <p:nvPr/>
          </p:nvCxnSpPr>
          <p:spPr>
            <a:xfrm>
              <a:off x="1873746" y="3754100"/>
              <a:ext cx="869454" cy="5670"/>
            </a:xfrm>
            <a:prstGeom prst="straightConnector1">
              <a:avLst/>
            </a:prstGeom>
            <a:ln w="28575">
              <a:solidFill>
                <a:schemeClr val="bg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5C8608-91FD-46CF-9FE5-CAC055098D81}"/>
                </a:ext>
              </a:extLst>
            </p:cNvPr>
            <p:cNvGrpSpPr/>
            <p:nvPr/>
          </p:nvGrpSpPr>
          <p:grpSpPr>
            <a:xfrm>
              <a:off x="3261179" y="2027945"/>
              <a:ext cx="1371600" cy="954692"/>
              <a:chOff x="3261179" y="2027945"/>
              <a:chExt cx="1371600" cy="954692"/>
            </a:xfrm>
          </p:grpSpPr>
          <p:pic>
            <p:nvPicPr>
              <p:cNvPr id="1028" name="Picture 4" descr="Image result for pushing a button">
                <a:extLst>
                  <a:ext uri="{FF2B5EF4-FFF2-40B4-BE49-F238E27FC236}">
                    <a16:creationId xmlns:a16="http://schemas.microsoft.com/office/drawing/2014/main" id="{58A9CB32-A3E8-455D-8DC1-FB05543A7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1406" y="2027945"/>
                <a:ext cx="509588" cy="763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743F9C-C961-4B42-AF12-112693CCDA3D}"/>
                  </a:ext>
                </a:extLst>
              </p:cNvPr>
              <p:cNvSpPr txBox="1"/>
              <p:nvPr/>
            </p:nvSpPr>
            <p:spPr>
              <a:xfrm>
                <a:off x="3261179" y="2721027"/>
                <a:ext cx="1371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20000"/>
                        <a:lumOff val="80000"/>
                      </a:schemeClr>
                    </a:solidFill>
                  </a:rPr>
                  <a:t>action selection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B6227F1-EE15-462A-8AC0-04F57900B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0632" y="3017022"/>
              <a:ext cx="221548" cy="260342"/>
            </a:xfrm>
            <a:prstGeom prst="straightConnector1">
              <a:avLst/>
            </a:prstGeom>
            <a:ln w="28575">
              <a:solidFill>
                <a:schemeClr val="bg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D9C739-DC37-4EEF-B87A-2AC39F4412D0}"/>
                </a:ext>
              </a:extLst>
            </p:cNvPr>
            <p:cNvSpPr txBox="1"/>
            <p:nvPr/>
          </p:nvSpPr>
          <p:spPr>
            <a:xfrm>
              <a:off x="1104899" y="4555399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agent</a:t>
              </a:r>
              <a:endParaRPr lang="en-US" sz="1100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00F189-BD6B-47C2-BC05-341A3EB515B7}"/>
              </a:ext>
            </a:extLst>
          </p:cNvPr>
          <p:cNvGrpSpPr/>
          <p:nvPr/>
        </p:nvGrpSpPr>
        <p:grpSpPr>
          <a:xfrm>
            <a:off x="3005722" y="1767410"/>
            <a:ext cx="1143557" cy="991518"/>
            <a:chOff x="1806171" y="3999518"/>
            <a:chExt cx="1143557" cy="99151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55FA610-97B8-4690-9916-2DB2816F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570" y="4651191"/>
              <a:ext cx="594729" cy="33984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76B1D4-5466-4024-BA53-120CBABBBA47}"/>
                </a:ext>
              </a:extLst>
            </p:cNvPr>
            <p:cNvSpPr txBox="1"/>
            <p:nvPr/>
          </p:nvSpPr>
          <p:spPr>
            <a:xfrm>
              <a:off x="1806171" y="3999518"/>
              <a:ext cx="1143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exploration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16DB2D1-C196-42E3-8D18-E1D813CCF88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2336409" y="4276517"/>
              <a:ext cx="41541" cy="3464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05CB93-A982-4C1F-87F2-5FE38E651F65}"/>
              </a:ext>
            </a:extLst>
          </p:cNvPr>
          <p:cNvGrpSpPr/>
          <p:nvPr/>
        </p:nvGrpSpPr>
        <p:grpSpPr>
          <a:xfrm>
            <a:off x="584877" y="4244362"/>
            <a:ext cx="1746228" cy="1120986"/>
            <a:chOff x="432477" y="3638975"/>
            <a:chExt cx="1746228" cy="112098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2386556-8FA5-44B7-88BA-82D1B1D4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976" y="3638975"/>
              <a:ext cx="594729" cy="33984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166CDB-F590-48D1-854A-1F37AF052A58}"/>
                </a:ext>
              </a:extLst>
            </p:cNvPr>
            <p:cNvSpPr txBox="1"/>
            <p:nvPr/>
          </p:nvSpPr>
          <p:spPr>
            <a:xfrm>
              <a:off x="432477" y="4482962"/>
              <a:ext cx="1738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minibatch sampling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56724F5-8329-4E1D-B10B-C8583793A501}"/>
                </a:ext>
              </a:extLst>
            </p:cNvPr>
            <p:cNvCxnSpPr>
              <a:cxnSpLocks/>
              <a:stCxn id="52" idx="0"/>
              <a:endCxn id="51" idx="2"/>
            </p:cNvCxnSpPr>
            <p:nvPr/>
          </p:nvCxnSpPr>
          <p:spPr>
            <a:xfrm flipV="1">
              <a:off x="1301620" y="3978820"/>
              <a:ext cx="579721" cy="5041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225094-FF76-476F-A460-615A4CAF7121}"/>
              </a:ext>
            </a:extLst>
          </p:cNvPr>
          <p:cNvGrpSpPr/>
          <p:nvPr/>
        </p:nvGrpSpPr>
        <p:grpSpPr>
          <a:xfrm>
            <a:off x="129050" y="1692527"/>
            <a:ext cx="1480718" cy="1160181"/>
            <a:chOff x="1103581" y="3830855"/>
            <a:chExt cx="1480718" cy="116018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8F27772-ABBC-4CED-8173-5D552EBB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570" y="4651191"/>
              <a:ext cx="594729" cy="33984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E17ABB-E056-4EEF-A59F-F47CAC719703}"/>
                </a:ext>
              </a:extLst>
            </p:cNvPr>
            <p:cNvSpPr txBox="1"/>
            <p:nvPr/>
          </p:nvSpPr>
          <p:spPr>
            <a:xfrm>
              <a:off x="1103581" y="3830855"/>
              <a:ext cx="114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network initialization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454BC27-41D9-49D1-B885-579EE745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735413" y="4282898"/>
              <a:ext cx="402817" cy="3682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404808A-8770-4A49-951C-99D5654F1432}"/>
              </a:ext>
            </a:extLst>
          </p:cNvPr>
          <p:cNvCxnSpPr>
            <a:cxnSpLocks/>
          </p:cNvCxnSpPr>
          <p:nvPr/>
        </p:nvCxnSpPr>
        <p:spPr>
          <a:xfrm flipH="1">
            <a:off x="4495409" y="3665450"/>
            <a:ext cx="1143391" cy="0"/>
          </a:xfrm>
          <a:prstGeom prst="straightConnector1">
            <a:avLst/>
          </a:prstGeom>
          <a:ln w="28575" cap="rnd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9518C6-F1C8-4D19-9A39-4E3B3C4DC595}"/>
              </a:ext>
            </a:extLst>
          </p:cNvPr>
          <p:cNvGrpSpPr/>
          <p:nvPr/>
        </p:nvGrpSpPr>
        <p:grpSpPr>
          <a:xfrm>
            <a:off x="5416095" y="1806070"/>
            <a:ext cx="1533683" cy="1155783"/>
            <a:chOff x="1989570" y="3835253"/>
            <a:chExt cx="1533683" cy="115578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F46ABED-8262-40E9-9B44-0F68F2F2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570" y="4651191"/>
              <a:ext cx="594729" cy="339845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9A6540-6892-4BE8-93C5-B8C651256964}"/>
                </a:ext>
              </a:extLst>
            </p:cNvPr>
            <p:cNvSpPr txBox="1"/>
            <p:nvPr/>
          </p:nvSpPr>
          <p:spPr>
            <a:xfrm>
              <a:off x="2379696" y="3835253"/>
              <a:ext cx="114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stochastic transitions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A483C5B-9AAA-42AE-9CA5-392AC3EE63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4299" y="4264119"/>
              <a:ext cx="313777" cy="3392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3A3A94F-8C7E-4D66-B479-1572F6096E32}"/>
              </a:ext>
            </a:extLst>
          </p:cNvPr>
          <p:cNvGrpSpPr/>
          <p:nvPr/>
        </p:nvGrpSpPr>
        <p:grpSpPr>
          <a:xfrm>
            <a:off x="3067246" y="4473236"/>
            <a:ext cx="2647754" cy="1170029"/>
            <a:chOff x="1150199" y="3811991"/>
            <a:chExt cx="2647754" cy="1170029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3E2307C-094D-48C6-82E3-77FE817B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503" y="3811991"/>
              <a:ext cx="594729" cy="33984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9DBCE0E-DCDD-4F30-B2AE-DD47622CBDB4}"/>
                </a:ext>
              </a:extLst>
            </p:cNvPr>
            <p:cNvSpPr txBox="1"/>
            <p:nvPr/>
          </p:nvSpPr>
          <p:spPr>
            <a:xfrm>
              <a:off x="1150199" y="4520355"/>
              <a:ext cx="2647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parallelized floating point arithmetic (GPU)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2576CB1-7FE5-48A3-B8C0-F4DC0AA6FE23}"/>
                </a:ext>
              </a:extLst>
            </p:cNvPr>
            <p:cNvCxnSpPr>
              <a:cxnSpLocks/>
              <a:stCxn id="39" idx="3"/>
              <a:endCxn id="73" idx="2"/>
            </p:cNvCxnSpPr>
            <p:nvPr/>
          </p:nvCxnSpPr>
          <p:spPr>
            <a:xfrm flipH="1" flipV="1">
              <a:off x="1934868" y="4151836"/>
              <a:ext cx="239814" cy="4407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4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15DF-5888-4AAD-ADB7-B68120EE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5E007-0814-46FE-9CBF-E4D401D7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ounded Rectangle 64">
            <a:extLst>
              <a:ext uri="{FF2B5EF4-FFF2-40B4-BE49-F238E27FC236}">
                <a16:creationId xmlns:a16="http://schemas.microsoft.com/office/drawing/2014/main" id="{56E88C3E-AAEC-4786-80AE-A8A1A0A78634}"/>
              </a:ext>
            </a:extLst>
          </p:cNvPr>
          <p:cNvSpPr/>
          <p:nvPr/>
        </p:nvSpPr>
        <p:spPr>
          <a:xfrm>
            <a:off x="1605295" y="1600200"/>
            <a:ext cx="5933410" cy="781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what kind of experimental </a:t>
            </a:r>
            <a:r>
              <a:rPr lang="en-US" b="1" i="1" dirty="0">
                <a:solidFill>
                  <a:schemeClr val="tx1"/>
                </a:solidFill>
              </a:rPr>
              <a:t>variance</a:t>
            </a:r>
            <a:r>
              <a:rPr lang="en-US" i="1" dirty="0">
                <a:solidFill>
                  <a:schemeClr val="tx1"/>
                </a:solidFill>
              </a:rPr>
              <a:t> is induced by each source of  nondeterminism in deep reinforcement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EFEE8-4FC4-467C-B633-9495DBA3B49F}"/>
              </a:ext>
            </a:extLst>
          </p:cNvPr>
          <p:cNvSpPr txBox="1"/>
          <p:nvPr/>
        </p:nvSpPr>
        <p:spPr>
          <a:xfrm>
            <a:off x="1263941" y="273427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experimental setup:</a:t>
            </a:r>
          </a:p>
          <a:p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single source of nondeterminism at a time</a:t>
            </a:r>
          </a:p>
          <a:p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5 training runs per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0C4E7-0167-4542-BFF4-5AFD73BAA16B}"/>
              </a:ext>
            </a:extLst>
          </p:cNvPr>
          <p:cNvSpPr txBox="1"/>
          <p:nvPr/>
        </p:nvSpPr>
        <p:spPr>
          <a:xfrm>
            <a:off x="1263941" y="3812114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evaluation metric:</a:t>
            </a:r>
          </a:p>
          <a:p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remove environment stochasticity</a:t>
            </a:r>
          </a:p>
          <a:p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100 predefined action sequences = 100 (good) start states</a:t>
            </a:r>
          </a:p>
          <a:p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performance = average score at the end of 100 episodes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86825-B635-4354-8E15-216CBF181900}"/>
              </a:ext>
            </a:extLst>
          </p:cNvPr>
          <p:cNvSpPr txBox="1"/>
          <p:nvPr/>
        </p:nvSpPr>
        <p:spPr>
          <a:xfrm>
            <a:off x="1263941" y="51054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results:</a:t>
            </a:r>
          </a:p>
          <a:p>
            <a:r>
              <a:rPr lang="en-US" sz="1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14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average </a:t>
            </a: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score (over all 5 trained networks)</a:t>
            </a:r>
          </a:p>
          <a:p>
            <a:r>
              <a:rPr lang="en-US" sz="14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14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best</a:t>
            </a: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score (over all 5 trained networks)</a:t>
            </a:r>
            <a:endParaRPr lang="en-US" sz="1400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AD1A-D0F4-4183-84B1-3F996E43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7ED16-3863-4549-9718-9580130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E6E81-7CE8-4030-AB7E-BF0EA7A5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5867400" cy="44005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346DF0-CCBC-4050-8665-EF8F3B4A5F2F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/>
              <a:t>practical takeaway: </a:t>
            </a:r>
            <a:r>
              <a:rPr lang="en-US" sz="2000" i="1" dirty="0"/>
              <a:t>replicability is achievable!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5CE76-682B-484A-A5D5-61974FBE2F3D}"/>
              </a:ext>
            </a:extLst>
          </p:cNvPr>
          <p:cNvSpPr txBox="1"/>
          <p:nvPr/>
        </p:nvSpPr>
        <p:spPr>
          <a:xfrm>
            <a:off x="75851" y="2702868"/>
            <a:ext cx="23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run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C6FF1-E932-4229-B7E6-65FFD6605DD5}"/>
              </a:ext>
            </a:extLst>
          </p:cNvPr>
          <p:cNvSpPr txBox="1"/>
          <p:nvPr/>
        </p:nvSpPr>
        <p:spPr>
          <a:xfrm>
            <a:off x="75851" y="3289771"/>
            <a:ext cx="23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+ run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DD9C5-126E-453E-893F-EDCE984D926F}"/>
              </a:ext>
            </a:extLst>
          </p:cNvPr>
          <p:cNvSpPr txBox="1"/>
          <p:nvPr/>
        </p:nvSpPr>
        <p:spPr>
          <a:xfrm>
            <a:off x="75851" y="3876675"/>
            <a:ext cx="23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+ run 3, 4, 5</a:t>
            </a:r>
          </a:p>
        </p:txBody>
      </p:sp>
    </p:spTree>
    <p:extLst>
      <p:ext uri="{BB962C8B-B14F-4D97-AF65-F5344CB8AC3E}">
        <p14:creationId xmlns:p14="http://schemas.microsoft.com/office/powerpoint/2010/main" val="20680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AD1A-D0F4-4183-84B1-3F996E43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7ED16-3863-4549-9718-9580130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346DF0-CCBC-4050-8665-EF8F3B4A5F2F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uncontrolled GPU nondeterminism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05A76-A1FE-44D3-A21D-77B74783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8" y="1981200"/>
            <a:ext cx="4959485" cy="37196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7161E2-D3F3-45C5-834F-EAE046AEFD14}"/>
              </a:ext>
            </a:extLst>
          </p:cNvPr>
          <p:cNvGrpSpPr/>
          <p:nvPr/>
        </p:nvGrpSpPr>
        <p:grpSpPr>
          <a:xfrm>
            <a:off x="7467600" y="1310315"/>
            <a:ext cx="1141965" cy="1051885"/>
            <a:chOff x="7360092" y="843065"/>
            <a:chExt cx="1141965" cy="10518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50F670-923D-4E7B-BC63-2C416C57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91400" y="843065"/>
              <a:ext cx="1110657" cy="8381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18D980-7D00-4FF0-BCEA-A526C902516D}"/>
                </a:ext>
              </a:extLst>
            </p:cNvPr>
            <p:cNvSpPr txBox="1"/>
            <p:nvPr/>
          </p:nvSpPr>
          <p:spPr>
            <a:xfrm>
              <a:off x="7360092" y="1633340"/>
              <a:ext cx="1141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computation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1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AD1A-D0F4-4183-84B1-3F996E43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7ED16-3863-4549-9718-9580130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409C-FB85-4B91-9BE2-D2F56A7AB92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346DF0-CCBC-4050-8665-EF8F3B4A5F2F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sensitivity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084D8-5642-480E-A486-D9A00AD9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87662"/>
            <a:ext cx="8763000" cy="163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C54C7-C8A5-40B9-9A4C-91D96B12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13620"/>
            <a:ext cx="4267200" cy="25133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0EA6BC-ED87-46A8-91DD-4788ED2966E2}"/>
              </a:ext>
            </a:extLst>
          </p:cNvPr>
          <p:cNvGrpSpPr/>
          <p:nvPr/>
        </p:nvGrpSpPr>
        <p:grpSpPr>
          <a:xfrm>
            <a:off x="7165957" y="1066800"/>
            <a:ext cx="1424974" cy="1680537"/>
            <a:chOff x="6743081" y="388938"/>
            <a:chExt cx="1424974" cy="16805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9D29CA-D12B-43B2-8DBE-8E9CAD670BBF}"/>
                </a:ext>
              </a:extLst>
            </p:cNvPr>
            <p:cNvSpPr txBox="1"/>
            <p:nvPr/>
          </p:nvSpPr>
          <p:spPr>
            <a:xfrm>
              <a:off x="6743081" y="1669365"/>
              <a:ext cx="1424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</a:rPr>
                <a:t>Prabhat Nagarajan</a:t>
              </a:r>
            </a:p>
            <a:p>
              <a:pPr algn="ctr"/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</a:rPr>
                <a:t>prabhatnagarajan.com</a:t>
              </a:r>
            </a:p>
          </p:txBody>
        </p:sp>
        <p:pic>
          <p:nvPicPr>
            <p:cNvPr id="8" name="Picture 2" descr="https://prabhatnagarajan.com/img/profile.png">
              <a:extLst>
                <a:ext uri="{FF2B5EF4-FFF2-40B4-BE49-F238E27FC236}">
                  <a16:creationId xmlns:a16="http://schemas.microsoft.com/office/drawing/2014/main" id="{A1023829-7D31-4FDB-806E-977C697E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740" y="388938"/>
              <a:ext cx="1303656" cy="130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23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BFBFBF"/>
      </a:lt1>
      <a:dk2>
        <a:srgbClr val="000000"/>
      </a:dk2>
      <a:lt2>
        <a:srgbClr val="BFBFB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10819</TotalTime>
  <Words>271</Words>
  <Application>Microsoft Office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Deterministic Implementations for Reproducibility in Deep Reinforcement Learning</vt:lpstr>
      <vt:lpstr>Reproducibility in Machine Learning</vt:lpstr>
      <vt:lpstr>Deterministic Implementations</vt:lpstr>
      <vt:lpstr>Deep Q-Learning</vt:lpstr>
      <vt:lpstr>Sensitivity Analysis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Saliency</dc:title>
  <dc:creator>warnellg</dc:creator>
  <cp:lastModifiedBy>warnellg</cp:lastModifiedBy>
  <cp:revision>1519</cp:revision>
  <dcterms:created xsi:type="dcterms:W3CDTF">2013-03-10T19:35:37Z</dcterms:created>
  <dcterms:modified xsi:type="dcterms:W3CDTF">2018-09-20T22:39:28Z</dcterms:modified>
</cp:coreProperties>
</file>