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65979a7c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65979a7c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more about MM algorithm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65979a7c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65979a7c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6e3b688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6e3b6889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5ce0f7d7f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5ce0f7d7f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84d80376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84d80376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84d80376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84d80376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5ccf2eb8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55ccf2eb8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84d80376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584d80376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800">
                <a:solidFill>
                  <a:srgbClr val="595959"/>
                </a:solidFill>
              </a:rPr>
              <a:t>What conclusions are drawn from the results by the authors?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595959"/>
                </a:solidFill>
              </a:rPr>
              <a:t>What insights are gained from the experiments?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595959"/>
                </a:solidFill>
              </a:rPr>
              <a:t>What strengths and weaknesses of the proposed method are illustrated by the results?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800">
                <a:solidFill>
                  <a:srgbClr val="595959"/>
                </a:solidFill>
              </a:rPr>
              <a:t>Are the stated conclusions fully backed by the results and references?</a:t>
            </a:r>
            <a:endParaRPr sz="800">
              <a:solidFill>
                <a:schemeClr val="dk1"/>
              </a:solidFill>
            </a:endParaRPr>
          </a:p>
          <a:p>
            <a:pPr marL="28575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Noto Sans Symbols"/>
              <a:buChar char="❖"/>
            </a:pPr>
            <a:r>
              <a:rPr lang="en-US" sz="800">
                <a:solidFill>
                  <a:srgbClr val="595959"/>
                </a:solidFill>
              </a:rPr>
              <a:t>If so, why? (Recap the relevant supporting evidences from the given results + refs)</a:t>
            </a:r>
            <a:endParaRPr sz="8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❖"/>
            </a:pPr>
            <a:r>
              <a:rPr lang="en-US" sz="600">
                <a:solidFill>
                  <a:srgbClr val="595959"/>
                </a:solidFill>
              </a:rPr>
              <a:t>If not, what are t</a:t>
            </a:r>
            <a:r>
              <a:rPr lang="en-US" sz="1200">
                <a:solidFill>
                  <a:srgbClr val="595959"/>
                </a:solidFill>
              </a:rPr>
              <a:t>he additional experiments / comparisons that can further support/repudiate the conclusions of the paper?</a:t>
            </a:r>
            <a:endParaRPr sz="9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6a1afc1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56a1afc1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3b1050a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53b1050a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Deep Reinforcement Learning for Robotics Manipulation with Asynchronous Off-Policy Updates: Gu et al, 2016.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DeepLoco: Dynamic Locomotion Skills Using Hierarchical Deep Reinforcement Learning: Peng et al, 2017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800" b="1">
                <a:solidFill>
                  <a:srgbClr val="595959"/>
                </a:solidFill>
              </a:rPr>
              <a:t>1-2 slides</a:t>
            </a:r>
            <a:endParaRPr sz="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800">
                <a:solidFill>
                  <a:srgbClr val="595959"/>
                </a:solidFill>
              </a:rPr>
              <a:t>What interesting questions does it raise for future work? </a:t>
            </a:r>
            <a:endParaRPr sz="800">
              <a:solidFill>
                <a:schemeClr val="dk1"/>
              </a:solidFill>
            </a:endParaRPr>
          </a:p>
          <a:p>
            <a:pPr marL="28575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Noto Sans Symbols"/>
              <a:buChar char="❖"/>
            </a:pPr>
            <a:r>
              <a:rPr lang="en-US" sz="800">
                <a:solidFill>
                  <a:srgbClr val="595959"/>
                </a:solidFill>
              </a:rPr>
              <a:t>Your own ideas for future work</a:t>
            </a:r>
            <a:endParaRPr sz="800">
              <a:solidFill>
                <a:schemeClr val="dk1"/>
              </a:solidFill>
            </a:endParaRPr>
          </a:p>
          <a:p>
            <a:pPr marL="28575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Noto Sans Symbols"/>
              <a:buChar char="❖"/>
            </a:pPr>
            <a:r>
              <a:rPr lang="en-US" sz="800">
                <a:solidFill>
                  <a:srgbClr val="595959"/>
                </a:solidFill>
              </a:rPr>
              <a:t>Others’ ideas (if others have already built on this idea)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900" b="1">
                <a:solidFill>
                  <a:srgbClr val="595959"/>
                </a:solidFill>
              </a:rPr>
              <a:t>1-2 slides</a:t>
            </a:r>
            <a:endParaRPr sz="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900">
                <a:solidFill>
                  <a:srgbClr val="595959"/>
                </a:solidFill>
              </a:rPr>
              <a:t>Pointers to papers that use this paper as a reference and/or other very related papers that others may want to read</a:t>
            </a:r>
            <a:endParaRPr sz="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900">
                <a:solidFill>
                  <a:srgbClr val="595959"/>
                </a:solidFill>
              </a:rPr>
              <a:t>Point classmates to where they can go for further reading on this paper/reading</a:t>
            </a:r>
            <a:endParaRPr sz="9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800">
                <a:solidFill>
                  <a:srgbClr val="595959"/>
                </a:solidFill>
              </a:rPr>
              <a:t>Approximately one bullet for each of the following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800">
                <a:solidFill>
                  <a:srgbClr val="595959"/>
                </a:solidFill>
              </a:rPr>
              <a:t>Problem the reading is discussing</a:t>
            </a:r>
            <a:endParaRPr sz="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595959"/>
                </a:solidFill>
              </a:rPr>
              <a:t>Why is it important and hard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595959"/>
                </a:solidFill>
              </a:rPr>
              <a:t>What is the key limitation of prior work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595959"/>
                </a:solidFill>
              </a:rPr>
              <a:t>What is the key insight(s) (try to do in 1-3) of the proposed work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595959"/>
                </a:solidFill>
              </a:rPr>
              <a:t>What did they demonstrate by this insight? (tighter theoretical bounds, state of the art performance on X, etc)</a:t>
            </a:r>
            <a:endParaRPr sz="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3b1050a7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3b1050a7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2d4449a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2d4449a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9d0c85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9d0c854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an overview of RL and MDPs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2d4449a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2d4449a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2d4449a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2d4449a9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65979a7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65979a7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400" b="1">
                <a:solidFill>
                  <a:srgbClr val="595959"/>
                </a:solidFill>
              </a:rPr>
              <a:t>1-5 slides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65979a7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65979a7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 the reasons for both approaches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3961" y="85848"/>
            <a:ext cx="1648139" cy="38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20" y="86106"/>
            <a:ext cx="2286000" cy="38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0" y="4870839"/>
            <a:ext cx="22541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CS391R: Robot Learning (Fall 202</a:t>
            </a:r>
            <a:r>
              <a:rPr lang="en-U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7.0634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ai.com/blog/baselines-acktr-a2c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inningup.openai.com/en/latest/spinningup/rl_intro2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469744"/>
            <a:ext cx="8520600" cy="87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/>
              <a:t>Trust Region Policy Optimization </a:t>
            </a:r>
            <a:endParaRPr sz="3600"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2552500" y="3146325"/>
            <a:ext cx="33987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595959"/>
                </a:solidFill>
              </a:rPr>
              <a:t>Abayomi Adekanmbi</a:t>
            </a: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37525" y="3791500"/>
            <a:ext cx="35136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595959"/>
                </a:solidFill>
              </a:rPr>
              <a:t>September 27,2022</a:t>
            </a: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282675" y="2371650"/>
            <a:ext cx="682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John Schulman, Sergey Levine, Philipp Moritz, Michael I. Jordan, Pieter Abbeel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Monotonic Improvement Theory </a:t>
            </a: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Guarantee to always find the best policy 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Find the performance lower bound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Majorize - Maximization wrt objective 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75" y="1907863"/>
            <a:ext cx="664845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>
            <a:off x="2103575" y="1907875"/>
            <a:ext cx="2039400" cy="3921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22"/>
          <p:cNvCxnSpPr/>
          <p:nvPr/>
        </p:nvCxnSpPr>
        <p:spPr>
          <a:xfrm flipH="1">
            <a:off x="4142975" y="1718675"/>
            <a:ext cx="622200" cy="27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22"/>
          <p:cNvSpPr txBox="1"/>
          <p:nvPr/>
        </p:nvSpPr>
        <p:spPr>
          <a:xfrm>
            <a:off x="4765175" y="1492375"/>
            <a:ext cx="2347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maximize wrt new policy</a:t>
            </a:r>
            <a:endParaRPr sz="1500"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475" y="3194575"/>
            <a:ext cx="3604250" cy="13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0225" y="2850850"/>
            <a:ext cx="458745" cy="2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/>
          <p:nvPr/>
        </p:nvSpPr>
        <p:spPr>
          <a:xfrm>
            <a:off x="2424250" y="2375700"/>
            <a:ext cx="1308300" cy="3921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Optimization of Parameterized Policies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Recall the penalty term C, then a constrained optimization problem is defined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Constraint bounded by the KL- Divergence between the old and new policy 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975" y="1823975"/>
            <a:ext cx="4135876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7925" y="2474950"/>
            <a:ext cx="3809375" cy="9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Optimization of Parameterized Policies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Solve expansion Taylor`s Polynomial Approximation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L are eliminated because of small changes between old and new policy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Use Natural Policy gradient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l="-4440" t="9460" r="4439" b="-9460"/>
          <a:stretch/>
        </p:blipFill>
        <p:spPr>
          <a:xfrm>
            <a:off x="1513525" y="4166850"/>
            <a:ext cx="2886200" cy="6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00" y="2807875"/>
            <a:ext cx="4192899" cy="7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325" y="1663900"/>
            <a:ext cx="4924074" cy="793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Trust Region Policy Optimization Algorithm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50" y="1130850"/>
            <a:ext cx="6894174" cy="333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Experimental Setup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Simulated Robot Locomotion(MuJoCo)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Summers - 10D state space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Walkers - 18D state space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Hooper - 12D state space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Atari 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Learns from raw image inputs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Continuous State space 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 sz="1600"/>
              <a:t>Discrete actions e.g dodging bullets</a:t>
            </a:r>
            <a:r>
              <a:rPr lang="en-US"/>
              <a:t> 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8437" y="640700"/>
            <a:ext cx="3296450" cy="18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4">
            <a:alphaModFix/>
          </a:blip>
          <a:srcRect l="-1280" r="1279"/>
          <a:stretch/>
        </p:blipFill>
        <p:spPr>
          <a:xfrm>
            <a:off x="5121900" y="2810575"/>
            <a:ext cx="4009476" cy="19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Sample-based estimation of advantage functions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Single Path - sample from __ and generate trajectories from old policy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Vine - roll-out and sample multiple actions and trajectories </a:t>
            </a: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425" y="1615163"/>
            <a:ext cx="5026624" cy="19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132125" y="297976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Experimental Results</a:t>
            </a: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350" y="1458076"/>
            <a:ext cx="4872699" cy="33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132125" y="1013300"/>
            <a:ext cx="49728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2"/>
                </a:solidFill>
              </a:rPr>
              <a:t>Simulated Robotic Locomotion tasks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❏"/>
            </a:pPr>
            <a:r>
              <a:rPr lang="en-US" sz="1800">
                <a:solidFill>
                  <a:schemeClr val="dk2"/>
                </a:solidFill>
              </a:rPr>
              <a:t>Hopper: 12-dim state space -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❏"/>
            </a:pPr>
            <a:r>
              <a:rPr lang="en-US" sz="1800">
                <a:solidFill>
                  <a:schemeClr val="dk2"/>
                </a:solidFill>
              </a:rPr>
              <a:t>Walker: 18-dim state space 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</a:rPr>
              <a:t>rewards</a:t>
            </a:r>
            <a:r>
              <a:rPr lang="en-US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❏"/>
            </a:pPr>
            <a:r>
              <a:rPr lang="en-US" sz="1800">
                <a:solidFill>
                  <a:schemeClr val="dk2"/>
                </a:solidFill>
              </a:rPr>
              <a:t>encourage fast and stable running (hopper)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❏"/>
            </a:pPr>
            <a:r>
              <a:rPr lang="en-US" sz="1800">
                <a:solidFill>
                  <a:schemeClr val="dk2"/>
                </a:solidFill>
              </a:rPr>
              <a:t>encourage smooth walker (walker)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Atari games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discrete action space :  0 / 1</a:t>
            </a:r>
            <a:endParaRPr/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12" y="2363950"/>
            <a:ext cx="7669476" cy="17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Discussion of Results</a:t>
            </a:r>
            <a:endParaRPr/>
          </a:p>
        </p:txBody>
      </p:sp>
      <p:sp>
        <p:nvSpPr>
          <p:cNvPr id="217" name="Google Shape;217;p30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Theoretical guarantees of monotonic improvement </a:t>
            </a:r>
            <a:endParaRPr sz="200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Policy learned in robot locomotion was generalisable across subtasks </a:t>
            </a:r>
            <a:endParaRPr sz="200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Policy can be used for perception and control.</a:t>
            </a:r>
            <a:endParaRPr sz="200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Modification to recurrent policies with hidden state could be useful for roll out estimation in a partially observed setting.</a:t>
            </a:r>
            <a:endParaRPr sz="2000"/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Critique / Limitations / Open Issues </a:t>
            </a: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Hard to use with architectures with multiple outputs, e.g., policy and value function (need to weight different terms in distance metric)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Performs poorly on tasks requiring deep CNNs and RNNs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Conjugate gradients approach is more complicated than SGD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 and Motivation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038950"/>
            <a:ext cx="8520600" cy="3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Reinforcement Learning in Robotics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Observation: Sensors, Camera images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Reward: Navigation without collision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Actions : Move Joints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50" y="1507276"/>
            <a:ext cx="3499902" cy="1742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08650" y="3134300"/>
            <a:ext cx="26103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2"/>
                </a:solidFill>
              </a:rPr>
              <a:t>Robot Manipulation 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9324" y="1507287"/>
            <a:ext cx="4432978" cy="17424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5195213" y="3134300"/>
            <a:ext cx="26103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Robot Locomotion 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Future Work for Paper / Reading</a:t>
            </a:r>
            <a:endParaRPr/>
          </a:p>
        </p:txBody>
      </p:sp>
      <p:sp>
        <p:nvSpPr>
          <p:cNvPr id="231" name="Google Shape;231;p32"/>
          <p:cNvSpPr txBox="1"/>
          <p:nvPr/>
        </p:nvSpPr>
        <p:spPr>
          <a:xfrm>
            <a:off x="2355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TRPO does not always work well in practice and is computationally inefficient.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comes next?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 u="sng" dirty="0">
                <a:solidFill>
                  <a:schemeClr val="hlink"/>
                </a:solidFill>
                <a:highlight>
                  <a:srgbClr val="FDFDFD"/>
                </a:highlight>
                <a:hlinkClick r:id="rId3"/>
              </a:rPr>
              <a:t>Proximal Policy Optimization</a:t>
            </a:r>
            <a:r>
              <a:rPr lang="en-US" sz="2000" dirty="0">
                <a:solidFill>
                  <a:srgbClr val="111111"/>
                </a:solidFill>
                <a:highlight>
                  <a:srgbClr val="FDFDFD"/>
                </a:highlight>
              </a:rPr>
              <a:t> </a:t>
            </a:r>
            <a:r>
              <a:rPr lang="en-US" sz="1100" dirty="0">
                <a:solidFill>
                  <a:schemeClr val="dk1"/>
                </a:solidFill>
              </a:rPr>
              <a:t>Schulman, J., Wolski, F., </a:t>
            </a:r>
            <a:r>
              <a:rPr lang="en-US" sz="1100" dirty="0" err="1">
                <a:solidFill>
                  <a:schemeClr val="dk1"/>
                </a:solidFill>
              </a:rPr>
              <a:t>Dhariwal</a:t>
            </a:r>
            <a:r>
              <a:rPr lang="en-US" sz="1100" dirty="0">
                <a:solidFill>
                  <a:schemeClr val="dk1"/>
                </a:solidFill>
              </a:rPr>
              <a:t>, P., Radford, A., &amp; </a:t>
            </a:r>
            <a:r>
              <a:rPr lang="en-US" sz="1100" dirty="0" err="1">
                <a:solidFill>
                  <a:schemeClr val="dk1"/>
                </a:solidFill>
              </a:rPr>
              <a:t>Klimov</a:t>
            </a:r>
            <a:r>
              <a:rPr lang="en-US" sz="1100" dirty="0">
                <a:solidFill>
                  <a:schemeClr val="dk1"/>
                </a:solidFill>
              </a:rPr>
              <a:t>, O. (2017). Proximal Policy Optimization Algorithms. </a:t>
            </a:r>
            <a:r>
              <a:rPr lang="en-US" sz="1100" i="1" dirty="0" err="1">
                <a:solidFill>
                  <a:schemeClr val="dk1"/>
                </a:solidFill>
              </a:rPr>
              <a:t>arXiv</a:t>
            </a:r>
            <a:r>
              <a:rPr lang="en-US" sz="1100" dirty="0">
                <a:solidFill>
                  <a:schemeClr val="dk1"/>
                </a:solidFill>
              </a:rPr>
              <a:t>. https://</a:t>
            </a:r>
            <a:r>
              <a:rPr lang="en-US" sz="1100" dirty="0" err="1">
                <a:solidFill>
                  <a:schemeClr val="dk1"/>
                </a:solidFill>
              </a:rPr>
              <a:t>doi.org</a:t>
            </a:r>
            <a:r>
              <a:rPr lang="en-US" sz="1100" dirty="0">
                <a:solidFill>
                  <a:schemeClr val="dk1"/>
                </a:solidFill>
              </a:rPr>
              <a:t>/10.48550/arXiv.1707.06347</a:t>
            </a:r>
            <a:endParaRPr sz="2000" dirty="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 u="sng" dirty="0">
                <a:solidFill>
                  <a:schemeClr val="hlink"/>
                </a:solidFill>
                <a:highlight>
                  <a:srgbClr val="FDFDFD"/>
                </a:highlight>
                <a:hlinkClick r:id="rId4"/>
              </a:rPr>
              <a:t>Actor-Critic based Kronecker-Factored Trust Region</a:t>
            </a:r>
            <a:r>
              <a:rPr lang="en-US" sz="2000" dirty="0">
                <a:solidFill>
                  <a:srgbClr val="111111"/>
                </a:solidFill>
                <a:highlight>
                  <a:srgbClr val="FDFDFD"/>
                </a:highlight>
              </a:rPr>
              <a:t> </a:t>
            </a:r>
            <a:r>
              <a:rPr lang="en-US" sz="1100" dirty="0">
                <a:solidFill>
                  <a:schemeClr val="dk1"/>
                </a:solidFill>
              </a:rPr>
              <a:t>Wu, Y., </a:t>
            </a:r>
            <a:r>
              <a:rPr lang="en-US" sz="1100" dirty="0" err="1">
                <a:solidFill>
                  <a:schemeClr val="dk1"/>
                </a:solidFill>
              </a:rPr>
              <a:t>Mansimov</a:t>
            </a:r>
            <a:r>
              <a:rPr lang="en-US" sz="1100" dirty="0">
                <a:solidFill>
                  <a:schemeClr val="dk1"/>
                </a:solidFill>
              </a:rPr>
              <a:t>, E., Liao, S., Grosse, R., &amp; Ba, J. (2017). Scalable trust-region method for deep reinforcement learning using Kronecker-factored approximation. </a:t>
            </a:r>
            <a:r>
              <a:rPr lang="en-US" sz="1100" i="1" dirty="0" err="1">
                <a:solidFill>
                  <a:schemeClr val="dk1"/>
                </a:solidFill>
              </a:rPr>
              <a:t>arXiv</a:t>
            </a:r>
            <a:r>
              <a:rPr lang="en-US" sz="1100" dirty="0">
                <a:solidFill>
                  <a:schemeClr val="dk1"/>
                </a:solidFill>
              </a:rPr>
              <a:t>. https://</a:t>
            </a:r>
            <a:r>
              <a:rPr lang="en-US" sz="1100" dirty="0" err="1">
                <a:solidFill>
                  <a:schemeClr val="dk1"/>
                </a:solidFill>
              </a:rPr>
              <a:t>doi.org</a:t>
            </a:r>
            <a:r>
              <a:rPr lang="en-US" sz="1100" dirty="0">
                <a:solidFill>
                  <a:schemeClr val="dk1"/>
                </a:solidFill>
              </a:rPr>
              <a:t>/10.48550/arXiv.1708.05144</a:t>
            </a:r>
            <a:endParaRPr sz="2000" dirty="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11111"/>
              </a:solidFill>
              <a:highlight>
                <a:srgbClr val="FDFDFD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Extended Readings</a:t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 dirty="0"/>
              <a:t>S. </a:t>
            </a:r>
            <a:r>
              <a:rPr lang="en-US" sz="1800" dirty="0" err="1"/>
              <a:t>Kakade</a:t>
            </a:r>
            <a:r>
              <a:rPr lang="en-US" sz="1800" dirty="0"/>
              <a:t>. “A Natural Policy Gradient.” NIPS, 2001. </a:t>
            </a:r>
            <a:endParaRPr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 dirty="0"/>
              <a:t>S. </a:t>
            </a:r>
            <a:r>
              <a:rPr lang="en-US" sz="1800" dirty="0" err="1"/>
              <a:t>Kakade</a:t>
            </a:r>
            <a:r>
              <a:rPr lang="en-US" sz="1800" dirty="0"/>
              <a:t> and J. Langford. “Approximately optimal approximate reinforcement learning”. ICML, 2002. [3] J. Peters and S. </a:t>
            </a:r>
            <a:r>
              <a:rPr lang="en-US" sz="1800" dirty="0" err="1"/>
              <a:t>Schaal</a:t>
            </a:r>
            <a:r>
              <a:rPr lang="en-US" sz="1800" dirty="0"/>
              <a:t>. “Natural actor-critic”. Neurocomputing, 2008. </a:t>
            </a:r>
            <a:endParaRPr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sz="1800" dirty="0"/>
              <a:t>J. Schulman, F. Wolski, P. </a:t>
            </a:r>
            <a:r>
              <a:rPr lang="en-US" sz="1800" dirty="0" err="1"/>
              <a:t>Dhariwal</a:t>
            </a:r>
            <a:r>
              <a:rPr lang="en-US" sz="1800" dirty="0"/>
              <a:t>, A. Radford, and O. </a:t>
            </a:r>
            <a:r>
              <a:rPr lang="en-US" sz="1800" dirty="0" err="1"/>
              <a:t>Klimov</a:t>
            </a:r>
            <a:r>
              <a:rPr lang="en-US" sz="1800" dirty="0"/>
              <a:t>. “Proximal Policy Optimization Algorithms”. 2017.</a:t>
            </a:r>
            <a:endParaRPr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45" name="Google Shape;245;p34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Trust region optimization guarantees the monotonic policy improvement.</a:t>
            </a:r>
            <a:endParaRPr sz="200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Key ideas of TRPO </a:t>
            </a:r>
            <a:endParaRPr sz="2000"/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Minorization-Maximization</a:t>
            </a:r>
            <a:endParaRPr sz="2000"/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Trust region </a:t>
            </a:r>
            <a:endParaRPr sz="20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Formulation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4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Markov Decision Process (MDP)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Goal : Maximise Expected Reward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US" sz="1600"/>
              <a:t>Episodic or </a:t>
            </a:r>
            <a:r>
              <a:rPr lang="en-US" sz="1600" b="1"/>
              <a:t>Continuous</a:t>
            </a:r>
            <a:r>
              <a:rPr lang="en-US" sz="1600"/>
              <a:t>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Example of episodic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/>
              <a:t>cs391 agent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/>
              <a:t>Reward : maximise expected grade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/>
              <a:t>Each class is an episode which terminates at the end.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/>
              <a:t>Actions : come to class or not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/>
              <a:t>Learns a policy (check syllabus 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175" y="1246300"/>
            <a:ext cx="5013826" cy="19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875" y="1666975"/>
            <a:ext cx="1489572" cy="2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75826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RL Taxonomy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900" y="773876"/>
            <a:ext cx="6756200" cy="35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11700" y="4261350"/>
            <a:ext cx="322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OpenAI</a:t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1193900" y="3959200"/>
            <a:ext cx="1180200" cy="4104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Prior Work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Policy Gradient Method</a:t>
            </a:r>
            <a:r>
              <a:rPr lang="en-US" sz="2000"/>
              <a:t> 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Learns a parameterized policy without a value function.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550" y="2398575"/>
            <a:ext cx="2442049" cy="54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6050" y="3010450"/>
            <a:ext cx="3999050" cy="71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0325" y="3932400"/>
            <a:ext cx="2442050" cy="5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Details on Policy Gradient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75" y="1076999"/>
            <a:ext cx="7745899" cy="28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2077900" y="3501650"/>
            <a:ext cx="179700" cy="2052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551549" y="4014750"/>
            <a:ext cx="783941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 step size - may not recover from taking a bad step and cause a cycle of bad policy samples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Small step size - underutilization of data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Policy Gradient Limitations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	</a:t>
            </a:r>
            <a:endParaRPr sz="17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Poor sample efficiency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Difficult to choose learning rate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High Variance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Approach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Trust Region Policy Optimization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Large improvement step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Constrained by KL-Divergence (not really)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425" y="2771600"/>
            <a:ext cx="35433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Trust Region Policy Optimization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Local approximation - when visitation frequency is unknown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Importance Sampling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650" y="1598513"/>
            <a:ext cx="42862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4">
            <a:alphaModFix/>
          </a:blip>
          <a:srcRect l="14320" r="-14319"/>
          <a:stretch/>
        </p:blipFill>
        <p:spPr>
          <a:xfrm>
            <a:off x="3381825" y="2124200"/>
            <a:ext cx="1969905" cy="2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2575" y="2436825"/>
            <a:ext cx="2113825" cy="2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8275" y="3232800"/>
            <a:ext cx="30861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1018</Words>
  <Application>Microsoft Macintosh PowerPoint</Application>
  <PresentationFormat>On-screen Show (16:9)</PresentationFormat>
  <Paragraphs>193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Noto Sans Symbols</vt:lpstr>
      <vt:lpstr>Helvetica Neue</vt:lpstr>
      <vt:lpstr>Arial</vt:lpstr>
      <vt:lpstr>Simple Light</vt:lpstr>
      <vt:lpstr>Trust Region Policy Optimization </vt:lpstr>
      <vt:lpstr>Background and Motivation</vt:lpstr>
      <vt:lpstr>Problem Formulation</vt:lpstr>
      <vt:lpstr>RL Taxonomy</vt:lpstr>
      <vt:lpstr>Prior Work</vt:lpstr>
      <vt:lpstr>More Details on Policy Gradient</vt:lpstr>
      <vt:lpstr>Policy Gradient Limitations</vt:lpstr>
      <vt:lpstr>Proposed Approach</vt:lpstr>
      <vt:lpstr>Trust Region Policy Optimization</vt:lpstr>
      <vt:lpstr>Monotonic Improvement Theory </vt:lpstr>
      <vt:lpstr>Optimization of Parameterized Policies</vt:lpstr>
      <vt:lpstr>Optimization of Parameterized Policies</vt:lpstr>
      <vt:lpstr>Trust Region Policy Optimization Algorithm</vt:lpstr>
      <vt:lpstr>Experimental Setup</vt:lpstr>
      <vt:lpstr>Experimental Results</vt:lpstr>
      <vt:lpstr>Experimental Results</vt:lpstr>
      <vt:lpstr>Experimental Results</vt:lpstr>
      <vt:lpstr>Discussion of Results</vt:lpstr>
      <vt:lpstr>Critique / Limitations / Open Issues </vt:lpstr>
      <vt:lpstr>Future Work for Paper / Reading</vt:lpstr>
      <vt:lpstr>Extended Readings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Region Policy Optimization </dc:title>
  <cp:lastModifiedBy>yomi adekanmbi</cp:lastModifiedBy>
  <cp:revision>4</cp:revision>
  <dcterms:modified xsi:type="dcterms:W3CDTF">2022-09-20T16:47:18Z</dcterms:modified>
</cp:coreProperties>
</file>