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5143500" cx="9144000"/>
  <p:notesSz cx="6858000" cy="9144000"/>
  <p:embeddedFontLst>
    <p:embeddedFont>
      <p:font typeface="Helvetica Neue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HelveticaNeue-regular.fntdata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HelveticaNeue-italic.fntdata"/><Relationship Id="rId12" Type="http://schemas.openxmlformats.org/officeDocument/2006/relationships/slide" Target="slides/slide8.xml"/><Relationship Id="rId34" Type="http://schemas.openxmlformats.org/officeDocument/2006/relationships/font" Target="fonts/HelveticaNeue-bold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schemas.openxmlformats.org/officeDocument/2006/relationships/font" Target="fonts/HelveticaNeue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4720daa4f9_0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g14720daa4f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4732c7363a_1_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g14732c7363a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4732c7363a_0_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g14732c7363a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4732c7363a_2_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g14732c7363a_2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4720daa4f9_0_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g14720daa4f9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4732c7363a_0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g14732c7363a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4732c7363a_0_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14732c7363a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4732c7363a_2_1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g14732c7363a_2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4732c7363a_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14732c7363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4774acba95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g14774acba9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4732c7363a_2_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g14732c7363a_2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4732c7363a_2_1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14732c7363a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4732c7363a_2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g14732c7363a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4732c7363a_2_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g14732c7363a_2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4732c7363a_2_2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g14732c7363a_2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4732c7363a_2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g14732c7363a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4732c7363a_2_2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g14732c7363a_2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4732c7363a_2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g14732c7363a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4732c7363a_2_2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g14732c7363a_2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4732c7363a_2_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6" name="Google Shape;476;g14732c7363a_2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4732c7363a_2_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14732c7363a_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4732c7363a_2_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g14732c7363a_2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4732c7363a_2_3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g14732c7363a_2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4720daa4f9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g14720daa4f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4720daa4f9_0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14720daa4f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4720daa4f9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14720daa4f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4732c7363a_1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14732c7363a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311708" y="111397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1700" y="320352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0"/>
            <a:ext cx="9144000" cy="556260"/>
          </a:xfrm>
          <a:prstGeom prst="rect">
            <a:avLst/>
          </a:prstGeom>
          <a:solidFill>
            <a:srgbClr val="BF57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33961" y="85848"/>
            <a:ext cx="1648139" cy="38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620" y="86106"/>
            <a:ext cx="2286000" cy="384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3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311700" y="1130850"/>
            <a:ext cx="8520600" cy="34381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0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6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4844398"/>
            <a:ext cx="9144000" cy="299102"/>
          </a:xfrm>
          <a:prstGeom prst="rect">
            <a:avLst/>
          </a:prstGeom>
          <a:solidFill>
            <a:srgbClr val="BF57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30850"/>
            <a:ext cx="8520600" cy="34381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" name="Google Shape;10;p1"/>
          <p:cNvSpPr txBox="1"/>
          <p:nvPr/>
        </p:nvSpPr>
        <p:spPr>
          <a:xfrm>
            <a:off x="0" y="4870839"/>
            <a:ext cx="225414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CS391R: Robot Learning (Fall 202</a:t>
            </a:r>
            <a:r>
              <a:rPr lang="en-US" sz="1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b="0" i="0" lang="en-US" sz="1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b="0" i="0" sz="1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blog.paperspace.com/mean-average-precision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Relationship Id="rId5" Type="http://schemas.openxmlformats.org/officeDocument/2006/relationships/hyperlink" Target="https://blog.paperspace.com/mean-average-precision/#:~:text=The%20f1%20metric%20measures%20the,imbalance%20between%20precision%20and%20recall.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openaccess.thecvf.com/content_cvpr_2017/papers/Redmon_YOLO9000_Better_Faster_CVPR_2017_paper.pdf" TargetMode="External"/><Relationship Id="rId4" Type="http://schemas.openxmlformats.org/officeDocument/2006/relationships/hyperlink" Target="https://www.youtube.com/watch?v=RTlwl2bv0Tg" TargetMode="External"/><Relationship Id="rId5" Type="http://schemas.openxmlformats.org/officeDocument/2006/relationships/image" Target="../media/image19.png"/><Relationship Id="rId6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openaccess.thecvf.com/content_cvpr_2017/papers/Redmon_YOLO9000_Better_Faster_CVPR_2017_paper.pdf" TargetMode="External"/><Relationship Id="rId4" Type="http://schemas.openxmlformats.org/officeDocument/2006/relationships/hyperlink" Target="https://arxiv.org/abs/1804.02767" TargetMode="External"/><Relationship Id="rId5" Type="http://schemas.openxmlformats.org/officeDocument/2006/relationships/hyperlink" Target="https://arxiv.org/pdf/1612.03144.pdf" TargetMode="External"/><Relationship Id="rId6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openaccess.thecvf.com/content_cvpr_2017/papers/Redmon_YOLO9000_Better_Faster_CVPR_2017_paper.pdf" TargetMode="External"/><Relationship Id="rId4" Type="http://schemas.openxmlformats.org/officeDocument/2006/relationships/hyperlink" Target="https://arxiv.org/abs/1804.02767" TargetMode="External"/><Relationship Id="rId5" Type="http://schemas.openxmlformats.org/officeDocument/2006/relationships/hyperlink" Target="https://arxiv.org/pdf/2004.10934.pdf" TargetMode="External"/><Relationship Id="rId6" Type="http://schemas.openxmlformats.org/officeDocument/2006/relationships/hyperlink" Target="https://github.com/ultralytics/yolov5" TargetMode="External"/><Relationship Id="rId7" Type="http://schemas.openxmlformats.org/officeDocument/2006/relationships/image" Target="../media/image26.png"/><Relationship Id="rId8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34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arxiv.org/abs/1809.08545" TargetMode="External"/><Relationship Id="rId4" Type="http://schemas.openxmlformats.org/officeDocument/2006/relationships/hyperlink" Target="https://arxiv.org/pdf/2108.11042.pdf" TargetMode="External"/><Relationship Id="rId5" Type="http://schemas.openxmlformats.org/officeDocument/2006/relationships/hyperlink" Target="https://arxiv.org/pdf/1910.11375.pdf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drive.google.com/file/d/1cmWWtgkiZjszNlzpm-GaPz6SRhtHvD4P/view" TargetMode="External"/><Relationship Id="rId4" Type="http://schemas.openxmlformats.org/officeDocument/2006/relationships/image" Target="../media/image24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arxiv.org/pdf/2203.15882.pdf" TargetMode="External"/><Relationship Id="rId4" Type="http://schemas.openxmlformats.org/officeDocument/2006/relationships/hyperlink" Target="https://ieeexplore.ieee.org/stamp/stamp.jsp?arnumber=9697362" TargetMode="External"/><Relationship Id="rId5" Type="http://schemas.openxmlformats.org/officeDocument/2006/relationships/hyperlink" Target="https://arxiv.org/abs/2201.07309" TargetMode="External"/><Relationship Id="rId6" Type="http://schemas.openxmlformats.org/officeDocument/2006/relationships/hyperlink" Target="https://arxiv.org/abs/2110.03968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hyperlink" Target="https://shichaoy.github.io/Publications/tro_2019_object.pdf" TargetMode="External"/><Relationship Id="rId6" Type="http://schemas.openxmlformats.org/officeDocument/2006/relationships/hyperlink" Target="https://arxiv.org/pdf/1804.04011.pdf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openaccess.thecvf.com/content_cvpr_2014/papers/Yan_The_Fastest_Deformable_2014_CVPR_paper.pdf" TargetMode="External"/><Relationship Id="rId4" Type="http://schemas.openxmlformats.org/officeDocument/2006/relationships/hyperlink" Target="https://arxiv.org/pdf/1311.2524.pdf" TargetMode="External"/><Relationship Id="rId5" Type="http://schemas.openxmlformats.org/officeDocument/2006/relationships/hyperlink" Target="http://cs231n.stanford.edu/slides/2022/lecture_9_jiajun.pdf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311700" y="1119746"/>
            <a:ext cx="8520600" cy="134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3600"/>
              <a:t>You Only Look Once: 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3600"/>
              <a:t>Unified, Real-Time Object Detection</a:t>
            </a:r>
            <a:endParaRPr sz="3600"/>
          </a:p>
        </p:txBody>
      </p:sp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13"/>
          <p:cNvSpPr txBox="1"/>
          <p:nvPr/>
        </p:nvSpPr>
        <p:spPr>
          <a:xfrm>
            <a:off x="311700" y="2799493"/>
            <a:ext cx="85206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595959"/>
                </a:solidFill>
              </a:rPr>
              <a:t>Presenter: Taijing Chen</a:t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311700" y="3484595"/>
            <a:ext cx="85206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595959"/>
                </a:solidFill>
              </a:rPr>
              <a:t>08/30/2022</a:t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4" name="Google Shape;224;p22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YOLO Training: MSE Loss Function for Regression</a:t>
            </a:r>
            <a:endParaRPr/>
          </a:p>
        </p:txBody>
      </p:sp>
      <p:sp>
        <p:nvSpPr>
          <p:cNvPr id="225" name="Google Shape;225;p22"/>
          <p:cNvSpPr txBox="1"/>
          <p:nvPr/>
        </p:nvSpPr>
        <p:spPr>
          <a:xfrm>
            <a:off x="311700" y="1130850"/>
            <a:ext cx="85206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26" name="Google Shape;2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475" y="1130850"/>
            <a:ext cx="5253651" cy="354912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2"/>
          <p:cNvSpPr/>
          <p:nvPr/>
        </p:nvSpPr>
        <p:spPr>
          <a:xfrm>
            <a:off x="610125" y="1220200"/>
            <a:ext cx="4075800" cy="6441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2"/>
          <p:cNvSpPr txBox="1"/>
          <p:nvPr/>
        </p:nvSpPr>
        <p:spPr>
          <a:xfrm>
            <a:off x="6064375" y="1342150"/>
            <a:ext cx="181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bbox location</a:t>
            </a:r>
            <a:endParaRPr b="1"/>
          </a:p>
        </p:txBody>
      </p:sp>
      <p:sp>
        <p:nvSpPr>
          <p:cNvPr id="229" name="Google Shape;229;p22"/>
          <p:cNvSpPr/>
          <p:nvPr/>
        </p:nvSpPr>
        <p:spPr>
          <a:xfrm>
            <a:off x="906575" y="1906450"/>
            <a:ext cx="4669200" cy="6951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2"/>
          <p:cNvSpPr txBox="1"/>
          <p:nvPr/>
        </p:nvSpPr>
        <p:spPr>
          <a:xfrm>
            <a:off x="5812825" y="1869250"/>
            <a:ext cx="2316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bbox dimension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</a:rPr>
              <a:t>(small objects are a lot more sensitive to dimension errors)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31" name="Google Shape;231;p22"/>
          <p:cNvSpPr/>
          <p:nvPr/>
        </p:nvSpPr>
        <p:spPr>
          <a:xfrm>
            <a:off x="1647750" y="2643700"/>
            <a:ext cx="3716100" cy="13620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2" name="Google Shape;232;p22"/>
          <p:cNvCxnSpPr>
            <a:endCxn id="233" idx="0"/>
          </p:cNvCxnSpPr>
          <p:nvPr/>
        </p:nvCxnSpPr>
        <p:spPr>
          <a:xfrm flipH="1">
            <a:off x="709600" y="1875225"/>
            <a:ext cx="564900" cy="7224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3" name="Google Shape;233;p22"/>
          <p:cNvSpPr txBox="1"/>
          <p:nvPr/>
        </p:nvSpPr>
        <p:spPr>
          <a:xfrm>
            <a:off x="53650" y="2597625"/>
            <a:ext cx="1311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over all grids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(SxS)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234" name="Google Shape;234;p22"/>
          <p:cNvCxnSpPr/>
          <p:nvPr/>
        </p:nvCxnSpPr>
        <p:spPr>
          <a:xfrm flipH="1">
            <a:off x="1210850" y="1884500"/>
            <a:ext cx="309300" cy="14109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5" name="Google Shape;235;p22"/>
          <p:cNvSpPr txBox="1"/>
          <p:nvPr/>
        </p:nvSpPr>
        <p:spPr>
          <a:xfrm>
            <a:off x="208400" y="3257000"/>
            <a:ext cx="1311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over all </a:t>
            </a:r>
            <a:r>
              <a:rPr lang="en-US">
                <a:solidFill>
                  <a:schemeClr val="dk2"/>
                </a:solidFill>
              </a:rPr>
              <a:t>boxes for each grid (B)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6" name="Google Shape;236;p22"/>
          <p:cNvSpPr txBox="1"/>
          <p:nvPr/>
        </p:nvSpPr>
        <p:spPr>
          <a:xfrm>
            <a:off x="5587375" y="2938600"/>
            <a:ext cx="276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confidence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237" name="Google Shape;237;p22"/>
          <p:cNvSpPr txBox="1"/>
          <p:nvPr/>
        </p:nvSpPr>
        <p:spPr>
          <a:xfrm>
            <a:off x="5812825" y="4192300"/>
            <a:ext cx="231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class probability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238" name="Google Shape;238;p22"/>
          <p:cNvSpPr/>
          <p:nvPr/>
        </p:nvSpPr>
        <p:spPr>
          <a:xfrm>
            <a:off x="2922225" y="4007650"/>
            <a:ext cx="2958300" cy="7695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4" name="Google Shape;244;p23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YOLO </a:t>
            </a:r>
            <a:r>
              <a:rPr lang="en-US"/>
              <a:t>Training</a:t>
            </a:r>
            <a:r>
              <a:rPr lang="en-US"/>
              <a:t>: Loss Function (Cont’d)</a:t>
            </a:r>
            <a:endParaRPr/>
          </a:p>
        </p:txBody>
      </p:sp>
      <p:sp>
        <p:nvSpPr>
          <p:cNvPr id="245" name="Google Shape;245;p23"/>
          <p:cNvSpPr txBox="1"/>
          <p:nvPr/>
        </p:nvSpPr>
        <p:spPr>
          <a:xfrm>
            <a:off x="311700" y="1130850"/>
            <a:ext cx="85206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46" name="Google Shape;2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475" y="1130850"/>
            <a:ext cx="5253651" cy="354912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3"/>
          <p:cNvSpPr txBox="1"/>
          <p:nvPr/>
        </p:nvSpPr>
        <p:spPr>
          <a:xfrm>
            <a:off x="5812825" y="1130850"/>
            <a:ext cx="2316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bbox location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(penalize only when the predictor is “responsible” for the ground truth box)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8" name="Google Shape;248;p23"/>
          <p:cNvSpPr txBox="1"/>
          <p:nvPr/>
        </p:nvSpPr>
        <p:spPr>
          <a:xfrm>
            <a:off x="5812825" y="2183350"/>
            <a:ext cx="231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bbox dimension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49" name="Google Shape;249;p23"/>
          <p:cNvSpPr txBox="1"/>
          <p:nvPr/>
        </p:nvSpPr>
        <p:spPr>
          <a:xfrm>
            <a:off x="5587375" y="2783825"/>
            <a:ext cx="2767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confidence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(condition both on having objects &amp; background)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50" name="Google Shape;250;p23"/>
          <p:cNvSpPr txBox="1"/>
          <p:nvPr/>
        </p:nvSpPr>
        <p:spPr>
          <a:xfrm>
            <a:off x="5676175" y="3815400"/>
            <a:ext cx="2589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class probability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(</a:t>
            </a:r>
            <a:r>
              <a:rPr lang="en-US">
                <a:solidFill>
                  <a:schemeClr val="dk2"/>
                </a:solidFill>
              </a:rPr>
              <a:t>only penalizes classification error if an object is present in that grid cell)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51" name="Google Shape;251;p23"/>
          <p:cNvSpPr/>
          <p:nvPr/>
        </p:nvSpPr>
        <p:spPr>
          <a:xfrm>
            <a:off x="3432050" y="4108650"/>
            <a:ext cx="282600" cy="4602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2" name="Google Shape;252;p23"/>
          <p:cNvCxnSpPr>
            <a:stCxn id="251" idx="2"/>
            <a:endCxn id="253" idx="3"/>
          </p:cNvCxnSpPr>
          <p:nvPr/>
        </p:nvCxnSpPr>
        <p:spPr>
          <a:xfrm flipH="1">
            <a:off x="2439650" y="4568850"/>
            <a:ext cx="1133700" cy="588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3" name="Google Shape;253;p23"/>
          <p:cNvSpPr txBox="1"/>
          <p:nvPr/>
        </p:nvSpPr>
        <p:spPr>
          <a:xfrm>
            <a:off x="800150" y="4319750"/>
            <a:ext cx="163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if object appears in cell i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4" name="Google Shape;254;p23"/>
          <p:cNvSpPr/>
          <p:nvPr/>
        </p:nvSpPr>
        <p:spPr>
          <a:xfrm>
            <a:off x="2977000" y="2731675"/>
            <a:ext cx="282600" cy="4602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3"/>
          <p:cNvSpPr txBox="1"/>
          <p:nvPr/>
        </p:nvSpPr>
        <p:spPr>
          <a:xfrm>
            <a:off x="142325" y="2546125"/>
            <a:ext cx="1813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j-th bbox predictor in cell i is “responsible” for this prediction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256" name="Google Shape;256;p23"/>
          <p:cNvCxnSpPr>
            <a:stCxn id="254" idx="0"/>
          </p:cNvCxnSpPr>
          <p:nvPr/>
        </p:nvCxnSpPr>
        <p:spPr>
          <a:xfrm rot="10800000">
            <a:off x="2048200" y="2685475"/>
            <a:ext cx="1070100" cy="462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2" name="Google Shape;262;p24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YOLO </a:t>
            </a:r>
            <a:r>
              <a:rPr lang="en-US"/>
              <a:t>Training</a:t>
            </a:r>
            <a:r>
              <a:rPr lang="en-US"/>
              <a:t>: </a:t>
            </a:r>
            <a:r>
              <a:rPr lang="en-US"/>
              <a:t>Loss Function (Cont’d)</a:t>
            </a:r>
            <a:endParaRPr/>
          </a:p>
        </p:txBody>
      </p:sp>
      <p:sp>
        <p:nvSpPr>
          <p:cNvPr id="263" name="Google Shape;263;p24"/>
          <p:cNvSpPr txBox="1"/>
          <p:nvPr/>
        </p:nvSpPr>
        <p:spPr>
          <a:xfrm>
            <a:off x="311700" y="1130850"/>
            <a:ext cx="85206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64" name="Google Shape;2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475" y="1130850"/>
            <a:ext cx="5253651" cy="354912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4"/>
          <p:cNvSpPr/>
          <p:nvPr/>
        </p:nvSpPr>
        <p:spPr>
          <a:xfrm>
            <a:off x="652475" y="1372725"/>
            <a:ext cx="440700" cy="4152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4"/>
          <p:cNvSpPr/>
          <p:nvPr/>
        </p:nvSpPr>
        <p:spPr>
          <a:xfrm>
            <a:off x="1093175" y="2067450"/>
            <a:ext cx="440700" cy="4152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4"/>
          <p:cNvSpPr/>
          <p:nvPr/>
        </p:nvSpPr>
        <p:spPr>
          <a:xfrm>
            <a:off x="2101350" y="3431675"/>
            <a:ext cx="440700" cy="415200"/>
          </a:xfrm>
          <a:prstGeom prst="rect">
            <a:avLst/>
          </a:prstGeom>
          <a:noFill/>
          <a:ln cap="flat" cmpd="sng" w="19050">
            <a:solidFill>
              <a:srgbClr val="BF5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4"/>
          <p:cNvSpPr txBox="1"/>
          <p:nvPr/>
        </p:nvSpPr>
        <p:spPr>
          <a:xfrm>
            <a:off x="193450" y="2541513"/>
            <a:ext cx="2042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</a:rPr>
              <a:t>weight on bbox locations + dimensions </a:t>
            </a:r>
            <a:r>
              <a:rPr lang="en-US">
                <a:solidFill>
                  <a:schemeClr val="accent5"/>
                </a:solidFill>
              </a:rPr>
              <a:t>(coordinates)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b="1" lang="en-US">
                <a:solidFill>
                  <a:schemeClr val="accent5"/>
                </a:solidFill>
              </a:rPr>
              <a:t>more</a:t>
            </a:r>
            <a:r>
              <a:rPr lang="en-US">
                <a:solidFill>
                  <a:schemeClr val="accent5"/>
                </a:solidFill>
              </a:rPr>
              <a:t> 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269" name="Google Shape;269;p24"/>
          <p:cNvSpPr txBox="1"/>
          <p:nvPr/>
        </p:nvSpPr>
        <p:spPr>
          <a:xfrm>
            <a:off x="652475" y="3846875"/>
            <a:ext cx="2042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BF5700"/>
                </a:solidFill>
              </a:rPr>
              <a:t>weight on confidence predictions for boxes with no object </a:t>
            </a:r>
            <a:r>
              <a:rPr b="1" lang="en-US">
                <a:solidFill>
                  <a:srgbClr val="BF5700"/>
                </a:solidFill>
              </a:rPr>
              <a:t>less</a:t>
            </a:r>
            <a:r>
              <a:rPr lang="en-US">
                <a:solidFill>
                  <a:srgbClr val="BF5700"/>
                </a:solidFill>
              </a:rPr>
              <a:t> </a:t>
            </a:r>
            <a:endParaRPr>
              <a:solidFill>
                <a:srgbClr val="BF5700"/>
              </a:solidFill>
            </a:endParaRPr>
          </a:p>
        </p:txBody>
      </p:sp>
      <p:sp>
        <p:nvSpPr>
          <p:cNvPr id="270" name="Google Shape;270;p24"/>
          <p:cNvSpPr txBox="1"/>
          <p:nvPr/>
        </p:nvSpPr>
        <p:spPr>
          <a:xfrm>
            <a:off x="6108475" y="1210775"/>
            <a:ext cx="2075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NOTE: model may not converge if these two weights are equal.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5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6" name="Google Shape;276;p25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YOLO </a:t>
            </a:r>
            <a:r>
              <a:rPr lang="en-US"/>
              <a:t>Training</a:t>
            </a:r>
            <a:r>
              <a:rPr lang="en-US"/>
              <a:t>: </a:t>
            </a:r>
            <a:r>
              <a:rPr lang="en-US"/>
              <a:t>Loss Function (Cont’d)</a:t>
            </a:r>
            <a:endParaRPr/>
          </a:p>
        </p:txBody>
      </p:sp>
      <p:sp>
        <p:nvSpPr>
          <p:cNvPr id="277" name="Google Shape;277;p25"/>
          <p:cNvSpPr txBox="1"/>
          <p:nvPr/>
        </p:nvSpPr>
        <p:spPr>
          <a:xfrm>
            <a:off x="311700" y="1130850"/>
            <a:ext cx="85206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78" name="Google Shape;27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475" y="1130850"/>
            <a:ext cx="5253651" cy="354912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5"/>
          <p:cNvSpPr/>
          <p:nvPr/>
        </p:nvSpPr>
        <p:spPr>
          <a:xfrm>
            <a:off x="652475" y="1372725"/>
            <a:ext cx="440700" cy="4152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5"/>
          <p:cNvSpPr/>
          <p:nvPr/>
        </p:nvSpPr>
        <p:spPr>
          <a:xfrm>
            <a:off x="1093175" y="2067450"/>
            <a:ext cx="440700" cy="4152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5"/>
          <p:cNvSpPr/>
          <p:nvPr/>
        </p:nvSpPr>
        <p:spPr>
          <a:xfrm>
            <a:off x="2101350" y="3431675"/>
            <a:ext cx="440700" cy="415200"/>
          </a:xfrm>
          <a:prstGeom prst="rect">
            <a:avLst/>
          </a:prstGeom>
          <a:noFill/>
          <a:ln cap="flat" cmpd="sng" w="19050">
            <a:solidFill>
              <a:srgbClr val="BF5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5"/>
          <p:cNvSpPr txBox="1"/>
          <p:nvPr/>
        </p:nvSpPr>
        <p:spPr>
          <a:xfrm>
            <a:off x="193450" y="2541513"/>
            <a:ext cx="2042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</a:rPr>
              <a:t>weight on bbox locations + dimensions (coordinates) </a:t>
            </a:r>
            <a:r>
              <a:rPr b="1" lang="en-US">
                <a:solidFill>
                  <a:schemeClr val="accent5"/>
                </a:solidFill>
              </a:rPr>
              <a:t>more</a:t>
            </a:r>
            <a:r>
              <a:rPr lang="en-US">
                <a:solidFill>
                  <a:schemeClr val="accent5"/>
                </a:solidFill>
              </a:rPr>
              <a:t> 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283" name="Google Shape;283;p25"/>
          <p:cNvSpPr txBox="1"/>
          <p:nvPr/>
        </p:nvSpPr>
        <p:spPr>
          <a:xfrm>
            <a:off x="652475" y="3846875"/>
            <a:ext cx="2042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BF5700"/>
                </a:solidFill>
              </a:rPr>
              <a:t>weight on confidence predictions for boxes with no object </a:t>
            </a:r>
            <a:r>
              <a:rPr b="1" lang="en-US">
                <a:solidFill>
                  <a:srgbClr val="BF5700"/>
                </a:solidFill>
              </a:rPr>
              <a:t>less</a:t>
            </a:r>
            <a:r>
              <a:rPr lang="en-US">
                <a:solidFill>
                  <a:srgbClr val="BF5700"/>
                </a:solidFill>
              </a:rPr>
              <a:t> </a:t>
            </a:r>
            <a:endParaRPr>
              <a:solidFill>
                <a:srgbClr val="BF5700"/>
              </a:solidFill>
            </a:endParaRPr>
          </a:p>
        </p:txBody>
      </p:sp>
      <p:sp>
        <p:nvSpPr>
          <p:cNvPr id="284" name="Google Shape;284;p25"/>
          <p:cNvSpPr txBox="1"/>
          <p:nvPr/>
        </p:nvSpPr>
        <p:spPr>
          <a:xfrm>
            <a:off x="6099375" y="1064025"/>
            <a:ext cx="2075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NOTE: model may not converge if these two weights are equal.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Many are background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→ “overpowering the gradient from cells that do contain objects”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85" name="Google Shape;285;p25"/>
          <p:cNvSpPr txBox="1"/>
          <p:nvPr/>
        </p:nvSpPr>
        <p:spPr>
          <a:xfrm>
            <a:off x="546200" y="2121125"/>
            <a:ext cx="30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</a:rPr>
              <a:t>5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286" name="Google Shape;286;p25"/>
          <p:cNvSpPr txBox="1"/>
          <p:nvPr/>
        </p:nvSpPr>
        <p:spPr>
          <a:xfrm>
            <a:off x="1399575" y="3409750"/>
            <a:ext cx="35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BF5700"/>
                </a:solidFill>
              </a:rPr>
              <a:t>.</a:t>
            </a:r>
            <a:r>
              <a:rPr lang="en-US">
                <a:solidFill>
                  <a:srgbClr val="BF5700"/>
                </a:solidFill>
              </a:rPr>
              <a:t>5</a:t>
            </a:r>
            <a:endParaRPr>
              <a:solidFill>
                <a:srgbClr val="BF57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2" name="Google Shape;292;p26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YOLO Final Step: NMS (Non-Max Suppression)</a:t>
            </a:r>
            <a:endParaRPr/>
          </a:p>
        </p:txBody>
      </p:sp>
      <p:sp>
        <p:nvSpPr>
          <p:cNvPr id="293" name="Google Shape;293;p26"/>
          <p:cNvSpPr txBox="1"/>
          <p:nvPr/>
        </p:nvSpPr>
        <p:spPr>
          <a:xfrm>
            <a:off x="409675" y="1048925"/>
            <a:ext cx="809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Problem</a:t>
            </a:r>
            <a:r>
              <a:rPr lang="en-US" u="sng"/>
              <a:t>:</a:t>
            </a:r>
            <a:r>
              <a:rPr lang="en-US"/>
              <a:t> </a:t>
            </a:r>
            <a:r>
              <a:rPr lang="en-US">
                <a:solidFill>
                  <a:schemeClr val="dk2"/>
                </a:solidFill>
              </a:rPr>
              <a:t>Sometimes the network predicts multiple bounding boxes for one object (e.g. objects lies at the borders of multiple cells). How to select the best one?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94" name="Google Shape;29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225" y="1786763"/>
            <a:ext cx="1899451" cy="191892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6"/>
          <p:cNvSpPr txBox="1"/>
          <p:nvPr/>
        </p:nvSpPr>
        <p:spPr>
          <a:xfrm>
            <a:off x="523000" y="4064225"/>
            <a:ext cx="159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0. Before NMS</a:t>
            </a:r>
            <a:endParaRPr/>
          </a:p>
        </p:txBody>
      </p:sp>
      <p:sp>
        <p:nvSpPr>
          <p:cNvPr id="296" name="Google Shape;296;p26"/>
          <p:cNvSpPr/>
          <p:nvPr/>
        </p:nvSpPr>
        <p:spPr>
          <a:xfrm>
            <a:off x="701551" y="1998269"/>
            <a:ext cx="1471200" cy="1602600"/>
          </a:xfrm>
          <a:prstGeom prst="rect">
            <a:avLst/>
          </a:prstGeom>
          <a:noFill/>
          <a:ln cap="flat" cmpd="sng" w="19050">
            <a:solidFill>
              <a:srgbClr val="BF5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6"/>
          <p:cNvSpPr txBox="1"/>
          <p:nvPr/>
        </p:nvSpPr>
        <p:spPr>
          <a:xfrm>
            <a:off x="642405" y="1734325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F5700"/>
                </a:solidFill>
              </a:rPr>
              <a:t>0.9</a:t>
            </a:r>
            <a:endParaRPr b="1">
              <a:solidFill>
                <a:srgbClr val="BF5700"/>
              </a:solidFill>
            </a:endParaRPr>
          </a:p>
        </p:txBody>
      </p:sp>
      <p:sp>
        <p:nvSpPr>
          <p:cNvPr id="298" name="Google Shape;298;p26"/>
          <p:cNvSpPr/>
          <p:nvPr/>
        </p:nvSpPr>
        <p:spPr>
          <a:xfrm>
            <a:off x="1048298" y="2289020"/>
            <a:ext cx="1254300" cy="14472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299" name="Google Shape;299;p26"/>
          <p:cNvSpPr txBox="1"/>
          <p:nvPr/>
        </p:nvSpPr>
        <p:spPr>
          <a:xfrm>
            <a:off x="1048301" y="1998275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4"/>
                </a:solidFill>
              </a:rPr>
              <a:t>0.7</a:t>
            </a:r>
            <a:endParaRPr b="1">
              <a:solidFill>
                <a:schemeClr val="accent4"/>
              </a:solidFill>
            </a:endParaRPr>
          </a:p>
        </p:txBody>
      </p:sp>
      <p:pic>
        <p:nvPicPr>
          <p:cNvPr id="300" name="Google Shape;3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4675" y="1797713"/>
            <a:ext cx="1899451" cy="191892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6"/>
          <p:cNvSpPr/>
          <p:nvPr/>
        </p:nvSpPr>
        <p:spPr>
          <a:xfrm>
            <a:off x="2727001" y="2009219"/>
            <a:ext cx="1471200" cy="1602600"/>
          </a:xfrm>
          <a:prstGeom prst="rect">
            <a:avLst/>
          </a:prstGeom>
          <a:noFill/>
          <a:ln cap="flat" cmpd="sng" w="76200">
            <a:solidFill>
              <a:srgbClr val="BF5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6"/>
          <p:cNvSpPr txBox="1"/>
          <p:nvPr/>
        </p:nvSpPr>
        <p:spPr>
          <a:xfrm>
            <a:off x="2667855" y="1734325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F5700"/>
                </a:solidFill>
              </a:rPr>
              <a:t>0.9</a:t>
            </a:r>
            <a:endParaRPr b="1">
              <a:solidFill>
                <a:srgbClr val="BF5700"/>
              </a:solidFill>
            </a:endParaRPr>
          </a:p>
        </p:txBody>
      </p:sp>
      <p:sp>
        <p:nvSpPr>
          <p:cNvPr id="303" name="Google Shape;303;p26"/>
          <p:cNvSpPr/>
          <p:nvPr/>
        </p:nvSpPr>
        <p:spPr>
          <a:xfrm>
            <a:off x="3073748" y="2299970"/>
            <a:ext cx="1254300" cy="14472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304" name="Google Shape;304;p26"/>
          <p:cNvSpPr txBox="1"/>
          <p:nvPr/>
        </p:nvSpPr>
        <p:spPr>
          <a:xfrm>
            <a:off x="3073751" y="2009225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4"/>
                </a:solidFill>
              </a:rPr>
              <a:t>0.7</a:t>
            </a:r>
            <a:endParaRPr b="1">
              <a:solidFill>
                <a:schemeClr val="accent4"/>
              </a:solidFill>
            </a:endParaRPr>
          </a:p>
        </p:txBody>
      </p:sp>
      <p:sp>
        <p:nvSpPr>
          <p:cNvPr id="305" name="Google Shape;305;p26"/>
          <p:cNvSpPr txBox="1"/>
          <p:nvPr/>
        </p:nvSpPr>
        <p:spPr>
          <a:xfrm>
            <a:off x="2588575" y="3956525"/>
            <a:ext cx="184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 </a:t>
            </a:r>
            <a:r>
              <a:rPr lang="en-US"/>
              <a:t>Select BBox with highest score</a:t>
            </a:r>
            <a:endParaRPr/>
          </a:p>
        </p:txBody>
      </p:sp>
      <p:pic>
        <p:nvPicPr>
          <p:cNvPr id="306" name="Google Shape;30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8325" y="1803188"/>
            <a:ext cx="1899451" cy="191892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6"/>
          <p:cNvSpPr/>
          <p:nvPr/>
        </p:nvSpPr>
        <p:spPr>
          <a:xfrm>
            <a:off x="4780651" y="2014694"/>
            <a:ext cx="1471200" cy="1602600"/>
          </a:xfrm>
          <a:prstGeom prst="rect">
            <a:avLst/>
          </a:prstGeom>
          <a:noFill/>
          <a:ln cap="flat" cmpd="sng" w="76200">
            <a:solidFill>
              <a:srgbClr val="BF5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6"/>
          <p:cNvSpPr txBox="1"/>
          <p:nvPr/>
        </p:nvSpPr>
        <p:spPr>
          <a:xfrm>
            <a:off x="4721505" y="173980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F5700"/>
                </a:solidFill>
              </a:rPr>
              <a:t>0.9</a:t>
            </a:r>
            <a:endParaRPr b="1">
              <a:solidFill>
                <a:srgbClr val="BF5700"/>
              </a:solidFill>
            </a:endParaRPr>
          </a:p>
        </p:txBody>
      </p:sp>
      <p:sp>
        <p:nvSpPr>
          <p:cNvPr id="309" name="Google Shape;309;p26"/>
          <p:cNvSpPr/>
          <p:nvPr/>
        </p:nvSpPr>
        <p:spPr>
          <a:xfrm>
            <a:off x="5127398" y="2305445"/>
            <a:ext cx="1254300" cy="14472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310" name="Google Shape;310;p26"/>
          <p:cNvSpPr txBox="1"/>
          <p:nvPr/>
        </p:nvSpPr>
        <p:spPr>
          <a:xfrm>
            <a:off x="5127401" y="201470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accent4"/>
                </a:solidFill>
              </a:rPr>
              <a:t>0.7</a:t>
            </a:r>
            <a:endParaRPr b="1">
              <a:solidFill>
                <a:schemeClr val="accent4"/>
              </a:solidFill>
            </a:endParaRPr>
          </a:p>
        </p:txBody>
      </p:sp>
      <p:sp>
        <p:nvSpPr>
          <p:cNvPr id="311" name="Google Shape;311;p26"/>
          <p:cNvSpPr/>
          <p:nvPr/>
        </p:nvSpPr>
        <p:spPr>
          <a:xfrm>
            <a:off x="5127400" y="2268625"/>
            <a:ext cx="1124400" cy="1348800"/>
          </a:xfrm>
          <a:prstGeom prst="rect">
            <a:avLst/>
          </a:prstGeom>
          <a:solidFill>
            <a:srgbClr val="FFF2CC">
              <a:alpha val="66670"/>
            </a:srgbClr>
          </a:solidFill>
          <a:ln cap="flat" cmpd="sng" w="9525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6"/>
          <p:cNvSpPr txBox="1"/>
          <p:nvPr/>
        </p:nvSpPr>
        <p:spPr>
          <a:xfrm>
            <a:off x="4546750" y="4017950"/>
            <a:ext cx="184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2. </a:t>
            </a:r>
            <a:r>
              <a:rPr lang="en-US">
                <a:solidFill>
                  <a:schemeClr val="dk1"/>
                </a:solidFill>
              </a:rPr>
              <a:t>Calculate</a:t>
            </a:r>
            <a:r>
              <a:rPr lang="en-US">
                <a:solidFill>
                  <a:schemeClr val="dk1"/>
                </a:solidFill>
              </a:rPr>
              <a:t> IOU</a:t>
            </a:r>
            <a:endParaRPr/>
          </a:p>
        </p:txBody>
      </p:sp>
      <p:pic>
        <p:nvPicPr>
          <p:cNvPr id="313" name="Google Shape;31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8050" y="1814138"/>
            <a:ext cx="1899451" cy="1918924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6"/>
          <p:cNvSpPr/>
          <p:nvPr/>
        </p:nvSpPr>
        <p:spPr>
          <a:xfrm>
            <a:off x="6890376" y="2025644"/>
            <a:ext cx="1471200" cy="1602600"/>
          </a:xfrm>
          <a:prstGeom prst="rect">
            <a:avLst/>
          </a:prstGeom>
          <a:noFill/>
          <a:ln cap="flat" cmpd="sng" w="19050">
            <a:solidFill>
              <a:srgbClr val="BF5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6"/>
          <p:cNvSpPr txBox="1"/>
          <p:nvPr/>
        </p:nvSpPr>
        <p:spPr>
          <a:xfrm>
            <a:off x="6831230" y="176170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F5700"/>
                </a:solidFill>
              </a:rPr>
              <a:t>0.9</a:t>
            </a:r>
            <a:endParaRPr b="1">
              <a:solidFill>
                <a:srgbClr val="BF5700"/>
              </a:solidFill>
            </a:endParaRPr>
          </a:p>
        </p:txBody>
      </p:sp>
      <p:sp>
        <p:nvSpPr>
          <p:cNvPr id="316" name="Google Shape;316;p26"/>
          <p:cNvSpPr txBox="1"/>
          <p:nvPr/>
        </p:nvSpPr>
        <p:spPr>
          <a:xfrm>
            <a:off x="6677075" y="3989375"/>
            <a:ext cx="184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3</a:t>
            </a:r>
            <a:r>
              <a:rPr lang="en-US">
                <a:solidFill>
                  <a:schemeClr val="dk1"/>
                </a:solidFill>
              </a:rPr>
              <a:t>. Remove BBox if IOU &gt; threshold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2" name="Google Shape;322;p27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YOLO: </a:t>
            </a:r>
            <a:r>
              <a:rPr lang="en-US"/>
              <a:t>Experimental Setup</a:t>
            </a:r>
            <a:endParaRPr/>
          </a:p>
        </p:txBody>
      </p:sp>
      <p:sp>
        <p:nvSpPr>
          <p:cNvPr id="323" name="Google Shape;323;p27"/>
          <p:cNvSpPr txBox="1"/>
          <p:nvPr/>
        </p:nvSpPr>
        <p:spPr>
          <a:xfrm>
            <a:off x="411625" y="945000"/>
            <a:ext cx="8138700" cy="38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Dataset: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US" sz="1600">
                <a:solidFill>
                  <a:schemeClr val="dk2"/>
                </a:solidFill>
              </a:rPr>
              <a:t>VOC 2007 &amp; 2012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US" sz="1600">
                <a:solidFill>
                  <a:schemeClr val="dk2"/>
                </a:solidFill>
              </a:rPr>
              <a:t>Artwork: Picasso Dataset, the People-Art Dataset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Metrics: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US" sz="1600">
                <a:solidFill>
                  <a:schemeClr val="dk2"/>
                </a:solidFill>
              </a:rPr>
              <a:t>FPS: frames per second - the higher, the faster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US" sz="1600" u="sng">
                <a:solidFill>
                  <a:schemeClr val="hlink"/>
                </a:solidFill>
                <a:hlinkClick r:id="rId3"/>
              </a:rPr>
              <a:t>mAP</a:t>
            </a:r>
            <a:r>
              <a:rPr lang="en-US" sz="1600">
                <a:solidFill>
                  <a:schemeClr val="dk2"/>
                </a:solidFill>
              </a:rPr>
              <a:t>: mean average precision - the higher, the better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YOLO </a:t>
            </a:r>
            <a:r>
              <a:rPr lang="en-US" sz="1600">
                <a:solidFill>
                  <a:schemeClr val="dk1"/>
                </a:solidFill>
              </a:rPr>
              <a:t>Models: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US" sz="1600">
                <a:solidFill>
                  <a:schemeClr val="dk2"/>
                </a:solidFill>
              </a:rPr>
              <a:t>YOLO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US" sz="1600">
                <a:solidFill>
                  <a:schemeClr val="dk2"/>
                </a:solidFill>
              </a:rPr>
              <a:t>Fast-YOLO: less convolution layers &amp; filters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US" sz="1600">
                <a:solidFill>
                  <a:schemeClr val="dk2"/>
                </a:solidFill>
              </a:rPr>
              <a:t>VGG16-YOLO: slower, but higher accuracy (for fair comparison)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Some features of the models for comparison: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US" sz="1600">
                <a:solidFill>
                  <a:schemeClr val="dk2"/>
                </a:solidFill>
              </a:rPr>
              <a:t>DPM: use sliding window; strong spatial models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US" sz="1600">
                <a:solidFill>
                  <a:schemeClr val="dk2"/>
                </a:solidFill>
              </a:rPr>
              <a:t>R-CNN and its variants: 2-stage; regional proposals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8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9" name="Google Shape;329;p28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YOLO Result Highlights: Real-time Performance</a:t>
            </a:r>
            <a:endParaRPr/>
          </a:p>
        </p:txBody>
      </p:sp>
      <p:pic>
        <p:nvPicPr>
          <p:cNvPr id="330" name="Google Shape;3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450" y="1509375"/>
            <a:ext cx="7130999" cy="1840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8"/>
          <p:cNvSpPr txBox="1"/>
          <p:nvPr/>
        </p:nvSpPr>
        <p:spPr>
          <a:xfrm>
            <a:off x="4707450" y="981000"/>
            <a:ext cx="128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&gt;= 30 FPS</a:t>
            </a:r>
            <a:endParaRPr/>
          </a:p>
        </p:txBody>
      </p:sp>
      <p:cxnSp>
        <p:nvCxnSpPr>
          <p:cNvPr id="332" name="Google Shape;332;p28"/>
          <p:cNvCxnSpPr/>
          <p:nvPr/>
        </p:nvCxnSpPr>
        <p:spPr>
          <a:xfrm>
            <a:off x="4380400" y="981125"/>
            <a:ext cx="15360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3" name="Google Shape;333;p28"/>
          <p:cNvSpPr/>
          <p:nvPr/>
        </p:nvSpPr>
        <p:spPr>
          <a:xfrm>
            <a:off x="880425" y="2661075"/>
            <a:ext cx="1468200" cy="3417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8"/>
          <p:cNvSpPr txBox="1"/>
          <p:nvPr/>
        </p:nvSpPr>
        <p:spPr>
          <a:xfrm>
            <a:off x="2233650" y="3392775"/>
            <a:ext cx="247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fewer convolution layers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fewer filters</a:t>
            </a:r>
            <a:endParaRPr/>
          </a:p>
        </p:txBody>
      </p:sp>
      <p:cxnSp>
        <p:nvCxnSpPr>
          <p:cNvPr id="335" name="Google Shape;335;p28"/>
          <p:cNvCxnSpPr>
            <a:stCxn id="333" idx="3"/>
            <a:endCxn id="334" idx="0"/>
          </p:cNvCxnSpPr>
          <p:nvPr/>
        </p:nvCxnSpPr>
        <p:spPr>
          <a:xfrm>
            <a:off x="2348625" y="2831925"/>
            <a:ext cx="1122000" cy="5610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6" name="Google Shape;336;p28"/>
          <p:cNvSpPr/>
          <p:nvPr/>
        </p:nvSpPr>
        <p:spPr>
          <a:xfrm>
            <a:off x="6116875" y="2000800"/>
            <a:ext cx="1536000" cy="660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8"/>
          <p:cNvSpPr txBox="1"/>
          <p:nvPr/>
        </p:nvSpPr>
        <p:spPr>
          <a:xfrm>
            <a:off x="7400675" y="1686250"/>
            <a:ext cx="1984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DPM: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speed-accuracy trade-off</a:t>
            </a:r>
            <a:endParaRPr/>
          </a:p>
        </p:txBody>
      </p:sp>
      <p:sp>
        <p:nvSpPr>
          <p:cNvPr id="338" name="Google Shape;338;p28"/>
          <p:cNvSpPr/>
          <p:nvPr/>
        </p:nvSpPr>
        <p:spPr>
          <a:xfrm>
            <a:off x="6116875" y="2661100"/>
            <a:ext cx="1536000" cy="6603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8"/>
          <p:cNvSpPr txBox="1"/>
          <p:nvPr/>
        </p:nvSpPr>
        <p:spPr>
          <a:xfrm>
            <a:off x="7400675" y="2696775"/>
            <a:ext cx="1984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YOLO</a:t>
            </a:r>
            <a:r>
              <a:rPr lang="en-US"/>
              <a:t>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decent accuracy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much faster</a:t>
            </a:r>
            <a:endParaRPr/>
          </a:p>
        </p:txBody>
      </p:sp>
      <p:sp>
        <p:nvSpPr>
          <p:cNvPr id="340" name="Google Shape;340;p28"/>
          <p:cNvSpPr txBox="1"/>
          <p:nvPr/>
        </p:nvSpPr>
        <p:spPr>
          <a:xfrm>
            <a:off x="837975" y="1130850"/>
            <a:ext cx="155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Table 1</a:t>
            </a:r>
            <a:endParaRPr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6" name="Google Shape;346;p29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YOLO Result Highlights: R-CNN variants vs YOLO</a:t>
            </a:r>
            <a:endParaRPr/>
          </a:p>
        </p:txBody>
      </p:sp>
      <p:pic>
        <p:nvPicPr>
          <p:cNvPr id="347" name="Google Shape;3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5913" y="1303075"/>
            <a:ext cx="4504299" cy="114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0574" y="2538126"/>
            <a:ext cx="4191675" cy="2269432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9"/>
          <p:cNvSpPr txBox="1"/>
          <p:nvPr/>
        </p:nvSpPr>
        <p:spPr>
          <a:xfrm>
            <a:off x="5476025" y="1002000"/>
            <a:ext cx="74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mAP</a:t>
            </a:r>
            <a:endParaRPr b="1"/>
          </a:p>
        </p:txBody>
      </p:sp>
      <p:sp>
        <p:nvSpPr>
          <p:cNvPr id="350" name="Google Shape;350;p29"/>
          <p:cNvSpPr txBox="1"/>
          <p:nvPr/>
        </p:nvSpPr>
        <p:spPr>
          <a:xfrm>
            <a:off x="6164175" y="1002000"/>
            <a:ext cx="74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FPS</a:t>
            </a:r>
            <a:endParaRPr b="1"/>
          </a:p>
        </p:txBody>
      </p:sp>
      <p:sp>
        <p:nvSpPr>
          <p:cNvPr id="351" name="Google Shape;351;p29"/>
          <p:cNvSpPr txBox="1"/>
          <p:nvPr/>
        </p:nvSpPr>
        <p:spPr>
          <a:xfrm>
            <a:off x="105750" y="2538125"/>
            <a:ext cx="2323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more </a:t>
            </a:r>
            <a:r>
              <a:rPr lang="en-US"/>
              <a:t>background</a:t>
            </a:r>
            <a:r>
              <a:rPr lang="en-US"/>
              <a:t> errors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less   localization  errors</a:t>
            </a:r>
            <a:endParaRPr/>
          </a:p>
        </p:txBody>
      </p:sp>
      <p:sp>
        <p:nvSpPr>
          <p:cNvPr id="352" name="Google Shape;352;p29"/>
          <p:cNvSpPr txBox="1"/>
          <p:nvPr/>
        </p:nvSpPr>
        <p:spPr>
          <a:xfrm>
            <a:off x="6623025" y="2538125"/>
            <a:ext cx="2323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less</a:t>
            </a:r>
            <a:r>
              <a:rPr lang="en-US"/>
              <a:t>   background errors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more localization  errors</a:t>
            </a:r>
            <a:endParaRPr/>
          </a:p>
        </p:txBody>
      </p:sp>
      <p:pic>
        <p:nvPicPr>
          <p:cNvPr id="353" name="Google Shape;35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2025" y="3153775"/>
            <a:ext cx="2585214" cy="129259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9"/>
          <p:cNvSpPr txBox="1"/>
          <p:nvPr/>
        </p:nvSpPr>
        <p:spPr>
          <a:xfrm>
            <a:off x="6886225" y="4446325"/>
            <a:ext cx="167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localization error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355" name="Google Shape;355;p29"/>
          <p:cNvSpPr/>
          <p:nvPr/>
        </p:nvSpPr>
        <p:spPr>
          <a:xfrm>
            <a:off x="7125625" y="3153725"/>
            <a:ext cx="1199100" cy="1292700"/>
          </a:xfrm>
          <a:prstGeom prst="rect">
            <a:avLst/>
          </a:prstGeom>
          <a:noFill/>
          <a:ln cap="flat" cmpd="sng" w="28575">
            <a:solidFill>
              <a:srgbClr val="BF5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9"/>
          <p:cNvSpPr/>
          <p:nvPr/>
        </p:nvSpPr>
        <p:spPr>
          <a:xfrm>
            <a:off x="6623875" y="3153725"/>
            <a:ext cx="1199100" cy="12927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7" name="Google Shape;35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153775"/>
            <a:ext cx="2418149" cy="129259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9"/>
          <p:cNvSpPr txBox="1"/>
          <p:nvPr/>
        </p:nvSpPr>
        <p:spPr>
          <a:xfrm>
            <a:off x="428400" y="4446325"/>
            <a:ext cx="167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background</a:t>
            </a:r>
            <a:r>
              <a:rPr b="1" lang="en-US">
                <a:solidFill>
                  <a:schemeClr val="dk2"/>
                </a:solidFill>
              </a:rPr>
              <a:t> error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359" name="Google Shape;359;p29"/>
          <p:cNvSpPr/>
          <p:nvPr/>
        </p:nvSpPr>
        <p:spPr>
          <a:xfrm>
            <a:off x="1895700" y="3711175"/>
            <a:ext cx="415800" cy="2991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9"/>
          <p:cNvSpPr/>
          <p:nvPr/>
        </p:nvSpPr>
        <p:spPr>
          <a:xfrm>
            <a:off x="0" y="3711175"/>
            <a:ext cx="237900" cy="233100"/>
          </a:xfrm>
          <a:prstGeom prst="rect">
            <a:avLst/>
          </a:prstGeom>
          <a:noFill/>
          <a:ln cap="flat" cmpd="sng" w="28575">
            <a:solidFill>
              <a:srgbClr val="BF5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0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6" name="Google Shape;366;p30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YOLO Result Highlights: Generalizability</a:t>
            </a:r>
            <a:endParaRPr/>
          </a:p>
        </p:txBody>
      </p:sp>
      <p:sp>
        <p:nvSpPr>
          <p:cNvPr id="367" name="Google Shape;367;p30"/>
          <p:cNvSpPr txBox="1"/>
          <p:nvPr/>
        </p:nvSpPr>
        <p:spPr>
          <a:xfrm>
            <a:off x="427875" y="1101525"/>
            <a:ext cx="8302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Trained on VOC; Tested on Artwork dataset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368" name="Google Shape;3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8424" y="1988597"/>
            <a:ext cx="4701424" cy="191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882" y="1733925"/>
            <a:ext cx="3251718" cy="2427176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0"/>
          <p:cNvSpPr/>
          <p:nvPr/>
        </p:nvSpPr>
        <p:spPr>
          <a:xfrm>
            <a:off x="6691100" y="2412450"/>
            <a:ext cx="600900" cy="2991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1" name="Google Shape;371;p30"/>
          <p:cNvCxnSpPr>
            <a:stCxn id="370" idx="0"/>
            <a:endCxn id="372" idx="2"/>
          </p:cNvCxnSpPr>
          <p:nvPr/>
        </p:nvCxnSpPr>
        <p:spPr>
          <a:xfrm flipH="1" rot="10800000">
            <a:off x="6991550" y="1920150"/>
            <a:ext cx="118200" cy="4923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2" name="Google Shape;372;p30"/>
          <p:cNvSpPr txBox="1"/>
          <p:nvPr/>
        </p:nvSpPr>
        <p:spPr>
          <a:xfrm>
            <a:off x="5207275" y="1304550"/>
            <a:ext cx="3805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measures the balance between precision and recall - the higher the better </a:t>
            </a:r>
            <a:r>
              <a:rPr lang="en-US" sz="900"/>
              <a:t>(see </a:t>
            </a:r>
            <a:r>
              <a:rPr lang="en-US" sz="900" u="sng">
                <a:solidFill>
                  <a:schemeClr val="hlink"/>
                </a:solidFill>
                <a:hlinkClick r:id="rId5"/>
              </a:rPr>
              <a:t>this</a:t>
            </a:r>
            <a:r>
              <a:rPr lang="en-US" sz="900"/>
              <a:t> for details)</a:t>
            </a:r>
            <a:endParaRPr sz="9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1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8" name="Google Shape;378;p31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YOLO Result Summary</a:t>
            </a:r>
            <a:endParaRPr/>
          </a:p>
        </p:txBody>
      </p:sp>
      <p:sp>
        <p:nvSpPr>
          <p:cNvPr id="379" name="Google Shape;379;p31"/>
          <p:cNvSpPr txBox="1"/>
          <p:nvPr/>
        </p:nvSpPr>
        <p:spPr>
          <a:xfrm>
            <a:off x="418775" y="1265400"/>
            <a:ext cx="7828800" cy="16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2"/>
                </a:solidFill>
              </a:rPr>
              <a:t>Fastest, can be run in real-time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2"/>
                </a:solidFill>
              </a:rPr>
              <a:t>Better speed-accuracy trade off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2"/>
                </a:solidFill>
              </a:rPr>
              <a:t>More localization errors, less background errors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2"/>
                </a:solidFill>
              </a:rPr>
              <a:t>Performance degrades less when applied to out-of-domain testing set</a:t>
            </a:r>
            <a:endParaRPr sz="1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Object Detection: Localization &amp; Classification</a:t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250" y="1559325"/>
            <a:ext cx="2126774" cy="20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3475" y="1523550"/>
            <a:ext cx="2126774" cy="20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6625" y="1523550"/>
            <a:ext cx="2126774" cy="20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1258000" y="1210100"/>
            <a:ext cx="101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longhorn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6684825" y="1210100"/>
            <a:ext cx="101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longhorn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3520588" y="1610300"/>
            <a:ext cx="1820700" cy="1889700"/>
          </a:xfrm>
          <a:prstGeom prst="rect">
            <a:avLst/>
          </a:prstGeom>
          <a:noFill/>
          <a:ln cap="flat" cmpd="sng" w="19050">
            <a:solidFill>
              <a:srgbClr val="BF5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6279663" y="1610300"/>
            <a:ext cx="1820700" cy="1889700"/>
          </a:xfrm>
          <a:prstGeom prst="rect">
            <a:avLst/>
          </a:prstGeom>
          <a:noFill/>
          <a:ln cap="flat" cmpd="sng" w="19050">
            <a:solidFill>
              <a:srgbClr val="BF5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 txBox="1"/>
          <p:nvPr/>
        </p:nvSpPr>
        <p:spPr>
          <a:xfrm>
            <a:off x="1012200" y="3831950"/>
            <a:ext cx="137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classification</a:t>
            </a:r>
            <a:endParaRPr b="1"/>
          </a:p>
        </p:txBody>
      </p:sp>
      <p:sp>
        <p:nvSpPr>
          <p:cNvPr id="77" name="Google Shape;77;p14"/>
          <p:cNvSpPr txBox="1"/>
          <p:nvPr/>
        </p:nvSpPr>
        <p:spPr>
          <a:xfrm>
            <a:off x="3749563" y="3831950"/>
            <a:ext cx="137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localization</a:t>
            </a:r>
            <a:endParaRPr b="1"/>
          </a:p>
        </p:txBody>
      </p:sp>
      <p:sp>
        <p:nvSpPr>
          <p:cNvPr id="78" name="Google Shape;78;p14"/>
          <p:cNvSpPr/>
          <p:nvPr/>
        </p:nvSpPr>
        <p:spPr>
          <a:xfrm>
            <a:off x="2803925" y="2281487"/>
            <a:ext cx="624300" cy="6189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 cap="flat" cmpd="sng" w="9525">
            <a:solidFill>
              <a:srgbClr val="BF5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 txBox="1"/>
          <p:nvPr/>
        </p:nvSpPr>
        <p:spPr>
          <a:xfrm>
            <a:off x="6365925" y="3831950"/>
            <a:ext cx="164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bbox detection</a:t>
            </a:r>
            <a:endParaRPr b="1"/>
          </a:p>
        </p:txBody>
      </p:sp>
      <p:sp>
        <p:nvSpPr>
          <p:cNvPr id="80" name="Google Shape;80;p14"/>
          <p:cNvSpPr/>
          <p:nvPr/>
        </p:nvSpPr>
        <p:spPr>
          <a:xfrm>
            <a:off x="5449488" y="2281475"/>
            <a:ext cx="734700" cy="6591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accent1"/>
          </a:solidFill>
          <a:ln cap="flat" cmpd="sng" w="9525">
            <a:solidFill>
              <a:srgbClr val="BF5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4"/>
          <p:cNvSpPr txBox="1"/>
          <p:nvPr/>
        </p:nvSpPr>
        <p:spPr>
          <a:xfrm>
            <a:off x="36550" y="4232150"/>
            <a:ext cx="83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output</a:t>
            </a:r>
            <a:endParaRPr/>
          </a:p>
        </p:txBody>
      </p:sp>
      <p:sp>
        <p:nvSpPr>
          <p:cNvPr id="82" name="Google Shape;82;p14"/>
          <p:cNvSpPr txBox="1"/>
          <p:nvPr/>
        </p:nvSpPr>
        <p:spPr>
          <a:xfrm>
            <a:off x="1194250" y="4232150"/>
            <a:ext cx="83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class</a:t>
            </a:r>
            <a:endParaRPr/>
          </a:p>
        </p:txBody>
      </p:sp>
      <p:sp>
        <p:nvSpPr>
          <p:cNvPr id="83" name="Google Shape;83;p14"/>
          <p:cNvSpPr txBox="1"/>
          <p:nvPr/>
        </p:nvSpPr>
        <p:spPr>
          <a:xfrm>
            <a:off x="3559946" y="4232150"/>
            <a:ext cx="202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(xyxy) or (xywh)</a:t>
            </a:r>
            <a:endParaRPr/>
          </a:p>
        </p:txBody>
      </p:sp>
      <p:sp>
        <p:nvSpPr>
          <p:cNvPr id="84" name="Google Shape;84;p14"/>
          <p:cNvSpPr txBox="1"/>
          <p:nvPr/>
        </p:nvSpPr>
        <p:spPr>
          <a:xfrm>
            <a:off x="6032176" y="4232150"/>
            <a:ext cx="231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(xyxy, cls) or (xywh, cls)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075" y="2317775"/>
            <a:ext cx="3195425" cy="16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2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6" name="Google Shape;386;p32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Limitations of YOLO when it first published:</a:t>
            </a:r>
            <a:endParaRPr/>
          </a:p>
        </p:txBody>
      </p:sp>
      <p:sp>
        <p:nvSpPr>
          <p:cNvPr id="387" name="Google Shape;387;p32"/>
          <p:cNvSpPr txBox="1"/>
          <p:nvPr/>
        </p:nvSpPr>
        <p:spPr>
          <a:xfrm>
            <a:off x="418750" y="920125"/>
            <a:ext cx="7906800" cy="13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2"/>
                </a:solidFill>
              </a:rPr>
              <a:t>Spatial constraints on bbox prediction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2"/>
                </a:solidFill>
              </a:rPr>
              <a:t>Hard to generalize to bboxes with new/unusual aspect ratio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2"/>
                </a:solidFill>
              </a:rPr>
              <a:t>Loss function: treats errors the same in small bboxes vs larger ones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2"/>
                </a:solidFill>
              </a:rPr>
              <a:t>Other general limitations: small object detection, small dataset learning</a:t>
            </a:r>
            <a:endParaRPr sz="1700">
              <a:solidFill>
                <a:schemeClr val="dk2"/>
              </a:solidFill>
            </a:endParaRPr>
          </a:p>
        </p:txBody>
      </p:sp>
      <p:cxnSp>
        <p:nvCxnSpPr>
          <p:cNvPr id="388" name="Google Shape;388;p32"/>
          <p:cNvCxnSpPr>
            <a:stCxn id="384" idx="1"/>
            <a:endCxn id="384" idx="3"/>
          </p:cNvCxnSpPr>
          <p:nvPr/>
        </p:nvCxnSpPr>
        <p:spPr>
          <a:xfrm>
            <a:off x="710075" y="3154675"/>
            <a:ext cx="31953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32"/>
          <p:cNvCxnSpPr>
            <a:endCxn id="384" idx="2"/>
          </p:cNvCxnSpPr>
          <p:nvPr/>
        </p:nvCxnSpPr>
        <p:spPr>
          <a:xfrm>
            <a:off x="2307787" y="2323875"/>
            <a:ext cx="0" cy="16677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0" name="Google Shape;390;p32"/>
          <p:cNvSpPr txBox="1"/>
          <p:nvPr/>
        </p:nvSpPr>
        <p:spPr>
          <a:xfrm>
            <a:off x="710076" y="4067750"/>
            <a:ext cx="3195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E.g. Many birds in one grid, but one grid can only generate a fixed, </a:t>
            </a:r>
            <a:r>
              <a:rPr lang="en-US">
                <a:solidFill>
                  <a:schemeClr val="dk2"/>
                </a:solidFill>
              </a:rPr>
              <a:t>limited</a:t>
            </a:r>
            <a:r>
              <a:rPr lang="en-US">
                <a:solidFill>
                  <a:schemeClr val="dk2"/>
                </a:solidFill>
              </a:rPr>
              <a:t> number of bbox predictions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391" name="Google Shape;39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5125" y="2297288"/>
            <a:ext cx="2297457" cy="1720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2" name="Google Shape;392;p32"/>
          <p:cNvCxnSpPr>
            <a:stCxn id="391" idx="1"/>
            <a:endCxn id="391" idx="3"/>
          </p:cNvCxnSpPr>
          <p:nvPr/>
        </p:nvCxnSpPr>
        <p:spPr>
          <a:xfrm>
            <a:off x="5175125" y="3157725"/>
            <a:ext cx="22974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3" name="Google Shape;393;p32"/>
          <p:cNvCxnSpPr>
            <a:stCxn id="391" idx="0"/>
            <a:endCxn id="391" idx="2"/>
          </p:cNvCxnSpPr>
          <p:nvPr/>
        </p:nvCxnSpPr>
        <p:spPr>
          <a:xfrm>
            <a:off x="6323853" y="2297288"/>
            <a:ext cx="0" cy="17208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4" name="Google Shape;394;p32"/>
          <p:cNvSpPr/>
          <p:nvPr/>
        </p:nvSpPr>
        <p:spPr>
          <a:xfrm>
            <a:off x="5724300" y="2918550"/>
            <a:ext cx="755100" cy="10995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2"/>
          <p:cNvSpPr/>
          <p:nvPr/>
        </p:nvSpPr>
        <p:spPr>
          <a:xfrm>
            <a:off x="5359675" y="3401950"/>
            <a:ext cx="1942200" cy="6162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2"/>
          <p:cNvSpPr txBox="1"/>
          <p:nvPr/>
        </p:nvSpPr>
        <p:spPr>
          <a:xfrm>
            <a:off x="4691550" y="4073875"/>
            <a:ext cx="4049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E.g. [xyhw, conf, </a:t>
            </a:r>
            <a:r>
              <a:rPr lang="en-US">
                <a:solidFill>
                  <a:schemeClr val="dk2"/>
                </a:solidFill>
              </a:rPr>
              <a:t>xyhw, conf, </a:t>
            </a:r>
            <a:r>
              <a:rPr lang="en-US">
                <a:solidFill>
                  <a:schemeClr val="dk2"/>
                </a:solidFill>
              </a:rPr>
              <a:t>cls1, cls2, …]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It has to pick one of the two </a:t>
            </a:r>
            <a:r>
              <a:rPr lang="en-US">
                <a:solidFill>
                  <a:schemeClr val="dk2"/>
                </a:solidFill>
              </a:rPr>
              <a:t>directions</a:t>
            </a:r>
            <a:r>
              <a:rPr lang="en-US">
                <a:solidFill>
                  <a:schemeClr val="dk2"/>
                </a:solidFill>
              </a:rPr>
              <a:t> to output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3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2" name="Google Shape;402;p33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Improvements of YOLO since then…</a:t>
            </a:r>
            <a:endParaRPr/>
          </a:p>
        </p:txBody>
      </p:sp>
      <p:sp>
        <p:nvSpPr>
          <p:cNvPr id="403" name="Google Shape;403;p33"/>
          <p:cNvSpPr txBox="1"/>
          <p:nvPr/>
        </p:nvSpPr>
        <p:spPr>
          <a:xfrm>
            <a:off x="311700" y="1130850"/>
            <a:ext cx="85206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04" name="Google Shape;404;p33"/>
          <p:cNvSpPr txBox="1"/>
          <p:nvPr/>
        </p:nvSpPr>
        <p:spPr>
          <a:xfrm>
            <a:off x="455175" y="1110625"/>
            <a:ext cx="8175000" cy="25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YOLOv2 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YOLO9000:Better, Faster, Stronger</a:t>
            </a:r>
            <a:r>
              <a:rPr lang="en-US" sz="1600"/>
              <a:t>. Joseph Redmon &amp; Ali Farhad. (2017)</a:t>
            </a:r>
            <a:endParaRPr sz="16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use batch normalization on all </a:t>
            </a:r>
            <a:r>
              <a:rPr lang="en-US">
                <a:solidFill>
                  <a:schemeClr val="dk2"/>
                </a:solidFill>
              </a:rPr>
              <a:t>convolution</a:t>
            </a:r>
            <a:r>
              <a:rPr lang="en-US">
                <a:solidFill>
                  <a:schemeClr val="dk2"/>
                </a:solidFill>
              </a:rPr>
              <a:t> layers → increase 2% mAP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high resolution classifiers → increase 4% mAP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multi-stage training → </a:t>
            </a:r>
            <a:r>
              <a:rPr b="1" lang="en-US">
                <a:solidFill>
                  <a:schemeClr val="dk2"/>
                </a:solidFill>
              </a:rPr>
              <a:t>help with new/usual aspect ratio</a:t>
            </a:r>
            <a:endParaRPr b="1"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remove the fully connected layers from YOLO and use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anchor boxes</a:t>
            </a:r>
            <a:r>
              <a:rPr lang="en-US">
                <a:solidFill>
                  <a:schemeClr val="dk2"/>
                </a:solidFill>
              </a:rPr>
              <a:t> to predict bounding boxes → decreases mAP slightly &amp; increase recall 7% </a:t>
            </a:r>
            <a:endParaRPr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→ </a:t>
            </a:r>
            <a:r>
              <a:rPr b="1" lang="en-US">
                <a:solidFill>
                  <a:schemeClr val="dk2"/>
                </a:solidFill>
              </a:rPr>
              <a:t>help with spatial constraints</a:t>
            </a:r>
            <a:endParaRPr b="1"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and many others (see paper for details)...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05" name="Google Shape;4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4850" y="2596525"/>
            <a:ext cx="3898751" cy="22478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6" name="Google Shape;406;p33"/>
          <p:cNvCxnSpPr/>
          <p:nvPr/>
        </p:nvCxnSpPr>
        <p:spPr>
          <a:xfrm>
            <a:off x="5906600" y="2497425"/>
            <a:ext cx="426300" cy="4161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07" name="Google Shape;40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09883" y="3333248"/>
            <a:ext cx="2473391" cy="12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3"/>
          <p:cNvSpPr txBox="1"/>
          <p:nvPr/>
        </p:nvSpPr>
        <p:spPr>
          <a:xfrm>
            <a:off x="919450" y="3579525"/>
            <a:ext cx="99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anchor boxes: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4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4" name="Google Shape;414;p34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Improvements of YOLO since then…</a:t>
            </a:r>
            <a:endParaRPr/>
          </a:p>
        </p:txBody>
      </p:sp>
      <p:sp>
        <p:nvSpPr>
          <p:cNvPr id="415" name="Google Shape;415;p34"/>
          <p:cNvSpPr txBox="1"/>
          <p:nvPr/>
        </p:nvSpPr>
        <p:spPr>
          <a:xfrm>
            <a:off x="311700" y="1130850"/>
            <a:ext cx="85206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16" name="Google Shape;416;p34"/>
          <p:cNvSpPr txBox="1"/>
          <p:nvPr/>
        </p:nvSpPr>
        <p:spPr>
          <a:xfrm>
            <a:off x="455175" y="1110625"/>
            <a:ext cx="8175000" cy="25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YOLOv2 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YOLO9000:Better, Faster, Stronger</a:t>
            </a:r>
            <a:r>
              <a:rPr lang="en-US" sz="1600"/>
              <a:t>. Joseph Redmon &amp; Ali Farhad. (2017)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</a:rPr>
              <a:t>YOLOv3  </a:t>
            </a:r>
            <a:r>
              <a:rPr lang="en-US" sz="1600" u="sng">
                <a:solidFill>
                  <a:schemeClr val="hlink"/>
                </a:solidFill>
                <a:hlinkClick r:id="rId4"/>
              </a:rPr>
              <a:t>YOLOv3: An Incremental Improvement.</a:t>
            </a:r>
            <a:r>
              <a:rPr lang="en-US" sz="1600">
                <a:solidFill>
                  <a:schemeClr val="dk1"/>
                </a:solidFill>
              </a:rPr>
              <a:t> Joseph Redmon &amp; Ali Farhad. (2018)</a:t>
            </a:r>
            <a:endParaRPr sz="16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BBox Prediction: predicts an objectness score for each bounding box using logistic regression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Class Prediction: each box predicts the classes the bounding box may contain using multilabel classification.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Prediction across scales: similar concept to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feature pyramid networks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Feature Extractor: performing feature extraction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See paper for what they’ve tried that didn’t work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417" name="Google Shape;41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9100" y="3141600"/>
            <a:ext cx="2735273" cy="165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5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3" name="Google Shape;423;p35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Improvements of YOLO since then…</a:t>
            </a:r>
            <a:endParaRPr/>
          </a:p>
        </p:txBody>
      </p:sp>
      <p:sp>
        <p:nvSpPr>
          <p:cNvPr id="424" name="Google Shape;424;p35"/>
          <p:cNvSpPr txBox="1"/>
          <p:nvPr/>
        </p:nvSpPr>
        <p:spPr>
          <a:xfrm>
            <a:off x="311700" y="1130850"/>
            <a:ext cx="85206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25" name="Google Shape;425;p35"/>
          <p:cNvSpPr txBox="1"/>
          <p:nvPr/>
        </p:nvSpPr>
        <p:spPr>
          <a:xfrm>
            <a:off x="455175" y="1110625"/>
            <a:ext cx="81750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YOLOv2 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YOLO9000:Better, Faster, Stronger</a:t>
            </a:r>
            <a:r>
              <a:rPr lang="en-US" sz="1600"/>
              <a:t>. Joseph Redmon &amp; Ali Farhad. (2017)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</a:rPr>
              <a:t>YOLOv3  </a:t>
            </a:r>
            <a:r>
              <a:rPr lang="en-US" sz="1600" u="sng">
                <a:solidFill>
                  <a:schemeClr val="hlink"/>
                </a:solidFill>
                <a:hlinkClick r:id="rId4"/>
              </a:rPr>
              <a:t>YOLOv3: An Incremental Improvement.</a:t>
            </a:r>
            <a:r>
              <a:rPr lang="en-US" sz="1600">
                <a:solidFill>
                  <a:schemeClr val="dk1"/>
                </a:solidFill>
              </a:rPr>
              <a:t> Joseph Redmon &amp; Ali Farhad. (2018)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</a:rPr>
              <a:t>YOLOv4 </a:t>
            </a:r>
            <a:r>
              <a:rPr lang="en-US" sz="1500" u="sng">
                <a:solidFill>
                  <a:schemeClr val="hlink"/>
                </a:solidFill>
                <a:hlinkClick r:id="rId5"/>
              </a:rPr>
              <a:t>YOLOv4: Optimal Speed and Accuracy of Object Detection</a:t>
            </a:r>
            <a:r>
              <a:rPr lang="en-US" sz="1500">
                <a:solidFill>
                  <a:schemeClr val="dk1"/>
                </a:solidFill>
              </a:rPr>
              <a:t>. Alexey Bochkovski, Chien-Yao Wan &amp; Hong-Yuan Mark Liao. (2020)</a:t>
            </a:r>
            <a:endParaRPr sz="10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new features: WRC, CSP, CmBN, SAT, Mish activation, Mosaic data augmentation, CmBN, DropBlock regularization, and CIoU loss, etc.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</a:rPr>
              <a:t>YOLOv5</a:t>
            </a:r>
            <a:r>
              <a:rPr lang="en-US" sz="1600">
                <a:solidFill>
                  <a:schemeClr val="dk1"/>
                </a:solidFill>
              </a:rPr>
              <a:t> (</a:t>
            </a:r>
            <a:r>
              <a:rPr lang="en-US" sz="1600" u="sng">
                <a:solidFill>
                  <a:schemeClr val="hlink"/>
                </a:solidFill>
                <a:hlinkClick r:id="rId6"/>
              </a:rPr>
              <a:t>GitHub</a:t>
            </a:r>
            <a:r>
              <a:rPr lang="en-US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26" name="Google Shape;426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00478" y="3007800"/>
            <a:ext cx="2234899" cy="177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72350" y="3007800"/>
            <a:ext cx="3122074" cy="156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6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3" name="Google Shape;433;p36"/>
          <p:cNvSpPr txBox="1"/>
          <p:nvPr>
            <p:ph type="title"/>
          </p:nvPr>
        </p:nvSpPr>
        <p:spPr>
          <a:xfrm>
            <a:off x="311700" y="285150"/>
            <a:ext cx="85206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700"/>
              <a:t>Open problems for 2D BBox Detection in Robotics:</a:t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700"/>
              <a:t>Occlusion &amp; Uncertainty</a:t>
            </a:r>
            <a:endParaRPr sz="2700"/>
          </a:p>
        </p:txBody>
      </p:sp>
      <p:sp>
        <p:nvSpPr>
          <p:cNvPr id="434" name="Google Shape;434;p36"/>
          <p:cNvSpPr txBox="1"/>
          <p:nvPr/>
        </p:nvSpPr>
        <p:spPr>
          <a:xfrm>
            <a:off x="311700" y="1130850"/>
            <a:ext cx="8327700" cy="3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35" name="Google Shape;43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555" y="2924944"/>
            <a:ext cx="2549788" cy="1344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8345" y="1570797"/>
            <a:ext cx="2564782" cy="1354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3261" y="1575568"/>
            <a:ext cx="2544886" cy="1344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553" y="1570797"/>
            <a:ext cx="2549799" cy="135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58345" y="2924944"/>
            <a:ext cx="2544906" cy="134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03249" y="2920163"/>
            <a:ext cx="2544903" cy="1331323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6"/>
          <p:cNvSpPr txBox="1"/>
          <p:nvPr/>
        </p:nvSpPr>
        <p:spPr>
          <a:xfrm>
            <a:off x="453317" y="1203703"/>
            <a:ext cx="246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correct size &amp; labeling</a:t>
            </a:r>
            <a:endParaRPr/>
          </a:p>
        </p:txBody>
      </p:sp>
      <p:sp>
        <p:nvSpPr>
          <p:cNvPr id="442" name="Google Shape;442;p36"/>
          <p:cNvSpPr txBox="1"/>
          <p:nvPr/>
        </p:nvSpPr>
        <p:spPr>
          <a:xfrm>
            <a:off x="3062872" y="1203703"/>
            <a:ext cx="246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wrong labeling</a:t>
            </a:r>
            <a:endParaRPr/>
          </a:p>
        </p:txBody>
      </p:sp>
      <p:sp>
        <p:nvSpPr>
          <p:cNvPr id="443" name="Google Shape;443;p36"/>
          <p:cNvSpPr txBox="1"/>
          <p:nvPr/>
        </p:nvSpPr>
        <p:spPr>
          <a:xfrm>
            <a:off x="5545568" y="1203703"/>
            <a:ext cx="246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wrong size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7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9" name="Google Shape;449;p37"/>
          <p:cNvSpPr txBox="1"/>
          <p:nvPr/>
        </p:nvSpPr>
        <p:spPr>
          <a:xfrm>
            <a:off x="400550" y="1374625"/>
            <a:ext cx="8431800" cy="31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Related Works:</a:t>
            </a:r>
            <a:endParaRPr sz="18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Bounding Box Regression with Uncertainty for Accurate Object Detection</a:t>
            </a:r>
            <a:r>
              <a:rPr lang="en-US" sz="1600">
                <a:solidFill>
                  <a:schemeClr val="dk1"/>
                </a:solidFill>
              </a:rPr>
              <a:t>. He et al. (2018)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 u="sng">
                <a:solidFill>
                  <a:schemeClr val="hlink"/>
                </a:solidFill>
                <a:hlinkClick r:id="rId4"/>
              </a:rPr>
              <a:t>Localization Uncertainty-based Attention for Object Detection</a:t>
            </a:r>
            <a:r>
              <a:rPr lang="en-US" sz="1600">
                <a:solidFill>
                  <a:schemeClr val="dk1"/>
                </a:solidFill>
              </a:rPr>
              <a:t>. Park et al. (2021)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 u="sng">
                <a:solidFill>
                  <a:schemeClr val="hlink"/>
                </a:solidFill>
                <a:hlinkClick r:id="rId5"/>
              </a:rPr>
              <a:t>Learning an Uncertainty-Aware Object Detector for Autonomous Driving</a:t>
            </a:r>
            <a:r>
              <a:rPr lang="en-US" sz="1600">
                <a:solidFill>
                  <a:schemeClr val="dk1"/>
                </a:solidFill>
              </a:rPr>
              <a:t>. Meyer &amp; Thakurdesai. (2020)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50" name="Google Shape;450;p37"/>
          <p:cNvSpPr txBox="1"/>
          <p:nvPr>
            <p:ph type="title"/>
          </p:nvPr>
        </p:nvSpPr>
        <p:spPr>
          <a:xfrm>
            <a:off x="311700" y="285150"/>
            <a:ext cx="85206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700"/>
              <a:t>Open problems for 2D BBox Detection in Robotics:</a:t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700"/>
              <a:t>Occlusion &amp; Uncertainty</a:t>
            </a:r>
            <a:endParaRPr sz="27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8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6" name="Google Shape;456;p38"/>
          <p:cNvSpPr txBox="1"/>
          <p:nvPr>
            <p:ph type="title"/>
          </p:nvPr>
        </p:nvSpPr>
        <p:spPr>
          <a:xfrm>
            <a:off x="311700" y="285150"/>
            <a:ext cx="85206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Other Future Work Example: How can we use robots to help object detection?</a:t>
            </a:r>
            <a:endParaRPr/>
          </a:p>
        </p:txBody>
      </p:sp>
      <p:pic>
        <p:nvPicPr>
          <p:cNvPr id="457" name="Google Shape;457;p38" title="indoors-dataset-viz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000" y="1511175"/>
            <a:ext cx="4361700" cy="29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3927" y="1820445"/>
            <a:ext cx="1956296" cy="1227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5901" y="1812629"/>
            <a:ext cx="1998029" cy="125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15905" y="3055998"/>
            <a:ext cx="1998024" cy="1250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13927" y="3048117"/>
            <a:ext cx="1961411" cy="125054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8"/>
          <p:cNvSpPr txBox="1"/>
          <p:nvPr/>
        </p:nvSpPr>
        <p:spPr>
          <a:xfrm>
            <a:off x="5470052" y="1420250"/>
            <a:ext cx="111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stationary</a:t>
            </a:r>
            <a:endParaRPr/>
          </a:p>
        </p:txBody>
      </p:sp>
      <p:sp>
        <p:nvSpPr>
          <p:cNvPr id="463" name="Google Shape;463;p38"/>
          <p:cNvSpPr txBox="1"/>
          <p:nvPr/>
        </p:nvSpPr>
        <p:spPr>
          <a:xfrm>
            <a:off x="7403680" y="1465675"/>
            <a:ext cx="88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moving</a:t>
            </a:r>
            <a:endParaRPr/>
          </a:p>
        </p:txBody>
      </p:sp>
      <p:sp>
        <p:nvSpPr>
          <p:cNvPr id="464" name="Google Shape;464;p38"/>
          <p:cNvSpPr txBox="1"/>
          <p:nvPr/>
        </p:nvSpPr>
        <p:spPr>
          <a:xfrm>
            <a:off x="5470040" y="4249627"/>
            <a:ext cx="88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partial</a:t>
            </a:r>
            <a:endParaRPr/>
          </a:p>
        </p:txBody>
      </p:sp>
      <p:sp>
        <p:nvSpPr>
          <p:cNvPr id="465" name="Google Shape;465;p38"/>
          <p:cNvSpPr txBox="1"/>
          <p:nvPr/>
        </p:nvSpPr>
        <p:spPr>
          <a:xfrm>
            <a:off x="7403676" y="4279675"/>
            <a:ext cx="97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occluded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9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1" name="Google Shape;471;p39"/>
          <p:cNvSpPr txBox="1"/>
          <p:nvPr>
            <p:ph type="title"/>
          </p:nvPr>
        </p:nvSpPr>
        <p:spPr>
          <a:xfrm>
            <a:off x="311700" y="285150"/>
            <a:ext cx="85206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Other Future Work Example: How can we use robots to help object detection?</a:t>
            </a:r>
            <a:endParaRPr/>
          </a:p>
        </p:txBody>
      </p:sp>
      <p:sp>
        <p:nvSpPr>
          <p:cNvPr id="472" name="Google Shape;472;p39"/>
          <p:cNvSpPr txBox="1"/>
          <p:nvPr/>
        </p:nvSpPr>
        <p:spPr>
          <a:xfrm>
            <a:off x="311700" y="1130850"/>
            <a:ext cx="85206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73" name="Google Shape;473;p39"/>
          <p:cNvSpPr txBox="1"/>
          <p:nvPr/>
        </p:nvSpPr>
        <p:spPr>
          <a:xfrm>
            <a:off x="400550" y="1374625"/>
            <a:ext cx="8431800" cy="31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Related Works:</a:t>
            </a:r>
            <a:endParaRPr sz="1800">
              <a:solidFill>
                <a:schemeClr val="dk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 u="sng">
                <a:solidFill>
                  <a:schemeClr val="hlink"/>
                </a:solidFill>
                <a:hlinkClick r:id="rId3"/>
              </a:rPr>
              <a:t>Learning to Detect Mobile Objects from LiDAR Scans Without Label.</a:t>
            </a:r>
            <a:r>
              <a:rPr lang="en-US" sz="1600">
                <a:solidFill>
                  <a:schemeClr val="dk1"/>
                </a:solidFill>
              </a:rPr>
              <a:t> You et al. (2022)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 u="sng">
                <a:solidFill>
                  <a:schemeClr val="hlink"/>
                </a:solidFill>
                <a:hlinkClick r:id="rId4"/>
              </a:rPr>
              <a:t>WS-OPE: Weakly Supervised 6D Object Pose Regression using Relative Multi-Camera Pose Constraints</a:t>
            </a:r>
            <a:r>
              <a:rPr lang="en-US" sz="1600">
                <a:solidFill>
                  <a:schemeClr val="dk1"/>
                </a:solidFill>
              </a:rPr>
              <a:t>. Li et al. (2022)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 u="sng">
                <a:solidFill>
                  <a:schemeClr val="hlink"/>
                </a:solidFill>
                <a:highlight>
                  <a:srgbClr val="FFFFFF"/>
                </a:highlight>
                <a:hlinkClick r:id="rId5"/>
              </a:rPr>
              <a:t>OSSID: Online Self-Supervised Instance Detection by (and for) Pose Estimation</a:t>
            </a: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</a:rPr>
              <a:t>. Gu, Okorn &amp; Held. (2022)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 u="sng">
                <a:solidFill>
                  <a:schemeClr val="hlink"/>
                </a:solidFill>
                <a:highlight>
                  <a:srgbClr val="FFFFFF"/>
                </a:highlight>
                <a:hlinkClick r:id="rId6"/>
              </a:rPr>
              <a:t>How to Build a Curb Dataset with LiDAR Data for Autonomous Driving</a:t>
            </a: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</a:rPr>
              <a:t>. Bai et al. (2022)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0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9" name="Google Shape;479;p40"/>
          <p:cNvSpPr txBox="1"/>
          <p:nvPr>
            <p:ph type="title"/>
          </p:nvPr>
        </p:nvSpPr>
        <p:spPr>
          <a:xfrm>
            <a:off x="311700" y="285150"/>
            <a:ext cx="85206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480" name="Google Shape;480;p40"/>
          <p:cNvSpPr txBox="1"/>
          <p:nvPr/>
        </p:nvSpPr>
        <p:spPr>
          <a:xfrm>
            <a:off x="311700" y="1130850"/>
            <a:ext cx="85206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</a:rPr>
              <a:t>Motivation:</a:t>
            </a:r>
            <a:r>
              <a:rPr lang="en-US" sz="1800">
                <a:solidFill>
                  <a:schemeClr val="dk1"/>
                </a:solidFill>
              </a:rPr>
              <a:t> object localization &amp; classification with 2D bounding boxes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</a:rPr>
              <a:t>Problem:</a:t>
            </a:r>
            <a:r>
              <a:rPr lang="en-US" sz="1800">
                <a:solidFill>
                  <a:schemeClr val="dk1"/>
                </a:solidFill>
              </a:rPr>
              <a:t> prior frameworks have poor speed-accuracy trade-offs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</a:rPr>
              <a:t>Solution:</a:t>
            </a:r>
            <a:r>
              <a:rPr lang="en-US" sz="1800">
                <a:solidFill>
                  <a:schemeClr val="dk1"/>
                </a:solidFill>
              </a:rPr>
              <a:t> YOLO - a single-stage, real-time 2D bounding box detector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</a:rPr>
              <a:t>Main Contributions/Results:</a:t>
            </a:r>
            <a:endParaRPr sz="1800" u="sng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“unified detection” (unlike classifier-based approaches)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very fast (with fair accuracy)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generalize well to new domains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5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Object Detection: Why it’s important to robotics?</a:t>
            </a:r>
            <a:endParaRPr/>
          </a:p>
        </p:txBody>
      </p:sp>
      <p:sp>
        <p:nvSpPr>
          <p:cNvPr id="91" name="Google Shape;91;p15"/>
          <p:cNvSpPr txBox="1"/>
          <p:nvPr/>
        </p:nvSpPr>
        <p:spPr>
          <a:xfrm>
            <a:off x="311700" y="1130850"/>
            <a:ext cx="85206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Example Applications: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2"/>
                </a:solidFill>
              </a:rPr>
              <a:t>3D object pose proposals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2"/>
                </a:solidFill>
              </a:rPr>
              <a:t>estimate 3D object poses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2"/>
                </a:solidFill>
              </a:rPr>
              <a:t>semantic class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2"/>
                </a:solidFill>
              </a:rPr>
              <a:t>3D scene interaction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2"/>
                </a:solidFill>
              </a:rPr>
              <a:t>neural symbolic programming 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2"/>
                </a:solidFill>
              </a:rPr>
              <a:t>…</a:t>
            </a:r>
            <a:endParaRPr sz="1700">
              <a:solidFill>
                <a:schemeClr val="dk2"/>
              </a:solidFill>
            </a:endParaRPr>
          </a:p>
        </p:txBody>
      </p:sp>
      <p:pic>
        <p:nvPicPr>
          <p:cNvPr id="92" name="Google Shape;9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1036" y="1219574"/>
            <a:ext cx="2572964" cy="19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7050" y="1219575"/>
            <a:ext cx="2515249" cy="19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/>
          <p:nvPr/>
        </p:nvSpPr>
        <p:spPr>
          <a:xfrm>
            <a:off x="3656723" y="3359200"/>
            <a:ext cx="2421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Cubic Proposals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>
                <a:solidFill>
                  <a:schemeClr val="hlink"/>
                </a:solidFill>
                <a:hlinkClick r:id="rId5"/>
              </a:rPr>
              <a:t>CubeSLAM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chemeClr val="dk1"/>
                </a:solidFill>
              </a:rPr>
              <a:t>Yang &amp; Scherer. (2019)</a:t>
            </a:r>
            <a:endParaRPr sz="1300"/>
          </a:p>
        </p:txBody>
      </p:sp>
      <p:sp>
        <p:nvSpPr>
          <p:cNvPr id="95" name="Google Shape;95;p15"/>
          <p:cNvSpPr txBox="1"/>
          <p:nvPr/>
        </p:nvSpPr>
        <p:spPr>
          <a:xfrm>
            <a:off x="5959025" y="3359200"/>
            <a:ext cx="3231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Constrain Quardrics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>
                <a:solidFill>
                  <a:schemeClr val="hlink"/>
                </a:solidFill>
                <a:hlinkClick r:id="rId6"/>
              </a:rPr>
              <a:t>QuardricSLAM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Nicholson, Milford &amp; Sunderhauf. (2018)</a:t>
            </a:r>
            <a:endParaRPr sz="1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p16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500"/>
              <a:t>Object Detection: What makes a detector good for robots?</a:t>
            </a:r>
            <a:endParaRPr sz="2500"/>
          </a:p>
        </p:txBody>
      </p:sp>
      <p:sp>
        <p:nvSpPr>
          <p:cNvPr id="102" name="Google Shape;102;p16"/>
          <p:cNvSpPr txBox="1"/>
          <p:nvPr/>
        </p:nvSpPr>
        <p:spPr>
          <a:xfrm>
            <a:off x="1511200" y="1984425"/>
            <a:ext cx="1766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Fast </a:t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(</a:t>
            </a:r>
            <a:r>
              <a:rPr lang="en-US" sz="1700"/>
              <a:t>Real-time)</a:t>
            </a:r>
            <a:endParaRPr sz="1700"/>
          </a:p>
        </p:txBody>
      </p:sp>
      <p:sp>
        <p:nvSpPr>
          <p:cNvPr id="103" name="Google Shape;103;p16"/>
          <p:cNvSpPr txBox="1"/>
          <p:nvPr/>
        </p:nvSpPr>
        <p:spPr>
          <a:xfrm>
            <a:off x="5669150" y="1984425"/>
            <a:ext cx="1604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Robust (Real-world)</a:t>
            </a:r>
            <a:endParaRPr sz="1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" name="Google Shape;109;p17"/>
          <p:cNvSpPr txBox="1"/>
          <p:nvPr>
            <p:ph type="title"/>
          </p:nvPr>
        </p:nvSpPr>
        <p:spPr>
          <a:xfrm>
            <a:off x="311700" y="13950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2D BBox Detection: Prior Work Examples</a:t>
            </a:r>
            <a:endParaRPr/>
          </a:p>
        </p:txBody>
      </p:sp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311700" y="757025"/>
            <a:ext cx="7824900" cy="40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u="sng">
                <a:solidFill>
                  <a:schemeClr val="dk1"/>
                </a:solidFill>
              </a:rPr>
              <a:t>Main Idea: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sz="1700"/>
              <a:t>use classifiers to perform detection; multi-stage detector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DPM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600"/>
              <a:t>Localization: sliding window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Main Idea: classifier runs at evenly spaced locations over the entire image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Drawbacks: slow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R-CNN</a:t>
            </a:r>
            <a:r>
              <a:rPr lang="en-US">
                <a:solidFill>
                  <a:schemeClr val="dk1"/>
                </a:solidFill>
              </a:rPr>
              <a:t> and its variants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sz="1100">
                <a:solidFill>
                  <a:schemeClr val="dk1"/>
                </a:solidFill>
              </a:rPr>
              <a:t>(</a:t>
            </a:r>
            <a:r>
              <a:rPr lang="en-US" sz="1100">
                <a:solidFill>
                  <a:schemeClr val="dk1"/>
                </a:solidFill>
              </a:rPr>
              <a:t>See </a:t>
            </a:r>
            <a:r>
              <a:rPr lang="en-US" sz="1100" u="sng">
                <a:solidFill>
                  <a:schemeClr val="hlink"/>
                </a:solidFill>
                <a:hlinkClick r:id="rId5"/>
              </a:rPr>
              <a:t>Lecture from 231n, Stanford</a:t>
            </a:r>
            <a:r>
              <a:rPr lang="en-US" sz="1100">
                <a:solidFill>
                  <a:schemeClr val="dk1"/>
                </a:solidFill>
              </a:rPr>
              <a:t> for more details)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Localization: Regional Proposal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Main Idea: 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generate </a:t>
            </a:r>
            <a:r>
              <a:rPr lang="en-US" sz="1600"/>
              <a:t>potential bbox proposals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classify bbox proposals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post-procession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Drawbacks: slow &amp; hard to optimize</a:t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" name="Google Shape;116;p18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YOLO: Proposed Approach</a:t>
            </a:r>
            <a:endParaRPr/>
          </a:p>
        </p:txBody>
      </p:sp>
      <p:sp>
        <p:nvSpPr>
          <p:cNvPr id="117" name="Google Shape;117;p18"/>
          <p:cNvSpPr txBox="1"/>
          <p:nvPr/>
        </p:nvSpPr>
        <p:spPr>
          <a:xfrm>
            <a:off x="311700" y="1014750"/>
            <a:ext cx="85206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800" u="sng">
                <a:solidFill>
                  <a:schemeClr val="dk1"/>
                </a:solidFill>
              </a:rPr>
              <a:t>Proposal</a:t>
            </a:r>
            <a:r>
              <a:rPr lang="en-US" sz="1800">
                <a:solidFill>
                  <a:schemeClr val="dk1"/>
                </a:solidFill>
              </a:rPr>
              <a:t>: </a:t>
            </a:r>
            <a:r>
              <a:rPr lang="en-US" sz="1700">
                <a:solidFill>
                  <a:schemeClr val="dk2"/>
                </a:solidFill>
              </a:rPr>
              <a:t>an end-to-end (image→2d-bbox) regression problem (“unified detection”); one-stage detector</a:t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125" y="1850550"/>
            <a:ext cx="3075552" cy="135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/>
          <p:nvPr/>
        </p:nvSpPr>
        <p:spPr>
          <a:xfrm>
            <a:off x="402000" y="3612900"/>
            <a:ext cx="8193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700">
                <a:solidFill>
                  <a:schemeClr val="dk1"/>
                </a:solidFill>
              </a:rPr>
              <a:t>Useful for robotics applications</a:t>
            </a:r>
            <a:r>
              <a:rPr lang="en-US" sz="1700">
                <a:solidFill>
                  <a:schemeClr val="dk2"/>
                </a:solidFill>
              </a:rPr>
              <a:t>: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Fast		        </a:t>
            </a:r>
            <a:r>
              <a:rPr lang="en-US" sz="1700">
                <a:solidFill>
                  <a:schemeClr val="dk2"/>
                </a:solidFill>
              </a:rPr>
              <a:t>simple architecture; can be run in real-time systems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More Robust	</a:t>
            </a:r>
            <a:r>
              <a:rPr lang="en-US" sz="1700">
                <a:solidFill>
                  <a:schemeClr val="dk2"/>
                </a:solidFill>
              </a:rPr>
              <a:t>encodes contextual info → less mistakes at background</a:t>
            </a:r>
            <a:endParaRPr/>
          </a:p>
        </p:txBody>
      </p:sp>
      <p:sp>
        <p:nvSpPr>
          <p:cNvPr id="120" name="Google Shape;120;p18"/>
          <p:cNvSpPr/>
          <p:nvPr/>
        </p:nvSpPr>
        <p:spPr>
          <a:xfrm>
            <a:off x="3908763" y="2357825"/>
            <a:ext cx="755700" cy="336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</a:t>
            </a:r>
            <a:endParaRPr/>
          </a:p>
        </p:txBody>
      </p:sp>
      <p:sp>
        <p:nvSpPr>
          <p:cNvPr id="121" name="Google Shape;121;p18"/>
          <p:cNvSpPr/>
          <p:nvPr/>
        </p:nvSpPr>
        <p:spPr>
          <a:xfrm>
            <a:off x="4995575" y="2316875"/>
            <a:ext cx="1185900" cy="418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</a:t>
            </a:r>
            <a:r>
              <a:rPr lang="en-US"/>
              <a:t>onvolution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Layers</a:t>
            </a:r>
            <a:endParaRPr/>
          </a:p>
        </p:txBody>
      </p:sp>
      <p:sp>
        <p:nvSpPr>
          <p:cNvPr id="122" name="Google Shape;122;p18"/>
          <p:cNvSpPr/>
          <p:nvPr/>
        </p:nvSpPr>
        <p:spPr>
          <a:xfrm>
            <a:off x="6512575" y="2316875"/>
            <a:ext cx="755700" cy="418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FC Layers</a:t>
            </a:r>
            <a:endParaRPr/>
          </a:p>
        </p:txBody>
      </p:sp>
      <p:sp>
        <p:nvSpPr>
          <p:cNvPr id="123" name="Google Shape;123;p18"/>
          <p:cNvSpPr/>
          <p:nvPr/>
        </p:nvSpPr>
        <p:spPr>
          <a:xfrm>
            <a:off x="7675500" y="1661163"/>
            <a:ext cx="755700" cy="44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BBox (xywh)</a:t>
            </a:r>
            <a:endParaRPr/>
          </a:p>
        </p:txBody>
      </p:sp>
      <p:sp>
        <p:nvSpPr>
          <p:cNvPr id="124" name="Google Shape;124;p18"/>
          <p:cNvSpPr/>
          <p:nvPr/>
        </p:nvSpPr>
        <p:spPr>
          <a:xfrm>
            <a:off x="7511400" y="3279700"/>
            <a:ext cx="1083900" cy="52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Confidence Score</a:t>
            </a:r>
            <a:endParaRPr/>
          </a:p>
        </p:txBody>
      </p:sp>
      <p:cxnSp>
        <p:nvCxnSpPr>
          <p:cNvPr id="125" name="Google Shape;125;p18"/>
          <p:cNvCxnSpPr>
            <a:stCxn id="120" idx="3"/>
            <a:endCxn id="121" idx="1"/>
          </p:cNvCxnSpPr>
          <p:nvPr/>
        </p:nvCxnSpPr>
        <p:spPr>
          <a:xfrm>
            <a:off x="4664463" y="2526275"/>
            <a:ext cx="33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6" name="Google Shape;126;p18"/>
          <p:cNvCxnSpPr>
            <a:stCxn id="121" idx="3"/>
            <a:endCxn id="122" idx="1"/>
          </p:cNvCxnSpPr>
          <p:nvPr/>
        </p:nvCxnSpPr>
        <p:spPr>
          <a:xfrm>
            <a:off x="6181475" y="2526275"/>
            <a:ext cx="33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7" name="Google Shape;127;p18"/>
          <p:cNvCxnSpPr>
            <a:stCxn id="122" idx="3"/>
            <a:endCxn id="123" idx="1"/>
          </p:cNvCxnSpPr>
          <p:nvPr/>
        </p:nvCxnSpPr>
        <p:spPr>
          <a:xfrm flipH="1" rot="10800000">
            <a:off x="7268275" y="1884275"/>
            <a:ext cx="407100" cy="64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8" name="Google Shape;128;p18"/>
          <p:cNvCxnSpPr>
            <a:stCxn id="122" idx="3"/>
            <a:endCxn id="124" idx="1"/>
          </p:cNvCxnSpPr>
          <p:nvPr/>
        </p:nvCxnSpPr>
        <p:spPr>
          <a:xfrm>
            <a:off x="7268275" y="2526275"/>
            <a:ext cx="243000" cy="101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9" name="Google Shape;129;p18"/>
          <p:cNvSpPr txBox="1"/>
          <p:nvPr/>
        </p:nvSpPr>
        <p:spPr>
          <a:xfrm>
            <a:off x="1283600" y="3226650"/>
            <a:ext cx="143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See </a:t>
            </a:r>
            <a:r>
              <a:rPr b="1" lang="en-US"/>
              <a:t>Figure 3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/>
          <p:nvPr/>
        </p:nvSpPr>
        <p:spPr>
          <a:xfrm>
            <a:off x="7499175" y="677900"/>
            <a:ext cx="1228800" cy="45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9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19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YOLO: Confidence</a:t>
            </a: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3908775" y="529208"/>
            <a:ext cx="755700" cy="11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Image</a:t>
            </a:r>
            <a:endParaRPr sz="900"/>
          </a:p>
        </p:txBody>
      </p:sp>
      <p:sp>
        <p:nvSpPr>
          <p:cNvPr id="138" name="Google Shape;138;p19"/>
          <p:cNvSpPr/>
          <p:nvPr/>
        </p:nvSpPr>
        <p:spPr>
          <a:xfrm>
            <a:off x="4995585" y="514862"/>
            <a:ext cx="1185900" cy="146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Convolution Layers</a:t>
            </a:r>
            <a:endParaRPr sz="900"/>
          </a:p>
        </p:txBody>
      </p:sp>
      <p:sp>
        <p:nvSpPr>
          <p:cNvPr id="139" name="Google Shape;139;p19"/>
          <p:cNvSpPr/>
          <p:nvPr/>
        </p:nvSpPr>
        <p:spPr>
          <a:xfrm>
            <a:off x="6512581" y="514862"/>
            <a:ext cx="755700" cy="146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FC Layers</a:t>
            </a:r>
            <a:endParaRPr sz="900"/>
          </a:p>
        </p:txBody>
      </p:sp>
      <p:sp>
        <p:nvSpPr>
          <p:cNvPr id="140" name="Google Shape;140;p19"/>
          <p:cNvSpPr/>
          <p:nvPr/>
        </p:nvSpPr>
        <p:spPr>
          <a:xfrm>
            <a:off x="7675503" y="285142"/>
            <a:ext cx="755700" cy="15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BBox (xywh)</a:t>
            </a:r>
            <a:endParaRPr sz="800"/>
          </a:p>
        </p:txBody>
      </p:sp>
      <p:sp>
        <p:nvSpPr>
          <p:cNvPr id="141" name="Google Shape;141;p19"/>
          <p:cNvSpPr/>
          <p:nvPr/>
        </p:nvSpPr>
        <p:spPr>
          <a:xfrm>
            <a:off x="7575128" y="797550"/>
            <a:ext cx="1083900" cy="184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Confidence Score</a:t>
            </a:r>
            <a:endParaRPr sz="800"/>
          </a:p>
        </p:txBody>
      </p:sp>
      <p:cxnSp>
        <p:nvCxnSpPr>
          <p:cNvPr id="142" name="Google Shape;142;p19"/>
          <p:cNvCxnSpPr>
            <a:stCxn id="137" idx="3"/>
            <a:endCxn id="138" idx="1"/>
          </p:cNvCxnSpPr>
          <p:nvPr/>
        </p:nvCxnSpPr>
        <p:spPr>
          <a:xfrm>
            <a:off x="4664475" y="588158"/>
            <a:ext cx="33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3" name="Google Shape;143;p19"/>
          <p:cNvCxnSpPr>
            <a:stCxn id="138" idx="3"/>
            <a:endCxn id="139" idx="1"/>
          </p:cNvCxnSpPr>
          <p:nvPr/>
        </p:nvCxnSpPr>
        <p:spPr>
          <a:xfrm>
            <a:off x="6181485" y="588212"/>
            <a:ext cx="33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4" name="Google Shape;144;p19"/>
          <p:cNvCxnSpPr>
            <a:stCxn id="139" idx="3"/>
            <a:endCxn id="140" idx="1"/>
          </p:cNvCxnSpPr>
          <p:nvPr/>
        </p:nvCxnSpPr>
        <p:spPr>
          <a:xfrm flipH="1" rot="10800000">
            <a:off x="7268281" y="363212"/>
            <a:ext cx="407100" cy="22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5" name="Google Shape;145;p19"/>
          <p:cNvCxnSpPr>
            <a:stCxn id="139" idx="3"/>
            <a:endCxn id="141" idx="1"/>
          </p:cNvCxnSpPr>
          <p:nvPr/>
        </p:nvCxnSpPr>
        <p:spPr>
          <a:xfrm>
            <a:off x="7268281" y="588212"/>
            <a:ext cx="306900" cy="30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6" name="Google Shape;146;p19"/>
          <p:cNvSpPr txBox="1"/>
          <p:nvPr/>
        </p:nvSpPr>
        <p:spPr>
          <a:xfrm>
            <a:off x="509800" y="1292700"/>
            <a:ext cx="396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Confidence := Pr(Object) * IOU_{pred}^{truth}</a:t>
            </a:r>
            <a:endParaRPr/>
          </a:p>
        </p:txBody>
      </p:sp>
      <p:sp>
        <p:nvSpPr>
          <p:cNvPr id="147" name="Google Shape;147;p19"/>
          <p:cNvSpPr/>
          <p:nvPr/>
        </p:nvSpPr>
        <p:spPr>
          <a:xfrm>
            <a:off x="2720050" y="1338825"/>
            <a:ext cx="1491300" cy="301500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9"/>
          <p:cNvSpPr/>
          <p:nvPr/>
        </p:nvSpPr>
        <p:spPr>
          <a:xfrm>
            <a:off x="1744150" y="1341225"/>
            <a:ext cx="857100" cy="299100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475" y="1130850"/>
            <a:ext cx="3055825" cy="2037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19"/>
          <p:cNvCxnSpPr>
            <a:stCxn id="147" idx="2"/>
            <a:endCxn id="149" idx="1"/>
          </p:cNvCxnSpPr>
          <p:nvPr/>
        </p:nvCxnSpPr>
        <p:spPr>
          <a:xfrm>
            <a:off x="3465700" y="1640325"/>
            <a:ext cx="1198800" cy="5091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1" name="Google Shape;151;p19"/>
          <p:cNvSpPr txBox="1"/>
          <p:nvPr/>
        </p:nvSpPr>
        <p:spPr>
          <a:xfrm>
            <a:off x="4423250" y="1415100"/>
            <a:ext cx="1228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</a:rPr>
              <a:t>“intersection over union”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52" name="Google Shape;152;p19"/>
          <p:cNvSpPr txBox="1"/>
          <p:nvPr/>
        </p:nvSpPr>
        <p:spPr>
          <a:xfrm>
            <a:off x="398150" y="1969200"/>
            <a:ext cx="2253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likely the box contains an (ANY) object</a:t>
            </a:r>
            <a:endParaRPr/>
          </a:p>
        </p:txBody>
      </p:sp>
      <p:cxnSp>
        <p:nvCxnSpPr>
          <p:cNvPr id="153" name="Google Shape;153;p19"/>
          <p:cNvCxnSpPr>
            <a:stCxn id="148" idx="2"/>
            <a:endCxn id="152" idx="0"/>
          </p:cNvCxnSpPr>
          <p:nvPr/>
        </p:nvCxnSpPr>
        <p:spPr>
          <a:xfrm flipH="1">
            <a:off x="1525000" y="1640325"/>
            <a:ext cx="647700" cy="3288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4" name="Google Shape;154;p19"/>
          <p:cNvSpPr txBox="1"/>
          <p:nvPr/>
        </p:nvSpPr>
        <p:spPr>
          <a:xfrm>
            <a:off x="568975" y="3168075"/>
            <a:ext cx="45066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Class-Specific </a:t>
            </a:r>
            <a:r>
              <a:rPr lang="en-US"/>
              <a:t>Confidence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:= </a:t>
            </a:r>
            <a:r>
              <a:rPr lang="en-US">
                <a:solidFill>
                  <a:schemeClr val="dk1"/>
                </a:solidFill>
              </a:rPr>
              <a:t>Pr(Class_i|Object) * </a:t>
            </a:r>
            <a:r>
              <a:rPr lang="en-US"/>
              <a:t>Pr(Object) * IOU_{pred}^{truth}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= Pr(Class_i) * </a:t>
            </a:r>
            <a:r>
              <a:rPr lang="en-US">
                <a:solidFill>
                  <a:schemeClr val="dk1"/>
                </a:solidFill>
              </a:rPr>
              <a:t>IOU_{pred}^{truth}</a:t>
            </a:r>
            <a:endParaRPr/>
          </a:p>
        </p:txBody>
      </p:sp>
      <p:sp>
        <p:nvSpPr>
          <p:cNvPr id="155" name="Google Shape;155;p19"/>
          <p:cNvSpPr txBox="1"/>
          <p:nvPr/>
        </p:nvSpPr>
        <p:spPr>
          <a:xfrm>
            <a:off x="758225" y="4028800"/>
            <a:ext cx="135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2050" y="3253875"/>
            <a:ext cx="2507501" cy="14104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19"/>
          <p:cNvCxnSpPr>
            <a:stCxn id="158" idx="3"/>
          </p:cNvCxnSpPr>
          <p:nvPr/>
        </p:nvCxnSpPr>
        <p:spPr>
          <a:xfrm>
            <a:off x="5194125" y="3006900"/>
            <a:ext cx="856200" cy="5328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9" name="Google Shape;159;p19"/>
          <p:cNvCxnSpPr>
            <a:stCxn id="158" idx="3"/>
          </p:cNvCxnSpPr>
          <p:nvPr/>
        </p:nvCxnSpPr>
        <p:spPr>
          <a:xfrm>
            <a:off x="5194125" y="3006900"/>
            <a:ext cx="2228700" cy="1854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8" name="Google Shape;158;p19"/>
          <p:cNvSpPr txBox="1"/>
          <p:nvPr/>
        </p:nvSpPr>
        <p:spPr>
          <a:xfrm>
            <a:off x="3143625" y="2729850"/>
            <a:ext cx="2050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</a:rPr>
              <a:t>argmax and max of class-specific confidence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2544225" y="2149425"/>
            <a:ext cx="225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accurate is the bbox</a:t>
            </a:r>
            <a:endParaRPr/>
          </a:p>
        </p:txBody>
      </p:sp>
      <p:cxnSp>
        <p:nvCxnSpPr>
          <p:cNvPr id="161" name="Google Shape;161;p19"/>
          <p:cNvCxnSpPr>
            <a:stCxn id="147" idx="2"/>
            <a:endCxn id="160" idx="0"/>
          </p:cNvCxnSpPr>
          <p:nvPr/>
        </p:nvCxnSpPr>
        <p:spPr>
          <a:xfrm>
            <a:off x="3465700" y="1640325"/>
            <a:ext cx="205500" cy="5091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/>
          <p:nvPr/>
        </p:nvSpPr>
        <p:spPr>
          <a:xfrm>
            <a:off x="3887925" y="285150"/>
            <a:ext cx="10401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0"/>
          <p:cNvSpPr/>
          <p:nvPr/>
        </p:nvSpPr>
        <p:spPr>
          <a:xfrm>
            <a:off x="7520875" y="67650"/>
            <a:ext cx="1277100" cy="845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0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20"/>
          <p:cNvSpPr txBox="1"/>
          <p:nvPr>
            <p:ph type="title"/>
          </p:nvPr>
        </p:nvSpPr>
        <p:spPr>
          <a:xfrm>
            <a:off x="311700" y="285151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YOLO: Input &amp; Output</a:t>
            </a:r>
            <a:endParaRPr/>
          </a:p>
        </p:txBody>
      </p:sp>
      <p:sp>
        <p:nvSpPr>
          <p:cNvPr id="170" name="Google Shape;170;p20"/>
          <p:cNvSpPr txBox="1"/>
          <p:nvPr/>
        </p:nvSpPr>
        <p:spPr>
          <a:xfrm>
            <a:off x="311700" y="1130850"/>
            <a:ext cx="85206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266175" y="937675"/>
            <a:ext cx="8520600" cy="3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Output:</a:t>
            </a:r>
            <a:endParaRPr sz="1700">
              <a:solidFill>
                <a:schemeClr val="dk1"/>
              </a:solidFill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US" sz="1500">
                <a:solidFill>
                  <a:schemeClr val="dk2"/>
                </a:solidFill>
              </a:rPr>
              <a:t>Each grid predicts B </a:t>
            </a:r>
            <a:r>
              <a:rPr lang="en-US" sz="1500">
                <a:solidFill>
                  <a:schemeClr val="dk2"/>
                </a:solidFill>
              </a:rPr>
              <a:t>bboxes</a:t>
            </a:r>
            <a:r>
              <a:rPr lang="en-US" sz="1500">
                <a:solidFill>
                  <a:schemeClr val="dk2"/>
                </a:solidFill>
              </a:rPr>
              <a:t> and their confidence 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US" sz="1500">
                <a:solidFill>
                  <a:schemeClr val="dk2"/>
                </a:solidFill>
              </a:rPr>
              <a:t>e.g., if we only predict 1 bbox, </a:t>
            </a:r>
            <a:r>
              <a:rPr lang="en-US" sz="1500">
                <a:solidFill>
                  <a:schemeClr val="dk2"/>
                </a:solidFill>
              </a:rPr>
              <a:t>we have</a:t>
            </a:r>
            <a:r>
              <a:rPr lang="en-US" sz="1500">
                <a:solidFill>
                  <a:schemeClr val="dk2"/>
                </a:solidFill>
              </a:rPr>
              <a:t> a vector [x, y, w, h, conf, cls1, cls2, …]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US" sz="1500">
                <a:solidFill>
                  <a:schemeClr val="dk2"/>
                </a:solidFill>
              </a:rPr>
              <a:t>If we predict B bboxes: [x1, y1, w1, h1, conf1, x2, y2, w2, h2, …, cls1, cls2, …]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US" sz="1500">
                <a:solidFill>
                  <a:schemeClr val="dk2"/>
                </a:solidFill>
              </a:rPr>
              <a:t>In total, final prediction is a S x S x (B*5+C) tensor</a:t>
            </a:r>
            <a:endParaRPr sz="1500">
              <a:solidFill>
                <a:schemeClr val="dk2"/>
              </a:solidFill>
            </a:endParaRPr>
          </a:p>
        </p:txBody>
      </p:sp>
      <p:cxnSp>
        <p:nvCxnSpPr>
          <p:cNvPr id="172" name="Google Shape;172;p20"/>
          <p:cNvCxnSpPr/>
          <p:nvPr/>
        </p:nvCxnSpPr>
        <p:spPr>
          <a:xfrm flipH="1" rot="10800000">
            <a:off x="4934150" y="3696150"/>
            <a:ext cx="1201500" cy="90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3" name="Google Shape;173;p20"/>
          <p:cNvCxnSpPr/>
          <p:nvPr/>
        </p:nvCxnSpPr>
        <p:spPr>
          <a:xfrm>
            <a:off x="6297275" y="3700650"/>
            <a:ext cx="10401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4" name="Google Shape;174;p20"/>
          <p:cNvSpPr txBox="1"/>
          <p:nvPr/>
        </p:nvSpPr>
        <p:spPr>
          <a:xfrm>
            <a:off x="5407500" y="3138900"/>
            <a:ext cx="27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</a:rPr>
              <a:t>5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75" name="Google Shape;175;p20"/>
          <p:cNvSpPr txBox="1"/>
          <p:nvPr/>
        </p:nvSpPr>
        <p:spPr>
          <a:xfrm>
            <a:off x="6615900" y="3138900"/>
            <a:ext cx="27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</a:rPr>
              <a:t>C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6087900" y="3138900"/>
            <a:ext cx="27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</a:rPr>
              <a:t>+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77" name="Google Shape;177;p20"/>
          <p:cNvSpPr txBox="1"/>
          <p:nvPr/>
        </p:nvSpPr>
        <p:spPr>
          <a:xfrm>
            <a:off x="7337375" y="3539100"/>
            <a:ext cx="637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(5+C)x1</a:t>
            </a:r>
            <a:endParaRPr sz="900"/>
          </a:p>
        </p:txBody>
      </p:sp>
      <p:sp>
        <p:nvSpPr>
          <p:cNvPr id="178" name="Google Shape;178;p20"/>
          <p:cNvSpPr txBox="1"/>
          <p:nvPr/>
        </p:nvSpPr>
        <p:spPr>
          <a:xfrm>
            <a:off x="7337375" y="3916800"/>
            <a:ext cx="716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(B*5+C)x1</a:t>
            </a:r>
            <a:endParaRPr sz="900"/>
          </a:p>
        </p:txBody>
      </p:sp>
      <p:sp>
        <p:nvSpPr>
          <p:cNvPr id="179" name="Google Shape;179;p20"/>
          <p:cNvSpPr txBox="1"/>
          <p:nvPr/>
        </p:nvSpPr>
        <p:spPr>
          <a:xfrm>
            <a:off x="400550" y="1130850"/>
            <a:ext cx="4779300" cy="15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chemeClr val="dk1"/>
                </a:solidFill>
              </a:rPr>
              <a:t>Input:</a:t>
            </a:r>
            <a:endParaRPr sz="17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US" sz="1500">
                <a:solidFill>
                  <a:schemeClr val="dk2"/>
                </a:solidFill>
              </a:rPr>
              <a:t>Divide input image into an SxS grid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US" sz="1500">
                <a:solidFill>
                  <a:schemeClr val="dk2"/>
                </a:solidFill>
              </a:rPr>
              <a:t>Each grid is responsible for detecting objects whose centers lie in that grid</a:t>
            </a:r>
            <a:endParaRPr/>
          </a:p>
        </p:txBody>
      </p:sp>
      <p:pic>
        <p:nvPicPr>
          <p:cNvPr id="180" name="Google Shape;18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7500" y="742000"/>
            <a:ext cx="3424801" cy="231999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0"/>
          <p:cNvSpPr/>
          <p:nvPr/>
        </p:nvSpPr>
        <p:spPr>
          <a:xfrm>
            <a:off x="4476250" y="742000"/>
            <a:ext cx="1277100" cy="960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C = #classes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S = grid size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B = #bboxes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82" name="Google Shape;182;p20"/>
          <p:cNvSpPr/>
          <p:nvPr/>
        </p:nvSpPr>
        <p:spPr>
          <a:xfrm>
            <a:off x="6545450" y="2275875"/>
            <a:ext cx="1156200" cy="786000"/>
          </a:xfrm>
          <a:prstGeom prst="rect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0"/>
          <p:cNvSpPr/>
          <p:nvPr/>
        </p:nvSpPr>
        <p:spPr>
          <a:xfrm>
            <a:off x="7676100" y="1488150"/>
            <a:ext cx="1156200" cy="786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0"/>
          <p:cNvSpPr/>
          <p:nvPr/>
        </p:nvSpPr>
        <p:spPr>
          <a:xfrm>
            <a:off x="6615900" y="2312300"/>
            <a:ext cx="109200" cy="1002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0"/>
          <p:cNvSpPr/>
          <p:nvPr/>
        </p:nvSpPr>
        <p:spPr>
          <a:xfrm>
            <a:off x="7760600" y="1791050"/>
            <a:ext cx="109200" cy="1002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0"/>
          <p:cNvSpPr/>
          <p:nvPr/>
        </p:nvSpPr>
        <p:spPr>
          <a:xfrm>
            <a:off x="3990700" y="402758"/>
            <a:ext cx="755700" cy="11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Image</a:t>
            </a:r>
            <a:endParaRPr sz="900"/>
          </a:p>
        </p:txBody>
      </p:sp>
      <p:sp>
        <p:nvSpPr>
          <p:cNvPr id="187" name="Google Shape;187;p20"/>
          <p:cNvSpPr/>
          <p:nvPr/>
        </p:nvSpPr>
        <p:spPr>
          <a:xfrm>
            <a:off x="5077510" y="388412"/>
            <a:ext cx="1185900" cy="146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Convolution Layers</a:t>
            </a:r>
            <a:endParaRPr sz="900"/>
          </a:p>
        </p:txBody>
      </p:sp>
      <p:sp>
        <p:nvSpPr>
          <p:cNvPr id="188" name="Google Shape;188;p20"/>
          <p:cNvSpPr/>
          <p:nvPr/>
        </p:nvSpPr>
        <p:spPr>
          <a:xfrm>
            <a:off x="6594506" y="388412"/>
            <a:ext cx="755700" cy="146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FC Layers</a:t>
            </a:r>
            <a:endParaRPr sz="900"/>
          </a:p>
        </p:txBody>
      </p:sp>
      <p:sp>
        <p:nvSpPr>
          <p:cNvPr id="189" name="Google Shape;189;p20"/>
          <p:cNvSpPr/>
          <p:nvPr/>
        </p:nvSpPr>
        <p:spPr>
          <a:xfrm>
            <a:off x="7757428" y="158692"/>
            <a:ext cx="755700" cy="15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BBox (xywh)</a:t>
            </a:r>
            <a:endParaRPr sz="800"/>
          </a:p>
        </p:txBody>
      </p:sp>
      <p:sp>
        <p:nvSpPr>
          <p:cNvPr id="190" name="Google Shape;190;p20"/>
          <p:cNvSpPr/>
          <p:nvPr/>
        </p:nvSpPr>
        <p:spPr>
          <a:xfrm>
            <a:off x="7657053" y="671100"/>
            <a:ext cx="1083900" cy="184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Confidence Score</a:t>
            </a:r>
            <a:endParaRPr sz="800"/>
          </a:p>
        </p:txBody>
      </p:sp>
      <p:cxnSp>
        <p:nvCxnSpPr>
          <p:cNvPr id="191" name="Google Shape;191;p20"/>
          <p:cNvCxnSpPr>
            <a:stCxn id="186" idx="3"/>
            <a:endCxn id="187" idx="1"/>
          </p:cNvCxnSpPr>
          <p:nvPr/>
        </p:nvCxnSpPr>
        <p:spPr>
          <a:xfrm>
            <a:off x="4746400" y="461708"/>
            <a:ext cx="33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2" name="Google Shape;192;p20"/>
          <p:cNvCxnSpPr>
            <a:stCxn id="187" idx="3"/>
            <a:endCxn id="188" idx="1"/>
          </p:cNvCxnSpPr>
          <p:nvPr/>
        </p:nvCxnSpPr>
        <p:spPr>
          <a:xfrm>
            <a:off x="6263410" y="461762"/>
            <a:ext cx="331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3" name="Google Shape;193;p20"/>
          <p:cNvCxnSpPr>
            <a:stCxn id="188" idx="3"/>
            <a:endCxn id="189" idx="1"/>
          </p:cNvCxnSpPr>
          <p:nvPr/>
        </p:nvCxnSpPr>
        <p:spPr>
          <a:xfrm flipH="1" rot="10800000">
            <a:off x="7350206" y="236762"/>
            <a:ext cx="407100" cy="22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4" name="Google Shape;194;p20"/>
          <p:cNvCxnSpPr>
            <a:stCxn id="188" idx="3"/>
            <a:endCxn id="190" idx="1"/>
          </p:cNvCxnSpPr>
          <p:nvPr/>
        </p:nvCxnSpPr>
        <p:spPr>
          <a:xfrm>
            <a:off x="7350206" y="461762"/>
            <a:ext cx="306900" cy="30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1"/>
          <p:cNvSpPr txBox="1"/>
          <p:nvPr>
            <p:ph idx="12" type="sldNum"/>
          </p:nvPr>
        </p:nvSpPr>
        <p:spPr>
          <a:xfrm>
            <a:off x="8595300" y="4844398"/>
            <a:ext cx="548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0" name="Google Shape;2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800" y="1239175"/>
            <a:ext cx="5370950" cy="345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1"/>
          <p:cNvSpPr txBox="1"/>
          <p:nvPr>
            <p:ph type="title"/>
          </p:nvPr>
        </p:nvSpPr>
        <p:spPr>
          <a:xfrm>
            <a:off x="373375" y="273426"/>
            <a:ext cx="8520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To summarize what’ve been discussed by far…</a:t>
            </a:r>
            <a:endParaRPr/>
          </a:p>
        </p:txBody>
      </p:sp>
      <p:cxnSp>
        <p:nvCxnSpPr>
          <p:cNvPr id="202" name="Google Shape;202;p21"/>
          <p:cNvCxnSpPr>
            <a:stCxn id="203" idx="3"/>
          </p:cNvCxnSpPr>
          <p:nvPr/>
        </p:nvCxnSpPr>
        <p:spPr>
          <a:xfrm flipH="1" rot="10800000">
            <a:off x="3841675" y="1474775"/>
            <a:ext cx="819300" cy="219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4" name="Google Shape;204;p21"/>
          <p:cNvSpPr txBox="1"/>
          <p:nvPr/>
        </p:nvSpPr>
        <p:spPr>
          <a:xfrm>
            <a:off x="4806650" y="1070075"/>
            <a:ext cx="1920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[x1, y1, w1, h1, conf1]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[x2, y2, w2, h2, conf2]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…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[xB,yB,wB,hB, confB]</a:t>
            </a:r>
            <a:endParaRPr/>
          </a:p>
        </p:txBody>
      </p:sp>
      <p:sp>
        <p:nvSpPr>
          <p:cNvPr id="205" name="Google Shape;205;p21"/>
          <p:cNvSpPr/>
          <p:nvPr/>
        </p:nvSpPr>
        <p:spPr>
          <a:xfrm>
            <a:off x="1880675" y="2215150"/>
            <a:ext cx="204000" cy="206400"/>
          </a:xfrm>
          <a:prstGeom prst="rect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1"/>
          <p:cNvSpPr/>
          <p:nvPr/>
        </p:nvSpPr>
        <p:spPr>
          <a:xfrm>
            <a:off x="3637675" y="1393475"/>
            <a:ext cx="204000" cy="206400"/>
          </a:xfrm>
          <a:prstGeom prst="rect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6" name="Google Shape;206;p21"/>
          <p:cNvCxnSpPr>
            <a:endCxn id="203" idx="1"/>
          </p:cNvCxnSpPr>
          <p:nvPr/>
        </p:nvCxnSpPr>
        <p:spPr>
          <a:xfrm flipH="1" rot="10800000">
            <a:off x="2084575" y="1496675"/>
            <a:ext cx="1553100" cy="7404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7" name="Google Shape;207;p21"/>
          <p:cNvSpPr/>
          <p:nvPr/>
        </p:nvSpPr>
        <p:spPr>
          <a:xfrm>
            <a:off x="3637675" y="3013900"/>
            <a:ext cx="204000" cy="206400"/>
          </a:xfrm>
          <a:prstGeom prst="rect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8" name="Google Shape;208;p21"/>
          <p:cNvCxnSpPr>
            <a:stCxn id="205" idx="3"/>
            <a:endCxn id="207" idx="1"/>
          </p:cNvCxnSpPr>
          <p:nvPr/>
        </p:nvCxnSpPr>
        <p:spPr>
          <a:xfrm>
            <a:off x="2084675" y="2318350"/>
            <a:ext cx="1553100" cy="7989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9" name="Google Shape;209;p21"/>
          <p:cNvSpPr/>
          <p:nvPr/>
        </p:nvSpPr>
        <p:spPr>
          <a:xfrm>
            <a:off x="6126575" y="1168475"/>
            <a:ext cx="478800" cy="225000"/>
          </a:xfrm>
          <a:prstGeom prst="rect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1"/>
          <p:cNvSpPr txBox="1"/>
          <p:nvPr/>
        </p:nvSpPr>
        <p:spPr>
          <a:xfrm>
            <a:off x="6767200" y="1111625"/>
            <a:ext cx="119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accent5"/>
                </a:solidFill>
              </a:rPr>
              <a:t>Pr(Object) * IOU</a:t>
            </a:r>
            <a:endParaRPr sz="1000">
              <a:solidFill>
                <a:schemeClr val="accent5"/>
              </a:solidFill>
            </a:endParaRPr>
          </a:p>
        </p:txBody>
      </p:sp>
      <p:cxnSp>
        <p:nvCxnSpPr>
          <p:cNvPr id="211" name="Google Shape;211;p21"/>
          <p:cNvCxnSpPr>
            <a:stCxn id="207" idx="3"/>
            <a:endCxn id="212" idx="1"/>
          </p:cNvCxnSpPr>
          <p:nvPr/>
        </p:nvCxnSpPr>
        <p:spPr>
          <a:xfrm>
            <a:off x="3841675" y="3117100"/>
            <a:ext cx="882900" cy="11913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2" name="Google Shape;212;p21"/>
          <p:cNvSpPr txBox="1"/>
          <p:nvPr/>
        </p:nvSpPr>
        <p:spPr>
          <a:xfrm>
            <a:off x="4724700" y="4108275"/>
            <a:ext cx="192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[cls1, cls2, …, clsC]</a:t>
            </a:r>
            <a:endParaRPr/>
          </a:p>
        </p:txBody>
      </p:sp>
      <p:sp>
        <p:nvSpPr>
          <p:cNvPr id="213" name="Google Shape;213;p21"/>
          <p:cNvSpPr/>
          <p:nvPr/>
        </p:nvSpPr>
        <p:spPr>
          <a:xfrm>
            <a:off x="5964750" y="4195875"/>
            <a:ext cx="478800" cy="225000"/>
          </a:xfrm>
          <a:prstGeom prst="rect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1"/>
          <p:cNvSpPr txBox="1"/>
          <p:nvPr/>
        </p:nvSpPr>
        <p:spPr>
          <a:xfrm>
            <a:off x="6767200" y="4195875"/>
            <a:ext cx="119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accent5"/>
                </a:solidFill>
              </a:rPr>
              <a:t>Pr(Class|Object)</a:t>
            </a:r>
            <a:endParaRPr sz="1000">
              <a:solidFill>
                <a:schemeClr val="accent5"/>
              </a:solidFill>
            </a:endParaRPr>
          </a:p>
        </p:txBody>
      </p:sp>
      <p:cxnSp>
        <p:nvCxnSpPr>
          <p:cNvPr id="215" name="Google Shape;215;p21"/>
          <p:cNvCxnSpPr>
            <a:stCxn id="210" idx="2"/>
          </p:cNvCxnSpPr>
          <p:nvPr/>
        </p:nvCxnSpPr>
        <p:spPr>
          <a:xfrm>
            <a:off x="7364200" y="1450325"/>
            <a:ext cx="18900" cy="7344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6" name="Google Shape;216;p21"/>
          <p:cNvCxnSpPr>
            <a:stCxn id="214" idx="0"/>
          </p:cNvCxnSpPr>
          <p:nvPr/>
        </p:nvCxnSpPr>
        <p:spPr>
          <a:xfrm rot="10800000">
            <a:off x="7358800" y="3042675"/>
            <a:ext cx="5400" cy="11532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7" name="Google Shape;217;p21"/>
          <p:cNvSpPr txBox="1"/>
          <p:nvPr/>
        </p:nvSpPr>
        <p:spPr>
          <a:xfrm>
            <a:off x="6185650" y="2379625"/>
            <a:ext cx="237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Class-Specific Confidence</a:t>
            </a:r>
            <a:endParaRPr/>
          </a:p>
        </p:txBody>
      </p:sp>
      <p:sp>
        <p:nvSpPr>
          <p:cNvPr id="218" name="Google Shape;218;p21"/>
          <p:cNvSpPr txBox="1"/>
          <p:nvPr/>
        </p:nvSpPr>
        <p:spPr>
          <a:xfrm>
            <a:off x="655450" y="1119725"/>
            <a:ext cx="155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See </a:t>
            </a:r>
            <a:r>
              <a:rPr b="1" lang="en-US"/>
              <a:t>Figure 2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