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2" r:id="rId2"/>
    <p:sldId id="309" r:id="rId3"/>
    <p:sldId id="354" r:id="rId4"/>
    <p:sldId id="310" r:id="rId5"/>
    <p:sldId id="349" r:id="rId6"/>
    <p:sldId id="355" r:id="rId7"/>
    <p:sldId id="361" r:id="rId8"/>
    <p:sldId id="323" r:id="rId9"/>
    <p:sldId id="356" r:id="rId10"/>
    <p:sldId id="334" r:id="rId11"/>
    <p:sldId id="359" r:id="rId12"/>
    <p:sldId id="351" r:id="rId13"/>
    <p:sldId id="352" r:id="rId14"/>
    <p:sldId id="353" r:id="rId15"/>
    <p:sldId id="360" r:id="rId16"/>
    <p:sldId id="357" r:id="rId17"/>
    <p:sldId id="332" r:id="rId18"/>
    <p:sldId id="347" r:id="rId19"/>
    <p:sldId id="340" r:id="rId20"/>
    <p:sldId id="341" r:id="rId21"/>
    <p:sldId id="342" r:id="rId22"/>
    <p:sldId id="348" r:id="rId23"/>
    <p:sldId id="311" r:id="rId24"/>
    <p:sldId id="312" r:id="rId25"/>
    <p:sldId id="313" r:id="rId26"/>
    <p:sldId id="314" r:id="rId27"/>
    <p:sldId id="315" r:id="rId28"/>
    <p:sldId id="316" r:id="rId29"/>
    <p:sldId id="317" r:id="rId30"/>
    <p:sldId id="336" r:id="rId31"/>
    <p:sldId id="337" r:id="rId32"/>
    <p:sldId id="318" r:id="rId33"/>
    <p:sldId id="321" r:id="rId34"/>
    <p:sldId id="325" r:id="rId35"/>
    <p:sldId id="326" r:id="rId36"/>
    <p:sldId id="324" r:id="rId37"/>
    <p:sldId id="335" r:id="rId38"/>
  </p:sldIdLst>
  <p:sldSz cx="9144000" cy="6858000" type="screen4x3"/>
  <p:notesSz cx="7315200" cy="9601200"/>
  <p:defaultTextStyle>
    <a:defPPr>
      <a:defRPr lang="en-US"/>
    </a:defPPr>
    <a:lvl1pPr algn="l" rtl="0" fontAlgn="base">
      <a:spcBef>
        <a:spcPct val="20000"/>
      </a:spcBef>
      <a:spcAft>
        <a:spcPct val="0"/>
      </a:spcAft>
      <a:buFont typeface="Marlett" pitchFamily="2" charset="2"/>
      <a:defRPr sz="2800"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7" autoAdjust="0"/>
    <p:restoredTop sz="94676" autoAdjust="0"/>
  </p:normalViewPr>
  <p:slideViewPr>
    <p:cSldViewPr>
      <p:cViewPr varScale="1">
        <p:scale>
          <a:sx n="85" d="100"/>
          <a:sy n="85"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ottm\Documents\Promotion\GradeAnalysisCla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baseline="0" dirty="0"/>
              <a:t> Students With Grade</a:t>
            </a:r>
            <a:endParaRPr lang="en-US" dirty="0"/>
          </a:p>
        </c:rich>
      </c:tx>
      <c:layout>
        <c:manualLayout>
          <c:xMode val="edge"/>
          <c:yMode val="edge"/>
          <c:x val="0.27066837836850843"/>
          <c:y val="7.8303412364060854E-2"/>
        </c:manualLayout>
      </c:layout>
      <c:overlay val="1"/>
    </c:title>
    <c:autoTitleDeleted val="0"/>
    <c:plotArea>
      <c:layout>
        <c:manualLayout>
          <c:layoutTarget val="inner"/>
          <c:xMode val="edge"/>
          <c:yMode val="edge"/>
          <c:x val="6.2375613679756324E-2"/>
          <c:y val="6.9603033212498541E-2"/>
          <c:w val="0.91146194132083824"/>
          <c:h val="0.84899738406316616"/>
        </c:manualLayout>
      </c:layout>
      <c:barChart>
        <c:barDir val="col"/>
        <c:grouping val="clustered"/>
        <c:varyColors val="0"/>
        <c:ser>
          <c:idx val="0"/>
          <c:order val="0"/>
          <c:invertIfNegative val="0"/>
          <c:cat>
            <c:strRef>
              <c:f>Sheet1!$HE$1:$HE$6</c:f>
              <c:strCache>
                <c:ptCount val="6"/>
                <c:pt idx="0">
                  <c:v>A</c:v>
                </c:pt>
                <c:pt idx="1">
                  <c:v>B</c:v>
                </c:pt>
                <c:pt idx="2">
                  <c:v>C</c:v>
                </c:pt>
                <c:pt idx="3">
                  <c:v>D</c:v>
                </c:pt>
                <c:pt idx="4">
                  <c:v>F</c:v>
                </c:pt>
                <c:pt idx="5">
                  <c:v>Q, W</c:v>
                </c:pt>
              </c:strCache>
            </c:strRef>
          </c:cat>
          <c:val>
            <c:numRef>
              <c:f>Sheet1!$HF$1:$HF$6</c:f>
              <c:numCache>
                <c:formatCode>General</c:formatCode>
                <c:ptCount val="6"/>
                <c:pt idx="0">
                  <c:v>36</c:v>
                </c:pt>
                <c:pt idx="1">
                  <c:v>28</c:v>
                </c:pt>
                <c:pt idx="2">
                  <c:v>14</c:v>
                </c:pt>
                <c:pt idx="3">
                  <c:v>4</c:v>
                </c:pt>
                <c:pt idx="4">
                  <c:v>7</c:v>
                </c:pt>
                <c:pt idx="5">
                  <c:v>11</c:v>
                </c:pt>
              </c:numCache>
            </c:numRef>
          </c:val>
          <c:extLst>
            <c:ext xmlns:c16="http://schemas.microsoft.com/office/drawing/2014/chart" uri="{C3380CC4-5D6E-409C-BE32-E72D297353CC}">
              <c16:uniqueId val="{00000000-9422-489D-ABB2-900D9D71EB7F}"/>
            </c:ext>
          </c:extLst>
        </c:ser>
        <c:dLbls>
          <c:showLegendKey val="0"/>
          <c:showVal val="0"/>
          <c:showCatName val="0"/>
          <c:showSerName val="0"/>
          <c:showPercent val="0"/>
          <c:showBubbleSize val="0"/>
        </c:dLbls>
        <c:gapWidth val="150"/>
        <c:axId val="64501248"/>
        <c:axId val="127938496"/>
      </c:barChart>
      <c:catAx>
        <c:axId val="64501248"/>
        <c:scaling>
          <c:orientation val="minMax"/>
        </c:scaling>
        <c:delete val="0"/>
        <c:axPos val="b"/>
        <c:numFmt formatCode="General" sourceLinked="0"/>
        <c:majorTickMark val="out"/>
        <c:minorTickMark val="none"/>
        <c:tickLblPos val="nextTo"/>
        <c:crossAx val="127938496"/>
        <c:crosses val="autoZero"/>
        <c:auto val="1"/>
        <c:lblAlgn val="ctr"/>
        <c:lblOffset val="100"/>
        <c:noMultiLvlLbl val="0"/>
      </c:catAx>
      <c:valAx>
        <c:axId val="127938496"/>
        <c:scaling>
          <c:orientation val="minMax"/>
        </c:scaling>
        <c:delete val="0"/>
        <c:axPos val="l"/>
        <c:majorGridlines/>
        <c:numFmt formatCode="General" sourceLinked="1"/>
        <c:majorTickMark val="out"/>
        <c:minorTickMark val="none"/>
        <c:tickLblPos val="nextTo"/>
        <c:crossAx val="645012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defTabSz="954088">
              <a:defRPr sz="1300"/>
            </a:lvl1pPr>
          </a:lstStyle>
          <a:p>
            <a:pPr>
              <a:defRPr/>
            </a:pPr>
            <a:endParaRPr lang="en-US" dirty="0"/>
          </a:p>
        </p:txBody>
      </p:sp>
      <p:sp>
        <p:nvSpPr>
          <p:cNvPr id="25603"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algn="r" defTabSz="954088">
              <a:defRPr sz="1300"/>
            </a:lvl1pPr>
          </a:lstStyle>
          <a:p>
            <a:pPr>
              <a:defRPr/>
            </a:pPr>
            <a:endParaRPr lang="en-US" dirty="0"/>
          </a:p>
        </p:txBody>
      </p:sp>
      <p:sp>
        <p:nvSpPr>
          <p:cNvPr id="25604"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defTabSz="954088">
              <a:defRPr sz="1300"/>
            </a:lvl1pPr>
          </a:lstStyle>
          <a:p>
            <a:pPr>
              <a:defRPr/>
            </a:pPr>
            <a:endParaRPr lang="en-US" dirty="0"/>
          </a:p>
        </p:txBody>
      </p:sp>
      <p:sp>
        <p:nvSpPr>
          <p:cNvPr id="25605"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algn="r" defTabSz="954088">
              <a:defRPr sz="1300"/>
            </a:lvl1pPr>
          </a:lstStyle>
          <a:p>
            <a:pPr>
              <a:defRPr/>
            </a:pPr>
            <a:fld id="{1B6DBC0A-BDCC-43A8-8510-A642C05F9317}" type="slidenum">
              <a:rPr lang="en-US"/>
              <a:pPr>
                <a:defRPr/>
              </a:pPr>
              <a:t>‹#›</a:t>
            </a:fld>
            <a:endParaRPr lang="en-US" dirty="0"/>
          </a:p>
        </p:txBody>
      </p:sp>
    </p:spTree>
    <p:extLst>
      <p:ext uri="{BB962C8B-B14F-4D97-AF65-F5344CB8AC3E}">
        <p14:creationId xmlns:p14="http://schemas.microsoft.com/office/powerpoint/2010/main" val="1938939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defTabSz="954088">
              <a:spcBef>
                <a:spcPct val="0"/>
              </a:spcBef>
              <a:buFontTx/>
              <a:buNone/>
              <a:defRPr sz="13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algn="r" defTabSz="954088">
              <a:spcBef>
                <a:spcPct val="0"/>
              </a:spcBef>
              <a:buFontTx/>
              <a:buNone/>
              <a:defRPr sz="1300">
                <a:latin typeface="Times New Roman" pitchFamily="18" charset="0"/>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defTabSz="954088">
              <a:spcBef>
                <a:spcPct val="0"/>
              </a:spcBef>
              <a:buFontTx/>
              <a:buNone/>
              <a:defRPr sz="13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algn="r" defTabSz="954088">
              <a:spcBef>
                <a:spcPct val="0"/>
              </a:spcBef>
              <a:buFontTx/>
              <a:buNone/>
              <a:defRPr sz="1300">
                <a:latin typeface="Times New Roman" pitchFamily="18" charset="0"/>
              </a:defRPr>
            </a:lvl1pPr>
          </a:lstStyle>
          <a:p>
            <a:pPr>
              <a:defRPr/>
            </a:pPr>
            <a:fld id="{8C54E707-AF33-468F-8CF9-1223C063403E}" type="slidenum">
              <a:rPr lang="en-US"/>
              <a:pPr>
                <a:defRPr/>
              </a:pPr>
              <a:t>‹#›</a:t>
            </a:fld>
            <a:endParaRPr lang="en-US" dirty="0"/>
          </a:p>
        </p:txBody>
      </p:sp>
    </p:spTree>
    <p:extLst>
      <p:ext uri="{BB962C8B-B14F-4D97-AF65-F5344CB8AC3E}">
        <p14:creationId xmlns:p14="http://schemas.microsoft.com/office/powerpoint/2010/main" val="3389632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 the first penguin, Professor Randy Pausch</a:t>
            </a:r>
          </a:p>
          <a:p>
            <a:r>
              <a:rPr lang="en-US" altLang="en-US" dirty="0"/>
              <a:t>It is impossible to be perfect, </a:t>
            </a:r>
            <a:r>
              <a:rPr lang="en-US" altLang="en-US" dirty="0" err="1"/>
              <a:t>Captaim</a:t>
            </a:r>
            <a:r>
              <a:rPr lang="en-US" altLang="en-US" dirty="0"/>
              <a:t> Tim Symons</a:t>
            </a:r>
          </a:p>
          <a:p>
            <a:r>
              <a:rPr lang="en-US" altLang="en-US" dirty="0"/>
              <a:t>Find a Pack, </a:t>
            </a:r>
            <a:r>
              <a:rPr lang="en-US" altLang="en-US" dirty="0" err="1"/>
              <a:t>Quellcrist</a:t>
            </a:r>
            <a:r>
              <a:rPr lang="en-US" altLang="en-US" dirty="0"/>
              <a:t> Falconer</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defRPr>
            </a:lvl1pPr>
            <a:lvl2pPr marL="742950" indent="-285750" defTabSz="966788">
              <a:defRPr sz="2800">
                <a:solidFill>
                  <a:schemeClr val="tx1"/>
                </a:solidFill>
                <a:latin typeface="Arial" panose="020B0604020202020204" pitchFamily="34" charset="0"/>
              </a:defRPr>
            </a:lvl2pPr>
            <a:lvl3pPr marL="1143000" indent="-228600" defTabSz="966788">
              <a:defRPr sz="2800">
                <a:solidFill>
                  <a:schemeClr val="tx1"/>
                </a:solidFill>
                <a:latin typeface="Arial" panose="020B0604020202020204" pitchFamily="34" charset="0"/>
              </a:defRPr>
            </a:lvl3pPr>
            <a:lvl4pPr marL="1600200" indent="-228600" defTabSz="966788">
              <a:defRPr sz="2800">
                <a:solidFill>
                  <a:schemeClr val="tx1"/>
                </a:solidFill>
                <a:latin typeface="Arial" panose="020B0604020202020204" pitchFamily="34" charset="0"/>
              </a:defRPr>
            </a:lvl4pPr>
            <a:lvl5pPr marL="2057400" indent="-228600" defTabSz="966788">
              <a:defRPr sz="28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defRPr>
            </a:lvl9pPr>
          </a:lstStyle>
          <a:p>
            <a:fld id="{921F91CC-937D-4EFD-86B5-1588A752C4BA}" type="slidenum">
              <a:rPr lang="en-US" altLang="en-US" sz="1300" smtClean="0">
                <a:latin typeface="Times New Roman" panose="02020603050405020304" pitchFamily="18" charset="0"/>
              </a:rPr>
              <a:pPr/>
              <a:t>15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077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9D084C08-B3A3-4DAE-B7F0-703F6D727FB2}" type="slidenum">
              <a:rPr lang="en-US"/>
              <a:pPr>
                <a:defRPr/>
              </a:pPr>
              <a:t>‹#›</a:t>
            </a:fld>
            <a:endParaRPr lang="en-US" dirty="0"/>
          </a:p>
        </p:txBody>
      </p:sp>
    </p:spTree>
    <p:extLst>
      <p:ext uri="{BB962C8B-B14F-4D97-AF65-F5344CB8AC3E}">
        <p14:creationId xmlns:p14="http://schemas.microsoft.com/office/powerpoint/2010/main" val="245029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F2D9AF4F-0D63-4807-9AE6-0F82E40159B8}" type="slidenum">
              <a:rPr lang="en-US"/>
              <a:pPr>
                <a:defRPr/>
              </a:pPr>
              <a:t>‹#›</a:t>
            </a:fld>
            <a:endParaRPr lang="en-US" dirty="0"/>
          </a:p>
        </p:txBody>
      </p:sp>
    </p:spTree>
    <p:extLst>
      <p:ext uri="{BB962C8B-B14F-4D97-AF65-F5344CB8AC3E}">
        <p14:creationId xmlns:p14="http://schemas.microsoft.com/office/powerpoint/2010/main" val="233101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6C3D45CD-C07A-4D45-AE96-472080D7D8D0}" type="slidenum">
              <a:rPr lang="en-US"/>
              <a:pPr>
                <a:defRPr/>
              </a:pPr>
              <a:t>‹#›</a:t>
            </a:fld>
            <a:endParaRPr lang="en-US" dirty="0"/>
          </a:p>
        </p:txBody>
      </p:sp>
    </p:spTree>
    <p:extLst>
      <p:ext uri="{BB962C8B-B14F-4D97-AF65-F5344CB8AC3E}">
        <p14:creationId xmlns:p14="http://schemas.microsoft.com/office/powerpoint/2010/main" val="100269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D429A692-2176-4952-B58B-6AD847DC9853}" type="slidenum">
              <a:rPr lang="en-US"/>
              <a:pPr>
                <a:defRPr/>
              </a:pPr>
              <a:t>‹#›</a:t>
            </a:fld>
            <a:endParaRPr lang="en-US" dirty="0"/>
          </a:p>
        </p:txBody>
      </p:sp>
    </p:spTree>
    <p:extLst>
      <p:ext uri="{BB962C8B-B14F-4D97-AF65-F5344CB8AC3E}">
        <p14:creationId xmlns:p14="http://schemas.microsoft.com/office/powerpoint/2010/main" val="14392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D9F97DFC-3FC8-444C-ACDD-238505F06A10}" type="slidenum">
              <a:rPr lang="en-US"/>
              <a:pPr>
                <a:defRPr/>
              </a:pPr>
              <a:t>‹#›</a:t>
            </a:fld>
            <a:endParaRPr lang="en-US" dirty="0"/>
          </a:p>
        </p:txBody>
      </p:sp>
    </p:spTree>
    <p:extLst>
      <p:ext uri="{BB962C8B-B14F-4D97-AF65-F5344CB8AC3E}">
        <p14:creationId xmlns:p14="http://schemas.microsoft.com/office/powerpoint/2010/main" val="117804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613D7F53-F726-4E67-BB05-D0175C59DF15}" type="slidenum">
              <a:rPr lang="en-US"/>
              <a:pPr>
                <a:defRPr/>
              </a:pPr>
              <a:t>‹#›</a:t>
            </a:fld>
            <a:endParaRPr lang="en-US" dirty="0"/>
          </a:p>
        </p:txBody>
      </p:sp>
    </p:spTree>
    <p:extLst>
      <p:ext uri="{BB962C8B-B14F-4D97-AF65-F5344CB8AC3E}">
        <p14:creationId xmlns:p14="http://schemas.microsoft.com/office/powerpoint/2010/main" val="151267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9" name="Rectangle 6"/>
          <p:cNvSpPr>
            <a:spLocks noGrp="1" noChangeArrowheads="1"/>
          </p:cNvSpPr>
          <p:nvPr>
            <p:ph type="sldNum" sz="quarter" idx="12"/>
          </p:nvPr>
        </p:nvSpPr>
        <p:spPr>
          <a:ln/>
        </p:spPr>
        <p:txBody>
          <a:bodyPr/>
          <a:lstStyle>
            <a:lvl1pPr>
              <a:defRPr/>
            </a:lvl1pPr>
          </a:lstStyle>
          <a:p>
            <a:pPr>
              <a:defRPr/>
            </a:pPr>
            <a:fld id="{A325F229-2386-48E3-9120-89D3ED691432}" type="slidenum">
              <a:rPr lang="en-US"/>
              <a:pPr>
                <a:defRPr/>
              </a:pPr>
              <a:t>‹#›</a:t>
            </a:fld>
            <a:endParaRPr lang="en-US" dirty="0"/>
          </a:p>
        </p:txBody>
      </p:sp>
    </p:spTree>
    <p:extLst>
      <p:ext uri="{BB962C8B-B14F-4D97-AF65-F5344CB8AC3E}">
        <p14:creationId xmlns:p14="http://schemas.microsoft.com/office/powerpoint/2010/main" val="93496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5" name="Rectangle 6"/>
          <p:cNvSpPr>
            <a:spLocks noGrp="1" noChangeArrowheads="1"/>
          </p:cNvSpPr>
          <p:nvPr>
            <p:ph type="sldNum" sz="quarter" idx="12"/>
          </p:nvPr>
        </p:nvSpPr>
        <p:spPr>
          <a:ln/>
        </p:spPr>
        <p:txBody>
          <a:bodyPr/>
          <a:lstStyle>
            <a:lvl1pPr>
              <a:defRPr/>
            </a:lvl1pPr>
          </a:lstStyle>
          <a:p>
            <a:pPr>
              <a:defRPr/>
            </a:pPr>
            <a:fld id="{D86D500B-79F4-4B94-9830-1839A0E01043}" type="slidenum">
              <a:rPr lang="en-US"/>
              <a:pPr>
                <a:defRPr/>
              </a:pPr>
              <a:t>‹#›</a:t>
            </a:fld>
            <a:endParaRPr lang="en-US" dirty="0"/>
          </a:p>
        </p:txBody>
      </p:sp>
    </p:spTree>
    <p:extLst>
      <p:ext uri="{BB962C8B-B14F-4D97-AF65-F5344CB8AC3E}">
        <p14:creationId xmlns:p14="http://schemas.microsoft.com/office/powerpoint/2010/main" val="317645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4" name="Rectangle 6"/>
          <p:cNvSpPr>
            <a:spLocks noGrp="1" noChangeArrowheads="1"/>
          </p:cNvSpPr>
          <p:nvPr>
            <p:ph type="sldNum" sz="quarter" idx="12"/>
          </p:nvPr>
        </p:nvSpPr>
        <p:spPr>
          <a:ln/>
        </p:spPr>
        <p:txBody>
          <a:bodyPr/>
          <a:lstStyle>
            <a:lvl1pPr>
              <a:defRPr/>
            </a:lvl1pPr>
          </a:lstStyle>
          <a:p>
            <a:pPr>
              <a:defRPr/>
            </a:pPr>
            <a:fld id="{D8A66079-2A60-4DAC-872E-54F44912DC79}" type="slidenum">
              <a:rPr lang="en-US"/>
              <a:pPr>
                <a:defRPr/>
              </a:pPr>
              <a:t>‹#›</a:t>
            </a:fld>
            <a:endParaRPr lang="en-US" dirty="0"/>
          </a:p>
        </p:txBody>
      </p:sp>
    </p:spTree>
    <p:extLst>
      <p:ext uri="{BB962C8B-B14F-4D97-AF65-F5344CB8AC3E}">
        <p14:creationId xmlns:p14="http://schemas.microsoft.com/office/powerpoint/2010/main" val="20048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10848DD9-DDE4-4678-851C-0A0EFA416015}" type="slidenum">
              <a:rPr lang="en-US"/>
              <a:pPr>
                <a:defRPr/>
              </a:pPr>
              <a:t>‹#›</a:t>
            </a:fld>
            <a:endParaRPr lang="en-US" dirty="0"/>
          </a:p>
        </p:txBody>
      </p:sp>
    </p:spTree>
    <p:extLst>
      <p:ext uri="{BB962C8B-B14F-4D97-AF65-F5344CB8AC3E}">
        <p14:creationId xmlns:p14="http://schemas.microsoft.com/office/powerpoint/2010/main" val="77019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CE06E5C2-7A94-4CC9-B3B9-F9BCBBE63B12}" type="slidenum">
              <a:rPr lang="en-US"/>
              <a:pPr>
                <a:defRPr/>
              </a:pPr>
              <a:t>‹#›</a:t>
            </a:fld>
            <a:endParaRPr lang="en-US" dirty="0"/>
          </a:p>
        </p:txBody>
      </p:sp>
    </p:spTree>
    <p:extLst>
      <p:ext uri="{BB962C8B-B14F-4D97-AF65-F5344CB8AC3E}">
        <p14:creationId xmlns:p14="http://schemas.microsoft.com/office/powerpoint/2010/main" val="122347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2954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r>
              <a:rPr lang="en-US" dirty="0"/>
              <a:t>CS314</a:t>
            </a:r>
          </a:p>
        </p:txBody>
      </p:sp>
      <p:sp>
        <p:nvSpPr>
          <p:cNvPr id="1029" name="Rectangle 5"/>
          <p:cNvSpPr>
            <a:spLocks noGrp="1" noChangeArrowheads="1"/>
          </p:cNvSpPr>
          <p:nvPr>
            <p:ph type="ftr" sz="quarter" idx="3"/>
          </p:nvPr>
        </p:nvSpPr>
        <p:spPr bwMode="auto">
          <a:xfrm>
            <a:off x="4572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r>
              <a:rPr lang="en-US" dirty="0"/>
              <a:t>CS312</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800" b="1"/>
            </a:lvl1pPr>
          </a:lstStyle>
          <a:p>
            <a:pPr>
              <a:defRPr/>
            </a:pPr>
            <a:fld id="{5862E709-B064-41E2-96C9-C9A7CE24B0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1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10000"/>
        </a:spcBef>
        <a:spcAft>
          <a:spcPct val="0"/>
        </a:spcAft>
        <a:buChar char="–"/>
        <a:defRPr sz="2800">
          <a:solidFill>
            <a:schemeClr val="tx1"/>
          </a:solidFill>
          <a:latin typeface="+mn-lt"/>
        </a:defRPr>
      </a:lvl2pPr>
      <a:lvl3pPr marL="1143000" indent="-228600" algn="l" rtl="0" eaLnBrk="0" fontAlgn="base" hangingPunct="0">
        <a:spcBef>
          <a:spcPct val="10000"/>
        </a:spcBef>
        <a:spcAft>
          <a:spcPct val="0"/>
        </a:spcAft>
        <a:buChar char="•"/>
        <a:defRPr sz="2400">
          <a:solidFill>
            <a:schemeClr val="tx1"/>
          </a:solidFill>
          <a:latin typeface="+mn-lt"/>
        </a:defRPr>
      </a:lvl3pPr>
      <a:lvl4pPr marL="1600200" indent="-228600" algn="l" rtl="0" eaLnBrk="0" fontAlgn="base" hangingPunct="0">
        <a:spcBef>
          <a:spcPct val="10000"/>
        </a:spcBef>
        <a:spcAft>
          <a:spcPct val="0"/>
        </a:spcAft>
        <a:buChar char="–"/>
        <a:defRPr sz="2000">
          <a:solidFill>
            <a:schemeClr val="tx1"/>
          </a:solidFill>
          <a:latin typeface="+mn-lt"/>
        </a:defRPr>
      </a:lvl4pPr>
      <a:lvl5pPr marL="2057400" indent="-228600" algn="l" rtl="0" eaLnBrk="0" fontAlgn="base" hangingPunct="0">
        <a:spcBef>
          <a:spcPct val="10000"/>
        </a:spcBef>
        <a:spcAft>
          <a:spcPct val="0"/>
        </a:spcAft>
        <a:buChar char="»"/>
        <a:defRPr sz="2000">
          <a:solidFill>
            <a:schemeClr val="tx1"/>
          </a:solidFill>
          <a:latin typeface="+mn-lt"/>
        </a:defRPr>
      </a:lvl5pPr>
      <a:lvl6pPr marL="2514600" indent="-228600" algn="l" rtl="0" fontAlgn="base">
        <a:spcBef>
          <a:spcPct val="10000"/>
        </a:spcBef>
        <a:spcAft>
          <a:spcPct val="0"/>
        </a:spcAft>
        <a:buChar char="»"/>
        <a:defRPr sz="2000">
          <a:solidFill>
            <a:schemeClr val="tx1"/>
          </a:solidFill>
          <a:latin typeface="+mn-lt"/>
        </a:defRPr>
      </a:lvl6pPr>
      <a:lvl7pPr marL="2971800" indent="-228600" algn="l" rtl="0" fontAlgn="base">
        <a:spcBef>
          <a:spcPct val="10000"/>
        </a:spcBef>
        <a:spcAft>
          <a:spcPct val="0"/>
        </a:spcAft>
        <a:buChar char="»"/>
        <a:defRPr sz="2000">
          <a:solidFill>
            <a:schemeClr val="tx1"/>
          </a:solidFill>
          <a:latin typeface="+mn-lt"/>
        </a:defRPr>
      </a:lvl7pPr>
      <a:lvl8pPr marL="3429000" indent="-228600" algn="l" rtl="0" fontAlgn="base">
        <a:spcBef>
          <a:spcPct val="10000"/>
        </a:spcBef>
        <a:spcAft>
          <a:spcPct val="0"/>
        </a:spcAft>
        <a:buChar char="»"/>
        <a:defRPr sz="2000">
          <a:solidFill>
            <a:schemeClr val="tx1"/>
          </a:solidFill>
          <a:latin typeface="+mn-lt"/>
        </a:defRPr>
      </a:lvl8pPr>
      <a:lvl9pPr marL="3886200" indent="-228600" algn="l" rtl="0" fontAlgn="base">
        <a:spcBef>
          <a:spcPct val="1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s.utexas.edu/~scottm/cs312/labHours.ht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s.utexas.edu/~aim/oldsim/simulate.cgi" TargetMode="External"/><Relationship Id="rId2" Type="http://schemas.openxmlformats.org/officeDocument/2006/relationships/hyperlink" Target="http://www.cs.utexas.edu/~ai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feature=player_embedded&amp;v=XuPmqeXVKRI" TargetMode="External"/><Relationship Id="rId2" Type="http://schemas.openxmlformats.org/officeDocument/2006/relationships/hyperlink" Target="http://www.cs.utexas.edu/~AustinVilla/"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austinVillaSoccerOverview.qtl" TargetMode="External"/><Relationship Id="rId4" Type="http://schemas.openxmlformats.org/officeDocument/2006/relationships/hyperlink" Target="http://www.youtube.com/watch?v=Vdi8FXCea9U&amp;feature=player_embedd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oogle.com/tren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racticeit.cs.washington.edu/"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hyperlink" Target="http://www.cs.utexas.edu/~scottm/cs312/handouts/startup.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96BE0C1-4A3D-480F-896D-2B1E1B734C77}" type="slidenum">
              <a:rPr lang="en-US" altLang="en-US" sz="1800" smtClean="0"/>
              <a:pPr eaLnBrk="1" hangingPunct="1"/>
              <a:t>1</a:t>
            </a:fld>
            <a:endParaRPr lang="en-US" altLang="en-US" sz="1800" dirty="0"/>
          </a:p>
        </p:txBody>
      </p:sp>
      <p:sp>
        <p:nvSpPr>
          <p:cNvPr id="2051" name="Rectangle 2"/>
          <p:cNvSpPr>
            <a:spLocks noGrp="1" noChangeArrowheads="1"/>
          </p:cNvSpPr>
          <p:nvPr>
            <p:ph type="ctrTitle"/>
          </p:nvPr>
        </p:nvSpPr>
        <p:spPr>
          <a:xfrm>
            <a:off x="1143000" y="228600"/>
            <a:ext cx="6934200" cy="1371600"/>
          </a:xfrm>
        </p:spPr>
        <p:txBody>
          <a:bodyPr/>
          <a:lstStyle/>
          <a:p>
            <a:pPr eaLnBrk="1" hangingPunct="1"/>
            <a:r>
              <a:rPr lang="en-US" altLang="en-US" dirty="0"/>
              <a:t>CS312 Course Introduction</a:t>
            </a:r>
          </a:p>
        </p:txBody>
      </p:sp>
      <p:sp>
        <p:nvSpPr>
          <p:cNvPr id="2052" name="Rectangle 3"/>
          <p:cNvSpPr>
            <a:spLocks noGrp="1" noChangeArrowheads="1"/>
          </p:cNvSpPr>
          <p:nvPr>
            <p:ph type="subTitle" idx="1"/>
          </p:nvPr>
        </p:nvSpPr>
        <p:spPr>
          <a:xfrm>
            <a:off x="685800" y="1295400"/>
            <a:ext cx="7848600" cy="3276600"/>
          </a:xfrm>
          <a:ln>
            <a:solidFill>
              <a:schemeClr val="tx1"/>
            </a:solidFill>
            <a:miter lim="800000"/>
            <a:headEnd/>
            <a:tailEnd/>
          </a:ln>
        </p:spPr>
        <p:txBody>
          <a:bodyPr/>
          <a:lstStyle/>
          <a:p>
            <a:pPr algn="l" eaLnBrk="1" hangingPunct="1"/>
            <a:r>
              <a:rPr lang="en-US" altLang="en-US" sz="4000" dirty="0"/>
              <a:t>"Computers are good at following instructions, but not at reading your mind."</a:t>
            </a:r>
          </a:p>
          <a:p>
            <a:pPr algn="l" eaLnBrk="1" hangingPunct="1"/>
            <a:r>
              <a:rPr lang="en-US" altLang="en-US" sz="4000" dirty="0"/>
              <a:t>	-Donald Knuth, </a:t>
            </a:r>
            <a:r>
              <a:rPr lang="en-US" altLang="en-US" sz="4000" i="1" dirty="0"/>
              <a:t>Tex</a:t>
            </a:r>
            <a:r>
              <a:rPr lang="en-US" altLang="en-US" sz="4000" dirty="0"/>
              <a:t> p. 9</a:t>
            </a:r>
          </a:p>
          <a:p>
            <a:pPr algn="l" eaLnBrk="1" hangingPunct="1"/>
            <a:endParaRPr lang="en-US" altLang="en-US" sz="4400" dirty="0"/>
          </a:p>
          <a:p>
            <a:pPr algn="l" eaLnBrk="1" hangingPunct="1"/>
            <a:endParaRPr lang="en-US" altLang="en-US" sz="2000" dirty="0"/>
          </a:p>
          <a:p>
            <a:pPr eaLnBrk="1" hangingPunct="1"/>
            <a:endParaRPr lang="en-US" altLang="en-US" sz="4400" dirty="0"/>
          </a:p>
        </p:txBody>
      </p:sp>
      <p:pic>
        <p:nvPicPr>
          <p:cNvPr id="2053" name="Picture 5" descr="Don Knuth 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4191000"/>
            <a:ext cx="38481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
          <p:cNvSpPr txBox="1">
            <a:spLocks noChangeArrowheads="1"/>
          </p:cNvSpPr>
          <p:nvPr/>
        </p:nvSpPr>
        <p:spPr bwMode="auto">
          <a:xfrm>
            <a:off x="100013" y="519271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2400" dirty="0"/>
              <a:t>Mike Scott, Gates 6.304 scottm@cs.utexas.edu</a:t>
            </a:r>
            <a:br>
              <a:rPr lang="en-US" altLang="en-US" sz="2400" dirty="0"/>
            </a:br>
            <a:r>
              <a:rPr lang="en-US" altLang="en-US" sz="2400" dirty="0"/>
              <a:t>www.cs.utexas.edu/~scottm/cs312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BB8CB8C3-B9D5-40D9-B420-4A35539E7EA2}" type="slidenum">
              <a:rPr lang="en-US" altLang="en-US" sz="1800" smtClean="0"/>
              <a:pPr eaLnBrk="1" hangingPunct="1"/>
              <a:t>10</a:t>
            </a:fld>
            <a:endParaRPr lang="en-US" altLang="en-US" sz="1800" dirty="0"/>
          </a:p>
        </p:txBody>
      </p:sp>
      <p:sp>
        <p:nvSpPr>
          <p:cNvPr id="7171" name="Rectangle 2"/>
          <p:cNvSpPr>
            <a:spLocks noGrp="1" noChangeArrowheads="1"/>
          </p:cNvSpPr>
          <p:nvPr>
            <p:ph type="title"/>
          </p:nvPr>
        </p:nvSpPr>
        <p:spPr/>
        <p:txBody>
          <a:bodyPr/>
          <a:lstStyle/>
          <a:p>
            <a:pPr eaLnBrk="1" hangingPunct="1"/>
            <a:r>
              <a:rPr lang="en-US" altLang="en-US" dirty="0"/>
              <a:t>Clicker 1</a:t>
            </a:r>
          </a:p>
        </p:txBody>
      </p:sp>
      <p:sp>
        <p:nvSpPr>
          <p:cNvPr id="7172" name="Rectangle 3"/>
          <p:cNvSpPr>
            <a:spLocks noGrp="1" noChangeArrowheads="1"/>
          </p:cNvSpPr>
          <p:nvPr>
            <p:ph type="body" idx="1"/>
          </p:nvPr>
        </p:nvSpPr>
        <p:spPr/>
        <p:txBody>
          <a:bodyPr/>
          <a:lstStyle/>
          <a:p>
            <a:pPr eaLnBrk="1" hangingPunct="1">
              <a:buFont typeface="Marlett" pitchFamily="2" charset="2"/>
              <a:buNone/>
            </a:pPr>
            <a:r>
              <a:rPr lang="en-US" altLang="en-US" dirty="0"/>
              <a:t>Which of these best describes you?</a:t>
            </a:r>
          </a:p>
          <a:p>
            <a:pPr eaLnBrk="1" hangingPunct="1">
              <a:buFont typeface="Marlett" pitchFamily="2" charset="2"/>
              <a:buNone/>
            </a:pPr>
            <a:r>
              <a:rPr lang="en-US" altLang="en-US" dirty="0"/>
              <a:t>A</a:t>
            </a:r>
            <a:r>
              <a:rPr lang="en-US" altLang="en-US" sz="2800" dirty="0"/>
              <a:t>. first year at UT and first year college student</a:t>
            </a:r>
          </a:p>
          <a:p>
            <a:pPr eaLnBrk="1" hangingPunct="1">
              <a:buFont typeface="Marlett" pitchFamily="2" charset="2"/>
              <a:buNone/>
            </a:pPr>
            <a:r>
              <a:rPr lang="en-US" altLang="en-US" sz="2800" dirty="0"/>
              <a:t>B. first year at UT, transferring from another college or university</a:t>
            </a:r>
          </a:p>
          <a:p>
            <a:pPr eaLnBrk="1" hangingPunct="1">
              <a:buFont typeface="Marlett" pitchFamily="2" charset="2"/>
              <a:buNone/>
            </a:pPr>
            <a:r>
              <a:rPr lang="en-US" altLang="en-US" sz="2800" dirty="0"/>
              <a:t>C. in second year at UT</a:t>
            </a:r>
          </a:p>
          <a:p>
            <a:pPr eaLnBrk="1" hangingPunct="1">
              <a:buFont typeface="Marlett" pitchFamily="2" charset="2"/>
              <a:buNone/>
            </a:pPr>
            <a:r>
              <a:rPr lang="en-US" altLang="en-US" sz="2800" dirty="0"/>
              <a:t>D. in third year at UT</a:t>
            </a:r>
          </a:p>
          <a:p>
            <a:pPr eaLnBrk="1" hangingPunct="1">
              <a:buFont typeface="Marlett" pitchFamily="2" charset="2"/>
              <a:buNone/>
            </a:pPr>
            <a:r>
              <a:rPr lang="en-US" altLang="en-US" sz="2800" dirty="0"/>
              <a:t>E. other</a:t>
            </a:r>
          </a:p>
        </p:txBody>
      </p:sp>
      <p:sp>
        <p:nvSpPr>
          <p:cNvPr id="7173"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hangingPunct="1"/>
            <a:r>
              <a:rPr lang="en-US" altLang="en-US"/>
              <a:t>Graded Course Components</a:t>
            </a:r>
          </a:p>
        </p:txBody>
      </p:sp>
      <p:sp>
        <p:nvSpPr>
          <p:cNvPr id="16387" name="Rectangle 3"/>
          <p:cNvSpPr>
            <a:spLocks noGrp="1" noChangeArrowheads="1"/>
          </p:cNvSpPr>
          <p:nvPr>
            <p:ph type="body" idx="1"/>
          </p:nvPr>
        </p:nvSpPr>
        <p:spPr>
          <a:xfrm>
            <a:off x="0" y="609600"/>
            <a:ext cx="9144000" cy="5105400"/>
          </a:xfrm>
        </p:spPr>
        <p:txBody>
          <a:bodyPr/>
          <a:lstStyle/>
          <a:p>
            <a:pPr eaLnBrk="1" hangingPunct="1">
              <a:lnSpc>
                <a:spcPct val="90000"/>
              </a:lnSpc>
            </a:pPr>
            <a:r>
              <a:rPr lang="en-US" altLang="en-US" sz="2800" b="1" dirty="0"/>
              <a:t>Programming projects</a:t>
            </a:r>
          </a:p>
          <a:p>
            <a:pPr lvl="1" eaLnBrk="1" hangingPunct="1">
              <a:lnSpc>
                <a:spcPct val="90000"/>
              </a:lnSpc>
            </a:pPr>
            <a:r>
              <a:rPr lang="en-US" altLang="en-US" sz="2400" dirty="0"/>
              <a:t>11 graded projects, 20 points each: </a:t>
            </a:r>
            <a:r>
              <a:rPr lang="en-US" altLang="en-US" sz="2400" b="1" dirty="0"/>
              <a:t>220 points total </a:t>
            </a:r>
          </a:p>
          <a:p>
            <a:pPr eaLnBrk="1" hangingPunct="1">
              <a:lnSpc>
                <a:spcPct val="90000"/>
              </a:lnSpc>
            </a:pPr>
            <a:r>
              <a:rPr lang="en-US" altLang="en-US" sz="2800" b="1" dirty="0" err="1"/>
              <a:t>Perusall</a:t>
            </a:r>
            <a:r>
              <a:rPr lang="en-US" altLang="en-US" sz="2800" b="1" dirty="0"/>
              <a:t> reading assignments</a:t>
            </a:r>
          </a:p>
          <a:p>
            <a:pPr lvl="1" eaLnBrk="1" hangingPunct="1">
              <a:lnSpc>
                <a:spcPct val="90000"/>
              </a:lnSpc>
            </a:pPr>
            <a:r>
              <a:rPr lang="en-US" altLang="en-US" sz="2400" dirty="0"/>
              <a:t>6 reading assignments, 5 points each, 30 points total</a:t>
            </a:r>
          </a:p>
          <a:p>
            <a:pPr eaLnBrk="1" hangingPunct="1">
              <a:lnSpc>
                <a:spcPct val="90000"/>
              </a:lnSpc>
            </a:pPr>
            <a:r>
              <a:rPr lang="en-US" altLang="en-US" sz="2800" b="1" dirty="0"/>
              <a:t>Background survey on Canvas, 10 points</a:t>
            </a:r>
          </a:p>
          <a:p>
            <a:pPr eaLnBrk="1" hangingPunct="1">
              <a:lnSpc>
                <a:spcPct val="90000"/>
              </a:lnSpc>
            </a:pPr>
            <a:r>
              <a:rPr lang="en-US" altLang="en-US" sz="2800" b="1" dirty="0"/>
              <a:t>Academic Integrity quiz on Canvas, 10 points </a:t>
            </a:r>
          </a:p>
          <a:p>
            <a:pPr eaLnBrk="1" hangingPunct="1">
              <a:lnSpc>
                <a:spcPct val="90000"/>
              </a:lnSpc>
            </a:pPr>
            <a:r>
              <a:rPr lang="en-US" altLang="en-US" sz="2800" b="1" dirty="0"/>
              <a:t>Exams: Outside of class</a:t>
            </a:r>
          </a:p>
          <a:p>
            <a:pPr lvl="1" eaLnBrk="1" hangingPunct="1">
              <a:lnSpc>
                <a:spcPct val="90000"/>
              </a:lnSpc>
            </a:pPr>
            <a:r>
              <a:rPr lang="en-US" altLang="en-US" sz="2000" dirty="0"/>
              <a:t>Exam 1, Wednesday, 2/23, approx. 6:45 – 9:15 pm, </a:t>
            </a:r>
            <a:r>
              <a:rPr lang="en-US" altLang="en-US" sz="2000" b="1" dirty="0"/>
              <a:t>250 points</a:t>
            </a:r>
          </a:p>
          <a:p>
            <a:pPr lvl="1" eaLnBrk="1" hangingPunct="1">
              <a:lnSpc>
                <a:spcPct val="90000"/>
              </a:lnSpc>
            </a:pPr>
            <a:r>
              <a:rPr lang="en-US" altLang="en-US" sz="2000" dirty="0"/>
              <a:t>Exam 2, Wednesday, 4/6, approx. 6:45 – 9:15 pm, </a:t>
            </a:r>
            <a:r>
              <a:rPr lang="en-US" altLang="en-US" sz="2000" b="1" dirty="0"/>
              <a:t>250 points</a:t>
            </a:r>
          </a:p>
          <a:p>
            <a:pPr lvl="1" eaLnBrk="1" hangingPunct="1">
              <a:lnSpc>
                <a:spcPct val="90000"/>
              </a:lnSpc>
            </a:pPr>
            <a:r>
              <a:rPr lang="en-US" altLang="en-US" sz="2000" dirty="0"/>
              <a:t>Exam 3, Tuesday, 5/3, approx. 6:45 – 9:15 pm, </a:t>
            </a:r>
            <a:r>
              <a:rPr lang="en-US" altLang="en-US" sz="2000" b="1" dirty="0"/>
              <a:t>250 points</a:t>
            </a:r>
          </a:p>
          <a:p>
            <a:pPr eaLnBrk="1" hangingPunct="1">
              <a:lnSpc>
                <a:spcPct val="90000"/>
              </a:lnSpc>
            </a:pPr>
            <a:r>
              <a:rPr lang="en-US" altLang="en-US" sz="2800" b="1" dirty="0" err="1"/>
              <a:t>eCIS</a:t>
            </a:r>
            <a:r>
              <a:rPr lang="en-US" altLang="en-US" sz="2800" b="1" dirty="0"/>
              <a:t> completion, Instructor and TA, 10 points</a:t>
            </a:r>
          </a:p>
          <a:p>
            <a:pPr eaLnBrk="1" hangingPunct="1">
              <a:lnSpc>
                <a:spcPct val="90000"/>
              </a:lnSpc>
            </a:pPr>
            <a:endParaRPr lang="en-US" altLang="en-US" sz="2800" dirty="0"/>
          </a:p>
          <a:p>
            <a:pPr marL="57150" indent="0" eaLnBrk="1" hangingPunct="1">
              <a:lnSpc>
                <a:spcPct val="90000"/>
              </a:lnSpc>
              <a:buNone/>
            </a:pPr>
            <a:r>
              <a:rPr lang="en-US" altLang="en-US" sz="2800" b="1" dirty="0"/>
              <a:t>220 + 30 + 10 + 10 + 250 + 250 + 250 + 10 = 1030</a:t>
            </a:r>
          </a:p>
          <a:p>
            <a:pPr marL="57150" indent="0" eaLnBrk="1" hangingPunct="1">
              <a:lnSpc>
                <a:spcPct val="90000"/>
              </a:lnSpc>
              <a:buNone/>
            </a:pPr>
            <a:endParaRPr lang="en-US" altLang="en-US" sz="2400" b="1" dirty="0"/>
          </a:p>
          <a:p>
            <a:pPr eaLnBrk="1" hangingPunct="1">
              <a:lnSpc>
                <a:spcPct val="90000"/>
              </a:lnSpc>
            </a:pPr>
            <a:r>
              <a:rPr lang="en-US" altLang="en-US" sz="2400" dirty="0"/>
              <a:t>clicker, Quizzes, Programming Assignments capped at 250 pts</a:t>
            </a:r>
          </a:p>
          <a:p>
            <a:pPr marL="457200" lvl="1" indent="0" eaLnBrk="1" hangingPunct="1">
              <a:lnSpc>
                <a:spcPct val="90000"/>
              </a:lnSpc>
              <a:buNone/>
            </a:pPr>
            <a:r>
              <a:rPr lang="en-US" altLang="en-US" sz="2000" dirty="0"/>
              <a:t>30 points of “slack” among those 3 components</a:t>
            </a:r>
          </a:p>
        </p:txBody>
      </p:sp>
    </p:spTree>
    <p:extLst>
      <p:ext uri="{BB962C8B-B14F-4D97-AF65-F5344CB8AC3E}">
        <p14:creationId xmlns:p14="http://schemas.microsoft.com/office/powerpoint/2010/main" val="183879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228600"/>
            <a:ext cx="7772400" cy="1143000"/>
          </a:xfrm>
        </p:spPr>
        <p:txBody>
          <a:bodyPr/>
          <a:lstStyle/>
          <a:p>
            <a:pPr eaLnBrk="1" hangingPunct="1"/>
            <a:r>
              <a:rPr lang="en-US" altLang="en-US" sz="4000" dirty="0"/>
              <a:t>Grades and Performance</a:t>
            </a:r>
          </a:p>
        </p:txBody>
      </p:sp>
      <p:sp>
        <p:nvSpPr>
          <p:cNvPr id="9220" name="Rectangle 3"/>
          <p:cNvSpPr>
            <a:spLocks noGrp="1" noChangeArrowheads="1"/>
          </p:cNvSpPr>
          <p:nvPr>
            <p:ph type="body" idx="1"/>
          </p:nvPr>
        </p:nvSpPr>
        <p:spPr>
          <a:xfrm>
            <a:off x="228600" y="685800"/>
            <a:ext cx="8686800" cy="5257800"/>
          </a:xfrm>
        </p:spPr>
        <p:txBody>
          <a:bodyPr/>
          <a:lstStyle/>
          <a:p>
            <a:pPr eaLnBrk="1" hangingPunct="1"/>
            <a:r>
              <a:rPr lang="en-US" altLang="en-US" sz="2800" dirty="0"/>
              <a:t>No points added! Grades based on 1000 points, not 1030</a:t>
            </a:r>
          </a:p>
          <a:p>
            <a:pPr eaLnBrk="1" hangingPunct="1"/>
            <a:r>
              <a:rPr lang="en-US" altLang="en-US" sz="2800" dirty="0"/>
              <a:t>Final grade determined by final point total and a 900 – 800 – 700 – 600 scale</a:t>
            </a:r>
          </a:p>
          <a:p>
            <a:pPr lvl="1" eaLnBrk="1" hangingPunct="1"/>
            <a:r>
              <a:rPr lang="en-US" altLang="en-US" sz="2400" dirty="0"/>
              <a:t>plusses and minuses if within 25 points of cutoff:  </a:t>
            </a:r>
            <a:br>
              <a:rPr lang="en-US" altLang="en-US" sz="2400" dirty="0"/>
            </a:br>
            <a:r>
              <a:rPr lang="en-US" altLang="en-US" sz="2400" dirty="0"/>
              <a:t>875 – 899: B+, 900 – 924: A-</a:t>
            </a:r>
            <a:endParaRPr lang="en-US" altLang="en-US" dirty="0"/>
          </a:p>
          <a:p>
            <a:pPr eaLnBrk="1" hangingPunct="1"/>
            <a:r>
              <a:rPr lang="en-US" altLang="en-US" sz="2800" u="sng" dirty="0"/>
              <a:t>historically my CS312 classes (~2000 Students)</a:t>
            </a:r>
          </a:p>
          <a:p>
            <a:r>
              <a:rPr lang="en-US" altLang="en-US" sz="2800" b="1" dirty="0"/>
              <a:t>80% C- or higher:   </a:t>
            </a:r>
          </a:p>
          <a:p>
            <a:pPr marL="457200" lvl="1" indent="0">
              <a:buNone/>
            </a:pPr>
            <a:r>
              <a:rPr lang="en-US" altLang="en-US" sz="2400" b="1" dirty="0"/>
              <a:t>38% A's, </a:t>
            </a:r>
          </a:p>
          <a:p>
            <a:pPr marL="457200" lvl="1" indent="0">
              <a:buNone/>
            </a:pPr>
            <a:r>
              <a:rPr lang="en-US" altLang="en-US" sz="2400" b="1" dirty="0"/>
              <a:t>28% B's</a:t>
            </a:r>
          </a:p>
          <a:p>
            <a:pPr marL="457200" lvl="1" indent="0">
              <a:buNone/>
            </a:pPr>
            <a:r>
              <a:rPr lang="en-US" altLang="en-US" sz="2400" b="1" dirty="0"/>
              <a:t>12% C's</a:t>
            </a:r>
            <a:endParaRPr lang="en-US" altLang="en-US" sz="2400" dirty="0"/>
          </a:p>
          <a:p>
            <a:r>
              <a:rPr lang="en-US" altLang="en-US" sz="2800" b="1" dirty="0"/>
              <a:t>10% D or F</a:t>
            </a:r>
            <a:endParaRPr lang="en-US" altLang="en-US" sz="2800" dirty="0"/>
          </a:p>
          <a:p>
            <a:r>
              <a:rPr lang="en-US" altLang="en-US" sz="2800" b="1" dirty="0"/>
              <a:t>10%</a:t>
            </a:r>
            <a:r>
              <a:rPr lang="en-US" altLang="en-US" sz="2800" dirty="0"/>
              <a:t> </a:t>
            </a:r>
            <a:r>
              <a:rPr lang="en-US" altLang="en-US" sz="2800" b="1" dirty="0"/>
              <a:t>Q or W (drop)</a:t>
            </a:r>
          </a:p>
          <a:p>
            <a:endParaRPr lang="en-US" altLang="en-US" sz="2800" dirty="0"/>
          </a:p>
        </p:txBody>
      </p:sp>
      <p:sp>
        <p:nvSpPr>
          <p:cNvPr id="9221" name="Footer Placeholder 3"/>
          <p:cNvSpPr>
            <a:spLocks noGrp="1"/>
          </p:cNvSpPr>
          <p:nvPr>
            <p:ph type="ftr" sz="quarter" idx="11"/>
          </p:nvPr>
        </p:nvSpPr>
        <p:spPr>
          <a:noFill/>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CS312</a:t>
            </a:r>
          </a:p>
        </p:txBody>
      </p:sp>
      <p:graphicFrame>
        <p:nvGraphicFramePr>
          <p:cNvPr id="6" name="Chart 5"/>
          <p:cNvGraphicFramePr>
            <a:graphicFrameLocks/>
          </p:cNvGraphicFramePr>
          <p:nvPr>
            <p:extLst>
              <p:ext uri="{D42A27DB-BD31-4B8C-83A1-F6EECF244321}">
                <p14:modId xmlns:p14="http://schemas.microsoft.com/office/powerpoint/2010/main" val="1149161936"/>
              </p:ext>
            </p:extLst>
          </p:nvPr>
        </p:nvGraphicFramePr>
        <p:xfrm>
          <a:off x="3733800" y="3657600"/>
          <a:ext cx="5339715" cy="2919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21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
            <a:ext cx="7772400" cy="1143000"/>
          </a:xfrm>
        </p:spPr>
        <p:txBody>
          <a:bodyPr/>
          <a:lstStyle/>
          <a:p>
            <a:r>
              <a:rPr lang="en-US" altLang="en-US" dirty="0"/>
              <a:t>Assignments</a:t>
            </a:r>
          </a:p>
        </p:txBody>
      </p:sp>
      <p:sp>
        <p:nvSpPr>
          <p:cNvPr id="10243" name="Content Placeholder 2"/>
          <p:cNvSpPr>
            <a:spLocks noGrp="1"/>
          </p:cNvSpPr>
          <p:nvPr>
            <p:ph idx="1"/>
          </p:nvPr>
        </p:nvSpPr>
        <p:spPr>
          <a:xfrm>
            <a:off x="228600" y="762000"/>
            <a:ext cx="8686800" cy="5105400"/>
          </a:xfrm>
        </p:spPr>
        <p:txBody>
          <a:bodyPr/>
          <a:lstStyle/>
          <a:p>
            <a:r>
              <a:rPr lang="en-US" altLang="en-US" dirty="0"/>
              <a:t>Start out easy but get </a:t>
            </a:r>
            <a:r>
              <a:rPr lang="en-US" altLang="en-US" b="1" u="sng" dirty="0"/>
              <a:t>much, much </a:t>
            </a:r>
            <a:r>
              <a:rPr lang="en-US" altLang="en-US" dirty="0"/>
              <a:t>harder</a:t>
            </a:r>
          </a:p>
          <a:p>
            <a:r>
              <a:rPr lang="en-US" altLang="en-US" dirty="0"/>
              <a:t>Individual – do your own work</a:t>
            </a:r>
          </a:p>
          <a:p>
            <a:r>
              <a:rPr lang="en-US" altLang="en-US" dirty="0"/>
              <a:t>Programs checked automatically with plagiarism detection software</a:t>
            </a:r>
          </a:p>
          <a:p>
            <a:r>
              <a:rPr lang="en-US" altLang="en-US" dirty="0"/>
              <a:t>Turn in the right thing - correct name, correct format or you will lose points / slip days</a:t>
            </a:r>
          </a:p>
          <a:p>
            <a:r>
              <a:rPr lang="en-US" altLang="en-US" dirty="0"/>
              <a:t>Slip days</a:t>
            </a:r>
          </a:p>
          <a:p>
            <a:pPr lvl="1"/>
            <a:r>
              <a:rPr lang="en-US" altLang="en-US" dirty="0"/>
              <a:t>8 for term, max 2 per assignment</a:t>
            </a:r>
          </a:p>
          <a:p>
            <a:pPr lvl="1"/>
            <a:r>
              <a:rPr lang="en-US" altLang="en-US" dirty="0"/>
              <a:t>don’t use frivolously </a:t>
            </a:r>
          </a:p>
        </p:txBody>
      </p:sp>
      <p:sp>
        <p:nvSpPr>
          <p:cNvPr id="1024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fld id="{5D917E4F-512B-455A-9D5D-FCADBB402F0C}" type="slidenum">
              <a:rPr lang="en-US" altLang="en-US" sz="1800" smtClean="0"/>
              <a:pPr eaLnBrk="1" hangingPunct="1">
                <a:spcBef>
                  <a:spcPct val="0"/>
                </a:spcBef>
                <a:buFontTx/>
                <a:buNone/>
              </a:pPr>
              <a:t>13</a:t>
            </a:fld>
            <a:endParaRPr lang="en-US" altLang="en-US" sz="1800" dirty="0"/>
          </a:p>
        </p:txBody>
      </p:sp>
      <p:sp>
        <p:nvSpPr>
          <p:cNvPr id="10245" name="Footer Placeholder 3"/>
          <p:cNvSpPr>
            <a:spLocks noGrp="1"/>
          </p:cNvSpPr>
          <p:nvPr>
            <p:ph type="ftr" sz="quarter" idx="11"/>
          </p:nvPr>
        </p:nvSpPr>
        <p:spPr>
          <a:noFill/>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CS312</a:t>
            </a:r>
          </a:p>
        </p:txBody>
      </p:sp>
    </p:spTree>
    <p:extLst>
      <p:ext uri="{BB962C8B-B14F-4D97-AF65-F5344CB8AC3E}">
        <p14:creationId xmlns:p14="http://schemas.microsoft.com/office/powerpoint/2010/main" val="329934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fld id="{DE24FE27-1DDC-4465-9EF0-FACED6950682}" type="slidenum">
              <a:rPr lang="en-US" altLang="en-US" sz="1800" smtClean="0"/>
              <a:pPr eaLnBrk="1" hangingPunct="1">
                <a:spcBef>
                  <a:spcPct val="0"/>
                </a:spcBef>
                <a:buFontTx/>
                <a:buNone/>
              </a:pPr>
              <a:t>14</a:t>
            </a:fld>
            <a:endParaRPr lang="en-US" altLang="en-US" sz="1800" dirty="0"/>
          </a:p>
        </p:txBody>
      </p:sp>
      <p:sp>
        <p:nvSpPr>
          <p:cNvPr id="11267" name="Rectangle 2"/>
          <p:cNvSpPr>
            <a:spLocks noGrp="1" noChangeArrowheads="1"/>
          </p:cNvSpPr>
          <p:nvPr>
            <p:ph type="title"/>
          </p:nvPr>
        </p:nvSpPr>
        <p:spPr/>
        <p:txBody>
          <a:bodyPr/>
          <a:lstStyle/>
          <a:p>
            <a:pPr eaLnBrk="1" hangingPunct="1"/>
            <a:r>
              <a:rPr lang="en-US" altLang="en-US" dirty="0"/>
              <a:t>Succeeding in the Course</a:t>
            </a:r>
          </a:p>
        </p:txBody>
      </p:sp>
      <p:sp>
        <p:nvSpPr>
          <p:cNvPr id="11268" name="Rectangle 3"/>
          <p:cNvSpPr>
            <a:spLocks noGrp="1" noChangeArrowheads="1"/>
          </p:cNvSpPr>
          <p:nvPr>
            <p:ph type="body" idx="1"/>
          </p:nvPr>
        </p:nvSpPr>
        <p:spPr/>
        <p:txBody>
          <a:bodyPr/>
          <a:lstStyle/>
          <a:p>
            <a:pPr eaLnBrk="1" hangingPunct="1">
              <a:lnSpc>
                <a:spcPct val="90000"/>
              </a:lnSpc>
            </a:pPr>
            <a:r>
              <a:rPr lang="en-US" altLang="en-US" sz="2800" dirty="0"/>
              <a:t>Randy Pausch, </a:t>
            </a:r>
            <a:br>
              <a:rPr lang="en-US" altLang="en-US" sz="2800" dirty="0"/>
            </a:br>
            <a:r>
              <a:rPr lang="en-US" altLang="en-US" sz="2800" dirty="0"/>
              <a:t>CS Professor at CMU said:</a:t>
            </a:r>
          </a:p>
          <a:p>
            <a:pPr eaLnBrk="1" hangingPunct="1">
              <a:lnSpc>
                <a:spcPct val="90000"/>
              </a:lnSpc>
            </a:pPr>
            <a:endParaRPr lang="en-US" altLang="en-US" sz="2400" dirty="0"/>
          </a:p>
          <a:p>
            <a:pPr eaLnBrk="1" hangingPunct="1">
              <a:lnSpc>
                <a:spcPct val="90000"/>
              </a:lnSpc>
            </a:pPr>
            <a:endParaRPr lang="en-US" altLang="en-US" sz="2400" dirty="0"/>
          </a:p>
          <a:p>
            <a:pPr eaLnBrk="1" hangingPunct="1"/>
            <a:r>
              <a:rPr lang="en-US" altLang="en-US" sz="2400" i="1" dirty="0">
                <a:latin typeface="Comic Sans MS" pitchFamily="66" charset="0"/>
              </a:rPr>
              <a:t>"When I got tenure a year </a:t>
            </a:r>
            <a:br>
              <a:rPr lang="en-US" altLang="en-US" sz="2400" i="1" dirty="0">
                <a:latin typeface="Comic Sans MS" pitchFamily="66" charset="0"/>
              </a:rPr>
            </a:br>
            <a:r>
              <a:rPr lang="en-US" altLang="en-US" sz="2400" i="1" dirty="0">
                <a:latin typeface="Comic Sans MS" pitchFamily="66" charset="0"/>
              </a:rPr>
              <a:t>early at Virginia, other </a:t>
            </a:r>
            <a:br>
              <a:rPr lang="en-US" altLang="en-US" sz="2400" i="1" dirty="0">
                <a:latin typeface="Comic Sans MS" pitchFamily="66" charset="0"/>
              </a:rPr>
            </a:br>
            <a:r>
              <a:rPr lang="en-US" altLang="en-US" sz="2400" i="1" dirty="0">
                <a:latin typeface="Comic Sans MS" pitchFamily="66" charset="0"/>
              </a:rPr>
              <a:t>Assistant Professors would come up to me and say, 'You got tenure early!?!?! What's your secret?!?!?' and I would tell them, 'Call me in my office at 10pm on Friday night and I'll tell you.' "</a:t>
            </a:r>
          </a:p>
          <a:p>
            <a:pPr eaLnBrk="1" hangingPunct="1"/>
            <a:endParaRPr lang="en-US" altLang="en-US" sz="2400" i="1" dirty="0">
              <a:latin typeface="Comic Sans MS" pitchFamily="66" charset="0"/>
            </a:endParaRPr>
          </a:p>
          <a:p>
            <a:pPr eaLnBrk="1" hangingPunct="1">
              <a:lnSpc>
                <a:spcPct val="90000"/>
              </a:lnSpc>
            </a:pPr>
            <a:r>
              <a:rPr lang="en-US" altLang="en-US" sz="2400" i="1" dirty="0">
                <a:latin typeface="Comic Sans MS" pitchFamily="66" charset="0"/>
              </a:rPr>
              <a:t>“A lot of people want a shortcut. I find the best shortcut is the long way, which is basically two words: </a:t>
            </a:r>
            <a:r>
              <a:rPr lang="en-US" altLang="en-US" sz="2400" b="1" i="1" u="sng" dirty="0">
                <a:latin typeface="Comic Sans MS" pitchFamily="66" charset="0"/>
              </a:rPr>
              <a:t>work hard</a:t>
            </a:r>
            <a:r>
              <a:rPr lang="en-US" altLang="en-US" sz="2400" i="1" dirty="0">
                <a:latin typeface="Comic Sans MS" pitchFamily="66" charset="0"/>
              </a:rPr>
              <a:t>.” </a:t>
            </a:r>
            <a:endParaRPr lang="en-US" altLang="en-US" sz="2800" i="1" dirty="0">
              <a:latin typeface="Comic Sans MS" pitchFamily="66" charset="0"/>
            </a:endParaRPr>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1063625"/>
            <a:ext cx="36131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2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97549">
            <a:off x="5540375" y="2209800"/>
            <a:ext cx="2209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381000" y="-304800"/>
            <a:ext cx="8458200" cy="1143000"/>
          </a:xfrm>
        </p:spPr>
        <p:txBody>
          <a:bodyPr/>
          <a:lstStyle/>
          <a:p>
            <a:r>
              <a:rPr lang="en-US" altLang="en-US"/>
              <a:t>Succeeding in the Course - Meta</a:t>
            </a:r>
          </a:p>
        </p:txBody>
      </p:sp>
      <p:sp>
        <p:nvSpPr>
          <p:cNvPr id="21508" name="Content Placeholder 2"/>
          <p:cNvSpPr>
            <a:spLocks noGrp="1"/>
          </p:cNvSpPr>
          <p:nvPr>
            <p:ph idx="1"/>
          </p:nvPr>
        </p:nvSpPr>
        <p:spPr>
          <a:xfrm>
            <a:off x="-152400" y="685800"/>
            <a:ext cx="7086600" cy="4876800"/>
          </a:xfrm>
        </p:spPr>
        <p:txBody>
          <a:bodyPr/>
          <a:lstStyle/>
          <a:p>
            <a:r>
              <a:rPr lang="en-US" altLang="en-US" dirty="0"/>
              <a:t>“Be the first penguin”</a:t>
            </a:r>
          </a:p>
          <a:p>
            <a:pPr lvl="1"/>
            <a:r>
              <a:rPr lang="en-US" altLang="en-US" dirty="0"/>
              <a:t>Ask questions!!! </a:t>
            </a:r>
          </a:p>
          <a:p>
            <a:pPr lvl="1"/>
            <a:r>
              <a:rPr lang="en-US" altLang="en-US" dirty="0"/>
              <a:t>lecture, section, Piazza, lab hours</a:t>
            </a:r>
          </a:p>
          <a:p>
            <a:r>
              <a:rPr lang="en-US" altLang="en-US" dirty="0"/>
              <a:t>“It is impossible to be perfect”</a:t>
            </a:r>
          </a:p>
          <a:p>
            <a:pPr lvl="1"/>
            <a:r>
              <a:rPr lang="en-US" altLang="en-US" dirty="0"/>
              <a:t>Mistakes are okay. </a:t>
            </a:r>
          </a:p>
          <a:p>
            <a:pPr lvl="1"/>
            <a:r>
              <a:rPr lang="en-US" altLang="en-US" dirty="0"/>
              <a:t>That is how we learn.</a:t>
            </a:r>
          </a:p>
          <a:p>
            <a:pPr lvl="1"/>
            <a:r>
              <a:rPr lang="en-US" altLang="en-US" sz="2400" dirty="0"/>
              <a:t>Trying to be perfect means not taking risks.</a:t>
            </a:r>
          </a:p>
          <a:p>
            <a:pPr lvl="1"/>
            <a:r>
              <a:rPr lang="en-US" altLang="en-US" dirty="0"/>
              <a:t>no risks, no learning</a:t>
            </a:r>
          </a:p>
          <a:p>
            <a:r>
              <a:rPr lang="en-US" altLang="en-US" dirty="0"/>
              <a:t>“Find a Pack”</a:t>
            </a:r>
          </a:p>
          <a:p>
            <a:pPr lvl="1"/>
            <a:r>
              <a:rPr lang="en-US" altLang="en-US" dirty="0"/>
              <a:t>Make friends.</a:t>
            </a:r>
          </a:p>
          <a:p>
            <a:pPr lvl="1"/>
            <a:r>
              <a:rPr lang="en-US" altLang="en-US" dirty="0"/>
              <a:t>Study with them!</a:t>
            </a:r>
          </a:p>
          <a:p>
            <a:endParaRPr lang="en-US" altLang="en-US" dirty="0"/>
          </a:p>
          <a:p>
            <a:pPr lvl="1"/>
            <a:endParaRPr lang="en-US" altLang="en-US" dirty="0"/>
          </a:p>
        </p:txBody>
      </p:sp>
      <p:sp>
        <p:nvSpPr>
          <p:cNvPr id="2150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Marlett" pitchFamily="2" charset="2"/>
              <a:buChar char="8"/>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CS312</a:t>
            </a:r>
          </a:p>
        </p:txBody>
      </p:sp>
      <p:sp>
        <p:nvSpPr>
          <p:cNvPr id="215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Marlett" pitchFamily="2" charset="2"/>
              <a:buChar char="8"/>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921064-5E3C-4AE5-8CCC-09D1C72F7540}" type="slidenum">
              <a:rPr lang="en-US" altLang="en-US" sz="1800" smtClean="0"/>
              <a:pPr>
                <a:spcBef>
                  <a:spcPct val="0"/>
                </a:spcBef>
                <a:buFontTx/>
                <a:buNone/>
              </a:pPr>
              <a:t>15</a:t>
            </a:fld>
            <a:endParaRPr lang="en-US" altLang="en-US" sz="1800"/>
          </a:p>
        </p:txBody>
      </p:sp>
      <p:pic>
        <p:nvPicPr>
          <p:cNvPr id="215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09600"/>
            <a:ext cx="933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933700"/>
            <a:ext cx="19192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795838"/>
            <a:ext cx="20335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
          <p:cNvPicPr>
            <a:picLocks noChangeAspect="1"/>
          </p:cNvPicPr>
          <p:nvPr/>
        </p:nvPicPr>
        <p:blipFill>
          <a:blip r:embed="rId7">
            <a:extLst>
              <a:ext uri="{28A0092B-C50C-407E-A947-70E740481C1C}">
                <a14:useLocalDpi xmlns:a14="http://schemas.microsoft.com/office/drawing/2010/main" val="0"/>
              </a:ext>
            </a:extLst>
          </a:blip>
          <a:srcRect l="21924" t="31895" r="31000" b="17448"/>
          <a:stretch>
            <a:fillRect/>
          </a:stretch>
        </p:blipFill>
        <p:spPr bwMode="auto">
          <a:xfrm>
            <a:off x="5494338" y="4800600"/>
            <a:ext cx="3678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549275"/>
            <a:ext cx="18557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5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Help</a:t>
            </a:r>
          </a:p>
        </p:txBody>
      </p:sp>
      <p:sp>
        <p:nvSpPr>
          <p:cNvPr id="3" name="Content Placeholder 2"/>
          <p:cNvSpPr>
            <a:spLocks noGrp="1"/>
          </p:cNvSpPr>
          <p:nvPr>
            <p:ph idx="1"/>
          </p:nvPr>
        </p:nvSpPr>
        <p:spPr>
          <a:xfrm>
            <a:off x="155222" y="897507"/>
            <a:ext cx="8534400" cy="4876800"/>
          </a:xfrm>
        </p:spPr>
        <p:txBody>
          <a:bodyPr/>
          <a:lstStyle/>
          <a:p>
            <a:r>
              <a:rPr lang="en-US" dirty="0"/>
              <a:t>Piazza Post</a:t>
            </a:r>
          </a:p>
          <a:p>
            <a:r>
              <a:rPr lang="en-US" dirty="0">
                <a:hlinkClick r:id="rId2"/>
              </a:rPr>
              <a:t>Help Hours</a:t>
            </a:r>
            <a:r>
              <a:rPr lang="en-US" dirty="0"/>
              <a:t> in person or via</a:t>
            </a:r>
            <a:br>
              <a:rPr lang="en-US" dirty="0"/>
            </a:br>
            <a:r>
              <a:rPr lang="en-US" dirty="0"/>
              <a:t> Zoom</a:t>
            </a:r>
          </a:p>
          <a:p>
            <a:r>
              <a:rPr lang="en-US" dirty="0"/>
              <a:t>SI Sessions</a:t>
            </a:r>
          </a:p>
          <a:p>
            <a:r>
              <a:rPr lang="en-US" dirty="0"/>
              <a:t>Email instructor or TAs</a:t>
            </a:r>
          </a:p>
          <a:p>
            <a:pPr lvl="1"/>
            <a:r>
              <a:rPr lang="en-US" dirty="0"/>
              <a:t>Prefer Piazza</a:t>
            </a:r>
          </a:p>
          <a:p>
            <a:r>
              <a:rPr lang="en-US" dirty="0"/>
              <a:t>Class examples</a:t>
            </a:r>
          </a:p>
          <a:p>
            <a:r>
              <a:rPr lang="en-US" dirty="0"/>
              <a:t>Examples from book</a:t>
            </a:r>
          </a:p>
          <a:p>
            <a:r>
              <a:rPr lang="en-US" dirty="0"/>
              <a:t>Discuss with other </a:t>
            </a:r>
            <a:br>
              <a:rPr lang="en-US" dirty="0"/>
            </a:br>
            <a:r>
              <a:rPr lang="en-US" dirty="0"/>
              <a:t>students at </a:t>
            </a:r>
            <a:br>
              <a:rPr lang="en-US" dirty="0"/>
            </a:br>
            <a:r>
              <a:rPr lang="en-US" dirty="0"/>
              <a:t>a </a:t>
            </a:r>
            <a:r>
              <a:rPr lang="en-US" b="1" i="1" dirty="0"/>
              <a:t>high level</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16</a:t>
            </a:fld>
            <a:endParaRPr lang="en-US"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6200"/>
            <a:ext cx="2381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3200400"/>
            <a:ext cx="2566987"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66609" y="2307194"/>
            <a:ext cx="1972591" cy="523220"/>
          </a:xfrm>
          <a:prstGeom prst="rect">
            <a:avLst/>
          </a:prstGeom>
          <a:solidFill>
            <a:schemeClr val="bg1"/>
          </a:solidFill>
          <a:ln w="25400">
            <a:solidFill>
              <a:schemeClr val="tx1"/>
            </a:solidFill>
          </a:ln>
        </p:spPr>
        <p:txBody>
          <a:bodyPr wrap="none" rtlCol="0">
            <a:spAutoFit/>
          </a:bodyPr>
          <a:lstStyle/>
          <a:p>
            <a:r>
              <a:rPr lang="en-US" b="1" dirty="0">
                <a:solidFill>
                  <a:srgbClr val="FF0000"/>
                </a:solidFill>
              </a:rPr>
              <a:t>MONDAYS</a:t>
            </a:r>
          </a:p>
        </p:txBody>
      </p:sp>
      <p:sp>
        <p:nvSpPr>
          <p:cNvPr id="9" name="TextBox 8"/>
          <p:cNvSpPr txBox="1"/>
          <p:nvPr/>
        </p:nvSpPr>
        <p:spPr>
          <a:xfrm>
            <a:off x="4382531" y="5586354"/>
            <a:ext cx="2484078" cy="954107"/>
          </a:xfrm>
          <a:prstGeom prst="rect">
            <a:avLst/>
          </a:prstGeom>
          <a:solidFill>
            <a:schemeClr val="bg1"/>
          </a:solidFill>
          <a:ln w="25400">
            <a:solidFill>
              <a:schemeClr val="tx1"/>
            </a:solidFill>
          </a:ln>
        </p:spPr>
        <p:txBody>
          <a:bodyPr wrap="none" rtlCol="0">
            <a:spAutoFit/>
          </a:bodyPr>
          <a:lstStyle/>
          <a:p>
            <a:r>
              <a:rPr lang="en-US" b="1" dirty="0">
                <a:solidFill>
                  <a:srgbClr val="FF0000"/>
                </a:solidFill>
              </a:rPr>
              <a:t>WEDNESDAY</a:t>
            </a:r>
            <a:br>
              <a:rPr lang="en-US" b="1" dirty="0">
                <a:solidFill>
                  <a:srgbClr val="FF0000"/>
                </a:solidFill>
              </a:rPr>
            </a:br>
            <a:r>
              <a:rPr lang="en-US" b="1" dirty="0">
                <a:solidFill>
                  <a:srgbClr val="FF0000"/>
                </a:solidFill>
              </a:rPr>
              <a:t>&amp; THURSDAY</a:t>
            </a:r>
          </a:p>
        </p:txBody>
      </p:sp>
      <p:cxnSp>
        <p:nvCxnSpPr>
          <p:cNvPr id="11" name="Straight Arrow Connector 10"/>
          <p:cNvCxnSpPr>
            <a:cxnSpLocks/>
          </p:cNvCxnSpPr>
          <p:nvPr/>
        </p:nvCxnSpPr>
        <p:spPr bwMode="auto">
          <a:xfrm flipV="1">
            <a:off x="6866609" y="4818848"/>
            <a:ext cx="740077" cy="782529"/>
          </a:xfrm>
          <a:prstGeom prst="straightConnector1">
            <a:avLst/>
          </a:prstGeom>
          <a:noFill/>
          <a:ln w="635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924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A5DF4478-FAE1-4121-8186-1CE6F7435F15}" type="slidenum">
              <a:rPr lang="en-US" altLang="en-US" sz="1800" smtClean="0"/>
              <a:pPr eaLnBrk="1" hangingPunct="1"/>
              <a:t>17</a:t>
            </a:fld>
            <a:endParaRPr lang="en-US" altLang="en-US" sz="1800" dirty="0"/>
          </a:p>
        </p:txBody>
      </p:sp>
      <p:sp>
        <p:nvSpPr>
          <p:cNvPr id="12291" name="Rectangle 2"/>
          <p:cNvSpPr>
            <a:spLocks noGrp="1" noChangeArrowheads="1"/>
          </p:cNvSpPr>
          <p:nvPr>
            <p:ph type="title"/>
          </p:nvPr>
        </p:nvSpPr>
        <p:spPr>
          <a:xfrm>
            <a:off x="0" y="-152400"/>
            <a:ext cx="9144000" cy="1143000"/>
          </a:xfrm>
        </p:spPr>
        <p:txBody>
          <a:bodyPr/>
          <a:lstStyle/>
          <a:p>
            <a:pPr eaLnBrk="1" hangingPunct="1"/>
            <a:r>
              <a:rPr lang="en-US" altLang="en-US" sz="4000" dirty="0"/>
              <a:t>Succeeding in the Course - Concrete</a:t>
            </a:r>
          </a:p>
        </p:txBody>
      </p:sp>
      <p:sp>
        <p:nvSpPr>
          <p:cNvPr id="12292" name="Rectangle 3"/>
          <p:cNvSpPr>
            <a:spLocks noGrp="1" noChangeArrowheads="1"/>
          </p:cNvSpPr>
          <p:nvPr>
            <p:ph type="body" idx="1"/>
          </p:nvPr>
        </p:nvSpPr>
        <p:spPr>
          <a:xfrm>
            <a:off x="152400" y="838200"/>
            <a:ext cx="8686800" cy="5105400"/>
          </a:xfrm>
        </p:spPr>
        <p:txBody>
          <a:bodyPr/>
          <a:lstStyle/>
          <a:p>
            <a:r>
              <a:rPr lang="en-US" altLang="en-US" dirty="0"/>
              <a:t>Whole course is cumulative! </a:t>
            </a:r>
          </a:p>
          <a:p>
            <a:r>
              <a:rPr lang="en-US" altLang="en-US" dirty="0"/>
              <a:t>Material builds on itself</a:t>
            </a:r>
          </a:p>
          <a:p>
            <a:pPr lvl="1"/>
            <a:r>
              <a:rPr lang="en-US" altLang="en-US" dirty="0"/>
              <a:t>failure to understand a concept leads to bigger problems down the road, so …</a:t>
            </a:r>
          </a:p>
          <a:p>
            <a:pPr eaLnBrk="1" hangingPunct="1">
              <a:lnSpc>
                <a:spcPct val="90000"/>
              </a:lnSpc>
            </a:pPr>
            <a:r>
              <a:rPr lang="en-US" altLang="en-US" sz="2400" dirty="0"/>
              <a:t>do the readings</a:t>
            </a:r>
          </a:p>
          <a:p>
            <a:pPr eaLnBrk="1" hangingPunct="1">
              <a:lnSpc>
                <a:spcPct val="90000"/>
              </a:lnSpc>
            </a:pPr>
            <a:r>
              <a:rPr lang="en-US" altLang="en-US" sz="2400" dirty="0"/>
              <a:t>start on assignments early</a:t>
            </a:r>
          </a:p>
          <a:p>
            <a:pPr eaLnBrk="1" hangingPunct="1">
              <a:lnSpc>
                <a:spcPct val="90000"/>
              </a:lnSpc>
            </a:pPr>
            <a:r>
              <a:rPr lang="en-US" altLang="en-US" sz="2400" dirty="0"/>
              <a:t>get help from the teaching staff when you get stuck on an assignment</a:t>
            </a:r>
          </a:p>
          <a:p>
            <a:pPr eaLnBrk="1" hangingPunct="1">
              <a:lnSpc>
                <a:spcPct val="90000"/>
              </a:lnSpc>
            </a:pPr>
            <a:r>
              <a:rPr lang="en-US" altLang="en-US" sz="2400" dirty="0"/>
              <a:t>attend lecture and discussion sections</a:t>
            </a:r>
          </a:p>
          <a:p>
            <a:pPr eaLnBrk="1" hangingPunct="1">
              <a:lnSpc>
                <a:spcPct val="90000"/>
              </a:lnSpc>
            </a:pPr>
            <a:r>
              <a:rPr lang="en-US" altLang="en-US" sz="2400" dirty="0"/>
              <a:t>participate on the class discussion group</a:t>
            </a:r>
          </a:p>
          <a:p>
            <a:pPr eaLnBrk="1" hangingPunct="1">
              <a:lnSpc>
                <a:spcPct val="90000"/>
              </a:lnSpc>
            </a:pPr>
            <a:r>
              <a:rPr lang="en-US" altLang="en-US" sz="2400" b="1" u="sng" dirty="0"/>
              <a:t>do extra problems</a:t>
            </a:r>
            <a:r>
              <a:rPr lang="en-US" altLang="en-US" sz="2000" b="1" u="sng" dirty="0"/>
              <a:t> (Practice It! http://practiceit.cs.washington.edu/)</a:t>
            </a:r>
          </a:p>
          <a:p>
            <a:pPr eaLnBrk="1" hangingPunct="1">
              <a:lnSpc>
                <a:spcPct val="90000"/>
              </a:lnSpc>
            </a:pPr>
            <a:r>
              <a:rPr lang="en-US" altLang="en-US" sz="2400" dirty="0"/>
              <a:t>study for tests using the old tests</a:t>
            </a:r>
          </a:p>
          <a:p>
            <a:pPr eaLnBrk="1" hangingPunct="1">
              <a:lnSpc>
                <a:spcPct val="90000"/>
              </a:lnSpc>
            </a:pPr>
            <a:r>
              <a:rPr lang="en-US" altLang="en-US" sz="2400" dirty="0"/>
              <a:t>study for tests in groups</a:t>
            </a:r>
          </a:p>
          <a:p>
            <a:pPr eaLnBrk="1" hangingPunct="1">
              <a:lnSpc>
                <a:spcPct val="90000"/>
              </a:lnSpc>
            </a:pPr>
            <a:r>
              <a:rPr lang="en-US" altLang="en-US" sz="2400" dirty="0"/>
              <a:t>ask questions and get help when needed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Succeeding in the Course</a:t>
            </a:r>
          </a:p>
        </p:txBody>
      </p:sp>
      <p:sp>
        <p:nvSpPr>
          <p:cNvPr id="13315" name="Content Placeholder 2"/>
          <p:cNvSpPr>
            <a:spLocks noGrp="1"/>
          </p:cNvSpPr>
          <p:nvPr>
            <p:ph idx="1"/>
          </p:nvPr>
        </p:nvSpPr>
        <p:spPr/>
        <p:txBody>
          <a:bodyPr/>
          <a:lstStyle/>
          <a:p>
            <a:r>
              <a:rPr lang="en-US" altLang="en-US" dirty="0"/>
              <a:t>Cannot succeed via memorization.</a:t>
            </a:r>
          </a:p>
          <a:p>
            <a:r>
              <a:rPr lang="en-US" altLang="en-US" dirty="0"/>
              <a:t>The things I expect you to do are </a:t>
            </a:r>
            <a:r>
              <a:rPr lang="en-US" altLang="en-US" b="1" u="sng" dirty="0"/>
              <a:t>not</a:t>
            </a:r>
            <a:r>
              <a:rPr lang="en-US" altLang="en-US" dirty="0"/>
              <a:t> rote.</a:t>
            </a:r>
          </a:p>
          <a:p>
            <a:r>
              <a:rPr lang="en-US" altLang="en-US" dirty="0"/>
              <a:t>Learn by doing.</a:t>
            </a:r>
          </a:p>
          <a:p>
            <a:r>
              <a:rPr lang="en-US" altLang="en-US" dirty="0"/>
              <a:t>If you are brand new to programming or have limited experience I </a:t>
            </a:r>
            <a:r>
              <a:rPr lang="en-US" altLang="en-US" b="1" i="1" u="sng" dirty="0"/>
              <a:t>strongly</a:t>
            </a:r>
            <a:r>
              <a:rPr lang="en-US" altLang="en-US" dirty="0"/>
              <a:t> recommend you do </a:t>
            </a:r>
            <a:br>
              <a:rPr lang="en-US" altLang="en-US" dirty="0"/>
            </a:br>
            <a:r>
              <a:rPr lang="en-US" altLang="en-US" b="1" i="1" dirty="0"/>
              <a:t>lots and lots of practice problems.</a:t>
            </a:r>
          </a:p>
          <a:p>
            <a:pPr lvl="1"/>
            <a:r>
              <a:rPr lang="en-US" altLang="en-US" dirty="0"/>
              <a:t>Practice It! web site</a:t>
            </a:r>
          </a:p>
          <a:p>
            <a:pPr lvl="1"/>
            <a:r>
              <a:rPr lang="en-US" altLang="en-US" dirty="0"/>
              <a:t>JavaBat</a:t>
            </a:r>
          </a:p>
        </p:txBody>
      </p:sp>
      <p:sp>
        <p:nvSpPr>
          <p:cNvPr id="13316"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13317"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7AF2AFB9-C93D-4C46-8D4D-4A0D52A02992}" type="slidenum">
              <a:rPr lang="en-US" altLang="en-US" sz="1800" smtClean="0"/>
              <a:pPr eaLnBrk="1" hangingPunct="1"/>
              <a:t>18</a:t>
            </a:fld>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eaLnBrk="1" hangingPunct="1"/>
            <a:r>
              <a:rPr lang="en-US" altLang="en-US" dirty="0"/>
              <a:t>Programming is like Legos…</a:t>
            </a:r>
          </a:p>
        </p:txBody>
      </p:sp>
      <p:pic>
        <p:nvPicPr>
          <p:cNvPr id="1741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14D2C20-FF2F-42BA-AED5-E84D1B4D7C1D}" type="slidenum">
              <a:rPr lang="en-US" altLang="en-US" sz="1800" smtClean="0"/>
              <a:pPr eaLnBrk="1" hangingPunct="1"/>
              <a:t>2</a:t>
            </a:fld>
            <a:endParaRPr lang="en-US" altLang="en-US" sz="1800" dirty="0"/>
          </a:p>
        </p:txBody>
      </p:sp>
      <p:sp>
        <p:nvSpPr>
          <p:cNvPr id="3075" name="Rectangle 2"/>
          <p:cNvSpPr>
            <a:spLocks noGrp="1" noChangeArrowheads="1"/>
          </p:cNvSpPr>
          <p:nvPr>
            <p:ph type="title"/>
          </p:nvPr>
        </p:nvSpPr>
        <p:spPr/>
        <p:txBody>
          <a:bodyPr/>
          <a:lstStyle/>
          <a:p>
            <a:pPr eaLnBrk="1" hangingPunct="1"/>
            <a:r>
              <a:rPr lang="en-US" altLang="en-US" dirty="0"/>
              <a:t>Who Am I</a:t>
            </a:r>
          </a:p>
        </p:txBody>
      </p:sp>
      <p:sp>
        <p:nvSpPr>
          <p:cNvPr id="3076" name="Rectangle 3"/>
          <p:cNvSpPr>
            <a:spLocks noGrp="1" noChangeArrowheads="1"/>
          </p:cNvSpPr>
          <p:nvPr>
            <p:ph type="body" idx="1"/>
          </p:nvPr>
        </p:nvSpPr>
        <p:spPr>
          <a:xfrm>
            <a:off x="609600" y="1143000"/>
            <a:ext cx="4876800" cy="5121864"/>
          </a:xfrm>
        </p:spPr>
        <p:txBody>
          <a:bodyPr/>
          <a:lstStyle/>
          <a:p>
            <a:pPr eaLnBrk="1" hangingPunct="1"/>
            <a:r>
              <a:rPr lang="en-US" altLang="en-US" dirty="0"/>
              <a:t>Lecturer in CS department since 2000</a:t>
            </a:r>
          </a:p>
          <a:p>
            <a:pPr eaLnBrk="1" hangingPunct="1"/>
            <a:r>
              <a:rPr lang="en-US" altLang="en-US" dirty="0"/>
              <a:t>Undergrad Stanford, </a:t>
            </a:r>
            <a:br>
              <a:rPr lang="en-US" altLang="en-US" dirty="0"/>
            </a:br>
            <a:r>
              <a:rPr lang="en-US" altLang="en-US" dirty="0"/>
              <a:t>MSCS RPI</a:t>
            </a:r>
          </a:p>
          <a:p>
            <a:pPr eaLnBrk="1" hangingPunct="1"/>
            <a:r>
              <a:rPr lang="en-US" altLang="en-US" dirty="0"/>
              <a:t>US Navy for 8 years, submarines</a:t>
            </a:r>
          </a:p>
          <a:p>
            <a:pPr eaLnBrk="1" hangingPunct="1"/>
            <a:r>
              <a:rPr lang="en-US" altLang="en-US" dirty="0"/>
              <a:t>2 years Round Rock High School</a:t>
            </a:r>
          </a:p>
          <a:p>
            <a:pPr eaLnBrk="1" hangingPunct="1"/>
            <a:endParaRPr lang="en-US" altLang="en-US" dirty="0"/>
          </a:p>
        </p:txBody>
      </p:sp>
      <p:sp>
        <p:nvSpPr>
          <p:cNvPr id="307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pic>
        <p:nvPicPr>
          <p:cNvPr id="30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9587"/>
            <a:ext cx="1141414" cy="17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579" y="2286000"/>
            <a:ext cx="319430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273264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105400"/>
            <a:ext cx="26670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ego_asc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750"/>
            <a:ext cx="61722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350"/>
            <a:ext cx="78867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Legos and Programming</a:t>
            </a:r>
          </a:p>
        </p:txBody>
      </p:sp>
      <p:sp>
        <p:nvSpPr>
          <p:cNvPr id="20483" name="Content Placeholder 2"/>
          <p:cNvSpPr>
            <a:spLocks noGrp="1"/>
          </p:cNvSpPr>
          <p:nvPr>
            <p:ph idx="1"/>
          </p:nvPr>
        </p:nvSpPr>
        <p:spPr/>
        <p:txBody>
          <a:bodyPr/>
          <a:lstStyle/>
          <a:p>
            <a:r>
              <a:rPr lang="en-US" altLang="en-US" dirty="0"/>
              <a:t>With Legos and Programming you have a small number of primitives. (basic tools or pieces)</a:t>
            </a:r>
          </a:p>
          <a:p>
            <a:r>
              <a:rPr lang="en-US" altLang="en-US" dirty="0"/>
              <a:t>But you build huge, elaborate structures out of those simple pieces.</a:t>
            </a:r>
          </a:p>
        </p:txBody>
      </p:sp>
      <p:sp>
        <p:nvSpPr>
          <p:cNvPr id="20484"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0485"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CEAA72F7-38D2-45FB-A2A1-AA9994D911E5}" type="slidenum">
              <a:rPr lang="en-US" altLang="en-US" sz="1800" smtClean="0"/>
              <a:pPr eaLnBrk="1" hangingPunct="1"/>
              <a:t>22</a:t>
            </a:fld>
            <a:endParaRPr lang="en-US"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F4BE0E67-3DB2-4684-BCBA-9C20C2143614}" type="slidenum">
              <a:rPr lang="en-US" altLang="en-US" sz="1800" smtClean="0"/>
              <a:pPr eaLnBrk="1" hangingPunct="1"/>
              <a:t>23</a:t>
            </a:fld>
            <a:endParaRPr lang="en-US" altLang="en-US" sz="1800" dirty="0"/>
          </a:p>
        </p:txBody>
      </p:sp>
      <p:sp>
        <p:nvSpPr>
          <p:cNvPr id="21507" name="Rectangle 2"/>
          <p:cNvSpPr>
            <a:spLocks noGrp="1" noChangeArrowheads="1"/>
          </p:cNvSpPr>
          <p:nvPr>
            <p:ph type="title"/>
          </p:nvPr>
        </p:nvSpPr>
        <p:spPr/>
        <p:txBody>
          <a:bodyPr/>
          <a:lstStyle/>
          <a:p>
            <a:pPr eaLnBrk="1" hangingPunct="1"/>
            <a:r>
              <a:rPr lang="en-US" altLang="en-US" sz="4000" dirty="0"/>
              <a:t>A Brief Look at Computer Science</a:t>
            </a:r>
          </a:p>
        </p:txBody>
      </p:sp>
      <p:sp>
        <p:nvSpPr>
          <p:cNvPr id="21508" name="Rectangle 3"/>
          <p:cNvSpPr>
            <a:spLocks noGrp="1" noChangeArrowheads="1"/>
          </p:cNvSpPr>
          <p:nvPr>
            <p:ph type="body" idx="1"/>
          </p:nvPr>
        </p:nvSpPr>
        <p:spPr>
          <a:xfrm>
            <a:off x="76200" y="1600200"/>
            <a:ext cx="8915400" cy="4525963"/>
          </a:xfrm>
        </p:spPr>
        <p:txBody>
          <a:bodyPr/>
          <a:lstStyle/>
          <a:p>
            <a:pPr eaLnBrk="1" hangingPunct="1"/>
            <a:r>
              <a:rPr lang="en-US" altLang="en-US" dirty="0"/>
              <a:t>This class, like most first classes in Computer Science, focuses solving problems and implementing those solutions as computer programs.</a:t>
            </a:r>
          </a:p>
          <a:p>
            <a:pPr lvl="1" eaLnBrk="1" hangingPunct="1"/>
            <a:r>
              <a:rPr lang="en-US" altLang="en-US" dirty="0"/>
              <a:t>you learn how to program</a:t>
            </a:r>
          </a:p>
          <a:p>
            <a:pPr eaLnBrk="1" hangingPunct="1"/>
            <a:r>
              <a:rPr lang="en-US" altLang="en-US" dirty="0"/>
              <a:t>… and yet, computer science and computer programming are not the same thing!</a:t>
            </a:r>
          </a:p>
          <a:p>
            <a:pPr eaLnBrk="1" hangingPunct="1"/>
            <a:r>
              <a:rPr lang="en-US" altLang="en-US" dirty="0"/>
              <a:t>So what is Computer Science?</a:t>
            </a:r>
          </a:p>
        </p:txBody>
      </p:sp>
      <p:sp>
        <p:nvSpPr>
          <p:cNvPr id="21509"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D660ACBE-1CCE-4EE1-B236-B28E6F82B755}" type="slidenum">
              <a:rPr lang="en-US" altLang="en-US" sz="1800" smtClean="0"/>
              <a:pPr eaLnBrk="1" hangingPunct="1"/>
              <a:t>24</a:t>
            </a:fld>
            <a:endParaRPr lang="en-US" altLang="en-US" sz="1800" dirty="0"/>
          </a:p>
        </p:txBody>
      </p:sp>
      <p:sp>
        <p:nvSpPr>
          <p:cNvPr id="22531" name="Rectangle 2"/>
          <p:cNvSpPr>
            <a:spLocks noGrp="1" noChangeArrowheads="1"/>
          </p:cNvSpPr>
          <p:nvPr>
            <p:ph type="title"/>
          </p:nvPr>
        </p:nvSpPr>
        <p:spPr/>
        <p:txBody>
          <a:bodyPr/>
          <a:lstStyle/>
          <a:p>
            <a:pPr eaLnBrk="1" hangingPunct="1"/>
            <a:r>
              <a:rPr lang="en-US" altLang="en-US" dirty="0"/>
              <a:t>What is Computer Science?</a:t>
            </a:r>
          </a:p>
        </p:txBody>
      </p:sp>
      <p:sp>
        <p:nvSpPr>
          <p:cNvPr id="22532" name="Rectangle 3"/>
          <p:cNvSpPr>
            <a:spLocks noGrp="1" noChangeArrowheads="1"/>
          </p:cNvSpPr>
          <p:nvPr>
            <p:ph type="body" idx="1"/>
          </p:nvPr>
        </p:nvSpPr>
        <p:spPr>
          <a:xfrm>
            <a:off x="152400" y="1341438"/>
            <a:ext cx="7620000" cy="4525962"/>
          </a:xfrm>
        </p:spPr>
        <p:txBody>
          <a:bodyPr/>
          <a:lstStyle/>
          <a:p>
            <a:pPr eaLnBrk="1" hangingPunct="1"/>
            <a:r>
              <a:rPr lang="en-US" altLang="en-US" sz="2800" dirty="0"/>
              <a:t>Poorly named in the first place.</a:t>
            </a:r>
          </a:p>
          <a:p>
            <a:pPr eaLnBrk="1" hangingPunct="1"/>
            <a:r>
              <a:rPr lang="en-US" altLang="en-US" sz="2800" dirty="0"/>
              <a:t>It is not so much about the computer as it is about </a:t>
            </a:r>
            <a:r>
              <a:rPr lang="en-US" altLang="en-US" sz="2800" i="1" dirty="0"/>
              <a:t>Computation.</a:t>
            </a:r>
          </a:p>
          <a:p>
            <a:pPr eaLnBrk="1" hangingPunct="1"/>
            <a:r>
              <a:rPr lang="en-US" altLang="en-US" sz="2800" i="1" dirty="0"/>
              <a:t>“Computer Science is more the study of managing and processing information than it is the study of computers.”</a:t>
            </a:r>
            <a:br>
              <a:rPr lang="en-US" altLang="en-US" sz="2800" i="1" dirty="0"/>
            </a:br>
            <a:r>
              <a:rPr lang="en-US" altLang="en-US" sz="2800" i="1" dirty="0"/>
              <a:t>	-</a:t>
            </a:r>
            <a:r>
              <a:rPr lang="en-US" altLang="en-US" sz="2800" dirty="0"/>
              <a:t>Owen Astrachan, Duke University</a:t>
            </a:r>
          </a:p>
          <a:p>
            <a:pPr eaLnBrk="1" hangingPunct="1"/>
            <a:r>
              <a:rPr lang="en-US" altLang="en-US" sz="2800" dirty="0"/>
              <a:t>learn to program</a:t>
            </a:r>
          </a:p>
          <a:p>
            <a:pPr lvl="1" eaLnBrk="1" hangingPunct="1"/>
            <a:r>
              <a:rPr lang="en-US" altLang="en-US" sz="2400" dirty="0"/>
              <a:t>programming a key tool in later courses</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0"/>
            <a:ext cx="1579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BD9F1371-2CE4-4F0D-98DD-00F0BBCDDD1C}" type="slidenum">
              <a:rPr lang="en-US" altLang="en-US" sz="1800" smtClean="0"/>
              <a:pPr eaLnBrk="1" hangingPunct="1"/>
              <a:t>25</a:t>
            </a:fld>
            <a:endParaRPr lang="en-US" altLang="en-US" sz="1800" dirty="0"/>
          </a:p>
        </p:txBody>
      </p:sp>
      <p:sp>
        <p:nvSpPr>
          <p:cNvPr id="23555" name="Rectangle 2"/>
          <p:cNvSpPr>
            <a:spLocks noGrp="1" noChangeArrowheads="1"/>
          </p:cNvSpPr>
          <p:nvPr>
            <p:ph type="title"/>
          </p:nvPr>
        </p:nvSpPr>
        <p:spPr/>
        <p:txBody>
          <a:bodyPr/>
          <a:lstStyle/>
          <a:p>
            <a:pPr eaLnBrk="1" hangingPunct="1"/>
            <a:r>
              <a:rPr lang="en-US" altLang="en-US" sz="4000" dirty="0"/>
              <a:t>Computer Programming and Computer Science</a:t>
            </a:r>
          </a:p>
        </p:txBody>
      </p:sp>
      <p:sp>
        <p:nvSpPr>
          <p:cNvPr id="23556" name="Rectangle 3"/>
          <p:cNvSpPr>
            <a:spLocks noGrp="1" noChangeArrowheads="1"/>
          </p:cNvSpPr>
          <p:nvPr>
            <p:ph type="body" idx="1"/>
          </p:nvPr>
        </p:nvSpPr>
        <p:spPr/>
        <p:txBody>
          <a:bodyPr/>
          <a:lstStyle/>
          <a:p>
            <a:pPr eaLnBrk="1" hangingPunct="1"/>
            <a:r>
              <a:rPr lang="en-US" altLang="en-US" dirty="0"/>
              <a:t>Generally the first thing that is studied in Chemistry is stoichiometry.</a:t>
            </a:r>
          </a:p>
          <a:p>
            <a:pPr lvl="1" eaLnBrk="1" hangingPunct="1"/>
            <a:r>
              <a:rPr lang="en-US" altLang="en-US" dirty="0"/>
              <a:t>Why? It is a skill necessary in order to study more advanced topics in Chemistry</a:t>
            </a:r>
          </a:p>
          <a:p>
            <a:pPr eaLnBrk="1" hangingPunct="1"/>
            <a:r>
              <a:rPr lang="en-US" altLang="en-US" dirty="0"/>
              <a:t>The same is true of problems solving / programming and computer science.</a:t>
            </a:r>
          </a:p>
        </p:txBody>
      </p:sp>
      <p:sp>
        <p:nvSpPr>
          <p:cNvPr id="2355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38CFF15B-E412-4A2B-AF49-29A95C52BB4F}" type="slidenum">
              <a:rPr lang="en-US" altLang="en-US" sz="1800" smtClean="0"/>
              <a:pPr eaLnBrk="1" hangingPunct="1"/>
              <a:t>26</a:t>
            </a:fld>
            <a:endParaRPr lang="en-US" altLang="en-US" sz="1800" dirty="0"/>
          </a:p>
        </p:txBody>
      </p:sp>
      <p:sp>
        <p:nvSpPr>
          <p:cNvPr id="24579" name="Rectangle 2"/>
          <p:cNvSpPr>
            <a:spLocks noGrp="1" noChangeArrowheads="1"/>
          </p:cNvSpPr>
          <p:nvPr>
            <p:ph type="body" idx="1"/>
          </p:nvPr>
        </p:nvSpPr>
        <p:spPr>
          <a:xfrm>
            <a:off x="152400" y="350838"/>
            <a:ext cx="7239000" cy="5364162"/>
          </a:xfrm>
        </p:spPr>
        <p:txBody>
          <a:bodyPr/>
          <a:lstStyle/>
          <a:p>
            <a:pPr eaLnBrk="1" hangingPunct="1"/>
            <a:r>
              <a:rPr lang="en-US" altLang="en-US" sz="2800" dirty="0"/>
              <a:t>“What is the linking thread which gathers these disparate branches into a single discipline? …it is the art of programming a computer. It is the art of designing efficient and elegant methods of getting a computer to solve problems, theoretical or practical, small or large, simple or complex.”</a:t>
            </a:r>
            <a:br>
              <a:rPr lang="en-US" altLang="en-US" sz="2800" dirty="0"/>
            </a:br>
            <a:r>
              <a:rPr lang="en-US" altLang="en-US" sz="2800" dirty="0"/>
              <a:t>	- C. A. R. Hoare</a:t>
            </a:r>
          </a:p>
          <a:p>
            <a:pPr eaLnBrk="1" hangingPunct="1"/>
            <a:r>
              <a:rPr lang="en-US" altLang="en-US" sz="2800" dirty="0"/>
              <a:t>Sir Tony Hoare. Turing Award Winner. Inventor of the quicksort algorithm</a:t>
            </a:r>
          </a:p>
          <a:p>
            <a:pPr eaLnBrk="1" hangingPunct="1"/>
            <a:endParaRPr lang="en-US" altLang="en-US" sz="2800" dirty="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124200"/>
            <a:ext cx="20955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0724206-7B6C-4ADC-BDF9-4C463E7B453C}" type="slidenum">
              <a:rPr lang="en-US" altLang="en-US" sz="1800" smtClean="0"/>
              <a:pPr eaLnBrk="1" hangingPunct="1"/>
              <a:t>27</a:t>
            </a:fld>
            <a:endParaRPr lang="en-US" altLang="en-US" sz="1800" dirty="0"/>
          </a:p>
        </p:txBody>
      </p:sp>
      <p:sp>
        <p:nvSpPr>
          <p:cNvPr id="25603" name="Rectangle 2"/>
          <p:cNvSpPr>
            <a:spLocks noGrp="1" noChangeArrowheads="1"/>
          </p:cNvSpPr>
          <p:nvPr>
            <p:ph type="body" idx="1"/>
          </p:nvPr>
        </p:nvSpPr>
        <p:spPr>
          <a:xfrm>
            <a:off x="76200" y="76200"/>
            <a:ext cx="8991600" cy="4525963"/>
          </a:xfrm>
        </p:spPr>
        <p:txBody>
          <a:bodyPr/>
          <a:lstStyle/>
          <a:p>
            <a:pPr eaLnBrk="1" hangingPunct="1">
              <a:lnSpc>
                <a:spcPct val="80000"/>
              </a:lnSpc>
            </a:pPr>
            <a:r>
              <a:rPr lang="en-US" altLang="en-US" sz="2400" dirty="0"/>
              <a:t>“Programming is unquestionably the central topic of computing. </a:t>
            </a:r>
            <a:br>
              <a:rPr lang="en-US" altLang="en-US" sz="2400" dirty="0"/>
            </a:br>
            <a:br>
              <a:rPr lang="en-US" altLang="en-US" sz="2400" dirty="0"/>
            </a:br>
            <a:r>
              <a:rPr lang="en-US" altLang="en-US" sz="2400" dirty="0"/>
              <a:t>In addition to being important, programming is an enormously exciting intellectual activity. In its purest form, it is the systematic mastery of complexity. For some problems, the complexity is akin to that associated with designing a fine mechanical watch, i.e., discovering the best way to assemble a relatively small number of pieces into a harmonious and efficient mechanism. For other problems, the complexity is more akin to that associated with putting a man on the moon, i.e, managing a massive amount of detail. </a:t>
            </a:r>
            <a:br>
              <a:rPr lang="en-US" altLang="en-US" sz="2400" dirty="0"/>
            </a:br>
            <a:br>
              <a:rPr lang="en-US" altLang="en-US" sz="2400" dirty="0"/>
            </a:br>
            <a:r>
              <a:rPr lang="en-US" altLang="en-US" sz="2400" dirty="0"/>
              <a:t>In addition to being important and intellectually challenging, programming is a great deal of fun. Programmers get to build things and see them work.. What could be more satisfying? “</a:t>
            </a:r>
            <a:br>
              <a:rPr lang="en-US" altLang="en-US" sz="2400" dirty="0"/>
            </a:br>
            <a:r>
              <a:rPr lang="en-US" altLang="en-US" sz="2400" dirty="0"/>
              <a:t>	</a:t>
            </a:r>
            <a:br>
              <a:rPr lang="en-US" altLang="en-US" sz="2400" dirty="0"/>
            </a:br>
            <a:r>
              <a:rPr lang="en-US" altLang="en-US" sz="2400" dirty="0"/>
              <a:t>	- John V. Guttag, Professor at MIT</a:t>
            </a:r>
            <a:br>
              <a:rPr lang="en-US" altLang="en-US" sz="2400" dirty="0"/>
            </a:br>
            <a:r>
              <a:rPr lang="en-US" altLang="en-US" sz="2400" dirty="0"/>
              <a:t>	research in AI, medical systems, wireless</a:t>
            </a:r>
            <a:br>
              <a:rPr lang="en-US" altLang="en-US" sz="2400" dirty="0"/>
            </a:br>
            <a:r>
              <a:rPr lang="en-US" altLang="en-US" sz="2400" dirty="0"/>
              <a:t>	networking</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800600"/>
            <a:ext cx="12430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4B902C4C-429B-4092-9591-8D32C97C447E}" type="slidenum">
              <a:rPr lang="en-US" altLang="en-US" sz="1800" smtClean="0"/>
              <a:pPr eaLnBrk="1" hangingPunct="1"/>
              <a:t>28</a:t>
            </a:fld>
            <a:endParaRPr lang="en-US" altLang="en-US" sz="1800" dirty="0"/>
          </a:p>
        </p:txBody>
      </p:sp>
      <p:sp>
        <p:nvSpPr>
          <p:cNvPr id="26627" name="Rectangle 2"/>
          <p:cNvSpPr>
            <a:spLocks noGrp="1" noChangeArrowheads="1"/>
          </p:cNvSpPr>
          <p:nvPr>
            <p:ph type="title"/>
          </p:nvPr>
        </p:nvSpPr>
        <p:spPr/>
        <p:txBody>
          <a:bodyPr/>
          <a:lstStyle/>
          <a:p>
            <a:pPr eaLnBrk="1" hangingPunct="1"/>
            <a:r>
              <a:rPr lang="en-US" altLang="en-US" dirty="0"/>
              <a:t>Computer Programming</a:t>
            </a:r>
          </a:p>
        </p:txBody>
      </p:sp>
      <p:sp>
        <p:nvSpPr>
          <p:cNvPr id="26628" name="Rectangle 3"/>
          <p:cNvSpPr>
            <a:spLocks noGrp="1" noChangeArrowheads="1"/>
          </p:cNvSpPr>
          <p:nvPr>
            <p:ph type="body" idx="1"/>
          </p:nvPr>
        </p:nvSpPr>
        <p:spPr/>
        <p:txBody>
          <a:bodyPr/>
          <a:lstStyle/>
          <a:p>
            <a:pPr eaLnBrk="1" hangingPunct="1">
              <a:lnSpc>
                <a:spcPct val="90000"/>
              </a:lnSpc>
            </a:pPr>
            <a:r>
              <a:rPr lang="en-US" altLang="en-US" dirty="0"/>
              <a:t>a skill and tool that are applied to all other areas of computer science</a:t>
            </a:r>
          </a:p>
          <a:p>
            <a:pPr lvl="1" eaLnBrk="1" hangingPunct="1">
              <a:lnSpc>
                <a:spcPct val="90000"/>
              </a:lnSpc>
            </a:pPr>
            <a:r>
              <a:rPr lang="en-US" altLang="en-US" dirty="0"/>
              <a:t>artificial intelligence, networks, </a:t>
            </a:r>
            <a:br>
              <a:rPr lang="en-US" altLang="en-US" dirty="0"/>
            </a:br>
            <a:r>
              <a:rPr lang="en-US" altLang="en-US" dirty="0"/>
              <a:t>cpu architecture, graphics, systems (programming  languages, operating systems, compilers), security, and on and on … </a:t>
            </a:r>
          </a:p>
          <a:p>
            <a:pPr eaLnBrk="1" hangingPunct="1">
              <a:lnSpc>
                <a:spcPct val="90000"/>
              </a:lnSpc>
            </a:pPr>
            <a:r>
              <a:rPr lang="en-US" altLang="en-US" dirty="0"/>
              <a:t>We will be using solving problems and implementing solutions in a programming language called Java </a:t>
            </a:r>
          </a:p>
          <a:p>
            <a:pPr eaLnBrk="1" hangingPunct="1">
              <a:lnSpc>
                <a:spcPct val="90000"/>
              </a:lnSpc>
            </a:pPr>
            <a:r>
              <a:rPr lang="en-US" altLang="en-US" dirty="0"/>
              <a:t>problem solving and computational thinking are key</a:t>
            </a:r>
          </a:p>
        </p:txBody>
      </p:sp>
      <p:sp>
        <p:nvSpPr>
          <p:cNvPr id="26629"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2F7E574B-E4DA-4DC2-ACF7-96A7A9EF7175}" type="slidenum">
              <a:rPr lang="en-US" altLang="en-US" sz="1800" smtClean="0"/>
              <a:pPr eaLnBrk="1" hangingPunct="1"/>
              <a:t>29</a:t>
            </a:fld>
            <a:endParaRPr lang="en-US" altLang="en-US" sz="1800" dirty="0"/>
          </a:p>
        </p:txBody>
      </p:sp>
      <p:sp>
        <p:nvSpPr>
          <p:cNvPr id="27651" name="Rectangle 2"/>
          <p:cNvSpPr>
            <a:spLocks noGrp="1" noChangeArrowheads="1"/>
          </p:cNvSpPr>
          <p:nvPr>
            <p:ph type="title"/>
          </p:nvPr>
        </p:nvSpPr>
        <p:spPr/>
        <p:txBody>
          <a:bodyPr/>
          <a:lstStyle/>
          <a:p>
            <a:pPr eaLnBrk="1" hangingPunct="1"/>
            <a:r>
              <a:rPr lang="en-US" altLang="en-US" sz="4000" dirty="0"/>
              <a:t>What do Computer Scientists do?</a:t>
            </a:r>
          </a:p>
        </p:txBody>
      </p:sp>
      <p:sp>
        <p:nvSpPr>
          <p:cNvPr id="27652" name="Rectangle 3"/>
          <p:cNvSpPr>
            <a:spLocks noGrp="1" noChangeArrowheads="1"/>
          </p:cNvSpPr>
          <p:nvPr>
            <p:ph type="body" idx="1"/>
          </p:nvPr>
        </p:nvSpPr>
        <p:spPr/>
        <p:txBody>
          <a:bodyPr/>
          <a:lstStyle/>
          <a:p>
            <a:pPr eaLnBrk="1" hangingPunct="1"/>
            <a:r>
              <a:rPr lang="en-US" altLang="en-US" dirty="0"/>
              <a:t>Computer Scientists solve problems</a:t>
            </a:r>
          </a:p>
          <a:p>
            <a:pPr lvl="1" eaLnBrk="1" hangingPunct="1"/>
            <a:r>
              <a:rPr lang="en-US" altLang="en-US" dirty="0"/>
              <a:t>creation of algorithms</a:t>
            </a:r>
          </a:p>
          <a:p>
            <a:pPr eaLnBrk="1" hangingPunct="1"/>
            <a:r>
              <a:rPr lang="en-US" altLang="en-US" dirty="0"/>
              <a:t>Some examples</a:t>
            </a:r>
          </a:p>
          <a:p>
            <a:pPr lvl="1" eaLnBrk="1" hangingPunct="1"/>
            <a:r>
              <a:rPr lang="en-US" altLang="en-US" dirty="0"/>
              <a:t>you</a:t>
            </a:r>
          </a:p>
          <a:p>
            <a:pPr lvl="1" eaLnBrk="1" hangingPunct="1"/>
            <a:r>
              <a:rPr lang="en-US" altLang="en-US" dirty="0"/>
              <a:t>Kurt Dresner, Intersection Control</a:t>
            </a:r>
          </a:p>
          <a:p>
            <a:pPr lvl="1" eaLnBrk="1" hangingPunct="1"/>
            <a:r>
              <a:rPr lang="en-US" altLang="en-US" dirty="0"/>
              <a:t>Austin Villa, Robot Soccer</a:t>
            </a:r>
          </a:p>
          <a:p>
            <a:pPr lvl="1" eaLnBrk="1" hangingPunct="1"/>
            <a:r>
              <a:rPr lang="en-US" altLang="en-US" dirty="0"/>
              <a:t>Doug and Steve, the TRIPS processor</a:t>
            </a:r>
          </a:p>
        </p:txBody>
      </p:sp>
      <p:sp>
        <p:nvSpPr>
          <p:cNvPr id="27653"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My Path to CS</a:t>
            </a:r>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538470"/>
            <a:ext cx="2128156" cy="284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499" y="1194972"/>
            <a:ext cx="3155951" cy="204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4" y="3962400"/>
            <a:ext cx="2746730" cy="175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4" y="3429000"/>
            <a:ext cx="4103914" cy="321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616" y="3352800"/>
            <a:ext cx="2455635" cy="32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838200"/>
            <a:ext cx="3885996" cy="235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340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You!</a:t>
            </a:r>
          </a:p>
        </p:txBody>
      </p:sp>
      <p:sp>
        <p:nvSpPr>
          <p:cNvPr id="28675" name="Content Placeholder 2"/>
          <p:cNvSpPr>
            <a:spLocks noGrp="1"/>
          </p:cNvSpPr>
          <p:nvPr>
            <p:ph idx="1"/>
          </p:nvPr>
        </p:nvSpPr>
        <p:spPr/>
        <p:txBody>
          <a:bodyPr/>
          <a:lstStyle/>
          <a:p>
            <a:r>
              <a:rPr lang="en-US" altLang="en-US" dirty="0"/>
              <a:t>Encryption and Decryption</a:t>
            </a:r>
          </a:p>
          <a:p>
            <a:r>
              <a:rPr lang="en-US" altLang="en-US" dirty="0"/>
              <a:t>Ever entered your credit card number to a website? game company?</a:t>
            </a:r>
          </a:p>
          <a:p>
            <a:endParaRPr lang="en-US" altLang="en-US" dirty="0"/>
          </a:p>
        </p:txBody>
      </p:sp>
      <p:sp>
        <p:nvSpPr>
          <p:cNvPr id="28676"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8677"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D12B0B7E-F631-4283-AAAF-16F30E58B103}" type="slidenum">
              <a:rPr lang="en-US" altLang="en-US" sz="1800" smtClean="0"/>
              <a:pPr eaLnBrk="1" hangingPunct="1"/>
              <a:t>30</a:t>
            </a:fld>
            <a:endParaRPr lang="en-US" altLang="en-US" sz="1800" dirty="0"/>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889250"/>
            <a:ext cx="921385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After a Little Computation:</a:t>
            </a:r>
          </a:p>
        </p:txBody>
      </p:sp>
      <p:sp>
        <p:nvSpPr>
          <p:cNvPr id="29699"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Apply some human smarts:</a:t>
            </a:r>
          </a:p>
        </p:txBody>
      </p:sp>
      <p:sp>
        <p:nvSpPr>
          <p:cNvPr id="29700"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9701"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95B7147-DC89-4090-8708-37FBC29B00CA}" type="slidenum">
              <a:rPr lang="en-US" altLang="en-US" sz="1800" smtClean="0"/>
              <a:pPr eaLnBrk="1" hangingPunct="1"/>
              <a:t>31</a:t>
            </a:fld>
            <a:endParaRPr lang="en-US" altLang="en-US" sz="1800" dirty="0"/>
          </a:p>
        </p:txBody>
      </p:sp>
      <p:pic>
        <p:nvPicPr>
          <p:cNvPr id="297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709025"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Oval 5"/>
          <p:cNvSpPr>
            <a:spLocks noChangeArrowheads="1"/>
          </p:cNvSpPr>
          <p:nvPr/>
        </p:nvSpPr>
        <p:spPr bwMode="auto">
          <a:xfrm>
            <a:off x="5029200" y="17526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
        <p:nvSpPr>
          <p:cNvPr id="29704" name="Oval 8"/>
          <p:cNvSpPr>
            <a:spLocks noChangeArrowheads="1"/>
          </p:cNvSpPr>
          <p:nvPr/>
        </p:nvSpPr>
        <p:spPr bwMode="auto">
          <a:xfrm>
            <a:off x="3048000" y="19812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
        <p:nvSpPr>
          <p:cNvPr id="29705" name="Oval 9"/>
          <p:cNvSpPr>
            <a:spLocks noChangeArrowheads="1"/>
          </p:cNvSpPr>
          <p:nvPr/>
        </p:nvSpPr>
        <p:spPr bwMode="auto">
          <a:xfrm>
            <a:off x="6705600" y="37338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016A7C3C-37FB-478D-87AD-1D09DC89FE3F}" type="slidenum">
              <a:rPr lang="en-US" altLang="en-US" sz="1800" smtClean="0"/>
              <a:pPr eaLnBrk="1" hangingPunct="1"/>
              <a:t>32</a:t>
            </a:fld>
            <a:endParaRPr lang="en-US" altLang="en-US" sz="1800" dirty="0"/>
          </a:p>
        </p:txBody>
      </p:sp>
      <p:sp>
        <p:nvSpPr>
          <p:cNvPr id="30723" name="Rectangle 2"/>
          <p:cNvSpPr>
            <a:spLocks noGrp="1" noChangeArrowheads="1"/>
          </p:cNvSpPr>
          <p:nvPr>
            <p:ph type="title"/>
          </p:nvPr>
        </p:nvSpPr>
        <p:spPr/>
        <p:txBody>
          <a:bodyPr/>
          <a:lstStyle/>
          <a:p>
            <a:pPr eaLnBrk="1" hangingPunct="1"/>
            <a:r>
              <a:rPr lang="en-US" altLang="en-US" sz="4000" dirty="0"/>
              <a:t>Kurt Dresner – Intersection Control</a:t>
            </a:r>
          </a:p>
        </p:txBody>
      </p:sp>
      <p:sp>
        <p:nvSpPr>
          <p:cNvPr id="30724" name="Rectangle 3"/>
          <p:cNvSpPr>
            <a:spLocks noGrp="1" noChangeArrowheads="1"/>
          </p:cNvSpPr>
          <p:nvPr>
            <p:ph type="body" idx="1"/>
          </p:nvPr>
        </p:nvSpPr>
        <p:spPr>
          <a:xfrm>
            <a:off x="304800" y="1600200"/>
            <a:ext cx="5867400" cy="4267200"/>
          </a:xfrm>
        </p:spPr>
        <p:txBody>
          <a:bodyPr/>
          <a:lstStyle/>
          <a:p>
            <a:pPr eaLnBrk="1" hangingPunct="1">
              <a:lnSpc>
                <a:spcPct val="90000"/>
              </a:lnSpc>
            </a:pPr>
            <a:r>
              <a:rPr lang="en-US" altLang="en-US" dirty="0"/>
              <a:t>Former PhD student in UTCS department</a:t>
            </a:r>
          </a:p>
          <a:p>
            <a:pPr lvl="1" eaLnBrk="1" hangingPunct="1">
              <a:lnSpc>
                <a:spcPct val="90000"/>
              </a:lnSpc>
            </a:pPr>
            <a:r>
              <a:rPr lang="en-US" altLang="en-US" dirty="0"/>
              <a:t>working at Google now</a:t>
            </a:r>
          </a:p>
          <a:p>
            <a:pPr eaLnBrk="1" hangingPunct="1">
              <a:lnSpc>
                <a:spcPct val="90000"/>
              </a:lnSpc>
            </a:pPr>
            <a:r>
              <a:rPr lang="en-US" altLang="en-US" dirty="0"/>
              <a:t>area of interest artificial intelligence</a:t>
            </a:r>
          </a:p>
          <a:p>
            <a:pPr eaLnBrk="1" hangingPunct="1">
              <a:lnSpc>
                <a:spcPct val="90000"/>
              </a:lnSpc>
            </a:pPr>
            <a:r>
              <a:rPr lang="en-US" altLang="en-US" sz="2400" b="1" i="1" dirty="0">
                <a:hlinkClick r:id="rId2"/>
              </a:rPr>
              <a:t>Multiagent Traffic Management: A Reservation-Based Intersection Control Mechanism</a:t>
            </a:r>
            <a:r>
              <a:rPr lang="en-US" altLang="en-US" sz="2400" dirty="0">
                <a:hlinkClick r:id="rId2"/>
              </a:rPr>
              <a:t> </a:t>
            </a:r>
            <a:endParaRPr lang="en-US" altLang="en-US" sz="2400" dirty="0"/>
          </a:p>
          <a:p>
            <a:pPr lvl="1" eaLnBrk="1" hangingPunct="1">
              <a:lnSpc>
                <a:spcPct val="90000"/>
              </a:lnSpc>
            </a:pPr>
            <a:r>
              <a:rPr lang="en-US" altLang="en-US" sz="2000" dirty="0"/>
              <a:t>how will intersections work if and when cars are autonomous?</a:t>
            </a:r>
          </a:p>
          <a:p>
            <a:pPr lvl="1" eaLnBrk="1" hangingPunct="1">
              <a:lnSpc>
                <a:spcPct val="90000"/>
              </a:lnSpc>
            </a:pPr>
            <a:r>
              <a:rPr lang="en-US" altLang="en-US" sz="2000" dirty="0">
                <a:hlinkClick r:id="rId3"/>
              </a:rPr>
              <a:t>Simulator</a:t>
            </a:r>
            <a:endParaRPr lang="en-US" altLang="en-US" sz="2000" dirty="0"/>
          </a:p>
          <a:p>
            <a:pPr lvl="1" eaLnBrk="1" hangingPunct="1">
              <a:lnSpc>
                <a:spcPct val="90000"/>
              </a:lnSpc>
            </a:pPr>
            <a:endParaRPr lang="en-US" altLang="en-US" sz="1600" dirty="0"/>
          </a:p>
        </p:txBody>
      </p:sp>
      <p:pic>
        <p:nvPicPr>
          <p:cNvPr id="307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81163"/>
            <a:ext cx="26193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C1E75C3C-11AD-4D87-9004-53DE28809A6C}" type="slidenum">
              <a:rPr lang="en-US" altLang="en-US" sz="1800" smtClean="0"/>
              <a:pPr eaLnBrk="1" hangingPunct="1"/>
              <a:t>33</a:t>
            </a:fld>
            <a:endParaRPr lang="en-US" altLang="en-US" sz="1800" dirty="0"/>
          </a:p>
        </p:txBody>
      </p:sp>
      <p:sp>
        <p:nvSpPr>
          <p:cNvPr id="31747" name="Rectangle 2"/>
          <p:cNvSpPr>
            <a:spLocks noGrp="1" noChangeArrowheads="1"/>
          </p:cNvSpPr>
          <p:nvPr>
            <p:ph type="title"/>
          </p:nvPr>
        </p:nvSpPr>
        <p:spPr/>
        <p:txBody>
          <a:bodyPr/>
          <a:lstStyle/>
          <a:p>
            <a:pPr eaLnBrk="1" hangingPunct="1"/>
            <a:r>
              <a:rPr lang="en-US" altLang="en-US" dirty="0"/>
              <a:t>Austin Villa – Robot Soccer</a:t>
            </a:r>
          </a:p>
        </p:txBody>
      </p:sp>
      <p:sp>
        <p:nvSpPr>
          <p:cNvPr id="31748" name="Rectangle 3"/>
          <p:cNvSpPr>
            <a:spLocks noGrp="1" noChangeArrowheads="1"/>
          </p:cNvSpPr>
          <p:nvPr>
            <p:ph type="body" idx="1"/>
          </p:nvPr>
        </p:nvSpPr>
        <p:spPr>
          <a:xfrm>
            <a:off x="228600" y="1600200"/>
            <a:ext cx="5715000" cy="4267200"/>
          </a:xfrm>
        </p:spPr>
        <p:txBody>
          <a:bodyPr/>
          <a:lstStyle/>
          <a:p>
            <a:pPr eaLnBrk="1" hangingPunct="1"/>
            <a:r>
              <a:rPr lang="en-US" altLang="en-US" sz="2800" dirty="0"/>
              <a:t>Multiple Autonomous Agents</a:t>
            </a:r>
          </a:p>
          <a:p>
            <a:pPr eaLnBrk="1" hangingPunct="1"/>
            <a:r>
              <a:rPr lang="en-US" altLang="en-US" sz="2800" dirty="0"/>
              <a:t>Get a bunch of Sony Aibo robots to play soccer</a:t>
            </a:r>
          </a:p>
          <a:p>
            <a:pPr eaLnBrk="1" hangingPunct="1"/>
            <a:r>
              <a:rPr lang="en-US" altLang="en-US" sz="2800" dirty="0"/>
              <a:t>Problems:</a:t>
            </a:r>
          </a:p>
          <a:p>
            <a:pPr lvl="1" eaLnBrk="1" hangingPunct="1"/>
            <a:r>
              <a:rPr lang="en-US" altLang="en-US" sz="2400" i="1" dirty="0"/>
              <a:t>vision</a:t>
            </a:r>
            <a:r>
              <a:rPr lang="en-US" altLang="en-US" sz="2400" dirty="0"/>
              <a:t> (is that the ball?)</a:t>
            </a:r>
          </a:p>
          <a:p>
            <a:pPr lvl="1" eaLnBrk="1" hangingPunct="1"/>
            <a:r>
              <a:rPr lang="en-US" altLang="en-US" sz="2400" i="1" dirty="0"/>
              <a:t>localization </a:t>
            </a:r>
            <a:r>
              <a:rPr lang="en-US" altLang="en-US" sz="2400" dirty="0"/>
              <a:t>(where am I?)</a:t>
            </a:r>
          </a:p>
          <a:p>
            <a:pPr lvl="1" eaLnBrk="1" hangingPunct="1"/>
            <a:r>
              <a:rPr lang="en-US" altLang="en-US" sz="2400" i="1" dirty="0"/>
              <a:t>locomotion</a:t>
            </a:r>
            <a:r>
              <a:rPr lang="en-US" altLang="en-US" sz="2400" dirty="0"/>
              <a:t> (I want to be there!)</a:t>
            </a:r>
          </a:p>
          <a:p>
            <a:pPr lvl="1" eaLnBrk="1" hangingPunct="1"/>
            <a:r>
              <a:rPr lang="en-US" altLang="en-US" sz="2400" i="1" dirty="0"/>
              <a:t>coordination</a:t>
            </a:r>
            <a:r>
              <a:rPr lang="en-US" altLang="en-US" sz="2400" dirty="0"/>
              <a:t> (I am open! pass me the ball!)</a:t>
            </a:r>
          </a:p>
          <a:p>
            <a:pPr eaLnBrk="1" hangingPunct="1"/>
            <a:r>
              <a:rPr lang="en-US" altLang="en-US" sz="2400" dirty="0">
                <a:hlinkClick r:id="rId2"/>
              </a:rPr>
              <a:t>http://www.cs.utexas.edu/~AustinVilla/</a:t>
            </a:r>
            <a:endParaRPr lang="en-US" altLang="en-US" sz="2400" dirty="0"/>
          </a:p>
          <a:p>
            <a:pPr eaLnBrk="1" hangingPunct="1"/>
            <a:r>
              <a:rPr lang="en-US" altLang="en-US" sz="2000" dirty="0">
                <a:hlinkClick r:id="rId3"/>
              </a:rPr>
              <a:t>Video</a:t>
            </a:r>
            <a:r>
              <a:rPr lang="en-US" altLang="en-US" sz="2000" dirty="0"/>
              <a:t>  </a:t>
            </a:r>
            <a:r>
              <a:rPr lang="en-US" altLang="en-US" sz="2000" dirty="0">
                <a:hlinkClick r:id="rId4"/>
              </a:rPr>
              <a:t>Video2</a:t>
            </a:r>
            <a:endParaRPr lang="en-US" altLang="en-US" sz="2000" dirty="0"/>
          </a:p>
          <a:p>
            <a:pPr lvl="1" eaLnBrk="1" hangingPunct="1"/>
            <a:endParaRPr lang="en-US" altLang="en-US" sz="1800" dirty="0"/>
          </a:p>
          <a:p>
            <a:pPr eaLnBrk="1" hangingPunct="1"/>
            <a:endParaRPr lang="en-US" altLang="en-US" sz="2800" dirty="0"/>
          </a:p>
        </p:txBody>
      </p:sp>
      <p:pic>
        <p:nvPicPr>
          <p:cNvPr id="31749" name="Picture 4">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2098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9ED335D0-9196-4F1D-9A73-1640DFF4DB94}" type="slidenum">
              <a:rPr lang="en-US" altLang="en-US" sz="1800" smtClean="0"/>
              <a:pPr eaLnBrk="1" hangingPunct="1"/>
              <a:t>34</a:t>
            </a:fld>
            <a:endParaRPr lang="en-US" altLang="en-US" sz="1800" dirty="0"/>
          </a:p>
        </p:txBody>
      </p:sp>
      <p:sp>
        <p:nvSpPr>
          <p:cNvPr id="32771" name="Rectangle 2"/>
          <p:cNvSpPr>
            <a:spLocks noGrp="1" noChangeArrowheads="1"/>
          </p:cNvSpPr>
          <p:nvPr>
            <p:ph type="title"/>
          </p:nvPr>
        </p:nvSpPr>
        <p:spPr/>
        <p:txBody>
          <a:bodyPr/>
          <a:lstStyle/>
          <a:p>
            <a:pPr eaLnBrk="1" hangingPunct="1"/>
            <a:r>
              <a:rPr lang="en-US" altLang="en-US" dirty="0"/>
              <a:t>Doug and Steve</a:t>
            </a:r>
          </a:p>
        </p:txBody>
      </p:sp>
      <p:sp>
        <p:nvSpPr>
          <p:cNvPr id="32772" name="Rectangle 3"/>
          <p:cNvSpPr>
            <a:spLocks noGrp="1" noChangeArrowheads="1"/>
          </p:cNvSpPr>
          <p:nvPr>
            <p:ph type="body" idx="1"/>
          </p:nvPr>
        </p:nvSpPr>
        <p:spPr>
          <a:xfrm>
            <a:off x="304800" y="1295400"/>
            <a:ext cx="6019800" cy="4876800"/>
          </a:xfrm>
        </p:spPr>
        <p:txBody>
          <a:bodyPr/>
          <a:lstStyle/>
          <a:p>
            <a:pPr eaLnBrk="1" hangingPunct="1"/>
            <a:r>
              <a:rPr lang="en-US" altLang="en-US" dirty="0"/>
              <a:t>Doug Burger and Steve Keckler</a:t>
            </a:r>
          </a:p>
          <a:p>
            <a:pPr lvl="1" eaLnBrk="1" hangingPunct="1"/>
            <a:r>
              <a:rPr lang="en-US" altLang="en-US" dirty="0"/>
              <a:t>and many, many others ....</a:t>
            </a:r>
          </a:p>
          <a:p>
            <a:pPr eaLnBrk="1" hangingPunct="1"/>
            <a:r>
              <a:rPr lang="en-US" altLang="en-US" dirty="0"/>
              <a:t>TRIPS</a:t>
            </a:r>
          </a:p>
          <a:p>
            <a:pPr lvl="1" eaLnBrk="1" hangingPunct="1"/>
            <a:r>
              <a:rPr lang="en-US" altLang="en-US" dirty="0"/>
              <a:t>what has happened to processor speeds the past 5 years?</a:t>
            </a:r>
          </a:p>
          <a:p>
            <a:pPr lvl="1" eaLnBrk="1" hangingPunct="1"/>
            <a:r>
              <a:rPr lang="en-US" altLang="en-US" dirty="0"/>
              <a:t>what is a super computer?</a:t>
            </a:r>
          </a:p>
          <a:p>
            <a:pPr lvl="1" eaLnBrk="1" hangingPunct="1"/>
            <a:endParaRPr lang="en-US" altLang="en-US" dirty="0"/>
          </a:p>
          <a:p>
            <a:pPr lvl="1" eaLnBrk="1" hangingPunct="1"/>
            <a:r>
              <a:rPr lang="en-US" altLang="en-US" sz="2000" dirty="0"/>
              <a:t>http://www.cs.utexas.edu/users/cart/trips/</a:t>
            </a:r>
          </a:p>
          <a:p>
            <a:pPr lvl="1" eaLnBrk="1" hangingPunct="1"/>
            <a:endParaRPr lang="en-US" altLang="en-US" sz="2000" dirty="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066800"/>
            <a:ext cx="26574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6670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8F87200-F6C8-4650-8122-3BF77776F027}" type="slidenum">
              <a:rPr lang="en-US" altLang="en-US" sz="1800" smtClean="0"/>
              <a:pPr eaLnBrk="1" hangingPunct="1"/>
              <a:t>35</a:t>
            </a:fld>
            <a:endParaRPr lang="en-US" altLang="en-US" sz="1800" dirty="0"/>
          </a:p>
        </p:txBody>
      </p:sp>
      <p:sp>
        <p:nvSpPr>
          <p:cNvPr id="33795" name="Rectangle 2"/>
          <p:cNvSpPr>
            <a:spLocks noGrp="1" noChangeArrowheads="1"/>
          </p:cNvSpPr>
          <p:nvPr>
            <p:ph type="title"/>
          </p:nvPr>
        </p:nvSpPr>
        <p:spPr/>
        <p:txBody>
          <a:bodyPr/>
          <a:lstStyle/>
          <a:p>
            <a:pPr eaLnBrk="1" hangingPunct="1"/>
            <a:r>
              <a:rPr lang="en-US" altLang="en-US" dirty="0"/>
              <a:t>The Trips Chip Prototype</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49720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3BA5C129-1415-4DA2-ACA6-D7A9056E4ADF}" type="slidenum">
              <a:rPr lang="en-US" altLang="en-US" sz="1800" smtClean="0"/>
              <a:pPr eaLnBrk="1" hangingPunct="1"/>
              <a:t>36</a:t>
            </a:fld>
            <a:endParaRPr lang="en-US" altLang="en-US" sz="1800" dirty="0"/>
          </a:p>
        </p:txBody>
      </p:sp>
      <p:sp>
        <p:nvSpPr>
          <p:cNvPr id="34819" name="Rectangle 2"/>
          <p:cNvSpPr>
            <a:spLocks noGrp="1" noChangeArrowheads="1"/>
          </p:cNvSpPr>
          <p:nvPr>
            <p:ph type="title"/>
          </p:nvPr>
        </p:nvSpPr>
        <p:spPr/>
        <p:txBody>
          <a:bodyPr/>
          <a:lstStyle/>
          <a:p>
            <a:pPr eaLnBrk="1" hangingPunct="1"/>
            <a:r>
              <a:rPr lang="en-US" altLang="en-US" dirty="0"/>
              <a:t>Google Trends</a:t>
            </a:r>
          </a:p>
        </p:txBody>
      </p:sp>
      <p:sp>
        <p:nvSpPr>
          <p:cNvPr id="34820" name="Rectangle 3"/>
          <p:cNvSpPr>
            <a:spLocks noGrp="1" noChangeArrowheads="1"/>
          </p:cNvSpPr>
          <p:nvPr>
            <p:ph type="body" idx="1"/>
          </p:nvPr>
        </p:nvSpPr>
        <p:spPr>
          <a:xfrm>
            <a:off x="304800" y="1066800"/>
            <a:ext cx="8534400" cy="4876800"/>
          </a:xfrm>
        </p:spPr>
        <p:txBody>
          <a:bodyPr/>
          <a:lstStyle/>
          <a:p>
            <a:pPr eaLnBrk="1" hangingPunct="1">
              <a:lnSpc>
                <a:spcPct val="90000"/>
              </a:lnSpc>
            </a:pPr>
            <a:r>
              <a:rPr lang="en-US" altLang="en-US" dirty="0">
                <a:hlinkClick r:id="rId2"/>
              </a:rPr>
              <a:t>http://www.google.com/trends</a:t>
            </a:r>
            <a:endParaRPr lang="en-US" altLang="en-US" dirty="0"/>
          </a:p>
          <a:p>
            <a:pPr eaLnBrk="1" hangingPunct="1">
              <a:lnSpc>
                <a:spcPct val="90000"/>
              </a:lnSpc>
            </a:pPr>
            <a:r>
              <a:rPr lang="en-US" altLang="en-US" dirty="0"/>
              <a:t>Try these:</a:t>
            </a:r>
          </a:p>
          <a:p>
            <a:pPr lvl="1" eaLnBrk="1" hangingPunct="1">
              <a:lnSpc>
                <a:spcPct val="90000"/>
              </a:lnSpc>
            </a:pPr>
            <a:r>
              <a:rPr lang="en-US" altLang="en-US" dirty="0"/>
              <a:t>computer science</a:t>
            </a:r>
          </a:p>
          <a:p>
            <a:pPr lvl="1" eaLnBrk="1" hangingPunct="1">
              <a:lnSpc>
                <a:spcPct val="90000"/>
              </a:lnSpc>
            </a:pPr>
            <a:r>
              <a:rPr lang="en-US" altLang="en-US" dirty="0"/>
              <a:t>Mumford and Sons</a:t>
            </a:r>
          </a:p>
          <a:p>
            <a:pPr lvl="1" eaLnBrk="1" hangingPunct="1">
              <a:lnSpc>
                <a:spcPct val="90000"/>
              </a:lnSpc>
            </a:pPr>
            <a:r>
              <a:rPr lang="en-US" altLang="en-US" dirty="0"/>
              <a:t>computer science, Mumford and Sons</a:t>
            </a:r>
          </a:p>
          <a:p>
            <a:pPr lvl="1" eaLnBrk="1" hangingPunct="1">
              <a:lnSpc>
                <a:spcPct val="90000"/>
              </a:lnSpc>
            </a:pPr>
            <a:r>
              <a:rPr lang="en-US" altLang="en-US" dirty="0"/>
              <a:t>facebook, computer science, Mumford and Sons</a:t>
            </a:r>
          </a:p>
          <a:p>
            <a:pPr lvl="1" eaLnBrk="1" hangingPunct="1">
              <a:lnSpc>
                <a:spcPct val="90000"/>
              </a:lnSpc>
            </a:pPr>
            <a:r>
              <a:rPr lang="en-US" altLang="en-US" dirty="0"/>
              <a:t>binary search tree</a:t>
            </a:r>
          </a:p>
          <a:p>
            <a:pPr lvl="1" eaLnBrk="1" hangingPunct="1">
              <a:lnSpc>
                <a:spcPct val="90000"/>
              </a:lnSpc>
            </a:pPr>
            <a:r>
              <a:rPr lang="en-US" altLang="en-US" dirty="0"/>
              <a:t>recursion</a:t>
            </a:r>
          </a:p>
          <a:p>
            <a:pPr lvl="1" eaLnBrk="1" hangingPunct="1">
              <a:lnSpc>
                <a:spcPct val="90000"/>
              </a:lnSpc>
            </a:pPr>
            <a:r>
              <a:rPr lang="en-US" altLang="en-US" dirty="0"/>
              <a:t>linked lists, binary search tree</a:t>
            </a:r>
          </a:p>
          <a:p>
            <a:pPr lvl="1" eaLnBrk="1" hangingPunct="1">
              <a:lnSpc>
                <a:spcPct val="90000"/>
              </a:lnSpc>
            </a:pPr>
            <a:r>
              <a:rPr lang="en-US" altLang="en-US" dirty="0"/>
              <a:t>AP</a:t>
            </a:r>
          </a:p>
          <a:p>
            <a:pPr lvl="1" eaLnBrk="1" hangingPunct="1">
              <a:lnSpc>
                <a:spcPct val="90000"/>
              </a:lnSpc>
            </a:pPr>
            <a:r>
              <a:rPr lang="en-US" altLang="en-US" dirty="0"/>
              <a:t>super bowl</a:t>
            </a:r>
          </a:p>
        </p:txBody>
      </p:sp>
      <p:sp>
        <p:nvSpPr>
          <p:cNvPr id="34821"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228600"/>
            <a:ext cx="7772400" cy="1143000"/>
          </a:xfrm>
        </p:spPr>
        <p:txBody>
          <a:bodyPr/>
          <a:lstStyle/>
          <a:p>
            <a:r>
              <a:rPr lang="en-US" altLang="en-US" dirty="0"/>
              <a:t>Goolge N Grams</a:t>
            </a:r>
          </a:p>
        </p:txBody>
      </p:sp>
      <p:sp>
        <p:nvSpPr>
          <p:cNvPr id="35843" name="Content Placeholder 2"/>
          <p:cNvSpPr>
            <a:spLocks noGrp="1"/>
          </p:cNvSpPr>
          <p:nvPr>
            <p:ph idx="1"/>
          </p:nvPr>
        </p:nvSpPr>
        <p:spPr>
          <a:xfrm>
            <a:off x="304800" y="762000"/>
            <a:ext cx="8534400" cy="4876800"/>
          </a:xfrm>
        </p:spPr>
        <p:txBody>
          <a:bodyPr/>
          <a:lstStyle/>
          <a:p>
            <a:r>
              <a:rPr lang="en-US" altLang="en-US" dirty="0"/>
              <a:t>http://books.google.com/ngrams</a:t>
            </a:r>
          </a:p>
        </p:txBody>
      </p:sp>
      <p:sp>
        <p:nvSpPr>
          <p:cNvPr id="35844"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35845"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1BDD71AC-76B9-4959-A7A3-9B78D9819416}" type="slidenum">
              <a:rPr lang="en-US" altLang="en-US" sz="1800" smtClean="0"/>
              <a:pPr eaLnBrk="1" hangingPunct="1"/>
              <a:t>37</a:t>
            </a:fld>
            <a:endParaRPr lang="en-US" altLang="en-US" sz="1800" dirty="0"/>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447800"/>
            <a:ext cx="90122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8004C37-1DB4-4464-A04E-9E30AD8CE0B7}" type="slidenum">
              <a:rPr lang="en-US" altLang="en-US" sz="1800" smtClean="0"/>
              <a:pPr eaLnBrk="1" hangingPunct="1"/>
              <a:t>4</a:t>
            </a:fld>
            <a:endParaRPr lang="en-US" altLang="en-US" sz="1800" dirty="0"/>
          </a:p>
        </p:txBody>
      </p:sp>
      <p:sp>
        <p:nvSpPr>
          <p:cNvPr id="4099" name="Rectangle 2"/>
          <p:cNvSpPr>
            <a:spLocks noGrp="1" noChangeArrowheads="1"/>
          </p:cNvSpPr>
          <p:nvPr>
            <p:ph type="title"/>
          </p:nvPr>
        </p:nvSpPr>
        <p:spPr/>
        <p:txBody>
          <a:bodyPr/>
          <a:lstStyle/>
          <a:p>
            <a:pPr eaLnBrk="1" hangingPunct="1"/>
            <a:r>
              <a:rPr lang="en-US" altLang="en-US" dirty="0"/>
              <a:t>What We Will Do Today</a:t>
            </a:r>
          </a:p>
        </p:txBody>
      </p:sp>
      <p:sp>
        <p:nvSpPr>
          <p:cNvPr id="4100" name="Rectangle 3"/>
          <p:cNvSpPr>
            <a:spLocks noGrp="1" noChangeArrowheads="1"/>
          </p:cNvSpPr>
          <p:nvPr>
            <p:ph type="body" idx="1"/>
          </p:nvPr>
        </p:nvSpPr>
        <p:spPr/>
        <p:txBody>
          <a:bodyPr/>
          <a:lstStyle/>
          <a:p>
            <a:pPr eaLnBrk="1" hangingPunct="1">
              <a:defRPr/>
            </a:pPr>
            <a:r>
              <a:rPr lang="en-US" dirty="0"/>
              <a:t>Introductions and administrative details</a:t>
            </a:r>
          </a:p>
          <a:p>
            <a:pPr eaLnBrk="1" hangingPunct="1">
              <a:defRPr/>
            </a:pPr>
            <a:r>
              <a:rPr lang="en-US" dirty="0"/>
              <a:t>Start Java Basics</a:t>
            </a:r>
          </a:p>
          <a:p>
            <a:pPr eaLnBrk="1" hangingPunct="1">
              <a:defRPr/>
            </a:pPr>
            <a:endParaRPr lang="en-US" dirty="0"/>
          </a:p>
        </p:txBody>
      </p:sp>
      <p:sp>
        <p:nvSpPr>
          <p:cNvPr id="4101"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Programming</a:t>
            </a:r>
          </a:p>
        </p:txBody>
      </p:sp>
      <p:sp>
        <p:nvSpPr>
          <p:cNvPr id="3" name="Content Placeholder 2"/>
          <p:cNvSpPr>
            <a:spLocks noGrp="1"/>
          </p:cNvSpPr>
          <p:nvPr>
            <p:ph idx="1"/>
          </p:nvPr>
        </p:nvSpPr>
        <p:spPr>
          <a:xfrm>
            <a:off x="304800" y="1295400"/>
            <a:ext cx="8534400" cy="1143000"/>
          </a:xfrm>
        </p:spPr>
        <p:txBody>
          <a:bodyPr/>
          <a:lstStyle/>
          <a:p>
            <a:r>
              <a:rPr lang="en-US" dirty="0"/>
              <a:t>Learn to design and implement computer programs to solve problems.</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5</a:t>
            </a:fld>
            <a:endParaRPr lang="en-US" dirty="0"/>
          </a:p>
        </p:txBody>
      </p:sp>
      <p:sp>
        <p:nvSpPr>
          <p:cNvPr id="6" name="TextBox 5"/>
          <p:cNvSpPr txBox="1"/>
          <p:nvPr/>
        </p:nvSpPr>
        <p:spPr>
          <a:xfrm>
            <a:off x="76200" y="2438400"/>
            <a:ext cx="4038600" cy="3395801"/>
          </a:xfrm>
          <a:prstGeom prst="rect">
            <a:avLst/>
          </a:prstGeom>
          <a:noFill/>
        </p:spPr>
        <p:txBody>
          <a:bodyPr wrap="square" rtlCol="0">
            <a:spAutoFit/>
          </a:bodyPr>
          <a:lstStyle/>
          <a:p>
            <a:pPr marL="514350" indent="-514350">
              <a:spcBef>
                <a:spcPts val="200"/>
              </a:spcBef>
              <a:buFont typeface="+mj-lt"/>
              <a:buAutoNum type="arabicPeriod"/>
            </a:pPr>
            <a:r>
              <a:rPr lang="en-US" sz="1800" dirty="0"/>
              <a:t>course Intro</a:t>
            </a:r>
          </a:p>
          <a:p>
            <a:pPr marL="514350" indent="-514350">
              <a:spcBef>
                <a:spcPts val="200"/>
              </a:spcBef>
              <a:buFont typeface="+mj-lt"/>
              <a:buAutoNum type="arabicPeriod"/>
            </a:pPr>
            <a:r>
              <a:rPr lang="en-US" sz="1800" dirty="0"/>
              <a:t>basic Java</a:t>
            </a:r>
          </a:p>
          <a:p>
            <a:pPr marL="514350" indent="-514350">
              <a:spcBef>
                <a:spcPts val="200"/>
              </a:spcBef>
              <a:buFont typeface="+mj-lt"/>
              <a:buAutoNum type="arabicPeriod"/>
            </a:pPr>
            <a:r>
              <a:rPr lang="en-US" sz="1800" dirty="0"/>
              <a:t>static methods</a:t>
            </a:r>
          </a:p>
          <a:p>
            <a:pPr marL="514350" indent="-514350">
              <a:spcBef>
                <a:spcPts val="200"/>
              </a:spcBef>
              <a:buFont typeface="+mj-lt"/>
              <a:buAutoNum type="arabicPeriod"/>
            </a:pPr>
            <a:r>
              <a:rPr lang="en-US" sz="1800" dirty="0"/>
              <a:t>expressions &amp; variables</a:t>
            </a:r>
          </a:p>
          <a:p>
            <a:pPr marL="514350" indent="-514350">
              <a:spcBef>
                <a:spcPts val="200"/>
              </a:spcBef>
              <a:buFont typeface="+mj-lt"/>
              <a:buAutoNum type="arabicPeriod"/>
            </a:pPr>
            <a:r>
              <a:rPr lang="en-US" sz="1800" dirty="0"/>
              <a:t>for loops</a:t>
            </a:r>
          </a:p>
          <a:p>
            <a:pPr marL="514350" indent="-514350">
              <a:spcBef>
                <a:spcPts val="200"/>
              </a:spcBef>
              <a:buFont typeface="+mj-lt"/>
              <a:buAutoNum type="arabicPeriod"/>
            </a:pPr>
            <a:r>
              <a:rPr lang="en-US" sz="1800" dirty="0"/>
              <a:t>more loops, constants</a:t>
            </a:r>
          </a:p>
          <a:p>
            <a:pPr marL="514350" indent="-514350">
              <a:spcBef>
                <a:spcPts val="200"/>
              </a:spcBef>
              <a:buFont typeface="+mj-lt"/>
              <a:buAutoNum type="arabicPeriod"/>
            </a:pPr>
            <a:r>
              <a:rPr lang="en-US" sz="1800" dirty="0"/>
              <a:t>parameters</a:t>
            </a:r>
          </a:p>
          <a:p>
            <a:pPr marL="514350" indent="-514350">
              <a:spcBef>
                <a:spcPts val="200"/>
              </a:spcBef>
              <a:buFont typeface="+mj-lt"/>
              <a:buAutoNum type="arabicPeriod"/>
            </a:pPr>
            <a:r>
              <a:rPr lang="en-US" sz="1800" dirty="0"/>
              <a:t>2d graphics</a:t>
            </a:r>
          </a:p>
          <a:p>
            <a:pPr marL="514350" indent="-514350">
              <a:spcBef>
                <a:spcPts val="200"/>
              </a:spcBef>
              <a:buFont typeface="+mj-lt"/>
              <a:buAutoNum type="arabicPeriod"/>
            </a:pPr>
            <a:r>
              <a:rPr lang="en-US" sz="1800" dirty="0"/>
              <a:t>more graphics</a:t>
            </a:r>
          </a:p>
          <a:p>
            <a:pPr marL="514350" indent="-514350">
              <a:spcBef>
                <a:spcPts val="200"/>
              </a:spcBef>
              <a:buFont typeface="+mj-lt"/>
              <a:buAutoNum type="arabicPeriod"/>
            </a:pPr>
            <a:r>
              <a:rPr lang="en-US" sz="1800" dirty="0"/>
              <a:t>return values, Math methods</a:t>
            </a:r>
          </a:p>
          <a:p>
            <a:pPr marL="514350" indent="-514350">
              <a:spcBef>
                <a:spcPts val="200"/>
              </a:spcBef>
              <a:buFont typeface="+mj-lt"/>
              <a:buAutoNum type="arabicPeriod"/>
            </a:pPr>
            <a:r>
              <a:rPr lang="en-US" sz="1800" dirty="0"/>
              <a:t>conditional statements</a:t>
            </a:r>
          </a:p>
        </p:txBody>
      </p:sp>
      <p:sp>
        <p:nvSpPr>
          <p:cNvPr id="7" name="TextBox 6"/>
          <p:cNvSpPr txBox="1"/>
          <p:nvPr/>
        </p:nvSpPr>
        <p:spPr>
          <a:xfrm>
            <a:off x="3581400" y="2438400"/>
            <a:ext cx="4038600" cy="3698448"/>
          </a:xfrm>
          <a:prstGeom prst="rect">
            <a:avLst/>
          </a:prstGeom>
          <a:noFill/>
        </p:spPr>
        <p:txBody>
          <a:bodyPr wrap="square" rtlCol="0">
            <a:spAutoFit/>
          </a:bodyPr>
          <a:lstStyle/>
          <a:p>
            <a:pPr marL="514350" indent="-514350">
              <a:spcBef>
                <a:spcPts val="200"/>
              </a:spcBef>
              <a:buFont typeface="+mj-lt"/>
              <a:buAutoNum type="arabicPeriod" startAt="12"/>
            </a:pPr>
            <a:r>
              <a:rPr lang="en-US" sz="1800" dirty="0"/>
              <a:t>cumulative algorithms</a:t>
            </a:r>
          </a:p>
          <a:p>
            <a:pPr marL="514350" indent="-514350">
              <a:spcBef>
                <a:spcPts val="200"/>
              </a:spcBef>
              <a:buFont typeface="+mj-lt"/>
              <a:buAutoNum type="arabicPeriod" startAt="12"/>
            </a:pPr>
            <a:r>
              <a:rPr lang="en-US" sz="1800" dirty="0"/>
              <a:t>Strings</a:t>
            </a:r>
          </a:p>
          <a:p>
            <a:pPr marL="514350" indent="-514350">
              <a:spcBef>
                <a:spcPts val="200"/>
              </a:spcBef>
              <a:buFont typeface="+mj-lt"/>
              <a:buAutoNum type="arabicPeriod" startAt="12"/>
            </a:pPr>
            <a:r>
              <a:rPr lang="en-US" sz="1800" dirty="0"/>
              <a:t>while loops</a:t>
            </a:r>
          </a:p>
          <a:p>
            <a:pPr marL="514350" indent="-514350">
              <a:spcBef>
                <a:spcPts val="200"/>
              </a:spcBef>
              <a:buFont typeface="+mj-lt"/>
              <a:buAutoNum type="arabicPeriod" startAt="12"/>
            </a:pPr>
            <a:r>
              <a:rPr lang="en-US" sz="1800" dirty="0"/>
              <a:t>random numbers</a:t>
            </a:r>
          </a:p>
          <a:p>
            <a:pPr marL="514350" indent="-514350">
              <a:spcBef>
                <a:spcPts val="200"/>
              </a:spcBef>
              <a:buFont typeface="+mj-lt"/>
              <a:buAutoNum type="arabicPeriod" startAt="12"/>
            </a:pPr>
            <a:r>
              <a:rPr lang="en-US" sz="1800" dirty="0"/>
              <a:t>Boolean logic</a:t>
            </a:r>
          </a:p>
          <a:p>
            <a:pPr marL="514350" indent="-514350">
              <a:spcBef>
                <a:spcPts val="200"/>
              </a:spcBef>
              <a:buFont typeface="+mj-lt"/>
              <a:buAutoNum type="arabicPeriod" startAt="12"/>
            </a:pPr>
            <a:r>
              <a:rPr lang="en-US" sz="1800" dirty="0"/>
              <a:t>assertions</a:t>
            </a:r>
          </a:p>
          <a:p>
            <a:pPr marL="514350" indent="-514350">
              <a:spcBef>
                <a:spcPts val="200"/>
              </a:spcBef>
              <a:buFont typeface="+mj-lt"/>
              <a:buAutoNum type="arabicPeriod" startAt="12"/>
            </a:pPr>
            <a:r>
              <a:rPr lang="en-US" sz="1800" dirty="0"/>
              <a:t>file input 1</a:t>
            </a:r>
          </a:p>
          <a:p>
            <a:pPr marL="514350" indent="-514350">
              <a:spcBef>
                <a:spcPts val="200"/>
              </a:spcBef>
              <a:buFont typeface="+mj-lt"/>
              <a:buAutoNum type="arabicPeriod" startAt="12"/>
            </a:pPr>
            <a:r>
              <a:rPr lang="en-US" sz="1800" dirty="0"/>
              <a:t>file input 2</a:t>
            </a:r>
          </a:p>
          <a:p>
            <a:pPr marL="514350" indent="-514350">
              <a:spcBef>
                <a:spcPts val="200"/>
              </a:spcBef>
              <a:buFont typeface="+mj-lt"/>
              <a:buAutoNum type="arabicPeriod" startAt="12"/>
            </a:pPr>
            <a:r>
              <a:rPr lang="en-US" sz="1800" dirty="0"/>
              <a:t>file input 3</a:t>
            </a:r>
          </a:p>
          <a:p>
            <a:pPr marL="514350" indent="-514350">
              <a:spcBef>
                <a:spcPts val="200"/>
              </a:spcBef>
              <a:buFont typeface="+mj-lt"/>
              <a:buAutoNum type="arabicPeriod" startAt="12"/>
            </a:pPr>
            <a:r>
              <a:rPr lang="en-US" sz="1800" dirty="0"/>
              <a:t>arrays</a:t>
            </a:r>
          </a:p>
          <a:p>
            <a:pPr marL="514350" indent="-514350">
              <a:spcBef>
                <a:spcPts val="200"/>
              </a:spcBef>
              <a:buFont typeface="+mj-lt"/>
              <a:buAutoNum type="arabicPeriod" startAt="12"/>
            </a:pPr>
            <a:r>
              <a:rPr lang="en-US" sz="1800" dirty="0"/>
              <a:t>more arrays</a:t>
            </a:r>
          </a:p>
          <a:p>
            <a:pPr marL="514350" indent="-514350">
              <a:spcBef>
                <a:spcPts val="200"/>
              </a:spcBef>
              <a:buFont typeface="+mj-lt"/>
              <a:buAutoNum type="arabicPeriod" startAt="12"/>
            </a:pPr>
            <a:r>
              <a:rPr lang="en-US" sz="1800" dirty="0"/>
              <a:t>tallying algos</a:t>
            </a:r>
          </a:p>
        </p:txBody>
      </p:sp>
      <p:sp>
        <p:nvSpPr>
          <p:cNvPr id="8" name="TextBox 7"/>
          <p:cNvSpPr txBox="1"/>
          <p:nvPr/>
        </p:nvSpPr>
        <p:spPr>
          <a:xfrm>
            <a:off x="6477000" y="2438400"/>
            <a:ext cx="4038600" cy="3672800"/>
          </a:xfrm>
          <a:prstGeom prst="rect">
            <a:avLst/>
          </a:prstGeom>
          <a:noFill/>
        </p:spPr>
        <p:txBody>
          <a:bodyPr wrap="square" rtlCol="0">
            <a:spAutoFit/>
          </a:bodyPr>
          <a:lstStyle/>
          <a:p>
            <a:pPr marL="514350" indent="-514350">
              <a:spcBef>
                <a:spcPts val="200"/>
              </a:spcBef>
              <a:buFont typeface="+mj-lt"/>
              <a:buAutoNum type="arabicPeriod" startAt="24"/>
            </a:pPr>
            <a:r>
              <a:rPr lang="en-US" sz="1800" dirty="0"/>
              <a:t>sorting, searching</a:t>
            </a:r>
          </a:p>
          <a:p>
            <a:pPr marL="514350" indent="-514350">
              <a:spcBef>
                <a:spcPts val="200"/>
              </a:spcBef>
              <a:buFont typeface="+mj-lt"/>
              <a:buAutoNum type="arabicPeriod" startAt="24"/>
            </a:pPr>
            <a:r>
              <a:rPr lang="en-US" sz="1800" dirty="0"/>
              <a:t>more array algos</a:t>
            </a:r>
          </a:p>
          <a:p>
            <a:pPr marL="514350" indent="-514350">
              <a:spcBef>
                <a:spcPts val="200"/>
              </a:spcBef>
              <a:buFont typeface="+mj-lt"/>
              <a:buAutoNum type="arabicPeriod" startAt="24"/>
            </a:pPr>
            <a:r>
              <a:rPr lang="en-US" sz="1800" dirty="0"/>
              <a:t>2d arrays</a:t>
            </a:r>
          </a:p>
          <a:p>
            <a:pPr marL="514350" indent="-514350">
              <a:spcBef>
                <a:spcPts val="200"/>
              </a:spcBef>
              <a:buFont typeface="+mj-lt"/>
              <a:buAutoNum type="arabicPeriod" startAt="24"/>
            </a:pPr>
            <a:r>
              <a:rPr lang="en-US" sz="1800" dirty="0"/>
              <a:t>classes and objects</a:t>
            </a:r>
          </a:p>
          <a:p>
            <a:pPr marL="514350" indent="-514350">
              <a:spcBef>
                <a:spcPts val="200"/>
              </a:spcBef>
              <a:buFont typeface="+mj-lt"/>
              <a:buAutoNum type="arabicPeriod" startAt="24"/>
            </a:pPr>
            <a:r>
              <a:rPr lang="en-US" sz="1800" dirty="0"/>
              <a:t>methods</a:t>
            </a:r>
          </a:p>
          <a:p>
            <a:pPr marL="514350" indent="-514350">
              <a:spcBef>
                <a:spcPts val="200"/>
              </a:spcBef>
              <a:buFont typeface="+mj-lt"/>
              <a:buAutoNum type="arabicPeriod" startAt="24"/>
            </a:pPr>
            <a:r>
              <a:rPr lang="en-US" sz="1800" dirty="0"/>
              <a:t>constructors</a:t>
            </a:r>
          </a:p>
          <a:p>
            <a:pPr marL="514350" indent="-514350">
              <a:spcBef>
                <a:spcPts val="200"/>
              </a:spcBef>
              <a:buFont typeface="+mj-lt"/>
              <a:buAutoNum type="arabicPeriod" startAt="24"/>
            </a:pPr>
            <a:r>
              <a:rPr lang="en-US" sz="1800" dirty="0"/>
              <a:t>creating classes,</a:t>
            </a:r>
            <a:br>
              <a:rPr lang="en-US" sz="1800" dirty="0"/>
            </a:br>
            <a:r>
              <a:rPr lang="en-US" sz="1800" dirty="0"/>
              <a:t>Enums</a:t>
            </a:r>
          </a:p>
          <a:p>
            <a:pPr marL="514350" indent="-514350">
              <a:spcBef>
                <a:spcPts val="200"/>
              </a:spcBef>
              <a:buFont typeface="+mj-lt"/>
              <a:buAutoNum type="arabicPeriod" startAt="24"/>
            </a:pPr>
            <a:r>
              <a:rPr lang="en-US" sz="1800" dirty="0"/>
              <a:t>inheritance</a:t>
            </a:r>
          </a:p>
          <a:p>
            <a:pPr marL="514350" indent="-514350">
              <a:spcBef>
                <a:spcPts val="200"/>
              </a:spcBef>
              <a:buFont typeface="+mj-lt"/>
              <a:buAutoNum type="arabicPeriod" startAt="24"/>
            </a:pPr>
            <a:r>
              <a:rPr lang="en-US" sz="1800" dirty="0"/>
              <a:t>polymorphism</a:t>
            </a:r>
          </a:p>
          <a:p>
            <a:pPr marL="514350" indent="-514350">
              <a:spcBef>
                <a:spcPts val="200"/>
              </a:spcBef>
              <a:buFont typeface="+mj-lt"/>
              <a:buAutoNum type="arabicPeriod" startAt="24"/>
            </a:pPr>
            <a:r>
              <a:rPr lang="en-US" sz="1800" dirty="0"/>
              <a:t>ArrayList</a:t>
            </a:r>
          </a:p>
          <a:p>
            <a:pPr marL="514350" indent="-514350">
              <a:spcBef>
                <a:spcPts val="200"/>
              </a:spcBef>
              <a:buFont typeface="+mj-lt"/>
              <a:buAutoNum type="arabicPeriod" startAt="24"/>
            </a:pPr>
            <a:r>
              <a:rPr lang="en-US" sz="1800" dirty="0"/>
              <a:t>recursion</a:t>
            </a:r>
          </a:p>
        </p:txBody>
      </p:sp>
    </p:spTree>
    <p:extLst>
      <p:ext uri="{BB962C8B-B14F-4D97-AF65-F5344CB8AC3E}">
        <p14:creationId xmlns:p14="http://schemas.microsoft.com/office/powerpoint/2010/main" val="81353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Programing and CS</a:t>
            </a:r>
          </a:p>
        </p:txBody>
      </p:sp>
      <p:sp>
        <p:nvSpPr>
          <p:cNvPr id="3" name="Content Placeholder 2"/>
          <p:cNvSpPr>
            <a:spLocks noGrp="1"/>
          </p:cNvSpPr>
          <p:nvPr>
            <p:ph idx="1"/>
          </p:nvPr>
        </p:nvSpPr>
        <p:spPr/>
        <p:txBody>
          <a:bodyPr/>
          <a:lstStyle/>
          <a:p>
            <a:r>
              <a:rPr lang="en-US" dirty="0"/>
              <a:t>A tool for doing the cool stuff in CS</a:t>
            </a:r>
          </a:p>
          <a:p>
            <a:r>
              <a:rPr lang="en-US" dirty="0"/>
              <a:t>You can't create a self driving vehicle without the software to control the vehicle</a:t>
            </a:r>
          </a:p>
          <a:p>
            <a:endParaRPr lang="en-US" dirty="0"/>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3352800"/>
            <a:ext cx="4333875" cy="31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12881"/>
            <a:ext cx="4724400" cy="269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00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933"/>
            <a:ext cx="8610600" cy="1143000"/>
          </a:xfrm>
        </p:spPr>
        <p:txBody>
          <a:bodyPr/>
          <a:lstStyle/>
          <a:p>
            <a:r>
              <a:rPr lang="en-US" dirty="0"/>
              <a:t>The Parable of the </a:t>
            </a:r>
            <a:r>
              <a:rPr lang="en-US" dirty="0">
                <a:hlinkClick r:id="rId2"/>
              </a:rPr>
              <a:t>500 Problems</a:t>
            </a:r>
            <a:r>
              <a:rPr lang="en-US" dirty="0"/>
              <a:t>.</a:t>
            </a:r>
          </a:p>
        </p:txBody>
      </p:sp>
      <p:sp>
        <p:nvSpPr>
          <p:cNvPr id="3" name="Content Placeholder 2"/>
          <p:cNvSpPr>
            <a:spLocks noGrp="1"/>
          </p:cNvSpPr>
          <p:nvPr>
            <p:ph idx="1"/>
          </p:nvPr>
        </p:nvSpPr>
        <p:spPr>
          <a:xfrm>
            <a:off x="67559" y="914400"/>
            <a:ext cx="8610600" cy="5029200"/>
          </a:xfrm>
        </p:spPr>
        <p:txBody>
          <a:bodyPr/>
          <a:lstStyle/>
          <a:p>
            <a:r>
              <a:rPr lang="en-US" dirty="0"/>
              <a:t>I assume no prior programming experience.</a:t>
            </a:r>
          </a:p>
          <a:p>
            <a:r>
              <a:rPr lang="en-US" dirty="0"/>
              <a:t>You are limited to what you can use on assignment to what we have covered in </a:t>
            </a:r>
            <a:br>
              <a:rPr lang="en-US" dirty="0"/>
            </a:br>
            <a:r>
              <a:rPr lang="en-US" dirty="0"/>
              <a:t>the book.</a:t>
            </a:r>
          </a:p>
          <a:p>
            <a:r>
              <a:rPr lang="en-US" dirty="0"/>
              <a:t>I will defer questions that are well past </a:t>
            </a:r>
            <a:br>
              <a:rPr lang="en-US" dirty="0"/>
            </a:br>
            <a:r>
              <a:rPr lang="en-US" dirty="0"/>
              <a:t>what we are currently covering. </a:t>
            </a:r>
          </a:p>
          <a:p>
            <a:r>
              <a:rPr lang="en-US" dirty="0"/>
              <a:t>Programming is not a spectator sport.</a:t>
            </a:r>
          </a:p>
          <a:p>
            <a:pPr lvl="1"/>
            <a:r>
              <a:rPr lang="en-US" dirty="0"/>
              <a:t>The only way to learn to program </a:t>
            </a:r>
            <a:br>
              <a:rPr lang="en-US" dirty="0"/>
            </a:br>
            <a:r>
              <a:rPr lang="en-US" dirty="0"/>
              <a:t>is to program</a:t>
            </a:r>
          </a:p>
          <a:p>
            <a:r>
              <a:rPr lang="en-US" dirty="0"/>
              <a:t>Aaron D, Anthony C, </a:t>
            </a:r>
            <a:r>
              <a:rPr lang="en-US" dirty="0" err="1"/>
              <a:t>Armel</a:t>
            </a:r>
            <a:r>
              <a:rPr lang="en-US" dirty="0"/>
              <a:t> T,</a:t>
            </a:r>
            <a:br>
              <a:rPr lang="en-US" dirty="0"/>
            </a:br>
            <a:r>
              <a:rPr lang="en-US" dirty="0"/>
              <a:t>and the 500 problems. </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899" y="3047845"/>
            <a:ext cx="1356390" cy="2027044"/>
          </a:xfrm>
          <a:prstGeom prst="rect">
            <a:avLst/>
          </a:prstGeom>
        </p:spPr>
      </p:pic>
      <p:pic>
        <p:nvPicPr>
          <p:cNvPr id="7" name="Picture 6">
            <a:extLst>
              <a:ext uri="{FF2B5EF4-FFF2-40B4-BE49-F238E27FC236}">
                <a16:creationId xmlns:a16="http://schemas.microsoft.com/office/drawing/2014/main" id="{D3FCD174-9530-4C51-9C88-FBFA59DC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477" y="5074889"/>
            <a:ext cx="1737422" cy="1737422"/>
          </a:xfrm>
          <a:prstGeom prst="rect">
            <a:avLst/>
          </a:prstGeom>
        </p:spPr>
      </p:pic>
      <p:pic>
        <p:nvPicPr>
          <p:cNvPr id="8" name="Picture 7">
            <a:extLst>
              <a:ext uri="{FF2B5EF4-FFF2-40B4-BE49-F238E27FC236}">
                <a16:creationId xmlns:a16="http://schemas.microsoft.com/office/drawing/2014/main" id="{BD302579-7A92-45AC-9703-2E183BC2D398}"/>
              </a:ext>
            </a:extLst>
          </p:cNvPr>
          <p:cNvPicPr>
            <a:picLocks noChangeAspect="1"/>
          </p:cNvPicPr>
          <p:nvPr/>
        </p:nvPicPr>
        <p:blipFill>
          <a:blip r:embed="rId5"/>
          <a:stretch>
            <a:fillRect/>
          </a:stretch>
        </p:blipFill>
        <p:spPr>
          <a:xfrm>
            <a:off x="7659308" y="5074889"/>
            <a:ext cx="1484692" cy="1718817"/>
          </a:xfrm>
          <a:prstGeom prst="rect">
            <a:avLst/>
          </a:prstGeom>
        </p:spPr>
      </p:pic>
    </p:spTree>
    <p:extLst>
      <p:ext uri="{BB962C8B-B14F-4D97-AF65-F5344CB8AC3E}">
        <p14:creationId xmlns:p14="http://schemas.microsoft.com/office/powerpoint/2010/main" val="410234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4BC6260A-5B12-49EC-8EB4-BC3B419B34C6}" type="slidenum">
              <a:rPr lang="en-US" altLang="en-US" sz="1800" smtClean="0"/>
              <a:pPr eaLnBrk="1" hangingPunct="1"/>
              <a:t>8</a:t>
            </a:fld>
            <a:endParaRPr lang="en-US" altLang="en-US" sz="1800" dirty="0"/>
          </a:p>
        </p:txBody>
      </p:sp>
      <p:sp>
        <p:nvSpPr>
          <p:cNvPr id="5123" name="Rectangle 2"/>
          <p:cNvSpPr>
            <a:spLocks noGrp="1" noChangeArrowheads="1"/>
          </p:cNvSpPr>
          <p:nvPr>
            <p:ph type="title"/>
          </p:nvPr>
        </p:nvSpPr>
        <p:spPr/>
        <p:txBody>
          <a:bodyPr/>
          <a:lstStyle/>
          <a:p>
            <a:pPr eaLnBrk="1" hangingPunct="1"/>
            <a:r>
              <a:rPr lang="en-US" altLang="en-US" dirty="0"/>
              <a:t>Startup</a:t>
            </a:r>
          </a:p>
        </p:txBody>
      </p:sp>
      <p:sp>
        <p:nvSpPr>
          <p:cNvPr id="5124" name="Rectangle 3"/>
          <p:cNvSpPr>
            <a:spLocks noGrp="1" noChangeArrowheads="1"/>
          </p:cNvSpPr>
          <p:nvPr>
            <p:ph type="body" idx="1"/>
          </p:nvPr>
        </p:nvSpPr>
        <p:spPr>
          <a:xfrm>
            <a:off x="304800" y="1066800"/>
            <a:ext cx="9067800" cy="4876800"/>
          </a:xfrm>
        </p:spPr>
        <p:txBody>
          <a:bodyPr/>
          <a:lstStyle/>
          <a:p>
            <a:pPr marL="342900" lvl="1" indent="-342900" eaLnBrk="1" hangingPunct="1">
              <a:buFont typeface="Marlett" pitchFamily="2" charset="2"/>
              <a:buChar char="8"/>
              <a:defRPr/>
            </a:pPr>
            <a:r>
              <a:rPr lang="en-US" sz="4000" dirty="0"/>
              <a:t>If you have not already done so …</a:t>
            </a:r>
          </a:p>
          <a:p>
            <a:pPr marL="342900" lvl="1" indent="-342900" eaLnBrk="1" hangingPunct="1">
              <a:buFont typeface="Marlett" pitchFamily="2" charset="2"/>
              <a:buChar char="8"/>
              <a:defRPr/>
            </a:pPr>
            <a:r>
              <a:rPr lang="en-US" sz="4000" dirty="0"/>
              <a:t>… complete the items on the class start-up page</a:t>
            </a:r>
          </a:p>
          <a:p>
            <a:pPr marL="342900" lvl="1" indent="-342900" eaLnBrk="1" hangingPunct="1">
              <a:buFont typeface="Marlett" pitchFamily="2" charset="2"/>
              <a:buChar char="8"/>
              <a:defRPr/>
            </a:pPr>
            <a:r>
              <a:rPr lang="en-US" sz="4000" dirty="0">
                <a:hlinkClick r:id="rId2"/>
              </a:rPr>
              <a:t>http://www.cs.utexas.edu/~scottm/</a:t>
            </a:r>
            <a:br>
              <a:rPr lang="en-US" sz="4000" dirty="0">
                <a:hlinkClick r:id="rId2"/>
              </a:rPr>
            </a:br>
            <a:r>
              <a:rPr lang="en-US" sz="4000" dirty="0">
                <a:hlinkClick r:id="rId2"/>
              </a:rPr>
              <a:t>cs312/handouts/startup.htm</a:t>
            </a:r>
            <a:endParaRPr lang="en-US" sz="4000" dirty="0"/>
          </a:p>
        </p:txBody>
      </p:sp>
      <p:sp>
        <p:nvSpPr>
          <p:cNvPr id="512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Books and software</a:t>
            </a:r>
          </a:p>
        </p:txBody>
      </p:sp>
      <p:sp>
        <p:nvSpPr>
          <p:cNvPr id="11270" name="Footer Placeholder 4"/>
          <p:cNvSpPr txBox="1">
            <a:spLocks/>
          </p:cNvSpPr>
          <p:nvPr/>
        </p:nvSpPr>
        <p:spPr bwMode="auto">
          <a:xfrm>
            <a:off x="2743200" y="6400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8"/>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dirty="0"/>
              <a:t>Course Overview</a:t>
            </a:r>
          </a:p>
        </p:txBody>
      </p:sp>
      <p:sp>
        <p:nvSpPr>
          <p:cNvPr id="11271" name="Slide Number Placeholder 5"/>
          <p:cNvSpPr txBox="1">
            <a:spLocks/>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8"/>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7B25F6D-F19B-4920-8BCD-0F305761E9F3}" type="slidenum">
              <a:rPr lang="en-US" altLang="en-US" sz="1800" b="1"/>
              <a:pPr algn="r" eaLnBrk="1" hangingPunct="1">
                <a:spcBef>
                  <a:spcPct val="0"/>
                </a:spcBef>
                <a:buFontTx/>
                <a:buNone/>
              </a:pPr>
              <a:t>9</a:t>
            </a:fld>
            <a:endParaRPr lang="en-US" altLang="en-US" sz="1800" b="1" dirty="0"/>
          </a:p>
        </p:txBody>
      </p:sp>
      <p:sp>
        <p:nvSpPr>
          <p:cNvPr id="10" name="Rectangle 3"/>
          <p:cNvSpPr txBox="1">
            <a:spLocks noChangeArrowheads="1"/>
          </p:cNvSpPr>
          <p:nvPr/>
        </p:nvSpPr>
        <p:spPr bwMode="auto">
          <a:xfrm>
            <a:off x="304800" y="1143000"/>
            <a:ext cx="8610600" cy="3048000"/>
          </a:xfrm>
          <a:prstGeom prst="rect">
            <a:avLst/>
          </a:prstGeom>
          <a:noFill/>
          <a:ln w="9525">
            <a:noFill/>
            <a:miter lim="800000"/>
            <a:headEnd/>
            <a:tailEnd/>
          </a:ln>
        </p:spPr>
        <p:txBody>
          <a:bodyPr/>
          <a:lstStyle/>
          <a:p>
            <a:pPr marL="285750" indent="-285750">
              <a:lnSpc>
                <a:spcPct val="90000"/>
              </a:lnSpc>
              <a:buFont typeface="Arial" pitchFamily="34" charset="0"/>
              <a:buChar char="•"/>
              <a:defRPr/>
            </a:pPr>
            <a:r>
              <a:rPr lang="en-US" sz="3200" kern="0" dirty="0">
                <a:latin typeface="+mn-lt"/>
              </a:rPr>
              <a:t>book is required - we follow </a:t>
            </a:r>
            <a:br>
              <a:rPr lang="en-US" sz="3200" kern="0" dirty="0">
                <a:latin typeface="+mn-lt"/>
              </a:rPr>
            </a:br>
            <a:r>
              <a:rPr lang="en-US" sz="3200" kern="0" dirty="0">
                <a:latin typeface="+mn-lt"/>
              </a:rPr>
              <a:t>it quite closely</a:t>
            </a:r>
          </a:p>
          <a:p>
            <a:pPr marL="285750" indent="-285750">
              <a:lnSpc>
                <a:spcPct val="90000"/>
              </a:lnSpc>
              <a:buFont typeface="Arial" pitchFamily="34" charset="0"/>
              <a:buChar char="•"/>
              <a:defRPr/>
            </a:pPr>
            <a:r>
              <a:rPr lang="en-US" sz="3200" kern="0" dirty="0">
                <a:latin typeface="+mn-lt"/>
              </a:rPr>
              <a:t>Java for programming</a:t>
            </a:r>
          </a:p>
          <a:p>
            <a:pPr marL="285750" indent="-285750">
              <a:lnSpc>
                <a:spcPct val="90000"/>
              </a:lnSpc>
              <a:buFont typeface="Arial" pitchFamily="34" charset="0"/>
              <a:buChar char="•"/>
              <a:defRPr/>
            </a:pPr>
            <a:r>
              <a:rPr lang="en-US" sz="3200" kern="0" dirty="0">
                <a:latin typeface="+mn-lt"/>
              </a:rPr>
              <a:t>IDE for programming</a:t>
            </a:r>
          </a:p>
          <a:p>
            <a:pPr marL="285750" indent="-285750">
              <a:lnSpc>
                <a:spcPct val="90000"/>
              </a:lnSpc>
              <a:buFont typeface="Arial" pitchFamily="34" charset="0"/>
              <a:buChar char="•"/>
              <a:defRPr/>
            </a:pPr>
            <a:r>
              <a:rPr lang="en-US" sz="3200" kern="0" dirty="0">
                <a:latin typeface="+mn-lt"/>
              </a:rPr>
              <a:t>Canvas for turning in </a:t>
            </a:r>
            <a:br>
              <a:rPr lang="en-US" sz="3200" kern="0" dirty="0">
                <a:latin typeface="+mn-lt"/>
              </a:rPr>
            </a:br>
            <a:r>
              <a:rPr lang="en-US" sz="3200" kern="0" dirty="0">
                <a:latin typeface="+mn-lt"/>
              </a:rPr>
              <a:t>assignments, grades, </a:t>
            </a:r>
            <a:br>
              <a:rPr lang="en-US" sz="3200" kern="0" dirty="0">
                <a:latin typeface="+mn-lt"/>
              </a:rPr>
            </a:br>
            <a:r>
              <a:rPr lang="en-US" sz="3200" kern="0" dirty="0" err="1">
                <a:latin typeface="+mn-lt"/>
              </a:rPr>
              <a:t>Perusall</a:t>
            </a:r>
            <a:endParaRPr lang="en-US" sz="3200" kern="0" dirty="0">
              <a:latin typeface="+mn-lt"/>
            </a:endParaRPr>
          </a:p>
          <a:p>
            <a:pPr marL="285750" indent="-285750">
              <a:lnSpc>
                <a:spcPct val="90000"/>
              </a:lnSpc>
              <a:buFont typeface="Arial" pitchFamily="34" charset="0"/>
              <a:buChar char="•"/>
              <a:defRPr/>
            </a:pPr>
            <a:endParaRPr lang="en-US" sz="3200" kern="0" dirty="0">
              <a:latin typeface="+mn-lt"/>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29496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8040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5670</TotalTime>
  <Words>1950</Words>
  <Application>Microsoft Office PowerPoint</Application>
  <PresentationFormat>On-screen Show (4:3)</PresentationFormat>
  <Paragraphs>315</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Comic Sans MS</vt:lpstr>
      <vt:lpstr>Marlett</vt:lpstr>
      <vt:lpstr>Times New Roman</vt:lpstr>
      <vt:lpstr>Default Design</vt:lpstr>
      <vt:lpstr>CS312 Course Introduction</vt:lpstr>
      <vt:lpstr>Who Am I</vt:lpstr>
      <vt:lpstr>My Path to CS</vt:lpstr>
      <vt:lpstr>What We Will Do Today</vt:lpstr>
      <vt:lpstr>Intro to Programming</vt:lpstr>
      <vt:lpstr>Programing and CS</vt:lpstr>
      <vt:lpstr>The Parable of the 500 Problems.</vt:lpstr>
      <vt:lpstr>Startup</vt:lpstr>
      <vt:lpstr>Books and software</vt:lpstr>
      <vt:lpstr>Clicker 1</vt:lpstr>
      <vt:lpstr>Graded Course Components</vt:lpstr>
      <vt:lpstr>Grades and Performance</vt:lpstr>
      <vt:lpstr>Assignments</vt:lpstr>
      <vt:lpstr>Succeeding in the Course</vt:lpstr>
      <vt:lpstr>Succeeding in the Course - Meta</vt:lpstr>
      <vt:lpstr>How to Get Help</vt:lpstr>
      <vt:lpstr>Succeeding in the Course - Concrete</vt:lpstr>
      <vt:lpstr>Succeeding in the Course</vt:lpstr>
      <vt:lpstr>Programming is like Legos…</vt:lpstr>
      <vt:lpstr>PowerPoint Presentation</vt:lpstr>
      <vt:lpstr>PowerPoint Presentation</vt:lpstr>
      <vt:lpstr>Legos and Programming</vt:lpstr>
      <vt:lpstr>A Brief Look at Computer Science</vt:lpstr>
      <vt:lpstr>What is Computer Science?</vt:lpstr>
      <vt:lpstr>Computer Programming and Computer Science</vt:lpstr>
      <vt:lpstr>PowerPoint Presentation</vt:lpstr>
      <vt:lpstr>PowerPoint Presentation</vt:lpstr>
      <vt:lpstr>Computer Programming</vt:lpstr>
      <vt:lpstr>What do Computer Scientists do?</vt:lpstr>
      <vt:lpstr>You!</vt:lpstr>
      <vt:lpstr>After a Little Computation:</vt:lpstr>
      <vt:lpstr>Kurt Dresner – Intersection Control</vt:lpstr>
      <vt:lpstr>Austin Villa – Robot Soccer</vt:lpstr>
      <vt:lpstr>Doug and Steve</vt:lpstr>
      <vt:lpstr>The Trips Chip Prototype</vt:lpstr>
      <vt:lpstr>Google Trends</vt:lpstr>
      <vt:lpstr>Goolge N Grams</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Mike Scott</cp:lastModifiedBy>
  <cp:revision>191</cp:revision>
  <dcterms:created xsi:type="dcterms:W3CDTF">2001-06-29T19:12:00Z</dcterms:created>
  <dcterms:modified xsi:type="dcterms:W3CDTF">2022-01-13T17:46:52Z</dcterms:modified>
</cp:coreProperties>
</file>