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70" r:id="rId3"/>
    <p:sldId id="257" r:id="rId4"/>
    <p:sldId id="258" r:id="rId5"/>
    <p:sldId id="317" r:id="rId6"/>
    <p:sldId id="262" r:id="rId7"/>
    <p:sldId id="260" r:id="rId8"/>
    <p:sldId id="291" r:id="rId9"/>
    <p:sldId id="261" r:id="rId10"/>
    <p:sldId id="263" r:id="rId11"/>
    <p:sldId id="264" r:id="rId12"/>
    <p:sldId id="266" r:id="rId13"/>
    <p:sldId id="267" r:id="rId14"/>
    <p:sldId id="268" r:id="rId15"/>
    <p:sldId id="269" r:id="rId16"/>
    <p:sldId id="272" r:id="rId17"/>
    <p:sldId id="271" r:id="rId18"/>
    <p:sldId id="273" r:id="rId19"/>
    <p:sldId id="28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5" r:id="rId41"/>
    <p:sldId id="304" r:id="rId42"/>
    <p:sldId id="306" r:id="rId43"/>
    <p:sldId id="307" r:id="rId44"/>
    <p:sldId id="312" r:id="rId45"/>
    <p:sldId id="308" r:id="rId46"/>
    <p:sldId id="309" r:id="rId47"/>
    <p:sldId id="310" r:id="rId48"/>
    <p:sldId id="311" r:id="rId49"/>
    <p:sldId id="313" r:id="rId50"/>
    <p:sldId id="314" r:id="rId51"/>
    <p:sldId id="315" r:id="rId52"/>
    <p:sldId id="316" r:id="rId53"/>
    <p:sldId id="318" r:id="rId54"/>
    <p:sldId id="319" r:id="rId55"/>
    <p:sldId id="320" r:id="rId56"/>
    <p:sldId id="283" r:id="rId57"/>
    <p:sldId id="284" r:id="rId58"/>
    <p:sldId id="285" r:id="rId59"/>
    <p:sldId id="286" r:id="rId60"/>
    <p:sldId id="287" r:id="rId61"/>
    <p:sldId id="288" r:id="rId62"/>
    <p:sldId id="289" r:id="rId63"/>
    <p:sldId id="290" r:id="rId64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2230" autoAdjust="0"/>
  </p:normalViewPr>
  <p:slideViewPr>
    <p:cSldViewPr>
      <p:cViewPr varScale="1">
        <p:scale>
          <a:sx n="79" d="100"/>
          <a:sy n="79" d="100"/>
        </p:scale>
        <p:origin x="1572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training/sync-adapters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se.com/apps/quickstart#parse_data/mobile/android/native/new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iP2VRT9Yjy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kylenorto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console.firebase.google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youtube.com/watch?v=0kzjqBacF1k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elatedcode/ParseAlternatives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on.org/" TargetMode="External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ars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CS371m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Persistence - Web Based </a:t>
            </a:r>
            <a:r>
              <a:rPr lang="en-US" dirty="0" smtClean="0">
                <a:solidFill>
                  <a:schemeClr val="tx1"/>
                </a:solidFill>
              </a:rPr>
              <a:t>Storage</a:t>
            </a:r>
          </a:p>
          <a:p>
            <a:r>
              <a:rPr lang="en-US">
                <a:solidFill>
                  <a:schemeClr val="tx1"/>
                </a:solidFill>
              </a:rPr>
              <a:t>CHECK OUT </a:t>
            </a:r>
            <a:r>
              <a:rPr lang="en-US">
                <a:solidFill>
                  <a:schemeClr val="tx1"/>
                </a:solidFill>
                <a:hlinkClick r:id="rId2"/>
              </a:rPr>
              <a:t>https</a:t>
            </a:r>
            <a:r>
              <a:rPr lang="en-US">
                <a:solidFill>
                  <a:schemeClr val="tx1"/>
                </a:solidFill>
                <a:hlinkClick r:id="rId2"/>
              </a:rPr>
              <a:t>://</a:t>
            </a:r>
            <a:r>
              <a:rPr lang="en-US" smtClean="0">
                <a:solidFill>
                  <a:schemeClr val="tx1"/>
                </a:solidFill>
                <a:hlinkClick r:id="rId2"/>
              </a:rPr>
              <a:t>developer.android.com/training/sync-adapters/index.html</a:t>
            </a:r>
            <a:endParaRPr lang="en-US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 Set Up in </a:t>
            </a:r>
            <a:r>
              <a:rPr lang="en-US" dirty="0" err="1" smtClean="0"/>
              <a:t>AndroidStudio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1437"/>
            <a:ext cx="4572000" cy="5211763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request </a:t>
            </a:r>
            <a:r>
              <a:rPr lang="en-US" dirty="0" err="1" smtClean="0"/>
              <a:t>api</a:t>
            </a:r>
            <a:r>
              <a:rPr lang="en-US" dirty="0" smtClean="0"/>
              <a:t> key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Download Parse SDK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Unzip files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Create libs directory in app directory (select Project view)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Drag jar files to libs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9624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73" y="914400"/>
            <a:ext cx="2914650" cy="28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91" y="4267200"/>
            <a:ext cx="515186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Set Up in </a:t>
            </a:r>
            <a:r>
              <a:rPr lang="en-US" dirty="0" err="1" smtClean="0"/>
              <a:t>AndroidStudio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5486400" cy="5211763"/>
          </a:xfrm>
        </p:spPr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en-US" dirty="0" smtClean="0"/>
              <a:t>add dependencies to </a:t>
            </a:r>
            <a:r>
              <a:rPr lang="en-US" dirty="0" err="1" smtClean="0"/>
              <a:t>gradle</a:t>
            </a:r>
            <a:r>
              <a:rPr lang="en-US" dirty="0" smtClean="0"/>
              <a:t> build file under app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like so: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3352800"/>
            <a:ext cx="45654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333750" cy="209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007694" cy="151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799" y="5715000"/>
            <a:ext cx="8680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https://www.parse.com/apps/quickstart</a:t>
            </a:r>
            <a:r>
              <a:rPr lang="en-US" sz="3200" dirty="0" smtClean="0">
                <a:hlinkClick r:id="rId3"/>
              </a:rPr>
              <a:t>#</a:t>
            </a:r>
            <a:br>
              <a:rPr lang="en-US" sz="3200" dirty="0" smtClean="0">
                <a:hlinkClick r:id="rId3"/>
              </a:rPr>
            </a:br>
            <a:r>
              <a:rPr lang="en-US" sz="3200" dirty="0" err="1" smtClean="0">
                <a:hlinkClick r:id="rId3"/>
              </a:rPr>
              <a:t>parse_data</a:t>
            </a:r>
            <a:r>
              <a:rPr lang="en-US" sz="3200" dirty="0" smtClean="0">
                <a:hlinkClick r:id="rId3"/>
              </a:rPr>
              <a:t>/mobile/android/native/new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76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permissions to manifest to access network state and use internet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initialize Parse in </a:t>
            </a:r>
            <a:r>
              <a:rPr lang="en-US" dirty="0" err="1" smtClean="0"/>
              <a:t>onCreate</a:t>
            </a:r>
            <a:r>
              <a:rPr lang="en-US" dirty="0" smtClean="0"/>
              <a:t> method</a:t>
            </a:r>
          </a:p>
          <a:p>
            <a:r>
              <a:rPr lang="en-US" dirty="0" smtClean="0"/>
              <a:t>keys for account and app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62200"/>
            <a:ext cx="9525001" cy="95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" y="5029200"/>
            <a:ext cx="906650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 the end of </a:t>
            </a:r>
            <a:r>
              <a:rPr lang="en-US" dirty="0" err="1" smtClean="0"/>
              <a:t>onCreate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create and send a test object to Parse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abstraction</a:t>
            </a:r>
          </a:p>
          <a:p>
            <a:pPr lvl="1"/>
            <a:r>
              <a:rPr lang="en-US" dirty="0" smtClean="0"/>
              <a:t>handles doing this in the background, </a:t>
            </a:r>
            <a:br>
              <a:rPr lang="en-US" dirty="0" smtClean="0"/>
            </a:br>
            <a:r>
              <a:rPr lang="en-US" dirty="0" smtClean="0"/>
              <a:t>off the UI thread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655670" cy="293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8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JSON</a:t>
            </a:r>
          </a:p>
          <a:p>
            <a:pPr lvl="1"/>
            <a:r>
              <a:rPr lang="en-US" dirty="0" smtClean="0"/>
              <a:t>JavaScript Object Notation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2504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2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ParseObject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653989"/>
            <a:ext cx="8458200" cy="41278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Local representation of data (on the device) that can be saved and retrieved from the Parse</a:t>
            </a:r>
          </a:p>
          <a:p>
            <a:r>
              <a:rPr lang="en-US" dirty="0" smtClean="0"/>
              <a:t>String in constructor is class name</a:t>
            </a:r>
          </a:p>
          <a:p>
            <a:pPr lvl="1"/>
            <a:r>
              <a:rPr lang="en-US" dirty="0" smtClean="0"/>
              <a:t>like a table in a data base</a:t>
            </a:r>
          </a:p>
          <a:p>
            <a:r>
              <a:rPr lang="en-US" dirty="0" smtClean="0"/>
              <a:t>put to add key - value pairs</a:t>
            </a:r>
          </a:p>
          <a:p>
            <a:pPr lvl="1"/>
            <a:r>
              <a:rPr lang="en-US" dirty="0" smtClean="0"/>
              <a:t>String - Object</a:t>
            </a:r>
          </a:p>
          <a:p>
            <a:pPr lvl="1"/>
            <a:r>
              <a:rPr lang="en-US" dirty="0" smtClean="0"/>
              <a:t>keys must be </a:t>
            </a:r>
            <a:r>
              <a:rPr lang="en-US" dirty="0" err="1" smtClean="0"/>
              <a:t>alphanumerics</a:t>
            </a:r>
            <a:endParaRPr lang="en-US" dirty="0" smtClean="0"/>
          </a:p>
          <a:p>
            <a:pPr lvl="1"/>
            <a:r>
              <a:rPr lang="en-US" dirty="0" smtClean="0"/>
              <a:t>like a column in the row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1" y="901390"/>
            <a:ext cx="887178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266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2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ParseObject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saveInBackground</a:t>
            </a:r>
            <a:r>
              <a:rPr lang="en-US" dirty="0" smtClean="0"/>
              <a:t> method saves object to Parse in a background thread</a:t>
            </a:r>
          </a:p>
          <a:p>
            <a:r>
              <a:rPr lang="en-US" dirty="0" smtClean="0"/>
              <a:t>multiple options for saving</a:t>
            </a:r>
          </a:p>
          <a:p>
            <a:pPr lvl="1"/>
            <a:r>
              <a:rPr lang="en-US" dirty="0" err="1" smtClean="0"/>
              <a:t>saveAll</a:t>
            </a:r>
            <a:r>
              <a:rPr lang="en-US" dirty="0" smtClean="0"/>
              <a:t>(List)</a:t>
            </a:r>
          </a:p>
          <a:p>
            <a:pPr lvl="1"/>
            <a:r>
              <a:rPr lang="en-US" dirty="0" err="1" smtClean="0"/>
              <a:t>saveEventually</a:t>
            </a:r>
            <a:r>
              <a:rPr lang="en-US" dirty="0" smtClean="0"/>
              <a:t>() - if server or network not available</a:t>
            </a:r>
          </a:p>
          <a:p>
            <a:pPr lvl="1"/>
            <a:r>
              <a:rPr lang="en-US" dirty="0" err="1" smtClean="0"/>
              <a:t>saveInBackground</a:t>
            </a:r>
            <a:r>
              <a:rPr lang="en-US" dirty="0" smtClean="0"/>
              <a:t>(</a:t>
            </a:r>
            <a:r>
              <a:rPr lang="en-US" dirty="0" err="1" smtClean="0"/>
              <a:t>SaveCallback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0641"/>
            <a:ext cx="887178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266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1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429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 and </a:t>
            </a:r>
            <a:r>
              <a:rPr lang="en-US" dirty="0" err="1" smtClean="0"/>
              <a:t>RandomArt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53340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 ability to save equations</a:t>
            </a:r>
          </a:p>
          <a:p>
            <a:r>
              <a:rPr lang="en-US" dirty="0" smtClean="0"/>
              <a:t>save to parse database</a:t>
            </a:r>
          </a:p>
          <a:p>
            <a:r>
              <a:rPr lang="en-US" dirty="0" smtClean="0"/>
              <a:t>allow multiple users to save equations</a:t>
            </a:r>
          </a:p>
          <a:p>
            <a:r>
              <a:rPr lang="en-US" dirty="0" smtClean="0"/>
              <a:t>functionality to display a random equation others liked</a:t>
            </a:r>
          </a:p>
          <a:p>
            <a:r>
              <a:rPr lang="en-US" dirty="0" smtClean="0"/>
              <a:t>up and down votes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37763" y="1702419"/>
            <a:ext cx="1219200" cy="60960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38739" y="1698702"/>
            <a:ext cx="1219200" cy="60960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onClick</a:t>
            </a:r>
            <a:r>
              <a:rPr lang="en-US" dirty="0" smtClean="0"/>
              <a:t> for Keep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259" y="1219200"/>
            <a:ext cx="10067926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onClick</a:t>
            </a:r>
            <a:r>
              <a:rPr lang="en-US" dirty="0"/>
              <a:t> for Save </a:t>
            </a:r>
            <a:r>
              <a:rPr lang="en-US" dirty="0" smtClean="0"/>
              <a:t>Equation -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89216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5562600"/>
            <a:ext cx="86352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ParseObject</a:t>
            </a:r>
            <a:r>
              <a:rPr lang="en-US" sz="3200" dirty="0" smtClean="0"/>
              <a:t> allowed addition of any key value pair.</a:t>
            </a:r>
          </a:p>
          <a:p>
            <a:r>
              <a:rPr lang="en-US" sz="3200" dirty="0" smtClean="0"/>
              <a:t>Keys must be Strings.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05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……….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0170"/>
            <a:ext cx="9258395" cy="430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629150"/>
            <a:ext cx="1075901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5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saveEquation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668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Makes a query to get the number of rows in the expression table</a:t>
            </a:r>
          </a:p>
          <a:p>
            <a:pPr lvl="1"/>
            <a:r>
              <a:rPr lang="en-US" dirty="0" smtClean="0"/>
              <a:t>uses another table with one row with one column (GACK, no auto increment function)</a:t>
            </a:r>
          </a:p>
          <a:p>
            <a:r>
              <a:rPr lang="en-US" dirty="0" smtClean="0"/>
              <a:t>callback method for completed query</a:t>
            </a:r>
          </a:p>
          <a:p>
            <a:r>
              <a:rPr lang="en-US" dirty="0" smtClean="0"/>
              <a:t>checks the count</a:t>
            </a:r>
          </a:p>
          <a:p>
            <a:r>
              <a:rPr lang="en-US" dirty="0" smtClean="0"/>
              <a:t>creates new </a:t>
            </a:r>
            <a:r>
              <a:rPr lang="en-US" dirty="0" err="1" smtClean="0"/>
              <a:t>ParseObject</a:t>
            </a:r>
            <a:endParaRPr lang="en-US" dirty="0" smtClean="0"/>
          </a:p>
          <a:p>
            <a:r>
              <a:rPr lang="en-US" dirty="0" smtClean="0"/>
              <a:t>makes the index for this new expression the count (0 based indexing)</a:t>
            </a:r>
          </a:p>
          <a:p>
            <a:r>
              <a:rPr lang="en-US" dirty="0" smtClean="0"/>
              <a:t>saves the object and updates count object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data uploaded from apps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" y="2057400"/>
            <a:ext cx="9029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3170" y="4724400"/>
            <a:ext cx="8908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49" y="4820102"/>
            <a:ext cx="3417151" cy="196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0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Saving an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124200" cy="55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200400" cy="565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Random Saved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11763"/>
          </a:xfrm>
        </p:spPr>
        <p:txBody>
          <a:bodyPr/>
          <a:lstStyle/>
          <a:p>
            <a:r>
              <a:rPr lang="en-US" dirty="0" smtClean="0"/>
              <a:t>When user presses button pick a random saved expression and render that image</a:t>
            </a:r>
          </a:p>
          <a:p>
            <a:r>
              <a:rPr lang="en-US" dirty="0" smtClean="0"/>
              <a:t>We just save the expression so we must recreate image</a:t>
            </a:r>
          </a:p>
          <a:p>
            <a:pPr lvl="1"/>
            <a:r>
              <a:rPr lang="en-US" dirty="0" smtClean="0"/>
              <a:t>time vs. space trade off</a:t>
            </a:r>
          </a:p>
          <a:p>
            <a:r>
              <a:rPr lang="en-US" dirty="0" smtClean="0"/>
              <a:t>check count of values and pick random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getRandomGoodArt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962"/>
            <a:ext cx="9296400" cy="577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3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callback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 out the String from the returned object and build expression based on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29" y="3124200"/>
            <a:ext cx="9220200" cy="361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5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one </a:t>
            </a:r>
            <a:r>
              <a:rPr lang="en-US" dirty="0" err="1" smtClean="0"/>
              <a:t>logcat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9144000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334000" y="990601"/>
            <a:ext cx="3886200" cy="990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5052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" y="3733800"/>
            <a:ext cx="1009248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800600" y="5486400"/>
            <a:ext cx="4343400" cy="83820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Parse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Includes capability to do local data store</a:t>
            </a:r>
          </a:p>
          <a:p>
            <a:pPr lvl="1"/>
            <a:r>
              <a:rPr lang="en-US" dirty="0" smtClean="0"/>
              <a:t>save objects on device, save to cloud later</a:t>
            </a:r>
          </a:p>
          <a:p>
            <a:pPr lvl="1"/>
            <a:r>
              <a:rPr lang="en-US" dirty="0" smtClean="0"/>
              <a:t>abstracts away a lot of the details</a:t>
            </a:r>
          </a:p>
          <a:p>
            <a:pPr lvl="1"/>
            <a:r>
              <a:rPr lang="en-US" dirty="0" smtClean="0">
                <a:hlinkClick r:id="rId2"/>
              </a:rPr>
              <a:t>Kyle Norton </a:t>
            </a:r>
            <a:r>
              <a:rPr lang="en-US" dirty="0" smtClean="0"/>
              <a:t>from </a:t>
            </a:r>
            <a:r>
              <a:rPr lang="en-US" dirty="0" err="1" smtClean="0"/>
              <a:t>Pariveda</a:t>
            </a:r>
            <a:r>
              <a:rPr lang="en-US" dirty="0" smtClean="0"/>
              <a:t>: "Assume you WON'T be connected to the network."</a:t>
            </a:r>
          </a:p>
          <a:p>
            <a:r>
              <a:rPr lang="en-US" dirty="0" smtClean="0"/>
              <a:t>Parse objects meant to be "small"</a:t>
            </a:r>
          </a:p>
          <a:p>
            <a:pPr lvl="1"/>
            <a:r>
              <a:rPr lang="en-US" dirty="0" smtClean="0"/>
              <a:t>less than 128 kb</a:t>
            </a:r>
          </a:p>
          <a:p>
            <a:pPr lvl="1"/>
            <a:r>
              <a:rPr lang="en-US" dirty="0" smtClean="0"/>
              <a:t>not for images</a:t>
            </a:r>
            <a:endParaRPr lang="en-US" dirty="0"/>
          </a:p>
          <a:p>
            <a:pPr lvl="1"/>
            <a:r>
              <a:rPr lang="en-US" dirty="0" smtClean="0"/>
              <a:t>Parse files for large pieces of data </a:t>
            </a:r>
          </a:p>
          <a:p>
            <a:r>
              <a:rPr lang="en-US" dirty="0" smtClean="0"/>
              <a:t>Past semesters many groups used Parse successfully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  <p:sp>
        <p:nvSpPr>
          <p:cNvPr id="5" name="AutoShape 2" descr="Image result for fireb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img.stackshare.io/service/116/firebase_branding_r4_FINAL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82" y="381000"/>
            <a:ext cx="42862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Autofit/>
          </a:bodyPr>
          <a:lstStyle/>
          <a:p>
            <a:r>
              <a:rPr lang="en-US" sz="13800" dirty="0" smtClean="0"/>
              <a:t>Firebase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7517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 smtClean="0"/>
              <a:t>Yet another Backend as a Service (Baas)</a:t>
            </a:r>
          </a:p>
          <a:p>
            <a:r>
              <a:rPr lang="en-US" dirty="0" smtClean="0"/>
              <a:t>Designed for web and mobile</a:t>
            </a:r>
          </a:p>
          <a:p>
            <a:r>
              <a:rPr lang="en-US" dirty="0" smtClean="0"/>
              <a:t>Founded in 2011 </a:t>
            </a:r>
          </a:p>
          <a:p>
            <a:r>
              <a:rPr lang="en-US" dirty="0" smtClean="0"/>
              <a:t>Initial product was backend so websites could easily host chat as part of site</a:t>
            </a:r>
          </a:p>
          <a:p>
            <a:r>
              <a:rPr lang="en-US" dirty="0" smtClean="0"/>
              <a:t>discovered developers were </a:t>
            </a:r>
            <a:br>
              <a:rPr lang="en-US" dirty="0" smtClean="0"/>
            </a:br>
            <a:r>
              <a:rPr lang="en-US" dirty="0" smtClean="0"/>
              <a:t>sending non chat data </a:t>
            </a:r>
            <a:br>
              <a:rPr lang="en-US" dirty="0" smtClean="0"/>
            </a:br>
            <a:r>
              <a:rPr lang="en-US" dirty="0" smtClean="0"/>
              <a:t>(such as game </a:t>
            </a:r>
            <a:br>
              <a:rPr lang="en-US" dirty="0" smtClean="0"/>
            </a:br>
            <a:r>
              <a:rPr lang="en-US" dirty="0" smtClean="0"/>
              <a:t>state) via the tool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  <p:pic>
        <p:nvPicPr>
          <p:cNvPr id="4098" name="Picture 2" descr="http://images.clipartpanda.com/idea-light-bulb-clip-art-black-and-white-MTLEnkBT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22595"/>
            <a:ext cx="2362200" cy="253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clear definition of backend</a:t>
            </a:r>
          </a:p>
          <a:p>
            <a:r>
              <a:rPr lang="en-US" dirty="0" smtClean="0"/>
              <a:t>front end - user interface</a:t>
            </a:r>
          </a:p>
          <a:p>
            <a:r>
              <a:rPr lang="en-US" dirty="0" smtClean="0"/>
              <a:t>backend - data, server, programs the user does not interact with directly</a:t>
            </a:r>
          </a:p>
          <a:p>
            <a:r>
              <a:rPr lang="en-US" dirty="0" smtClean="0"/>
              <a:t>With 1,000,000s of mobile and web apps …</a:t>
            </a:r>
          </a:p>
          <a:p>
            <a:r>
              <a:rPr lang="en-US" dirty="0" smtClean="0"/>
              <a:t>rise of Backend as a Service (Baas)</a:t>
            </a:r>
          </a:p>
          <a:p>
            <a:r>
              <a:rPr lang="en-US" dirty="0" smtClean="0"/>
              <a:t>Sometimes </a:t>
            </a:r>
            <a:r>
              <a:rPr lang="en-US" dirty="0" err="1" smtClean="0"/>
              <a:t>MBaaS</a:t>
            </a:r>
            <a:r>
              <a:rPr lang="en-US" dirty="0" smtClean="0"/>
              <a:t>, M for mobile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for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Devices with Android 4.0 (ice cream sandwich) or higher</a:t>
            </a:r>
          </a:p>
          <a:p>
            <a:r>
              <a:rPr lang="en-US" dirty="0" smtClean="0"/>
              <a:t>Google play services SDK</a:t>
            </a:r>
          </a:p>
          <a:p>
            <a:pPr lvl="1"/>
            <a:r>
              <a:rPr lang="en-US" dirty="0" smtClean="0"/>
              <a:t>same as fused location</a:t>
            </a:r>
          </a:p>
          <a:p>
            <a:r>
              <a:rPr lang="en-US" dirty="0" smtClean="0"/>
              <a:t>Android Studio 1.5 or higher</a:t>
            </a:r>
          </a:p>
          <a:p>
            <a:r>
              <a:rPr lang="en-US" dirty="0" smtClean="0"/>
              <a:t>Your Android studio project and package name</a:t>
            </a:r>
          </a:p>
          <a:p>
            <a:r>
              <a:rPr lang="en-US" dirty="0" smtClean="0"/>
              <a:t>Firebase Assistant in Android Studio 2.2 or higher </a:t>
            </a:r>
          </a:p>
          <a:p>
            <a:pPr lvl="1"/>
            <a:r>
              <a:rPr lang="en-US" dirty="0" smtClean="0"/>
              <a:t>Tools -&gt; Firebase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Project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Firebase project in </a:t>
            </a:r>
            <a:r>
              <a:rPr lang="en-US" dirty="0" smtClean="0">
                <a:hlinkClick r:id="rId2"/>
              </a:rPr>
              <a:t>console</a:t>
            </a:r>
            <a:endParaRPr lang="en-US" dirty="0" smtClean="0"/>
          </a:p>
          <a:p>
            <a:r>
              <a:rPr lang="en-US" dirty="0" smtClean="0"/>
              <a:t>Just needs name and country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6629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4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Project Console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creating project, overview page: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981200"/>
            <a:ext cx="87592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5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for Android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11763"/>
          </a:xfrm>
        </p:spPr>
        <p:txBody>
          <a:bodyPr>
            <a:noAutofit/>
          </a:bodyPr>
          <a:lstStyle/>
          <a:p>
            <a:r>
              <a:rPr lang="en-US" sz="4000" dirty="0" smtClean="0"/>
              <a:t>Adding Firebase to Android app</a:t>
            </a:r>
          </a:p>
          <a:p>
            <a:r>
              <a:rPr lang="en-US" sz="4000" dirty="0" smtClean="0"/>
              <a:t>Need package name (easy)</a:t>
            </a:r>
          </a:p>
          <a:p>
            <a:r>
              <a:rPr lang="en-US" sz="4000" dirty="0" smtClean="0"/>
              <a:t>Debug signing certificate SHA-1 hash (for use of some Firebase features)</a:t>
            </a:r>
          </a:p>
          <a:p>
            <a:r>
              <a:rPr lang="en-US" sz="4000" dirty="0" smtClean="0"/>
              <a:t>Uses the </a:t>
            </a:r>
            <a:r>
              <a:rPr lang="en-US" sz="4000" dirty="0" err="1" smtClean="0"/>
              <a:t>keytool</a:t>
            </a:r>
            <a:r>
              <a:rPr lang="en-US" sz="4000" dirty="0" smtClean="0"/>
              <a:t> program included with Java</a:t>
            </a:r>
          </a:p>
          <a:p>
            <a:pPr lvl="1"/>
            <a:r>
              <a:rPr lang="en-US" sz="3600" dirty="0"/>
              <a:t>"Manages a </a:t>
            </a:r>
            <a:r>
              <a:rPr lang="en-US" sz="3600" dirty="0" err="1"/>
              <a:t>keystore</a:t>
            </a:r>
            <a:r>
              <a:rPr lang="en-US" sz="3600" dirty="0"/>
              <a:t> (database) of cryptographic keys, X.509 certificate chains, and trusted certificates. </a:t>
            </a:r>
            <a:r>
              <a:rPr lang="en-US" sz="3600" dirty="0" smtClean="0"/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Firebase to Android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7155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5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keytool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Varies from system to system</a:t>
            </a:r>
          </a:p>
          <a:p>
            <a:r>
              <a:rPr lang="en-US" dirty="0" smtClean="0"/>
              <a:t>need location of debug signing certificate</a:t>
            </a:r>
          </a:p>
          <a:p>
            <a:pPr lvl="1"/>
            <a:r>
              <a:rPr lang="en-US" dirty="0" smtClean="0"/>
              <a:t>created automatically when Android Studio installed</a:t>
            </a:r>
          </a:p>
          <a:p>
            <a:r>
              <a:rPr lang="en-US" dirty="0" smtClean="0"/>
              <a:t>typically, &lt;USER&gt;/.android/</a:t>
            </a:r>
            <a:r>
              <a:rPr lang="en-US" dirty="0" err="1" smtClean="0"/>
              <a:t>debugkeystore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Signing Certificate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11049000" cy="582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90612"/>
            <a:ext cx="35242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525415"/>
            <a:ext cx="5155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certificate not human readable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1447800" cy="457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keytool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Specifics vary from system to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6459"/>
            <a:ext cx="8686800" cy="46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9390" y="4800600"/>
            <a:ext cx="8471210" cy="838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</a:t>
            </a:r>
            <a:r>
              <a:rPr lang="en-US" dirty="0" err="1" smtClean="0"/>
              <a:t>Config</a:t>
            </a:r>
            <a:r>
              <a:rPr lang="en-US" dirty="0" smtClean="0"/>
              <a:t> File for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providing package name and SHA-1 fingerprint ...</a:t>
            </a:r>
          </a:p>
          <a:p>
            <a:r>
              <a:rPr lang="en-US" dirty="0" smtClean="0"/>
              <a:t>Firebase generates a JSON file named google-</a:t>
            </a:r>
            <a:r>
              <a:rPr lang="en-US" dirty="0" err="1" smtClean="0"/>
              <a:t>services.json</a:t>
            </a:r>
            <a:r>
              <a:rPr lang="en-US" dirty="0" smtClean="0"/>
              <a:t> specific for this project </a:t>
            </a:r>
          </a:p>
          <a:p>
            <a:pPr lvl="1"/>
            <a:r>
              <a:rPr lang="en-US" dirty="0" smtClean="0"/>
              <a:t>multiple projects / apps -&gt; repeat steps</a:t>
            </a:r>
          </a:p>
          <a:p>
            <a:r>
              <a:rPr lang="en-US" dirty="0" smtClean="0"/>
              <a:t>Download and add file to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Firebase </a:t>
            </a:r>
            <a:r>
              <a:rPr lang="en-US" dirty="0" err="1"/>
              <a:t>Config</a:t>
            </a:r>
            <a:r>
              <a:rPr lang="en-US" dirty="0"/>
              <a:t> File for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59247"/>
            <a:ext cx="7010400" cy="589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2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End As a Service - May Provide: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668963"/>
          </a:xfrm>
        </p:spPr>
        <p:txBody>
          <a:bodyPr/>
          <a:lstStyle/>
          <a:p>
            <a:r>
              <a:rPr lang="en-US" dirty="0" smtClean="0"/>
              <a:t>cloud storage of data</a:t>
            </a:r>
          </a:p>
          <a:p>
            <a:r>
              <a:rPr lang="en-US" dirty="0" smtClean="0"/>
              <a:t>integration with social networks</a:t>
            </a:r>
          </a:p>
          <a:p>
            <a:r>
              <a:rPr lang="en-US" dirty="0" smtClean="0"/>
              <a:t>push notifications</a:t>
            </a:r>
          </a:p>
          <a:p>
            <a:pPr lvl="1"/>
            <a:r>
              <a:rPr lang="en-US" dirty="0" smtClean="0"/>
              <a:t>server initiates communication, </a:t>
            </a:r>
            <a:br>
              <a:rPr lang="en-US" dirty="0" smtClean="0"/>
            </a:br>
            <a:r>
              <a:rPr lang="en-US" dirty="0" smtClean="0"/>
              <a:t>not the client</a:t>
            </a:r>
          </a:p>
          <a:p>
            <a:r>
              <a:rPr lang="en-US" dirty="0" smtClean="0"/>
              <a:t>messaging and chat functions</a:t>
            </a:r>
          </a:p>
          <a:p>
            <a:r>
              <a:rPr lang="en-US" dirty="0" smtClean="0"/>
              <a:t>user management</a:t>
            </a:r>
          </a:p>
          <a:p>
            <a:r>
              <a:rPr lang="en-US" dirty="0" smtClean="0"/>
              <a:t>user analysis tools</a:t>
            </a:r>
          </a:p>
          <a:p>
            <a:r>
              <a:rPr lang="en-US" dirty="0" smtClean="0"/>
              <a:t>abstractions for dealing with the backend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google-</a:t>
            </a:r>
            <a:r>
              <a:rPr lang="en-US" dirty="0" err="1" smtClean="0"/>
              <a:t>services.json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991600" cy="57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8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47294"/>
            <a:ext cx="9067800" cy="631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Update Gradle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334" y="3886200"/>
            <a:ext cx="6479788" cy="457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600200"/>
            <a:ext cx="5492905" cy="457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10" y="5334000"/>
            <a:ext cx="4672790" cy="126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78644" y="5324706"/>
            <a:ext cx="4512956" cy="127867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Firebase has a host of capabilities</a:t>
            </a:r>
          </a:p>
          <a:p>
            <a:r>
              <a:rPr lang="en-US" dirty="0" smtClean="0"/>
              <a:t>User authorization</a:t>
            </a:r>
          </a:p>
          <a:p>
            <a:r>
              <a:rPr lang="en-US" dirty="0" smtClean="0"/>
              <a:t>database storage</a:t>
            </a:r>
          </a:p>
          <a:p>
            <a:r>
              <a:rPr lang="en-US" dirty="0" smtClean="0"/>
              <a:t>storage for larger files</a:t>
            </a:r>
          </a:p>
          <a:p>
            <a:r>
              <a:rPr lang="en-US" dirty="0" smtClean="0"/>
              <a:t>cloud messaging</a:t>
            </a:r>
          </a:p>
          <a:p>
            <a:r>
              <a:rPr lang="en-US" dirty="0" smtClean="0"/>
              <a:t>push notifications</a:t>
            </a:r>
          </a:p>
          <a:p>
            <a:r>
              <a:rPr lang="en-US" dirty="0" smtClean="0"/>
              <a:t>analytics</a:t>
            </a:r>
          </a:p>
          <a:p>
            <a:r>
              <a:rPr lang="en-US" dirty="0" smtClean="0"/>
              <a:t>hosting of web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8229600" cy="5211763"/>
          </a:xfrm>
        </p:spPr>
        <p:txBody>
          <a:bodyPr/>
          <a:lstStyle/>
          <a:p>
            <a:r>
              <a:rPr lang="en-US" dirty="0" smtClean="0"/>
              <a:t>With Parse offline, migrated Random Art database to Firebase</a:t>
            </a:r>
          </a:p>
          <a:p>
            <a:r>
              <a:rPr lang="en-US" dirty="0" smtClean="0"/>
              <a:t>The roots of the chat room are somewhat apparent</a:t>
            </a:r>
          </a:p>
          <a:p>
            <a:pPr lvl="1"/>
            <a:r>
              <a:rPr lang="en-US" dirty="0" smtClean="0"/>
              <a:t>lots of chat examples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updates</a:t>
            </a:r>
          </a:p>
          <a:p>
            <a:pPr lvl="1"/>
            <a:r>
              <a:rPr lang="en-US" dirty="0" smtClean="0"/>
              <a:t>emphasis on authorized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22" y="3146502"/>
            <a:ext cx="4267200" cy="150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48399" y="3810000"/>
            <a:ext cx="1295401" cy="55231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53262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6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Setup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use Firebase databases in app, after previous setup steps: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024"/>
            <a:ext cx="891085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2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Database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Firebase database rules</a:t>
            </a:r>
          </a:p>
          <a:p>
            <a:r>
              <a:rPr lang="en-US" dirty="0" smtClean="0"/>
              <a:t>Defines:</a:t>
            </a:r>
          </a:p>
          <a:p>
            <a:r>
              <a:rPr lang="en-US" dirty="0" smtClean="0"/>
              <a:t>How data should be structured</a:t>
            </a:r>
          </a:p>
          <a:p>
            <a:r>
              <a:rPr lang="en-US" dirty="0" smtClean="0"/>
              <a:t>How data should be indexed</a:t>
            </a:r>
          </a:p>
          <a:p>
            <a:r>
              <a:rPr lang="en-US" dirty="0" smtClean="0"/>
              <a:t>When data can be read or written</a:t>
            </a:r>
          </a:p>
          <a:p>
            <a:r>
              <a:rPr lang="en-US" dirty="0" smtClean="0"/>
              <a:t>Who can read and write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Firebase Database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1" y="3733800"/>
            <a:ext cx="897978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6200" y="3429000"/>
            <a:ext cx="9067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5105400" cy="233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990600"/>
            <a:ext cx="4724400" cy="457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3962400"/>
            <a:ext cx="8153400" cy="67606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Firebase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app, called from </a:t>
            </a:r>
            <a:r>
              <a:rPr lang="en-US" dirty="0" err="1" smtClean="0"/>
              <a:t>onCreate</a:t>
            </a:r>
            <a:r>
              <a:rPr lang="en-US" dirty="0" smtClean="0"/>
              <a:t> of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47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" y="2514600"/>
            <a:ext cx="910604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6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When App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Immediately writes to database if network connections exists: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48</a:t>
            </a:fld>
            <a:endParaRPr lang="en-US"/>
          </a:p>
        </p:txBody>
      </p:sp>
      <p:pic>
        <p:nvPicPr>
          <p:cNvPr id="174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08662"/>
            <a:ext cx="8153400" cy="442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6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Firebase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traditional tables</a:t>
            </a:r>
          </a:p>
          <a:p>
            <a:r>
              <a:rPr lang="en-US" dirty="0" smtClean="0"/>
              <a:t>"Everything is a JSON! tree"</a:t>
            </a:r>
          </a:p>
          <a:p>
            <a:r>
              <a:rPr lang="en-US" dirty="0" smtClean="0"/>
              <a:t>Children of main tree are like "tables" in traditional database</a:t>
            </a:r>
          </a:p>
          <a:p>
            <a:r>
              <a:rPr lang="en-US" dirty="0" smtClean="0"/>
              <a:t>Children of children are typically (but not always) like rows in a traditional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Mobile Backend as a Service providers exist?</a:t>
            </a:r>
          </a:p>
          <a:p>
            <a:pPr marL="742950" indent="-742950">
              <a:buAutoNum type="alphaUcPeriod"/>
            </a:pPr>
            <a:r>
              <a:rPr lang="en-US" dirty="0" smtClean="0"/>
              <a:t>1 or 2</a:t>
            </a:r>
          </a:p>
          <a:p>
            <a:pPr marL="742950" indent="-742950">
              <a:buAutoNum type="alphaUcPeriod"/>
            </a:pPr>
            <a:r>
              <a:rPr lang="en-US" dirty="0" smtClean="0"/>
              <a:t>about 5</a:t>
            </a:r>
          </a:p>
          <a:p>
            <a:pPr marL="742950" indent="-742950">
              <a:buAutoNum type="alphaUcPeriod"/>
            </a:pPr>
            <a:r>
              <a:rPr lang="en-US" dirty="0" smtClean="0"/>
              <a:t>about 10</a:t>
            </a:r>
          </a:p>
          <a:p>
            <a:pPr marL="742950" indent="-742950">
              <a:buAutoNum type="alphaUcPeriod"/>
            </a:pPr>
            <a:r>
              <a:rPr lang="en-US" dirty="0" smtClean="0"/>
              <a:t>about 20</a:t>
            </a:r>
          </a:p>
          <a:p>
            <a:pPr marL="742950" indent="-742950">
              <a:buAutoNum type="alphaUcPeriod"/>
            </a:pPr>
            <a:r>
              <a:rPr lang="en-US" dirty="0"/>
              <a:t>3</a:t>
            </a:r>
            <a:r>
              <a:rPr lang="en-US" dirty="0" smtClean="0"/>
              <a:t>0 or more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https://github.com/relatedcode/ParseAlternatives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Art Data on Firebase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3429000" cy="5211763"/>
          </a:xfrm>
        </p:spPr>
        <p:txBody>
          <a:bodyPr/>
          <a:lstStyle/>
          <a:p>
            <a:r>
              <a:rPr lang="en-US" dirty="0" smtClean="0"/>
              <a:t>equation count child to assign ids and pick random equation</a:t>
            </a:r>
          </a:p>
          <a:p>
            <a:r>
              <a:rPr lang="en-US" dirty="0" smtClean="0"/>
              <a:t>equation list with children for each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50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5715000" cy="669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keeps track of current equation count</a:t>
            </a:r>
          </a:p>
          <a:p>
            <a:r>
              <a:rPr lang="en-US" dirty="0" smtClean="0"/>
              <a:t>First value from database and listener so whenever count changes, local copy is updated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references to parts of JSON tree</a:t>
            </a:r>
          </a:p>
          <a:p>
            <a:r>
              <a:rPr lang="en-US" dirty="0" smtClean="0"/>
              <a:t>Update values (equation count)</a:t>
            </a:r>
          </a:p>
          <a:p>
            <a:r>
              <a:rPr lang="en-US" dirty="0" smtClean="0"/>
              <a:t>add children (new, good equations)</a:t>
            </a:r>
          </a:p>
          <a:p>
            <a:r>
              <a:rPr lang="en-US" dirty="0" smtClean="0"/>
              <a:t>pull random children (old, good equations)</a:t>
            </a:r>
          </a:p>
          <a:p>
            <a:r>
              <a:rPr lang="en-US" dirty="0" smtClean="0"/>
              <a:t>In main Random Art 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52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81600"/>
            <a:ext cx="8991600" cy="116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9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Art - Count Listener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53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2" y="1371600"/>
            <a:ext cx="8991600" cy="483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1981200"/>
            <a:ext cx="8534400" cy="1295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332" y="5816163"/>
            <a:ext cx="8854068" cy="457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Random Art - Save Equation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9144000" cy="6049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setValue</a:t>
            </a:r>
            <a:r>
              <a:rPr lang="en-US" dirty="0" smtClean="0"/>
              <a:t> method to add child</a:t>
            </a:r>
          </a:p>
          <a:p>
            <a:r>
              <a:rPr lang="en-US" dirty="0" smtClean="0"/>
              <a:t>Firebase data: String, Long, Double, Boolean, Map&lt;String, Object&gt;, List&lt;Object&gt;</a:t>
            </a:r>
          </a:p>
          <a:p>
            <a:r>
              <a:rPr lang="en-US" dirty="0" smtClean="0"/>
              <a:t>any custom object with 0 argument constructor and public getters for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54</a:t>
            </a:fld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8" y="762000"/>
            <a:ext cx="8953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178" y="3581400"/>
            <a:ext cx="8981378" cy="457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178" y="1828800"/>
            <a:ext cx="5748453" cy="457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Random Art - Get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11763"/>
          </a:xfrm>
        </p:spPr>
        <p:txBody>
          <a:bodyPr/>
          <a:lstStyle/>
          <a:p>
            <a:r>
              <a:rPr lang="en-US" dirty="0" smtClean="0"/>
              <a:t>Pick random child based on current number of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55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5008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286000"/>
            <a:ext cx="8991601" cy="304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1" y="3505200"/>
            <a:ext cx="7467600" cy="1828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dirty="0" smtClean="0"/>
              <a:t>JSON</a:t>
            </a:r>
            <a:endParaRPr lang="en-US" sz="1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56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17" y="2971800"/>
            <a:ext cx="3581400" cy="354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6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11763"/>
          </a:xfrm>
        </p:spPr>
        <p:txBody>
          <a:bodyPr/>
          <a:lstStyle/>
          <a:p>
            <a:r>
              <a:rPr lang="en-US" dirty="0" smtClean="0"/>
              <a:t>JavaScript Object Notation</a:t>
            </a:r>
          </a:p>
          <a:p>
            <a:r>
              <a:rPr lang="en-US" dirty="0" smtClean="0"/>
              <a:t>a way to represent JavaScript objects as Strings</a:t>
            </a:r>
          </a:p>
          <a:p>
            <a:r>
              <a:rPr lang="en-US" dirty="0" smtClean="0"/>
              <a:t>alternative to XML for passing data between servers and clients</a:t>
            </a:r>
          </a:p>
          <a:p>
            <a:r>
              <a:rPr lang="en-US" dirty="0" smtClean="0"/>
              <a:t>designed for data interchange format that humans can also read and write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57</a:t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17240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on two structures</a:t>
            </a:r>
          </a:p>
          <a:p>
            <a:pPr lvl="1"/>
            <a:r>
              <a:rPr lang="en-US" dirty="0" smtClean="0"/>
              <a:t>collection of name-value pairs: a.k.a. objects, records, </a:t>
            </a:r>
            <a:r>
              <a:rPr lang="en-US" dirty="0" err="1" smtClean="0"/>
              <a:t>structs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an ordered list of values: a.k.a. an array</a:t>
            </a:r>
          </a:p>
          <a:p>
            <a:r>
              <a:rPr lang="en-US" dirty="0"/>
              <a:t>o</a:t>
            </a:r>
            <a:r>
              <a:rPr lang="en-US" dirty="0" smtClean="0"/>
              <a:t>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58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65104"/>
            <a:ext cx="8228048" cy="187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7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rrays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string, number, object, array, true, false, null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59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9216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3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MBaaS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889"/>
            <a:ext cx="9322457" cy="400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9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60</a:t>
            </a:fld>
            <a:endParaRPr lang="en-US"/>
          </a:p>
        </p:txBody>
      </p:sp>
      <p:pic>
        <p:nvPicPr>
          <p:cNvPr id="1026" name="Picture 2" descr="http://www.json.org/valu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" y="1219200"/>
            <a:ext cx="819560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0122" y="5618922"/>
            <a:ext cx="9176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Syntax Diagrams for string and number: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://www.json.org/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32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JSON 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776330"/>
            <a:ext cx="8839200" cy="608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8582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" y="1371600"/>
            <a:ext cx="907567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95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(String):</a:t>
            </a:r>
          </a:p>
          <a:p>
            <a:pPr lvl="1"/>
            <a:r>
              <a:rPr lang="en-US" dirty="0" smtClean="0"/>
              <a:t>"Round Rock"</a:t>
            </a:r>
          </a:p>
          <a:p>
            <a:r>
              <a:rPr lang="en-US" dirty="0" smtClean="0"/>
              <a:t>array:</a:t>
            </a:r>
          </a:p>
          <a:p>
            <a:pPr lvl="1"/>
            <a:r>
              <a:rPr lang="en-US" dirty="0" smtClean="0"/>
              <a:t>["Round Rock", "Dallas", "Houston"]</a:t>
            </a:r>
          </a:p>
          <a:p>
            <a:r>
              <a:rPr lang="en-US" dirty="0" smtClean="0"/>
              <a:t>object</a:t>
            </a:r>
          </a:p>
          <a:p>
            <a:pPr lvl="1"/>
            <a:r>
              <a:rPr lang="en-US" dirty="0" smtClean="0"/>
              <a:t>{"height":70,"weight":165}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19230"/>
            <a:ext cx="1479406" cy="124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55" y="2590800"/>
            <a:ext cx="2943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Some Examples of </a:t>
            </a:r>
            <a:r>
              <a:rPr lang="en-US" dirty="0" err="1" smtClean="0"/>
              <a:t>MBaas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2" y="1108868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Parse</a:t>
            </a:r>
          </a:p>
          <a:p>
            <a:r>
              <a:rPr lang="en-US" dirty="0" smtClean="0"/>
              <a:t>Firebase (Google)</a:t>
            </a:r>
          </a:p>
          <a:p>
            <a:r>
              <a:rPr lang="en-US" dirty="0" smtClean="0"/>
              <a:t>Amazon Web Services</a:t>
            </a:r>
          </a:p>
          <a:p>
            <a:r>
              <a:rPr lang="en-US" dirty="0" smtClean="0"/>
              <a:t>Google Cloud Platform</a:t>
            </a:r>
          </a:p>
          <a:p>
            <a:r>
              <a:rPr lang="en-US" dirty="0" err="1" smtClean="0"/>
              <a:t>Heroku</a:t>
            </a:r>
            <a:endParaRPr lang="en-US" dirty="0" smtClean="0"/>
          </a:p>
          <a:p>
            <a:r>
              <a:rPr lang="en-US" dirty="0" err="1" smtClean="0"/>
              <a:t>PythonAnywhere</a:t>
            </a:r>
            <a:endParaRPr lang="en-US" dirty="0" smtClean="0"/>
          </a:p>
          <a:p>
            <a:r>
              <a:rPr lang="en-US" dirty="0" smtClean="0"/>
              <a:t>Rackspace Cloud</a:t>
            </a:r>
          </a:p>
          <a:p>
            <a:r>
              <a:rPr lang="en-US" dirty="0" err="1" smtClean="0"/>
              <a:t>BaasBox</a:t>
            </a:r>
            <a:r>
              <a:rPr lang="en-US" dirty="0" smtClean="0"/>
              <a:t> (Open Source)</a:t>
            </a:r>
          </a:p>
          <a:p>
            <a:r>
              <a:rPr lang="en-US" dirty="0" err="1" smtClean="0"/>
              <a:t>Usergrid</a:t>
            </a:r>
            <a:r>
              <a:rPr lang="en-US" dirty="0" smtClean="0"/>
              <a:t> (Open Source)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00545"/>
            <a:ext cx="1676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71" y="3886200"/>
            <a:ext cx="2924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19" y="5715000"/>
            <a:ext cx="3065318" cy="94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139914"/>
            <a:ext cx="263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1045"/>
            <a:ext cx="3013560" cy="7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1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199"/>
            <a:ext cx="8153400" cy="344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Using a </a:t>
            </a:r>
            <a:r>
              <a:rPr lang="en-US" dirty="0" err="1" smtClean="0"/>
              <a:t>MBaaS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3733800" cy="5211763"/>
          </a:xfrm>
        </p:spPr>
        <p:txBody>
          <a:bodyPr/>
          <a:lstStyle/>
          <a:p>
            <a:r>
              <a:rPr lang="en-US" dirty="0" smtClean="0"/>
              <a:t>Parse</a:t>
            </a:r>
          </a:p>
          <a:p>
            <a:r>
              <a:rPr lang="en-US" dirty="0" smtClean="0">
                <a:hlinkClick r:id="rId2"/>
              </a:rPr>
              <a:t>www.parse.com</a:t>
            </a:r>
            <a:endParaRPr lang="en-US" dirty="0" smtClean="0"/>
          </a:p>
          <a:p>
            <a:r>
              <a:rPr lang="en-US" dirty="0" smtClean="0"/>
              <a:t>various pricing models</a:t>
            </a:r>
          </a:p>
          <a:p>
            <a:r>
              <a:rPr lang="en-US" dirty="0" smtClean="0"/>
              <a:t>relatively easy to set up and use</a:t>
            </a:r>
          </a:p>
          <a:p>
            <a:r>
              <a:rPr lang="en-US" dirty="0" smtClean="0"/>
              <a:t>Going away</a:t>
            </a:r>
            <a:br>
              <a:rPr lang="en-US" dirty="0" smtClean="0"/>
            </a:br>
            <a:r>
              <a:rPr lang="en-US" dirty="0" smtClean="0"/>
              <a:t>1/28/2017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58589"/>
            <a:ext cx="48291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9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7958</TotalTime>
  <Words>1346</Words>
  <Application>Microsoft Office PowerPoint</Application>
  <PresentationFormat>On-screen Show (4:3)</PresentationFormat>
  <Paragraphs>328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CS371m - Mobile Computing</vt:lpstr>
      <vt:lpstr>The Cloud ……….</vt:lpstr>
      <vt:lpstr>Backend</vt:lpstr>
      <vt:lpstr>Back End As a Service - May Provide:</vt:lpstr>
      <vt:lpstr>Clicker</vt:lpstr>
      <vt:lpstr>MBaaS</vt:lpstr>
      <vt:lpstr>Some Examples of MBaas</vt:lpstr>
      <vt:lpstr>PowerPoint Presentation</vt:lpstr>
      <vt:lpstr>Examples of Using a MBaaS</vt:lpstr>
      <vt:lpstr>Parse Set Up in AndroidStudio</vt:lpstr>
      <vt:lpstr>Parse Set Up in AndroidStudio</vt:lpstr>
      <vt:lpstr>Testing Parse</vt:lpstr>
      <vt:lpstr>Testing Parse</vt:lpstr>
      <vt:lpstr>Result of Test</vt:lpstr>
      <vt:lpstr>ParseObject</vt:lpstr>
      <vt:lpstr>ParseObject</vt:lpstr>
      <vt:lpstr>Parse and RandomArt</vt:lpstr>
      <vt:lpstr>onClick for Keep This</vt:lpstr>
      <vt:lpstr>onClick for Save Equation - cont.</vt:lpstr>
      <vt:lpstr>saveEquation</vt:lpstr>
      <vt:lpstr>Parse Dashboard</vt:lpstr>
      <vt:lpstr>demo Saving an Equation</vt:lpstr>
      <vt:lpstr>Get Random Saved Art</vt:lpstr>
      <vt:lpstr>getRandomGoodArt</vt:lpstr>
      <vt:lpstr>callback object</vt:lpstr>
      <vt:lpstr>good one logcat</vt:lpstr>
      <vt:lpstr>More Parse</vt:lpstr>
      <vt:lpstr>Firebase</vt:lpstr>
      <vt:lpstr>Firebase</vt:lpstr>
      <vt:lpstr>Firebase for Android</vt:lpstr>
      <vt:lpstr>Firebase Project Set up</vt:lpstr>
      <vt:lpstr>Firebase Project Console</vt:lpstr>
      <vt:lpstr>Firebase for Android Project</vt:lpstr>
      <vt:lpstr>Adding Firebase to Android App</vt:lpstr>
      <vt:lpstr>Using keytool</vt:lpstr>
      <vt:lpstr>Debug Signing Certificate</vt:lpstr>
      <vt:lpstr>Running keytool</vt:lpstr>
      <vt:lpstr>Firebase Config File for App</vt:lpstr>
      <vt:lpstr>Firebase Config File for App</vt:lpstr>
      <vt:lpstr>google-services.json</vt:lpstr>
      <vt:lpstr>Update Gradle Files</vt:lpstr>
      <vt:lpstr>Firebase Capabilities</vt:lpstr>
      <vt:lpstr>Firebase Database</vt:lpstr>
      <vt:lpstr>One More Setup Step</vt:lpstr>
      <vt:lpstr>Firebase Database Rules</vt:lpstr>
      <vt:lpstr>Firebase Database Rules</vt:lpstr>
      <vt:lpstr>Hello Firebase</vt:lpstr>
      <vt:lpstr>Result When App Run</vt:lpstr>
      <vt:lpstr>Firebase database</vt:lpstr>
      <vt:lpstr>Random Art Data on Firebase</vt:lpstr>
      <vt:lpstr>Random Art</vt:lpstr>
      <vt:lpstr>Random Art</vt:lpstr>
      <vt:lpstr>Random Art - Count Listener</vt:lpstr>
      <vt:lpstr>Random Art - Save Equation </vt:lpstr>
      <vt:lpstr>Random Art - Get Equation</vt:lpstr>
      <vt:lpstr>JSON</vt:lpstr>
      <vt:lpstr>JSON</vt:lpstr>
      <vt:lpstr>JSON Format</vt:lpstr>
      <vt:lpstr>JSON Format</vt:lpstr>
      <vt:lpstr>JSON Values</vt:lpstr>
      <vt:lpstr>JSON Strings</vt:lpstr>
      <vt:lpstr>JSON Numbers</vt:lpstr>
      <vt:lpstr>JSON Examples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326</cp:revision>
  <cp:lastPrinted>2012-01-30T16:00:04Z</cp:lastPrinted>
  <dcterms:created xsi:type="dcterms:W3CDTF">2012-01-17T18:47:14Z</dcterms:created>
  <dcterms:modified xsi:type="dcterms:W3CDTF">2017-04-03T17:28:08Z</dcterms:modified>
</cp:coreProperties>
</file>