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441" r:id="rId1"/>
  </p:sldMasterIdLst>
  <p:notesMasterIdLst>
    <p:notesMasterId r:id="rId22"/>
  </p:notesMasterIdLst>
  <p:sldIdLst>
    <p:sldId id="256" r:id="rId2"/>
    <p:sldId id="265" r:id="rId3"/>
    <p:sldId id="260" r:id="rId4"/>
    <p:sldId id="1043" r:id="rId5"/>
    <p:sldId id="1044" r:id="rId6"/>
    <p:sldId id="1053" r:id="rId7"/>
    <p:sldId id="1028" r:id="rId8"/>
    <p:sldId id="281" r:id="rId9"/>
    <p:sldId id="1054" r:id="rId10"/>
    <p:sldId id="1030" r:id="rId11"/>
    <p:sldId id="277" r:id="rId12"/>
    <p:sldId id="1047" r:id="rId13"/>
    <p:sldId id="1048" r:id="rId14"/>
    <p:sldId id="1050" r:id="rId15"/>
    <p:sldId id="1049" r:id="rId16"/>
    <p:sldId id="1051" r:id="rId17"/>
    <p:sldId id="1037" r:id="rId18"/>
    <p:sldId id="1055" r:id="rId19"/>
    <p:sldId id="1056" r:id="rId20"/>
    <p:sldId id="29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21"/>
    <p:restoredTop sz="88231"/>
  </p:normalViewPr>
  <p:slideViewPr>
    <p:cSldViewPr snapToGrid="0" snapToObjects="1">
      <p:cViewPr varScale="1">
        <p:scale>
          <a:sx n="108" d="100"/>
          <a:sy n="108" d="100"/>
        </p:scale>
        <p:origin x="3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784EA8-2C29-234B-910F-451117756C1B}" type="datetimeFigureOut">
              <a:rPr lang="en-US" smtClean="0"/>
              <a:t>10/4/24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B7D656-808E-CD4E-8601-9DC39ED55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22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7D656-808E-CD4E-8601-9DC39ED55F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403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7D656-808E-CD4E-8601-9DC39ED55F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846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7D656-808E-CD4E-8601-9DC39ED55F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125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AB3A824-1A51-4B26-AD58-A6D8E14F6C04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reeform 6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4" name="Freeform 6"/>
          <p:cNvSpPr/>
          <p:nvPr/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6CA373-269A-B34B-940F-0277B811AD82}"/>
              </a:ext>
            </a:extLst>
          </p:cNvPr>
          <p:cNvSpPr/>
          <p:nvPr userDrawn="1"/>
        </p:nvSpPr>
        <p:spPr>
          <a:xfrm>
            <a:off x="992777" y="966651"/>
            <a:ext cx="3035749" cy="41863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1E85C9-01CC-0044-BF0D-43AF8AF40C05}"/>
              </a:ext>
            </a:extLst>
          </p:cNvPr>
          <p:cNvSpPr/>
          <p:nvPr userDrawn="1"/>
        </p:nvSpPr>
        <p:spPr>
          <a:xfrm>
            <a:off x="8141808" y="1685652"/>
            <a:ext cx="3035749" cy="41863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4000" cap="none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43421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2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074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0962" y="685800"/>
            <a:ext cx="9761838" cy="512805"/>
          </a:xfrm>
        </p:spPr>
        <p:txBody>
          <a:bodyPr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0962" y="1445741"/>
            <a:ext cx="9761838" cy="4421659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 sz="1800" i="0"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0962" y="6468902"/>
            <a:ext cx="1204572" cy="404614"/>
          </a:xfrm>
        </p:spPr>
        <p:txBody>
          <a:bodyPr/>
          <a:lstStyle/>
          <a:p>
            <a:fld id="{97D162C4-EDD9-4389-A98B-B87ECEA2A816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258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E5059C3-6A89-4494-99FF-5A4D6FFD50EB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31B85C-198C-9942-AAE9-FBFE4A4E9952}"/>
              </a:ext>
            </a:extLst>
          </p:cNvPr>
          <p:cNvSpPr/>
          <p:nvPr userDrawn="1"/>
        </p:nvSpPr>
        <p:spPr>
          <a:xfrm>
            <a:off x="8072847" y="1384663"/>
            <a:ext cx="3122022" cy="446749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0970" y="1327486"/>
            <a:ext cx="9612971" cy="3947973"/>
          </a:xfrm>
        </p:spPr>
        <p:txBody>
          <a:bodyPr anchor="b">
            <a:normAutofit/>
          </a:bodyPr>
          <a:lstStyle>
            <a:lvl1pPr algn="r">
              <a:defRPr sz="4400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3609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0770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7549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9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730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7D525BB-DA17-4BA0-B3C8-3AC3ABC827E6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403658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6C4C9A-3960-41CF-A4E9-2A8FB932454B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62579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3CBC1C18-307B-4F68-A007-B5B542270E8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40292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2" r:id="rId1"/>
    <p:sldLayoutId id="2147484443" r:id="rId2"/>
    <p:sldLayoutId id="2147484444" r:id="rId3"/>
    <p:sldLayoutId id="2147484445" r:id="rId4"/>
    <p:sldLayoutId id="2147484446" r:id="rId5"/>
    <p:sldLayoutId id="2147484447" r:id="rId6"/>
    <p:sldLayoutId id="2147484448" r:id="rId7"/>
    <p:sldLayoutId id="2147484449" r:id="rId8"/>
    <p:sldLayoutId id="2147484450" r:id="rId9"/>
    <p:sldLayoutId id="2147484451" r:id="rId10"/>
    <p:sldLayoutId id="2147484452" r:id="rId11"/>
  </p:sldLayoutIdLst>
  <p:hf sldNum="0"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90.png"/><Relationship Id="rId4" Type="http://schemas.openxmlformats.org/officeDocument/2006/relationships/image" Target="../media/image382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6.tiff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3.png"/><Relationship Id="rId2" Type="http://schemas.openxmlformats.org/officeDocument/2006/relationships/image" Target="../media/image5.tiff"/><Relationship Id="rId16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8.tiff"/><Relationship Id="rId15" Type="http://schemas.openxmlformats.org/officeDocument/2006/relationships/image" Target="../media/image110.png"/><Relationship Id="rId10" Type="http://schemas.openxmlformats.org/officeDocument/2006/relationships/image" Target="../media/image9.png"/><Relationship Id="rId4" Type="http://schemas.openxmlformats.org/officeDocument/2006/relationships/image" Target="../media/image7.tiff"/><Relationship Id="rId9" Type="http://schemas.openxmlformats.org/officeDocument/2006/relationships/image" Target="../media/image8.png"/><Relationship Id="rId14" Type="http://schemas.openxmlformats.org/officeDocument/2006/relationships/image" Target="../media/image10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tiff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1.png"/><Relationship Id="rId10" Type="http://schemas.openxmlformats.org/officeDocument/2006/relationships/image" Target="../media/image9.tiff"/><Relationship Id="rId4" Type="http://schemas.openxmlformats.org/officeDocument/2006/relationships/image" Target="../media/image7.tiff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7.tiff"/><Relationship Id="rId7" Type="http://schemas.openxmlformats.org/officeDocument/2006/relationships/image" Target="../media/image12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8.tiff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13" Type="http://schemas.openxmlformats.org/officeDocument/2006/relationships/image" Target="../media/image36.png"/><Relationship Id="rId3" Type="http://schemas.openxmlformats.org/officeDocument/2006/relationships/image" Target="../media/image7.tiff"/><Relationship Id="rId7" Type="http://schemas.openxmlformats.org/officeDocument/2006/relationships/image" Target="../media/image12.png"/><Relationship Id="rId12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8.tiff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13" Type="http://schemas.openxmlformats.org/officeDocument/2006/relationships/image" Target="../media/image36.png"/><Relationship Id="rId3" Type="http://schemas.openxmlformats.org/officeDocument/2006/relationships/image" Target="../media/image8.tiff"/><Relationship Id="rId7" Type="http://schemas.openxmlformats.org/officeDocument/2006/relationships/image" Target="../media/image12.png"/><Relationship Id="rId12" Type="http://schemas.openxmlformats.org/officeDocument/2006/relationships/image" Target="../media/image35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A8A40-0414-5045-A8A9-E07268325B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6073" y="1295746"/>
            <a:ext cx="9850582" cy="2098226"/>
          </a:xfrm>
        </p:spPr>
        <p:txBody>
          <a:bodyPr/>
          <a:lstStyle/>
          <a:p>
            <a:pPr algn="l">
              <a:spcBef>
                <a:spcPts val="0"/>
              </a:spcBef>
            </a:pPr>
            <a:r>
              <a:rPr lang="en-US" dirty="0"/>
              <a:t>Buy Many Mechanisms: 						</a:t>
            </a:r>
            <a:r>
              <a:rPr lang="en-US" sz="2800" dirty="0"/>
              <a:t>A new perspective on revenue-optimal mechanism design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826597D-BBD0-9A4F-ACA4-60392E208F0E}"/>
              </a:ext>
            </a:extLst>
          </p:cNvPr>
          <p:cNvSpPr txBox="1">
            <a:spLocks/>
          </p:cNvSpPr>
          <p:nvPr/>
        </p:nvSpPr>
        <p:spPr>
          <a:xfrm>
            <a:off x="1191493" y="4470684"/>
            <a:ext cx="8272058" cy="1929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/>
              <a:t>SHUCHI CHAWLA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3F579A-45DD-4346-814D-BBDEA46E2C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30" t="6928" r="2252" b="25243"/>
          <a:stretch/>
        </p:blipFill>
        <p:spPr>
          <a:xfrm>
            <a:off x="9388425" y="4174948"/>
            <a:ext cx="1146142" cy="13158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7656D5-F77B-B441-95FE-3A79172C63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47" t="148" r="16830" b="14499"/>
          <a:stretch/>
        </p:blipFill>
        <p:spPr>
          <a:xfrm>
            <a:off x="7734951" y="4174949"/>
            <a:ext cx="1096423" cy="13158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C55DF759-CCDC-BE4F-A9D1-64C3F1913997}"/>
              </a:ext>
            </a:extLst>
          </p:cNvPr>
          <p:cNvSpPr txBox="1">
            <a:spLocks/>
          </p:cNvSpPr>
          <p:nvPr/>
        </p:nvSpPr>
        <p:spPr>
          <a:xfrm>
            <a:off x="6057744" y="5396213"/>
            <a:ext cx="6050640" cy="740231"/>
          </a:xfrm>
          <a:prstGeom prst="rect">
            <a:avLst/>
          </a:prstGeom>
        </p:spPr>
        <p:txBody>
          <a:bodyPr vert="horz" lIns="91440" tIns="91440" rIns="91440" bIns="9144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b="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Joint work with: </a:t>
            </a:r>
            <a:r>
              <a:rPr lang="en-US" sz="1800" dirty="0" err="1"/>
              <a:t>Yifeng</a:t>
            </a:r>
            <a:r>
              <a:rPr lang="en-US" sz="1800" dirty="0"/>
              <a:t> Teng &amp; Christos </a:t>
            </a:r>
            <a:r>
              <a:rPr lang="en-US" sz="1800" dirty="0" err="1"/>
              <a:t>Tzamos</a:t>
            </a:r>
            <a:endParaRPr lang="en-US" sz="1400" dirty="0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FF9BBE77-FEA8-F943-8A10-0E28DC37D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741" y="5122430"/>
            <a:ext cx="1215154" cy="34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University of Wisconsin-Madison Customer Story - Salesforce.org">
            <a:extLst>
              <a:ext uri="{FF2B5EF4-FFF2-40B4-BE49-F238E27FC236}">
                <a16:creationId xmlns:a16="http://schemas.microsoft.com/office/drawing/2014/main" id="{65A50869-65A7-AA4A-94EA-193F13FE8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263" y="4844681"/>
            <a:ext cx="1386340" cy="87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93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8FA312-9358-6F4F-B343-C6095A724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Approximability and other properties</a:t>
            </a:r>
            <a:br>
              <a:rPr lang="en-US" dirty="0"/>
            </a:br>
            <a:r>
              <a:rPr lang="en-US" dirty="0"/>
              <a:t>of Buy-Many mechanisms</a:t>
            </a:r>
          </a:p>
        </p:txBody>
      </p:sp>
    </p:spTree>
    <p:extLst>
      <p:ext uri="{BB962C8B-B14F-4D97-AF65-F5344CB8AC3E}">
        <p14:creationId xmlns:p14="http://schemas.microsoft.com/office/powerpoint/2010/main" val="1805205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B2108-3F20-8E4F-B81E-AC39148D1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Optimal buy-many mechanisms can be well approximated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53207A-B2E1-4341-BA82-D9408389374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10962" y="1445742"/>
                <a:ext cx="10855852" cy="5167329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dirty="0"/>
                  <a:t>Theorem 1: For </a:t>
                </a:r>
                <a:r>
                  <a:rPr lang="en-US" u="sng" dirty="0"/>
                  <a:t>any</a:t>
                </a:r>
                <a:r>
                  <a:rPr lang="en-US" dirty="0"/>
                  <a:t> value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,</a:t>
                </a:r>
              </a:p>
              <a:p>
                <a:pPr marL="0" indent="0">
                  <a:buNone/>
                </a:pPr>
                <a:r>
                  <a:rPr lang="en-US" dirty="0"/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Buy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many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optimal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revenue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SRev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For example,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dirty="0"/>
                  <a:t> items, we can have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OPT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SRev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r>
                  <a:rPr lang="en-US" dirty="0"/>
                  <a:t>      But we always have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SRev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&gt;0.36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Buy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many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Rev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Can get better bounds in some special cases e.g. ”ordered” items 	      </a:t>
                </a:r>
                <a:r>
                  <a:rPr lang="en-US" sz="1600" dirty="0">
                    <a:solidFill>
                      <a:schemeClr val="accent5">
                        <a:lumMod val="50000"/>
                      </a:schemeClr>
                    </a:solidFill>
                  </a:rPr>
                  <a:t>[C. </a:t>
                </a:r>
                <a:r>
                  <a:rPr lang="en-US" sz="1600" dirty="0" err="1">
                    <a:solidFill>
                      <a:schemeClr val="accent5">
                        <a:lumMod val="50000"/>
                      </a:schemeClr>
                    </a:solidFill>
                  </a:rPr>
                  <a:t>Rezvan</a:t>
                </a:r>
                <a:r>
                  <a:rPr lang="en-US" sz="1600" dirty="0">
                    <a:solidFill>
                      <a:schemeClr val="accent5">
                        <a:lumMod val="50000"/>
                      </a:schemeClr>
                    </a:solidFill>
                  </a:rPr>
                  <a:t> Teng Tzamos’21]</a:t>
                </a:r>
              </a:p>
              <a:p>
                <a:pPr marL="0" indent="0">
                  <a:buNone/>
                </a:pPr>
                <a:endParaRPr lang="en-US" sz="1800" dirty="0"/>
              </a:p>
              <a:p>
                <a:pPr marL="0" indent="0">
                  <a:buNone/>
                </a:pPr>
                <a:r>
                  <a:rPr lang="en-US" sz="1600" dirty="0"/>
                  <a:t>Previous work showed…</a:t>
                </a:r>
              </a:p>
              <a:p>
                <a:pPr marL="0" indent="0">
                  <a:spcBef>
                    <a:spcPts val="400"/>
                  </a:spcBef>
                  <a:buNone/>
                </a:pPr>
                <a:r>
                  <a:rPr lang="en-US" sz="1600" dirty="0">
                    <a:solidFill>
                      <a:schemeClr val="accent5">
                        <a:lumMod val="50000"/>
                      </a:schemeClr>
                    </a:solidFill>
                  </a:rPr>
                  <a:t>[</a:t>
                </a:r>
                <a:r>
                  <a:rPr lang="en-US" sz="1600" dirty="0" err="1">
                    <a:solidFill>
                      <a:schemeClr val="accent5">
                        <a:lumMod val="50000"/>
                      </a:schemeClr>
                    </a:solidFill>
                  </a:rPr>
                  <a:t>Briest</a:t>
                </a:r>
                <a:r>
                  <a:rPr lang="en-US" sz="1600" dirty="0">
                    <a:solidFill>
                      <a:schemeClr val="accent5">
                        <a:lumMod val="50000"/>
                      </a:schemeClr>
                    </a:solidFill>
                  </a:rPr>
                  <a:t> C. Kleinberg Weinberg’10]</a:t>
                </a:r>
                <a:r>
                  <a:rPr lang="en-US" sz="1600" dirty="0"/>
                  <a:t>: For any distribution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1600" dirty="0"/>
                  <a:t> over </a:t>
                </a:r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</a:rPr>
                  <a:t>unit-demand </a:t>
                </a:r>
                <a:r>
                  <a:rPr lang="en-US" sz="1600" dirty="0"/>
                  <a:t>valuations, Buy-many Rev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m:rPr>
                        <m:nor/>
                      </m:rPr>
                      <a:rPr lang="en-US" sz="1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/>
                  <a:t> </a:t>
                </a:r>
                <a:r>
                  <a:rPr lang="en-US" sz="1600" dirty="0" err="1"/>
                  <a:t>SRev</a:t>
                </a:r>
                <a:r>
                  <a:rPr lang="en-US" sz="1600" dirty="0"/>
                  <a:t>.</a:t>
                </a:r>
              </a:p>
              <a:p>
                <a:pPr marL="0" indent="0">
                  <a:spcBef>
                    <a:spcPts val="400"/>
                  </a:spcBef>
                  <a:buNone/>
                </a:pPr>
                <a:r>
                  <a:rPr lang="en-US" sz="1600" dirty="0">
                    <a:solidFill>
                      <a:schemeClr val="accent5">
                        <a:lumMod val="50000"/>
                      </a:schemeClr>
                    </a:solidFill>
                  </a:rPr>
                  <a:t>[</a:t>
                </a:r>
                <a:r>
                  <a:rPr lang="en-US" sz="1600" dirty="0" err="1">
                    <a:solidFill>
                      <a:schemeClr val="accent5">
                        <a:lumMod val="50000"/>
                      </a:schemeClr>
                    </a:solidFill>
                  </a:rPr>
                  <a:t>Babaioff</a:t>
                </a:r>
                <a:r>
                  <a:rPr lang="en-US" sz="1600" dirty="0">
                    <a:solidFill>
                      <a:schemeClr val="accent5">
                        <a:lumMod val="50000"/>
                      </a:schemeClr>
                    </a:solidFill>
                  </a:rPr>
                  <a:t> Nisan Rubinstein’18]: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 </m:t>
                    </m:r>
                  </m:oMath>
                </a14:m>
                <a:r>
                  <a:rPr lang="en-US" sz="1600" dirty="0"/>
                  <a:t>product distributions over additive values for which Buy-many Rev &lt; OPT.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53207A-B2E1-4341-BA82-D940838937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0962" y="1445742"/>
                <a:ext cx="10855852" cy="5167329"/>
              </a:xfrm>
              <a:blipFill>
                <a:blip r:embed="rId2"/>
                <a:stretch>
                  <a:fillRect l="-585" t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1EEF488-BD4C-AA4C-9922-C138E419AD0B}"/>
              </a:ext>
            </a:extLst>
          </p:cNvPr>
          <p:cNvSpPr txBox="1"/>
          <p:nvPr/>
        </p:nvSpPr>
        <p:spPr>
          <a:xfrm>
            <a:off x="9332772" y="1178552"/>
            <a:ext cx="2152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[C. Teng Tzamos’19]</a:t>
            </a:r>
          </a:p>
        </p:txBody>
      </p:sp>
    </p:spTree>
    <p:extLst>
      <p:ext uri="{BB962C8B-B14F-4D97-AF65-F5344CB8AC3E}">
        <p14:creationId xmlns:p14="http://schemas.microsoft.com/office/powerpoint/2010/main" val="264184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B2108-3F20-8E4F-B81E-AC39148D1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Optimal buy-many mechanisms can be well approximated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53207A-B2E1-4341-BA82-D9408389374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10961" y="1445741"/>
                <a:ext cx="10889995" cy="506193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Theorem 1: For </a:t>
                </a:r>
                <a:r>
                  <a:rPr lang="en-US" u="sng" dirty="0"/>
                  <a:t>any</a:t>
                </a:r>
                <a:r>
                  <a:rPr lang="en-US" dirty="0"/>
                  <a:t> value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,</a:t>
                </a:r>
              </a:p>
              <a:p>
                <a:pPr marL="0" indent="0">
                  <a:buNone/>
                </a:pPr>
                <a:r>
                  <a:rPr lang="en-US" dirty="0"/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Buy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many</m:t>
                        </m:r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optimal</m:t>
                        </m:r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revenue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func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SRev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Theorem 2: There exists a distribution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over additive valuations such that</a:t>
                </a:r>
              </a:p>
              <a:p>
                <a:pPr marL="0" indent="0">
                  <a:buNone/>
                </a:pPr>
                <a:r>
                  <a:rPr lang="en-US" dirty="0"/>
                  <a:t>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uy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any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Rev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</m:e>
                    </m:d>
                  </m:oMath>
                </a14:m>
                <a:r>
                  <a:rPr lang="en-US" dirty="0"/>
                  <a:t> Revenue of any “succinct” mechanism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53207A-B2E1-4341-BA82-D940838937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0961" y="1445741"/>
                <a:ext cx="10889995" cy="5061937"/>
              </a:xfrm>
              <a:blipFill>
                <a:blip r:embed="rId2"/>
                <a:stretch>
                  <a:fillRect l="-583" t="-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Line Callout 2 (Border and Accent Bar) 3">
            <a:extLst>
              <a:ext uri="{FF2B5EF4-FFF2-40B4-BE49-F238E27FC236}">
                <a16:creationId xmlns:a16="http://schemas.microsoft.com/office/drawing/2014/main" id="{EE8E32ED-82B8-2A4B-B0FE-EB552AF786F9}"/>
              </a:ext>
            </a:extLst>
          </p:cNvPr>
          <p:cNvSpPr/>
          <p:nvPr/>
        </p:nvSpPr>
        <p:spPr>
          <a:xfrm>
            <a:off x="9332772" y="3730520"/>
            <a:ext cx="2447550" cy="630109"/>
          </a:xfrm>
          <a:prstGeom prst="accentBorderCallout2">
            <a:avLst>
              <a:gd name="adj1" fmla="val 67751"/>
              <a:gd name="adj2" fmla="val -1541"/>
              <a:gd name="adj3" fmla="val 53503"/>
              <a:gd name="adj4" fmla="val -11893"/>
              <a:gd name="adj5" fmla="val -35520"/>
              <a:gd name="adj6" fmla="val -33106"/>
            </a:avLst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014D500-FA1F-1844-8316-D943F18ABED3}"/>
                  </a:ext>
                </a:extLst>
              </p:cNvPr>
              <p:cNvSpPr txBox="1"/>
              <p:nvPr/>
            </p:nvSpPr>
            <p:spPr>
              <a:xfrm>
                <a:off x="9332772" y="3730520"/>
                <a:ext cx="2768184" cy="63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2">
                        <a:lumMod val="50000"/>
                      </a:schemeClr>
                    </a:solidFill>
                  </a:rPr>
                  <a:t>One that can be described using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  <m:r>
                          <a:rPr lang="en-US" sz="16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1/4</m:t>
                            </m:r>
                          </m:sup>
                        </m:sSup>
                        <m:r>
                          <a:rPr lang="en-US" sz="16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chemeClr val="accent2">
                        <a:lumMod val="50000"/>
                      </a:schemeClr>
                    </a:solidFill>
                  </a:rPr>
                  <a:t> bits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014D500-FA1F-1844-8316-D943F18AB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2772" y="3730520"/>
                <a:ext cx="2768184" cy="630109"/>
              </a:xfrm>
              <a:prstGeom prst="rect">
                <a:avLst/>
              </a:prstGeom>
              <a:blipFill>
                <a:blip r:embed="rId3"/>
                <a:stretch>
                  <a:fillRect l="-913" t="-200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1EEF488-BD4C-AA4C-9922-C138E419AD0B}"/>
              </a:ext>
            </a:extLst>
          </p:cNvPr>
          <p:cNvSpPr txBox="1"/>
          <p:nvPr/>
        </p:nvSpPr>
        <p:spPr>
          <a:xfrm>
            <a:off x="9332772" y="1178552"/>
            <a:ext cx="2152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[C. Teng Tzamos’19]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E485E1-5E7E-CE43-BD7D-BA7C94A01829}"/>
              </a:ext>
            </a:extLst>
          </p:cNvPr>
          <p:cNvGrpSpPr/>
          <p:nvPr/>
        </p:nvGrpSpPr>
        <p:grpSpPr>
          <a:xfrm>
            <a:off x="4870187" y="5034544"/>
            <a:ext cx="1776796" cy="1601387"/>
            <a:chOff x="4870187" y="5034544"/>
            <a:chExt cx="1776796" cy="1601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83440662-53BD-D548-BE1A-2269145952E3}"/>
                    </a:ext>
                  </a:extLst>
                </p:cNvPr>
                <p:cNvSpPr txBox="1"/>
                <p:nvPr/>
              </p:nvSpPr>
              <p:spPr>
                <a:xfrm>
                  <a:off x="5478348" y="6328154"/>
                  <a:ext cx="596317" cy="307777"/>
                </a:xfrm>
                <a:prstGeom prst="rect">
                  <a:avLst/>
                </a:prstGeom>
                <a:noFill/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SRev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83440662-53BD-D548-BE1A-2269145952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8348" y="6328154"/>
                  <a:ext cx="596317" cy="307777"/>
                </a:xfrm>
                <a:prstGeom prst="rect">
                  <a:avLst/>
                </a:prstGeom>
                <a:blipFill>
                  <a:blip r:embed="rId4"/>
                  <a:stretch>
                    <a:fillRect l="-8163" r="-6122" b="-3704"/>
                  </a:stretch>
                </a:blip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866CA65-E037-A544-AE7B-43F93F43EBF0}"/>
                    </a:ext>
                  </a:extLst>
                </p:cNvPr>
                <p:cNvSpPr txBox="1"/>
                <p:nvPr/>
              </p:nvSpPr>
              <p:spPr>
                <a:xfrm>
                  <a:off x="4870187" y="5034544"/>
                  <a:ext cx="1776796" cy="307777"/>
                </a:xfrm>
                <a:prstGeom prst="rect">
                  <a:avLst/>
                </a:prstGeom>
                <a:noFill/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txBody>
                <a:bodyPr wrap="square" lIns="18288" tIns="0" rIns="18288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uy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many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Rev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866CA65-E037-A544-AE7B-43F93F43EB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0187" y="5034544"/>
                  <a:ext cx="1776796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1418" t="-8000" r="-1418" b="-40000"/>
                  </a:stretch>
                </a:blip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56B4B66-5E1D-F04B-8298-9BE1B47E7263}"/>
                </a:ext>
              </a:extLst>
            </p:cNvPr>
            <p:cNvCxnSpPr>
              <a:cxnSpLocks/>
              <a:stCxn id="9" idx="2"/>
              <a:endCxn id="8" idx="0"/>
            </p:cNvCxnSpPr>
            <p:nvPr/>
          </p:nvCxnSpPr>
          <p:spPr>
            <a:xfrm>
              <a:off x="5758585" y="5342321"/>
              <a:ext cx="17922" cy="985833"/>
            </a:xfrm>
            <a:prstGeom prst="straightConnector1">
              <a:avLst/>
            </a:prstGeom>
            <a:ln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9C8985A-FED2-E64B-B894-41DFB223DEA6}"/>
                    </a:ext>
                  </a:extLst>
                </p:cNvPr>
                <p:cNvSpPr txBox="1"/>
                <p:nvPr/>
              </p:nvSpPr>
              <p:spPr>
                <a:xfrm>
                  <a:off x="5300717" y="5686666"/>
                  <a:ext cx="970457" cy="307777"/>
                </a:xfrm>
                <a:prstGeom prst="rect">
                  <a:avLst/>
                </a:prstGeom>
                <a:solidFill>
                  <a:schemeClr val="bg2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l-G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Θ</m:t>
                            </m:r>
                            <m:r>
                              <a:rPr lang="en-US" sz="20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9C8985A-FED2-E64B-B894-41DFB223DE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00717" y="5686666"/>
                  <a:ext cx="970457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5195" r="-9091" b="-3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0A69D6F-1C88-5747-9E61-5D978EEB1B16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 flipH="1">
            <a:off x="5758585" y="4324115"/>
            <a:ext cx="14538" cy="710429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0463C71-87F9-7141-8F0D-C4580913BCAD}"/>
                  </a:ext>
                </a:extLst>
              </p:cNvPr>
              <p:cNvSpPr txBox="1"/>
              <p:nvPr/>
            </p:nvSpPr>
            <p:spPr>
              <a:xfrm>
                <a:off x="5610364" y="4507403"/>
                <a:ext cx="338233" cy="369332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0463C71-87F9-7141-8F0D-C4580913BC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0364" y="4507403"/>
                <a:ext cx="338233" cy="369332"/>
              </a:xfrm>
              <a:prstGeom prst="rect">
                <a:avLst/>
              </a:prstGeom>
              <a:blipFill>
                <a:blip r:embed="rId7"/>
                <a:stretch>
                  <a:fillRect l="-10714" r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E40E8CD5-0550-734D-BDF0-50D7659DC10A}"/>
              </a:ext>
            </a:extLst>
          </p:cNvPr>
          <p:cNvGrpSpPr/>
          <p:nvPr/>
        </p:nvGrpSpPr>
        <p:grpSpPr>
          <a:xfrm>
            <a:off x="4284560" y="4016338"/>
            <a:ext cx="3808712" cy="2491340"/>
            <a:chOff x="4284560" y="4016338"/>
            <a:chExt cx="3808712" cy="24913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D8B6AB0-5CA6-714D-B0CB-A86AA43C843B}"/>
                    </a:ext>
                  </a:extLst>
                </p:cNvPr>
                <p:cNvSpPr txBox="1"/>
                <p:nvPr/>
              </p:nvSpPr>
              <p:spPr>
                <a:xfrm>
                  <a:off x="5507826" y="4016338"/>
                  <a:ext cx="530594" cy="307777"/>
                </a:xfrm>
                <a:prstGeom prst="rect">
                  <a:avLst/>
                </a:prstGeom>
                <a:noFill/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OPT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D8B6AB0-5CA6-714D-B0CB-A86AA43C84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07826" y="4016338"/>
                  <a:ext cx="530594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9091" r="-6818" b="-3846"/>
                  </a:stretch>
                </a:blip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DA176D85-9646-EE4B-A31A-0B686EC53B86}"/>
                </a:ext>
              </a:extLst>
            </p:cNvPr>
            <p:cNvSpPr/>
            <p:nvPr/>
          </p:nvSpPr>
          <p:spPr>
            <a:xfrm>
              <a:off x="4284560" y="4200142"/>
              <a:ext cx="3622880" cy="2307536"/>
            </a:xfrm>
            <a:prstGeom prst="arc">
              <a:avLst>
                <a:gd name="adj1" fmla="val 16200000"/>
                <a:gd name="adj2" fmla="val 5149039"/>
              </a:avLst>
            </a:prstGeom>
            <a:ln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E9399DB-8D97-3F42-8D3D-FC2AD06AFAB2}"/>
                    </a:ext>
                  </a:extLst>
                </p:cNvPr>
                <p:cNvSpPr txBox="1"/>
                <p:nvPr/>
              </p:nvSpPr>
              <p:spPr>
                <a:xfrm>
                  <a:off x="7755039" y="5039232"/>
                  <a:ext cx="338233" cy="369332"/>
                </a:xfrm>
                <a:prstGeom prst="rect">
                  <a:avLst/>
                </a:prstGeom>
                <a:solidFill>
                  <a:schemeClr val="bg2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E9399DB-8D97-3F42-8D3D-FC2AD06AFA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039" y="5039232"/>
                  <a:ext cx="338233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10714" r="-10714" b="-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7250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4AF4F-AD77-B048-A71A-5508EB59C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about a 99% approximation to optimal revenue?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047332-1A6B-EC48-A345-5579FD8DB9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10962" y="1445741"/>
                <a:ext cx="10509241" cy="490629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1800" dirty="0"/>
                  <a:t>Menu size complexity: min number of menu options needed to describe the mechanism</a:t>
                </a:r>
              </a:p>
              <a:p>
                <a:endParaRPr lang="en-US" sz="1800" dirty="0"/>
              </a:p>
              <a:p>
                <a:pPr marL="0" indent="0">
                  <a:buNone/>
                </a:pPr>
                <a:r>
                  <a:rPr lang="en-US" sz="1800" dirty="0"/>
                  <a:t>How many menu options do we need to get 99% of the optimal revenue?</a:t>
                </a:r>
              </a:p>
              <a:p>
                <a:pPr lvl="1"/>
                <a:r>
                  <a:rPr lang="en-US" sz="1600" dirty="0">
                    <a:solidFill>
                      <a:srgbClr val="C00000"/>
                    </a:solidFill>
                  </a:rPr>
                  <a:t>Infinitely many </a:t>
                </a:r>
                <a:r>
                  <a:rPr lang="en-US" sz="1600" dirty="0"/>
                  <a:t>in general</a:t>
                </a:r>
              </a:p>
              <a:p>
                <a:pPr lvl="1"/>
                <a:r>
                  <a:rPr lang="en-US" sz="1600" dirty="0"/>
                  <a:t>Finite (but exponential in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600" dirty="0"/>
                  <a:t>) only known in settings where the buyer has “nice” values over independent items</a:t>
                </a:r>
              </a:p>
              <a:p>
                <a:endParaRPr lang="en-US" sz="1800" dirty="0"/>
              </a:p>
              <a:p>
                <a:pPr marL="0" indent="0">
                  <a:buNone/>
                </a:pPr>
                <a:r>
                  <a:rPr lang="en-US" sz="1800" dirty="0"/>
                  <a:t>Theorem 3: For </a:t>
                </a:r>
                <a:r>
                  <a:rPr lang="en-US" sz="1800" u="sng" dirty="0"/>
                  <a:t>any</a:t>
                </a:r>
                <a:r>
                  <a:rPr lang="en-US" sz="1800" dirty="0"/>
                  <a:t> value distribution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1800" dirty="0"/>
                  <a:t> and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∈[0,1]</m:t>
                    </m:r>
                  </m:oMath>
                </a14:m>
                <a:r>
                  <a:rPr lang="en-US" sz="1800" dirty="0"/>
                  <a:t>, there exists a menu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1800" dirty="0"/>
                  <a:t> of finite size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, 	 	     such that,</a:t>
                </a:r>
              </a:p>
              <a:p>
                <a:pPr marL="0" indent="0">
                  <a:buNone/>
                </a:pPr>
                <a:r>
                  <a:rPr lang="en-US" sz="1800" dirty="0"/>
                  <a:t>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Rev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)≥(1−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Buy</m:t>
                        </m:r>
                        <m:r>
                          <m:rPr>
                            <m:nor/>
                          </m:rPr>
                          <a:rPr lang="en-US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many</m:t>
                        </m:r>
                        <m:r>
                          <m:rPr>
                            <m:nor/>
                          </m:rPr>
                          <a:rPr lang="en-US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Rev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endParaRPr lang="en-US" sz="1800" dirty="0"/>
              </a:p>
              <a:p>
                <a:endParaRPr lang="en-US" sz="1600" dirty="0"/>
              </a:p>
              <a:p>
                <a:r>
                  <a:rPr lang="en-US" sz="1600" dirty="0"/>
                  <a:t>Need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type m:val="skw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𝜖</m:t>
                            </m:r>
                          </m:den>
                        </m:f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𝑂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sup>
                    </m:sSup>
                  </m:oMath>
                </a14:m>
                <a:r>
                  <a:rPr lang="en-US" sz="1600" dirty="0"/>
                  <a:t>.</a:t>
                </a:r>
              </a:p>
              <a:p>
                <a:r>
                  <a:rPr lang="en-US" sz="1600" dirty="0"/>
                  <a:t>Tight: any smaller menu will only get an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/>
                  <a:t> fraction of the revenue.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047332-1A6B-EC48-A345-5579FD8DB9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0962" y="1445741"/>
                <a:ext cx="10509241" cy="4906291"/>
              </a:xfrm>
              <a:blipFill>
                <a:blip r:embed="rId2"/>
                <a:stretch>
                  <a:fillRect l="-483" t="-1031" b="-7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BBB323E-4B07-3F48-AB2C-2D3980D4761D}"/>
              </a:ext>
            </a:extLst>
          </p:cNvPr>
          <p:cNvSpPr txBox="1"/>
          <p:nvPr/>
        </p:nvSpPr>
        <p:spPr>
          <a:xfrm>
            <a:off x="9564420" y="4299704"/>
            <a:ext cx="2155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[C. Teng Tzamos’20]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2D9DC1-1D52-2748-B5A4-1531A7FEC85E}"/>
              </a:ext>
            </a:extLst>
          </p:cNvPr>
          <p:cNvSpPr/>
          <p:nvPr/>
        </p:nvSpPr>
        <p:spPr>
          <a:xfrm>
            <a:off x="3934362" y="2613547"/>
            <a:ext cx="18914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0352" lvl="1" indent="0">
              <a:buNone/>
            </a:pP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[Hart-Nisan’13]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BF7576-2836-D244-B2C8-5F43603953F4}"/>
              </a:ext>
            </a:extLst>
          </p:cNvPr>
          <p:cNvSpPr/>
          <p:nvPr/>
        </p:nvSpPr>
        <p:spPr>
          <a:xfrm>
            <a:off x="3434490" y="3162187"/>
            <a:ext cx="36613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0352" lvl="1" indent="0">
              <a:buNone/>
            </a:pP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[</a:t>
            </a:r>
            <a:r>
              <a:rPr lang="en-US" sz="1400" dirty="0" err="1">
                <a:solidFill>
                  <a:schemeClr val="accent5">
                    <a:lumMod val="50000"/>
                  </a:schemeClr>
                </a:solidFill>
              </a:rPr>
              <a:t>Babaioff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 et al.’17, Kothari et al.’19, …]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5B8CEE-A1BE-1A4C-9429-40F765E65F46}"/>
              </a:ext>
            </a:extLst>
          </p:cNvPr>
          <p:cNvSpPr/>
          <p:nvPr/>
        </p:nvSpPr>
        <p:spPr>
          <a:xfrm>
            <a:off x="9696603" y="1445741"/>
            <a:ext cx="18914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0352" lvl="1" indent="0">
              <a:buNone/>
            </a:pP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[Hart-Nisan’13]</a:t>
            </a:r>
          </a:p>
        </p:txBody>
      </p:sp>
    </p:spTree>
    <p:extLst>
      <p:ext uri="{BB962C8B-B14F-4D97-AF65-F5344CB8AC3E}">
        <p14:creationId xmlns:p14="http://schemas.microsoft.com/office/powerpoint/2010/main" val="18266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0A8F0-6773-754E-B517-C6A577378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Revenue monotonicity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95B50-E894-2D44-B0BA-6CA8DDE21B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Suppose that values of all buyers in the market increase (but non-uniformly).</a:t>
            </a:r>
          </a:p>
          <a:p>
            <a:pPr marL="0" indent="0">
              <a:buNone/>
            </a:pPr>
            <a:r>
              <a:rPr lang="en-US" sz="1800" dirty="0"/>
              <a:t>What happens to the optimal revenue?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Single item: revenue increases</a:t>
            </a:r>
          </a:p>
          <a:p>
            <a:r>
              <a:rPr lang="en-US" sz="1800" dirty="0"/>
              <a:t>General multi-item settings: revenue may decrease!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[Hart-Reny’15]</a:t>
            </a:r>
            <a:endParaRPr lang="en-US" sz="18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What about buy-many mechanisms?</a:t>
            </a:r>
          </a:p>
          <a:p>
            <a:r>
              <a:rPr lang="en-US" sz="1800" dirty="0">
                <a:solidFill>
                  <a:schemeClr val="tx1"/>
                </a:solidFill>
              </a:rPr>
              <a:t>Optimal revenue may decrease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	</a:t>
            </a:r>
            <a:r>
              <a:rPr lang="en-US" sz="1800" dirty="0">
                <a:solidFill>
                  <a:srgbClr val="C00000"/>
                </a:solidFill>
              </a:rPr>
              <a:t>… but not by much.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FEC00D-3603-1E4F-8788-3189D8C08792}"/>
              </a:ext>
            </a:extLst>
          </p:cNvPr>
          <p:cNvSpPr txBox="1"/>
          <p:nvPr/>
        </p:nvSpPr>
        <p:spPr>
          <a:xfrm>
            <a:off x="5406948" y="4299704"/>
            <a:ext cx="1939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[C. Teng Tzamos’20]</a:t>
            </a:r>
          </a:p>
        </p:txBody>
      </p:sp>
    </p:spTree>
    <p:extLst>
      <p:ext uri="{BB962C8B-B14F-4D97-AF65-F5344CB8AC3E}">
        <p14:creationId xmlns:p14="http://schemas.microsoft.com/office/powerpoint/2010/main" val="305326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0FCA1-632D-2543-AC8D-ADCDBE1C5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Revenue continuity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FE0F23-64C5-0742-8616-72D9593A06F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1800" dirty="0"/>
                  <a:t>Suppose that values of all buyers in the market change by small multiplicative amounts:</a:t>
                </a:r>
              </a:p>
              <a:p>
                <a:pPr marL="0" indent="0">
                  <a:buNone/>
                </a:pPr>
                <a:r>
                  <a:rPr lang="en-US" sz="1800" dirty="0"/>
                  <a:t>	Every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1800" dirty="0"/>
                  <a:t> is perturbed to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1800" dirty="0"/>
                  <a:t> such that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d>
                      <m:dPr>
                        <m:begChr m:val="["/>
                        <m:endChr m:val="]"/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1±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.</a:t>
                </a:r>
              </a:p>
              <a:p>
                <a:pPr marL="0" indent="0">
                  <a:buNone/>
                </a:pPr>
                <a:r>
                  <a:rPr lang="en-US" sz="1800" dirty="0"/>
                  <a:t>What happens to the optimal revenue?</a:t>
                </a:r>
              </a:p>
              <a:p>
                <a:endParaRPr lang="en-US" sz="1800" dirty="0"/>
              </a:p>
              <a:p>
                <a:r>
                  <a:rPr lang="en-US" sz="1800" dirty="0"/>
                  <a:t>Single item: revenue changes slightly, by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800" dirty="0"/>
              </a:p>
              <a:p>
                <a:r>
                  <a:rPr lang="en-US" sz="1800" dirty="0"/>
                  <a:t>General multi-item settings: revenue can change significantly!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OPT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16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OPT</m:t>
                        </m:r>
                      </m:e>
                      <m:sub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1600" dirty="0"/>
                  <a:t>         </a:t>
                </a:r>
                <a:r>
                  <a:rPr lang="en-US" sz="1400" dirty="0">
                    <a:solidFill>
                      <a:schemeClr val="accent5">
                        <a:lumMod val="50000"/>
                      </a:schemeClr>
                    </a:solidFill>
                  </a:rPr>
                  <a:t>[</a:t>
                </a:r>
                <a:r>
                  <a:rPr lang="en-US" sz="1400" dirty="0" err="1">
                    <a:solidFill>
                      <a:schemeClr val="accent5">
                        <a:lumMod val="50000"/>
                      </a:schemeClr>
                    </a:solidFill>
                  </a:rPr>
                  <a:t>Psomas</a:t>
                </a:r>
                <a:r>
                  <a:rPr lang="en-US" sz="1400" dirty="0">
                    <a:solidFill>
                      <a:schemeClr val="accent5">
                        <a:lumMod val="50000"/>
                      </a:schemeClr>
                    </a:solidFill>
                  </a:rPr>
                  <a:t> et al.’19]</a:t>
                </a:r>
                <a:endParaRPr lang="en-US" sz="1400" dirty="0"/>
              </a:p>
              <a:p>
                <a:endParaRPr lang="en-US" sz="1800" dirty="0"/>
              </a:p>
              <a:p>
                <a:pPr marL="0" indent="0">
                  <a:buNone/>
                </a:pPr>
                <a:r>
                  <a:rPr lang="en-US" sz="1800" dirty="0"/>
                  <a:t>Theorem 4: For </a:t>
                </a:r>
                <a:r>
                  <a:rPr lang="en-US" sz="1800" u="sng" dirty="0"/>
                  <a:t>any</a:t>
                </a:r>
                <a:r>
                  <a:rPr lang="en-US" sz="1800" dirty="0"/>
                  <a:t> value distribution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1800" dirty="0"/>
                  <a:t> and </a:t>
                </a:r>
                <a:r>
                  <a:rPr lang="en-US" sz="1800" u="sng" dirty="0"/>
                  <a:t>any</a:t>
                </a:r>
                <a:r>
                  <a:rPr lang="en-US" sz="1800" dirty="0"/>
                  <a:t> multiplicative perturbation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1800" dirty="0"/>
                  <a:t>: </a:t>
                </a:r>
              </a:p>
              <a:p>
                <a:pPr marL="0" indent="0">
                  <a:buNone/>
                </a:pPr>
                <a:r>
                  <a:rPr lang="en-US" sz="1800" dirty="0"/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Buy</m:t>
                        </m:r>
                        <m:r>
                          <m:rPr>
                            <m:nor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many</m:t>
                        </m:r>
                        <m:r>
                          <m:rPr>
                            <m:nor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Rev</m:t>
                        </m:r>
                      </m:e>
                      <m:sub>
                        <m:sSup>
                          <m:sSup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(1−</m:t>
                    </m:r>
                    <m:r>
                      <m:rPr>
                        <m:nor/>
                      </m:rPr>
                      <a:rPr lang="en-US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poly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))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Buy</m:t>
                        </m:r>
                        <m:r>
                          <m:rPr>
                            <m:nor/>
                          </m:rPr>
                          <a:rPr lang="en-US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many</m:t>
                        </m:r>
                        <m:r>
                          <m:rPr>
                            <m:nor/>
                          </m:rPr>
                          <a:rPr lang="en-US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Rev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FE0F23-64C5-0742-8616-72D9593A06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19" t="-1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Line Callout 2 (Border and Accent Bar) 3">
            <a:extLst>
              <a:ext uri="{FF2B5EF4-FFF2-40B4-BE49-F238E27FC236}">
                <a16:creationId xmlns:a16="http://schemas.microsoft.com/office/drawing/2014/main" id="{C570B18D-8AFB-4345-B991-96898DD65B4F}"/>
              </a:ext>
            </a:extLst>
          </p:cNvPr>
          <p:cNvSpPr/>
          <p:nvPr/>
        </p:nvSpPr>
        <p:spPr>
          <a:xfrm>
            <a:off x="8820708" y="5484427"/>
            <a:ext cx="2005788" cy="630109"/>
          </a:xfrm>
          <a:prstGeom prst="accentBorderCallout2">
            <a:avLst>
              <a:gd name="adj1" fmla="val 54207"/>
              <a:gd name="adj2" fmla="val -1541"/>
              <a:gd name="adj3" fmla="val 55438"/>
              <a:gd name="adj4" fmla="val -95775"/>
              <a:gd name="adj5" fmla="val -21976"/>
              <a:gd name="adj6" fmla="val -133340"/>
            </a:avLst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17174EE-C862-A64A-8CA9-E5F5C6394D95}"/>
                  </a:ext>
                </a:extLst>
              </p:cNvPr>
              <p:cNvSpPr txBox="1"/>
              <p:nvPr/>
            </p:nvSpPr>
            <p:spPr>
              <a:xfrm>
                <a:off x="8820708" y="5484427"/>
                <a:ext cx="215209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2">
                        <a:lumMod val="50000"/>
                      </a:schemeClr>
                    </a:solidFill>
                  </a:rPr>
                  <a:t>The dependence on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600" dirty="0">
                    <a:solidFill>
                      <a:schemeClr val="accent2">
                        <a:lumMod val="50000"/>
                      </a:schemeClr>
                    </a:solidFill>
                  </a:rPr>
                  <a:t> is necessary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17174EE-C862-A64A-8CA9-E5F5C6394D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0708" y="5484427"/>
                <a:ext cx="2152092" cy="584775"/>
              </a:xfrm>
              <a:prstGeom prst="rect">
                <a:avLst/>
              </a:prstGeom>
              <a:blipFill>
                <a:blip r:embed="rId3"/>
                <a:stretch>
                  <a:fillRect l="-1170" t="-4255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377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8FA312-9358-6F4F-B343-C6095A724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923" y="1327486"/>
            <a:ext cx="9343018" cy="3947973"/>
          </a:xfrm>
        </p:spPr>
        <p:txBody>
          <a:bodyPr/>
          <a:lstStyle/>
          <a:p>
            <a:r>
              <a:rPr lang="en-US" dirty="0"/>
              <a:t>What makes Buy-Many mechanisms so well behaved?</a:t>
            </a:r>
          </a:p>
        </p:txBody>
      </p:sp>
    </p:spTree>
    <p:extLst>
      <p:ext uri="{BB962C8B-B14F-4D97-AF65-F5344CB8AC3E}">
        <p14:creationId xmlns:p14="http://schemas.microsoft.com/office/powerpoint/2010/main" val="34944153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06C6F-B8D5-9C45-95F1-C33374A4E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makes buy-many menus well-behaved?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A7E444-B435-2E44-9EFA-1C0B1DDCB79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10962" y="1445741"/>
                <a:ext cx="9761838" cy="4421659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Observation 1:</a:t>
                </a:r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 are two “close enough” random allocations, they cannot be priced very differently.</a:t>
                </a:r>
              </a:p>
              <a:p>
                <a:pPr marL="0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dirty="0"/>
                  <a:t> mechanism can only price discriminate to a limited extent.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Observation 2:</a:t>
                </a:r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′ </m:t>
                    </m:r>
                  </m:oMath>
                </a14:m>
                <a:r>
                  <a:rPr lang="en-US" dirty="0"/>
                  <a:t>are two “close enough” valuations resulting in very different payments, the buyer’s payment at these values is much lower than his utility</a:t>
                </a:r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dirty="0"/>
                  <a:t> such buyers cannot contribute too much to optimal revenue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Observation 3: </a:t>
                </a:r>
              </a:p>
              <a:p>
                <a:r>
                  <a:rPr lang="en-US" dirty="0"/>
                  <a:t>Additive pricings point-wise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-approximate buy-many menus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A7E444-B435-2E44-9EFA-1C0B1DDCB7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0962" y="1445741"/>
                <a:ext cx="9761838" cy="4421659"/>
              </a:xfrm>
              <a:blipFill>
                <a:blip r:embed="rId2"/>
                <a:stretch>
                  <a:fillRect l="-649" t="-1714" b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590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35A5B-3316-604E-ABC4-AAE070AB5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useful technical lemma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BBEBB-CFDA-E549-A129-71BD98830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0962" y="5467290"/>
            <a:ext cx="9761838" cy="4001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dirty="0"/>
              <a:t>(Interpret any single buyer mechanism as a function that maps lotteries to prices.)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34E3E49-D18E-A545-A2D7-B81F61649B59}"/>
                  </a:ext>
                </a:extLst>
              </p:cNvPr>
              <p:cNvSpPr txBox="1"/>
              <p:nvPr/>
            </p:nvSpPr>
            <p:spPr>
              <a:xfrm>
                <a:off x="1705233" y="2896508"/>
                <a:ext cx="9564130" cy="17348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en-US" sz="2000" dirty="0"/>
                  <a:t>Given any pricing functions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sz="2000" dirty="0"/>
                  <a:t> such that for all random allocations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000" dirty="0"/>
                  <a:t>, </a:t>
                </a:r>
              </a:p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l-G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)≤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l-G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)≤</m:t>
                    </m:r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l-G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Helvetica" pitchFamily="2" charset="0"/>
                  </a:rPr>
                  <a:t>. </a:t>
                </a:r>
              </a:p>
              <a:p>
                <a:pPr>
                  <a:spcBef>
                    <a:spcPts val="300"/>
                  </a:spcBef>
                </a:pPr>
                <a:r>
                  <a:rPr lang="en-US" sz="2000" dirty="0"/>
                  <a:t>there exists a distribution over scaling factors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2000" dirty="0"/>
                  <a:t>, such that for any value function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000" dirty="0"/>
                  <a:t>,</a:t>
                </a:r>
              </a:p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000" b="0" i="0" smtClean="0"/>
                          <m:t>E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nor/>
                      </m:rPr>
                      <a:rPr lang="en-US" sz="2000" b="0" i="0" smtClean="0"/>
                      <m:t>Re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000" b="0" i="0" smtClean="0"/>
                          <m:t>v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]≥</m:t>
                    </m:r>
                    <m:f>
                      <m:f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func>
                          <m:func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2000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2 </m:t>
                            </m:r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</m:func>
                      </m:den>
                    </m:f>
                    <m:r>
                      <m:rPr>
                        <m:nor/>
                      </m:rPr>
                      <a:rPr lang="en-US" sz="2000" b="0" i="0" smtClean="0">
                        <a:ea typeface="Cambria Math" panose="02040503050406030204" pitchFamily="18" charset="0"/>
                      </a:rPr>
                      <m:t>Re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000" b="0" i="0" smtClean="0">
                            <a:ea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Helvetica" pitchFamily="2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34E3E49-D18E-A545-A2D7-B81F61649B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5233" y="2896508"/>
                <a:ext cx="9564130" cy="1734899"/>
              </a:xfrm>
              <a:prstGeom prst="rect">
                <a:avLst/>
              </a:prstGeom>
              <a:blipFill>
                <a:blip r:embed="rId2"/>
                <a:stretch>
                  <a:fillRect l="-529" t="-1439" b="-143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C37736-12B2-2245-B1E7-FD5F8206F2AA}"/>
                  </a:ext>
                </a:extLst>
              </p:cNvPr>
              <p:cNvSpPr txBox="1"/>
              <p:nvPr/>
            </p:nvSpPr>
            <p:spPr>
              <a:xfrm>
                <a:off x="1626680" y="2419937"/>
                <a:ext cx="613033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Point-wise approximation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 approximation in revenue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C37736-12B2-2245-B1E7-FD5F8206F2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6680" y="2419937"/>
                <a:ext cx="6130333" cy="400110"/>
              </a:xfrm>
              <a:prstGeom prst="rect">
                <a:avLst/>
              </a:prstGeom>
              <a:blipFill>
                <a:blip r:embed="rId3"/>
                <a:stretch>
                  <a:fillRect l="-1242" t="-909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0941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06C6F-B8D5-9C45-95F1-C33374A4E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makes buy-many menus well-behaved?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A7E444-B435-2E44-9EFA-1C0B1DDCB79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10962" y="1445741"/>
                <a:ext cx="9761838" cy="4840759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Observation 1:</a:t>
                </a:r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 are two “close enough” random allocations, they cannot be priced very differently.</a:t>
                </a:r>
              </a:p>
              <a:p>
                <a:pPr marL="0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dirty="0"/>
                  <a:t> mechanism can only price discriminate to a limited extent.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Observation 2:</a:t>
                </a:r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′ </m:t>
                    </m:r>
                  </m:oMath>
                </a14:m>
                <a:r>
                  <a:rPr lang="en-US" dirty="0"/>
                  <a:t>are two “close enough” valuations resulting in very different payments, the buyer’s payment at these values is much lower than his utility</a:t>
                </a:r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dirty="0"/>
                  <a:t> such buyers cannot contribute too much to optimal revenue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Observation 3: </a:t>
                </a:r>
              </a:p>
              <a:p>
                <a:r>
                  <a:rPr lang="en-US" dirty="0"/>
                  <a:t>Additive pricings point-wise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-approximate buy-many menus</a:t>
                </a:r>
              </a:p>
              <a:p>
                <a:pPr marL="0" indent="0">
                  <a:buNone/>
                </a:pPr>
                <a:r>
                  <a:rPr lang="en-US" sz="2100" dirty="0">
                    <a:solidFill>
                      <a:srgbClr val="191B0E"/>
                    </a:solidFill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100" i="1">
                        <a:solidFill>
                          <a:srgbClr val="191B0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2100" dirty="0">
                    <a:solidFill>
                      <a:srgbClr val="191B0E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100" b="0" i="0" dirty="0" smtClean="0">
                        <a:solidFill>
                          <a:srgbClr val="191B0E"/>
                        </a:solidFill>
                        <a:latin typeface="Cambria Math" panose="02040503050406030204" pitchFamily="18" charset="0"/>
                      </a:rPr>
                      <m:t>O</m:t>
                    </m:r>
                    <m:r>
                      <a:rPr lang="en-US" sz="2100" b="0" i="1" dirty="0" smtClean="0">
                        <a:solidFill>
                          <a:srgbClr val="191B0E"/>
                        </a:solidFill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sz="2100" b="0" i="1" dirty="0" smtClean="0">
                            <a:solidFill>
                              <a:srgbClr val="191B0E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100" b="0" i="0" dirty="0" smtClean="0">
                            <a:solidFill>
                              <a:srgbClr val="191B0E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100" b="0" i="1" dirty="0" smtClean="0">
                            <a:solidFill>
                              <a:srgbClr val="191B0E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US" sz="2100" b="0" i="1" dirty="0" smtClean="0">
                        <a:solidFill>
                          <a:srgbClr val="191B0E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100" dirty="0">
                    <a:solidFill>
                      <a:srgbClr val="191B0E"/>
                    </a:solidFill>
                  </a:rPr>
                  <a:t> approximation in revenue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A7E444-B435-2E44-9EFA-1C0B1DDCB7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0962" y="1445741"/>
                <a:ext cx="9761838" cy="4840759"/>
              </a:xfrm>
              <a:blipFill>
                <a:blip r:embed="rId2"/>
                <a:stretch>
                  <a:fillRect l="-649" t="-1309" b="-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4416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D21DE-D023-9C42-962B-CA37B6CC0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Revenue maximization with a single buyer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D63C10-5716-D548-9373-EF3786976D9C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099744" y="2082882"/>
            <a:ext cx="2515888" cy="2338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27F02E-9FD5-0945-A2E8-E59F3EC58390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7556724" y="2719131"/>
            <a:ext cx="1570785" cy="157078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7672406-E0AE-3F4B-8C30-AB64815102D1}"/>
              </a:ext>
            </a:extLst>
          </p:cNvPr>
          <p:cNvGrpSpPr/>
          <p:nvPr/>
        </p:nvGrpSpPr>
        <p:grpSpPr>
          <a:xfrm>
            <a:off x="9681337" y="1928412"/>
            <a:ext cx="1878593" cy="2428034"/>
            <a:chOff x="8593170" y="1566055"/>
            <a:chExt cx="2484417" cy="307879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F2727BE-21ED-894F-A4F6-C230DFA23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567" y="2747063"/>
              <a:ext cx="533999" cy="53399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02C7F1B-193F-6A49-BDB8-362DF676E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68570" y="3416195"/>
              <a:ext cx="533999" cy="53399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E98302A-A1E8-8044-8A5C-579AF7BE7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56070" y="3359280"/>
              <a:ext cx="654991" cy="65499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5AAD4C0-9309-8B4E-9F76-23B01F3D7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20575" y="2004884"/>
              <a:ext cx="654991" cy="654991"/>
            </a:xfrm>
            <a:prstGeom prst="rect">
              <a:avLst/>
            </a:prstGeom>
          </p:spPr>
        </p:pic>
        <p:sp>
          <p:nvSpPr>
            <p:cNvPr id="16" name="Cloud Callout 15">
              <a:extLst>
                <a:ext uri="{FF2B5EF4-FFF2-40B4-BE49-F238E27FC236}">
                  <a16:creationId xmlns:a16="http://schemas.microsoft.com/office/drawing/2014/main" id="{330BC71F-08E7-CB43-84F6-15DC40BEB27E}"/>
                </a:ext>
              </a:extLst>
            </p:cNvPr>
            <p:cNvSpPr/>
            <p:nvPr/>
          </p:nvSpPr>
          <p:spPr>
            <a:xfrm rot="20501981">
              <a:off x="8593170" y="1566055"/>
              <a:ext cx="2484417" cy="3078790"/>
            </a:xfrm>
            <a:prstGeom prst="cloudCallout">
              <a:avLst>
                <a:gd name="adj1" fmla="val -92959"/>
                <a:gd name="adj2" fmla="val -28372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02AE769-A2AC-E041-B770-5D78A46BD03B}"/>
                </a:ext>
              </a:extLst>
            </p:cNvPr>
            <p:cNvSpPr txBox="1"/>
            <p:nvPr/>
          </p:nvSpPr>
          <p:spPr>
            <a:xfrm>
              <a:off x="9945161" y="2147713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$1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BB1240B-F67F-9448-BF6E-3EB21934B326}"/>
                </a:ext>
              </a:extLst>
            </p:cNvPr>
            <p:cNvSpPr txBox="1"/>
            <p:nvPr/>
          </p:nvSpPr>
          <p:spPr>
            <a:xfrm>
              <a:off x="9958450" y="2831323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$3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AD16E97-0760-7748-9622-C43EB3EF2F80}"/>
                </a:ext>
              </a:extLst>
            </p:cNvPr>
            <p:cNvSpPr txBox="1"/>
            <p:nvPr/>
          </p:nvSpPr>
          <p:spPr>
            <a:xfrm>
              <a:off x="10365292" y="3498528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$5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DE631AE-953E-C849-86C3-E9252E4DF8CB}"/>
                  </a:ext>
                </a:extLst>
              </p:cNvPr>
              <p:cNvSpPr txBox="1"/>
              <p:nvPr/>
            </p:nvSpPr>
            <p:spPr>
              <a:xfrm>
                <a:off x="9780345" y="4399065"/>
                <a:ext cx="2249205" cy="6276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/>
                  <a:t>Value function </a:t>
                </a:r>
                <a:endParaRPr lang="en-US" sz="1600" b="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: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∪{0}</m:t>
                    </m:r>
                  </m:oMath>
                </a14:m>
                <a:r>
                  <a:rPr lang="en-US" dirty="0"/>
                  <a:t>  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DE631AE-953E-C849-86C3-E9252E4DF8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0345" y="4399065"/>
                <a:ext cx="2249205" cy="627672"/>
              </a:xfrm>
              <a:prstGeom prst="rect">
                <a:avLst/>
              </a:prstGeom>
              <a:blipFill>
                <a:blip r:embed="rId6"/>
                <a:stretch>
                  <a:fillRect t="-1961"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925E8D8-36B8-A547-BD9F-BEEAEB235050}"/>
                  </a:ext>
                </a:extLst>
              </p:cNvPr>
              <p:cNvSpPr txBox="1"/>
              <p:nvPr/>
            </p:nvSpPr>
            <p:spPr>
              <a:xfrm>
                <a:off x="1483346" y="4693668"/>
                <a:ext cx="17486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items for sale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925E8D8-36B8-A547-BD9F-BEEAEB235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3346" y="4693668"/>
                <a:ext cx="1748684" cy="369332"/>
              </a:xfrm>
              <a:prstGeom prst="rect">
                <a:avLst/>
              </a:prstGeom>
              <a:blipFill>
                <a:blip r:embed="rId7"/>
                <a:stretch>
                  <a:fillRect t="-6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65EE888-2D8E-A646-ADD8-3069208A2F9E}"/>
                  </a:ext>
                </a:extLst>
              </p:cNvPr>
              <p:cNvSpPr txBox="1"/>
              <p:nvPr/>
            </p:nvSpPr>
            <p:spPr>
              <a:xfrm>
                <a:off x="6868245" y="4418828"/>
                <a:ext cx="2683940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Drawn from some population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65EE888-2D8E-A646-ADD8-3069208A2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8245" y="4418828"/>
                <a:ext cx="2683940" cy="615553"/>
              </a:xfrm>
              <a:prstGeom prst="rect">
                <a:avLst/>
              </a:prstGeom>
              <a:blipFill>
                <a:blip r:embed="rId8"/>
                <a:stretch>
                  <a:fillRect l="-943" t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id="{3CB6E2CE-4AFD-164C-A50A-6F795AE8B5DA}"/>
              </a:ext>
            </a:extLst>
          </p:cNvPr>
          <p:cNvGrpSpPr/>
          <p:nvPr/>
        </p:nvGrpSpPr>
        <p:grpSpPr>
          <a:xfrm>
            <a:off x="4396276" y="4299695"/>
            <a:ext cx="2099131" cy="372657"/>
            <a:chOff x="4396276" y="5090531"/>
            <a:chExt cx="2099131" cy="372657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D470D06D-4D41-0D41-9E69-634BE82108EE}"/>
                </a:ext>
              </a:extLst>
            </p:cNvPr>
            <p:cNvGrpSpPr/>
            <p:nvPr/>
          </p:nvGrpSpPr>
          <p:grpSpPr>
            <a:xfrm>
              <a:off x="4396276" y="5090531"/>
              <a:ext cx="1215397" cy="372657"/>
              <a:chOff x="4396276" y="4793967"/>
              <a:chExt cx="1215397" cy="372657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5E3B49D7-6A2B-B74A-8846-397DB1EEA2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01942" y="4805512"/>
                <a:ext cx="346239" cy="361112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68F296C6-CD26-5F46-B474-5D4CB34F4E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70746" y="4835904"/>
                <a:ext cx="287958" cy="300328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D61D777-CC29-CB4E-A89D-16A5E244CC99}"/>
                  </a:ext>
                </a:extLst>
              </p:cNvPr>
              <p:cNvSpPr txBox="1"/>
              <p:nvPr/>
            </p:nvSpPr>
            <p:spPr>
              <a:xfrm>
                <a:off x="4396276" y="4793967"/>
                <a:ext cx="12153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½ (           )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FC40B9D5-61D0-8C43-A959-A9204135A4D6}"/>
                    </a:ext>
                  </a:extLst>
                </p:cNvPr>
                <p:cNvSpPr txBox="1"/>
                <p:nvPr/>
              </p:nvSpPr>
              <p:spPr>
                <a:xfrm>
                  <a:off x="5645110" y="5136823"/>
                  <a:ext cx="85029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a14:m>
                  <a:r>
                    <a:rPr lang="en-US" sz="1400" dirty="0"/>
                    <a:t> $1.25</a:t>
                  </a: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FC40B9D5-61D0-8C43-A959-A9204135A4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45110" y="5136823"/>
                  <a:ext cx="850297" cy="307777"/>
                </a:xfrm>
                <a:prstGeom prst="rect">
                  <a:avLst/>
                </a:prstGeom>
                <a:blipFill>
                  <a:blip r:embed="rId9"/>
                  <a:stretch>
                    <a:fillRect r="-1493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00D23A0-27E8-E44F-BC0C-8DCD93E54507}"/>
              </a:ext>
            </a:extLst>
          </p:cNvPr>
          <p:cNvGrpSpPr/>
          <p:nvPr/>
        </p:nvGrpSpPr>
        <p:grpSpPr>
          <a:xfrm>
            <a:off x="4565530" y="4814762"/>
            <a:ext cx="1833755" cy="380056"/>
            <a:chOff x="4565530" y="4332845"/>
            <a:chExt cx="1833755" cy="38005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EE15755-7435-0242-8B03-770A11712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65530" y="4332845"/>
              <a:ext cx="346239" cy="361112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19B4865-DE4D-D945-9EBD-8B9DB6D6F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7772" y="4363237"/>
              <a:ext cx="287958" cy="300328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7BBD555-68EE-9642-9E22-5898CDA221FE}"/>
                </a:ext>
              </a:extLst>
            </p:cNvPr>
            <p:cNvSpPr txBox="1"/>
            <p:nvPr/>
          </p:nvSpPr>
          <p:spPr>
            <a:xfrm>
              <a:off x="4853435" y="4343569"/>
              <a:ext cx="6383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 ½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CF1CC41E-B14C-DD47-99C0-1D2B9F63527C}"/>
                    </a:ext>
                  </a:extLst>
                </p:cNvPr>
                <p:cNvSpPr txBox="1"/>
                <p:nvPr/>
              </p:nvSpPr>
              <p:spPr>
                <a:xfrm>
                  <a:off x="5654786" y="4354077"/>
                  <a:ext cx="74449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a14:m>
                  <a:r>
                    <a:rPr lang="en-US" sz="1400" dirty="0"/>
                    <a:t> $1.5</a:t>
                  </a: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CF1CC41E-B14C-DD47-99C0-1D2B9F6352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4786" y="4354077"/>
                  <a:ext cx="744499" cy="307777"/>
                </a:xfrm>
                <a:prstGeom prst="rect">
                  <a:avLst/>
                </a:prstGeom>
                <a:blipFill>
                  <a:blip r:embed="rId10"/>
                  <a:stretch>
                    <a:fillRect t="-4000" b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193B105-6567-054F-97BB-70E379F1E013}"/>
              </a:ext>
            </a:extLst>
          </p:cNvPr>
          <p:cNvGrpSpPr/>
          <p:nvPr/>
        </p:nvGrpSpPr>
        <p:grpSpPr>
          <a:xfrm>
            <a:off x="4764854" y="2853583"/>
            <a:ext cx="1600055" cy="1336292"/>
            <a:chOff x="4764854" y="2853583"/>
            <a:chExt cx="1600055" cy="1336292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13A8729-DC54-9F4C-A7C5-DD21731D6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04090" y="2859793"/>
              <a:ext cx="346239" cy="361112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7867B32-2390-6241-B2AB-6BC810B74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66397" y="3368530"/>
              <a:ext cx="287958" cy="30032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409F532-00A6-FB47-83C4-68398E6D4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82580" y="3859155"/>
              <a:ext cx="287958" cy="30032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B1A582A-D0D4-5B4A-9A4C-A4EF368A0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4854" y="3828763"/>
              <a:ext cx="346239" cy="36111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331FBB3E-1EC0-C64F-8672-2CA53ED0F83A}"/>
                    </a:ext>
                  </a:extLst>
                </p:cNvPr>
                <p:cNvSpPr txBox="1"/>
                <p:nvPr/>
              </p:nvSpPr>
              <p:spPr>
                <a:xfrm>
                  <a:off x="5629199" y="2853583"/>
                  <a:ext cx="59503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a14:m>
                  <a:r>
                    <a:rPr lang="en-US" sz="1400" dirty="0"/>
                    <a:t> $1</a:t>
                  </a: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331FBB3E-1EC0-C64F-8672-2CA53ED0F8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9199" y="2853583"/>
                  <a:ext cx="595035" cy="307777"/>
                </a:xfrm>
                <a:prstGeom prst="rect">
                  <a:avLst/>
                </a:prstGeom>
                <a:blipFill>
                  <a:blip r:embed="rId11"/>
                  <a:stretch>
                    <a:fillRect t="-4000" r="-2083" b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002E49C-2B5C-0D4E-8596-059F1424A15A}"/>
                    </a:ext>
                  </a:extLst>
                </p:cNvPr>
                <p:cNvSpPr txBox="1"/>
                <p:nvPr/>
              </p:nvSpPr>
              <p:spPr>
                <a:xfrm>
                  <a:off x="5620410" y="3353054"/>
                  <a:ext cx="74449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a14:m>
                  <a:r>
                    <a:rPr lang="en-US" sz="1400" dirty="0"/>
                    <a:t> $1.5</a:t>
                  </a: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002E49C-2B5C-0D4E-8596-059F1424A1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0410" y="3353054"/>
                  <a:ext cx="744499" cy="307777"/>
                </a:xfrm>
                <a:prstGeom prst="rect">
                  <a:avLst/>
                </a:prstGeom>
                <a:blipFill>
                  <a:blip r:embed="rId12"/>
                  <a:stretch>
                    <a:fillRect t="-4167" r="-1695" b="-208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F9F224F1-1987-C24D-B9CC-F906C8AB042F}"/>
                    </a:ext>
                  </a:extLst>
                </p:cNvPr>
                <p:cNvSpPr txBox="1"/>
                <p:nvPr/>
              </p:nvSpPr>
              <p:spPr>
                <a:xfrm>
                  <a:off x="5628116" y="3851908"/>
                  <a:ext cx="59503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a14:m>
                  <a:r>
                    <a:rPr lang="en-US" sz="1400" dirty="0"/>
                    <a:t> $2</a:t>
                  </a: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F9F224F1-1987-C24D-B9CC-F906C8AB04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8116" y="3851908"/>
                  <a:ext cx="595035" cy="307777"/>
                </a:xfrm>
                <a:prstGeom prst="rect">
                  <a:avLst/>
                </a:prstGeom>
                <a:blipFill>
                  <a:blip r:embed="rId13"/>
                  <a:stretch>
                    <a:fillRect r="-2083" b="-1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6A69083-7D94-6C40-A772-8C539F102966}"/>
                  </a:ext>
                </a:extLst>
              </p:cNvPr>
              <p:cNvSpPr txBox="1"/>
              <p:nvPr/>
            </p:nvSpPr>
            <p:spPr>
              <a:xfrm>
                <a:off x="6501239" y="5761631"/>
                <a:ext cx="5105885" cy="369332"/>
              </a:xfrm>
              <a:prstGeom prst="rect">
                <a:avLst/>
              </a:prstGeom>
              <a:noFill/>
              <a:ln w="19050"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Selling mechanism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 Menu of randomized options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6A69083-7D94-6C40-A772-8C539F102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1239" y="5761631"/>
                <a:ext cx="5105885" cy="369332"/>
              </a:xfrm>
              <a:prstGeom prst="rect">
                <a:avLst/>
              </a:prstGeom>
              <a:blipFill>
                <a:blip r:embed="rId14"/>
                <a:stretch>
                  <a:fillRect l="-741" t="-3125" b="-15625"/>
                </a:stretch>
              </a:blipFill>
              <a:ln w="19050">
                <a:solidFill>
                  <a:schemeClr val="accent6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Line Callout 2 (Border and Accent Bar) 56">
            <a:extLst>
              <a:ext uri="{FF2B5EF4-FFF2-40B4-BE49-F238E27FC236}">
                <a16:creationId xmlns:a16="http://schemas.microsoft.com/office/drawing/2014/main" id="{05AFC0AF-8FF8-554C-9834-0A588D5BBC64}"/>
              </a:ext>
            </a:extLst>
          </p:cNvPr>
          <p:cNvSpPr/>
          <p:nvPr/>
        </p:nvSpPr>
        <p:spPr>
          <a:xfrm flipH="1">
            <a:off x="1210961" y="5445327"/>
            <a:ext cx="1874765" cy="328660"/>
          </a:xfrm>
          <a:prstGeom prst="accentBorderCallout2">
            <a:avLst>
              <a:gd name="adj1" fmla="val 26269"/>
              <a:gd name="adj2" fmla="val -2733"/>
              <a:gd name="adj3" fmla="val 18750"/>
              <a:gd name="adj4" fmla="val -16667"/>
              <a:gd name="adj5" fmla="val -274363"/>
              <a:gd name="adj6" fmla="val -73677"/>
            </a:avLst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82E9F81-3C6B-9D42-B882-AEBBB2C3C943}"/>
              </a:ext>
            </a:extLst>
          </p:cNvPr>
          <p:cNvSpPr txBox="1"/>
          <p:nvPr/>
        </p:nvSpPr>
        <p:spPr>
          <a:xfrm>
            <a:off x="1194297" y="5449706"/>
            <a:ext cx="194790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Probability of allocation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B01D3B1-4482-4244-AACF-7DA2CCCF42F9}"/>
              </a:ext>
            </a:extLst>
          </p:cNvPr>
          <p:cNvSpPr/>
          <p:nvPr/>
        </p:nvSpPr>
        <p:spPr>
          <a:xfrm>
            <a:off x="4427273" y="4316918"/>
            <a:ext cx="325764" cy="327395"/>
          </a:xfrm>
          <a:prstGeom prst="ellipse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F60F919C-1125-7347-A6DF-AC3B403D0EF8}"/>
                  </a:ext>
                </a:extLst>
              </p:cNvPr>
              <p:cNvSpPr txBox="1"/>
              <p:nvPr/>
            </p:nvSpPr>
            <p:spPr>
              <a:xfrm>
                <a:off x="6501239" y="5761631"/>
                <a:ext cx="3897221" cy="369332"/>
              </a:xfrm>
              <a:prstGeom prst="rect">
                <a:avLst/>
              </a:prstGeom>
              <a:noFill/>
              <a:ln w="19050"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Selling mechanism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 Menu of options</a:t>
                </a: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F60F919C-1125-7347-A6DF-AC3B403D0E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1239" y="5761631"/>
                <a:ext cx="3897221" cy="369332"/>
              </a:xfrm>
              <a:prstGeom prst="rect">
                <a:avLst/>
              </a:prstGeom>
              <a:blipFill>
                <a:blip r:embed="rId15"/>
                <a:stretch>
                  <a:fillRect l="-968" t="-3125" b="-15625"/>
                </a:stretch>
              </a:blipFill>
              <a:ln w="19050">
                <a:solidFill>
                  <a:schemeClr val="accent6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154B5C0A-FD71-0043-8A5E-46EC5AA0145B}"/>
              </a:ext>
            </a:extLst>
          </p:cNvPr>
          <p:cNvGrpSpPr/>
          <p:nvPr/>
        </p:nvGrpSpPr>
        <p:grpSpPr>
          <a:xfrm>
            <a:off x="4096639" y="1784491"/>
            <a:ext cx="2599415" cy="3624978"/>
            <a:chOff x="4096639" y="1784491"/>
            <a:chExt cx="2599415" cy="3624978"/>
          </a:xfrm>
        </p:grpSpPr>
        <p:sp>
          <p:nvSpPr>
            <p:cNvPr id="73" name="Vertical Scroll 72">
              <a:extLst>
                <a:ext uri="{FF2B5EF4-FFF2-40B4-BE49-F238E27FC236}">
                  <a16:creationId xmlns:a16="http://schemas.microsoft.com/office/drawing/2014/main" id="{CE4665B2-1984-8A48-93DD-91561CD060A9}"/>
                </a:ext>
              </a:extLst>
            </p:cNvPr>
            <p:cNvSpPr/>
            <p:nvPr/>
          </p:nvSpPr>
          <p:spPr>
            <a:xfrm>
              <a:off x="4096639" y="1784491"/>
              <a:ext cx="2599415" cy="3624978"/>
            </a:xfrm>
            <a:custGeom>
              <a:avLst/>
              <a:gdLst>
                <a:gd name="connsiteX0" fmla="*/ 86483 w 2599414"/>
                <a:gd name="connsiteY0" fmla="*/ 3624978 h 3624978"/>
                <a:gd name="connsiteX1" fmla="*/ 172966 w 2599414"/>
                <a:gd name="connsiteY1" fmla="*/ 3538495 h 3624978"/>
                <a:gd name="connsiteX2" fmla="*/ 86483 w 2599414"/>
                <a:gd name="connsiteY2" fmla="*/ 3538495 h 3624978"/>
                <a:gd name="connsiteX3" fmla="*/ 129724 w 2599414"/>
                <a:gd name="connsiteY3" fmla="*/ 3495254 h 3624978"/>
                <a:gd name="connsiteX4" fmla="*/ 86483 w 2599414"/>
                <a:gd name="connsiteY4" fmla="*/ 3452013 h 3624978"/>
                <a:gd name="connsiteX5" fmla="*/ 172965 w 2599414"/>
                <a:gd name="connsiteY5" fmla="*/ 3452013 h 3624978"/>
                <a:gd name="connsiteX6" fmla="*/ 172965 w 2599414"/>
                <a:gd name="connsiteY6" fmla="*/ 86483 h 3624978"/>
                <a:gd name="connsiteX7" fmla="*/ 259448 w 2599414"/>
                <a:gd name="connsiteY7" fmla="*/ 0 h 3624978"/>
                <a:gd name="connsiteX8" fmla="*/ 2512931 w 2599414"/>
                <a:gd name="connsiteY8" fmla="*/ 0 h 3624978"/>
                <a:gd name="connsiteX9" fmla="*/ 2599414 w 2599414"/>
                <a:gd name="connsiteY9" fmla="*/ 86483 h 3624978"/>
                <a:gd name="connsiteX10" fmla="*/ 2512931 w 2599414"/>
                <a:gd name="connsiteY10" fmla="*/ 172966 h 3624978"/>
                <a:gd name="connsiteX11" fmla="*/ 2426449 w 2599414"/>
                <a:gd name="connsiteY11" fmla="*/ 172965 h 3624978"/>
                <a:gd name="connsiteX12" fmla="*/ 2426449 w 2599414"/>
                <a:gd name="connsiteY12" fmla="*/ 3538495 h 3624978"/>
                <a:gd name="connsiteX13" fmla="*/ 2339966 w 2599414"/>
                <a:gd name="connsiteY13" fmla="*/ 3624978 h 3624978"/>
                <a:gd name="connsiteX14" fmla="*/ 86483 w 2599414"/>
                <a:gd name="connsiteY14" fmla="*/ 3624978 h 3624978"/>
                <a:gd name="connsiteX15" fmla="*/ 345930 w 2599414"/>
                <a:gd name="connsiteY15" fmla="*/ 86483 h 3624978"/>
                <a:gd name="connsiteX16" fmla="*/ 259447 w 2599414"/>
                <a:gd name="connsiteY16" fmla="*/ 172966 h 3624978"/>
                <a:gd name="connsiteX17" fmla="*/ 216206 w 2599414"/>
                <a:gd name="connsiteY17" fmla="*/ 129725 h 3624978"/>
                <a:gd name="connsiteX18" fmla="*/ 259447 w 2599414"/>
                <a:gd name="connsiteY18" fmla="*/ 86484 h 3624978"/>
                <a:gd name="connsiteX19" fmla="*/ 345930 w 2599414"/>
                <a:gd name="connsiteY19" fmla="*/ 86483 h 3624978"/>
                <a:gd name="connsiteX0" fmla="*/ 345930 w 2599414"/>
                <a:gd name="connsiteY0" fmla="*/ 86483 h 3624978"/>
                <a:gd name="connsiteX1" fmla="*/ 259447 w 2599414"/>
                <a:gd name="connsiteY1" fmla="*/ 172966 h 3624978"/>
                <a:gd name="connsiteX2" fmla="*/ 216206 w 2599414"/>
                <a:gd name="connsiteY2" fmla="*/ 129725 h 3624978"/>
                <a:gd name="connsiteX3" fmla="*/ 259447 w 2599414"/>
                <a:gd name="connsiteY3" fmla="*/ 86484 h 3624978"/>
                <a:gd name="connsiteX4" fmla="*/ 345930 w 2599414"/>
                <a:gd name="connsiteY4" fmla="*/ 86483 h 3624978"/>
                <a:gd name="connsiteX5" fmla="*/ 172965 w 2599414"/>
                <a:gd name="connsiteY5" fmla="*/ 3538495 h 3624978"/>
                <a:gd name="connsiteX6" fmla="*/ 86482 w 2599414"/>
                <a:gd name="connsiteY6" fmla="*/ 3624978 h 3624978"/>
                <a:gd name="connsiteX7" fmla="*/ -1 w 2599414"/>
                <a:gd name="connsiteY7" fmla="*/ 3538495 h 3624978"/>
                <a:gd name="connsiteX8" fmla="*/ 86482 w 2599414"/>
                <a:gd name="connsiteY8" fmla="*/ 3452012 h 3624978"/>
                <a:gd name="connsiteX9" fmla="*/ 129723 w 2599414"/>
                <a:gd name="connsiteY9" fmla="*/ 3495253 h 3624978"/>
                <a:gd name="connsiteX10" fmla="*/ 86482 w 2599414"/>
                <a:gd name="connsiteY10" fmla="*/ 3538494 h 3624978"/>
                <a:gd name="connsiteX11" fmla="*/ 172965 w 2599414"/>
                <a:gd name="connsiteY11" fmla="*/ 3538495 h 3624978"/>
                <a:gd name="connsiteX0" fmla="*/ 172965 w 2599414"/>
                <a:gd name="connsiteY0" fmla="*/ 3452013 h 3624978"/>
                <a:gd name="connsiteX1" fmla="*/ 172965 w 2599414"/>
                <a:gd name="connsiteY1" fmla="*/ 86483 h 3624978"/>
                <a:gd name="connsiteX2" fmla="*/ 259448 w 2599414"/>
                <a:gd name="connsiteY2" fmla="*/ 0 h 3624978"/>
                <a:gd name="connsiteX3" fmla="*/ 2512931 w 2599414"/>
                <a:gd name="connsiteY3" fmla="*/ 0 h 3624978"/>
                <a:gd name="connsiteX4" fmla="*/ 2599414 w 2599414"/>
                <a:gd name="connsiteY4" fmla="*/ 86483 h 3624978"/>
                <a:gd name="connsiteX5" fmla="*/ 2512931 w 2599414"/>
                <a:gd name="connsiteY5" fmla="*/ 172966 h 3624978"/>
                <a:gd name="connsiteX6" fmla="*/ 2426449 w 2599414"/>
                <a:gd name="connsiteY6" fmla="*/ 172965 h 3624978"/>
                <a:gd name="connsiteX7" fmla="*/ 2426449 w 2599414"/>
                <a:gd name="connsiteY7" fmla="*/ 3538495 h 3624978"/>
                <a:gd name="connsiteX8" fmla="*/ 2339966 w 2599414"/>
                <a:gd name="connsiteY8" fmla="*/ 3624978 h 3624978"/>
                <a:gd name="connsiteX9" fmla="*/ 86483 w 2599414"/>
                <a:gd name="connsiteY9" fmla="*/ 3624978 h 3624978"/>
                <a:gd name="connsiteX10" fmla="*/ 0 w 2599414"/>
                <a:gd name="connsiteY10" fmla="*/ 3538495 h 3624978"/>
                <a:gd name="connsiteX11" fmla="*/ 86483 w 2599414"/>
                <a:gd name="connsiteY11" fmla="*/ 3452012 h 3624978"/>
                <a:gd name="connsiteX12" fmla="*/ 172965 w 2599414"/>
                <a:gd name="connsiteY12" fmla="*/ 3452013 h 3624978"/>
                <a:gd name="connsiteX13" fmla="*/ 259448 w 2599414"/>
                <a:gd name="connsiteY13" fmla="*/ 0 h 3624978"/>
                <a:gd name="connsiteX14" fmla="*/ 345931 w 2599414"/>
                <a:gd name="connsiteY14" fmla="*/ 86483 h 3624978"/>
                <a:gd name="connsiteX15" fmla="*/ 259448 w 2599414"/>
                <a:gd name="connsiteY15" fmla="*/ 172966 h 3624978"/>
                <a:gd name="connsiteX16" fmla="*/ 216207 w 2599414"/>
                <a:gd name="connsiteY16" fmla="*/ 129725 h 3624978"/>
                <a:gd name="connsiteX17" fmla="*/ 259448 w 2599414"/>
                <a:gd name="connsiteY17" fmla="*/ 86484 h 3624978"/>
                <a:gd name="connsiteX18" fmla="*/ 345930 w 2599414"/>
                <a:gd name="connsiteY18" fmla="*/ 86483 h 3624978"/>
                <a:gd name="connsiteX19" fmla="*/ 2426449 w 2599414"/>
                <a:gd name="connsiteY19" fmla="*/ 172965 h 3624978"/>
                <a:gd name="connsiteX20" fmla="*/ 259448 w 2599414"/>
                <a:gd name="connsiteY20" fmla="*/ 172965 h 3624978"/>
                <a:gd name="connsiteX21" fmla="*/ 86483 w 2599414"/>
                <a:gd name="connsiteY21" fmla="*/ 3452013 h 3624978"/>
                <a:gd name="connsiteX22" fmla="*/ 129724 w 2599414"/>
                <a:gd name="connsiteY22" fmla="*/ 3495254 h 3624978"/>
                <a:gd name="connsiteX23" fmla="*/ 86483 w 2599414"/>
                <a:gd name="connsiteY23" fmla="*/ 3538495 h 3624978"/>
                <a:gd name="connsiteX24" fmla="*/ 172965 w 2599414"/>
                <a:gd name="connsiteY24" fmla="*/ 3538495 h 3624978"/>
                <a:gd name="connsiteX25" fmla="*/ 86483 w 2599414"/>
                <a:gd name="connsiteY25" fmla="*/ 3624978 h 3624978"/>
                <a:gd name="connsiteX26" fmla="*/ 172966 w 2599414"/>
                <a:gd name="connsiteY26" fmla="*/ 3538495 h 3624978"/>
                <a:gd name="connsiteX27" fmla="*/ 172965 w 2599414"/>
                <a:gd name="connsiteY27" fmla="*/ 3452013 h 3624978"/>
                <a:gd name="connsiteX0" fmla="*/ 86484 w 2599415"/>
                <a:gd name="connsiteY0" fmla="*/ 3624978 h 3624978"/>
                <a:gd name="connsiteX1" fmla="*/ 172967 w 2599415"/>
                <a:gd name="connsiteY1" fmla="*/ 3538495 h 3624978"/>
                <a:gd name="connsiteX2" fmla="*/ 86484 w 2599415"/>
                <a:gd name="connsiteY2" fmla="*/ 3538495 h 3624978"/>
                <a:gd name="connsiteX3" fmla="*/ 129725 w 2599415"/>
                <a:gd name="connsiteY3" fmla="*/ 3495254 h 3624978"/>
                <a:gd name="connsiteX4" fmla="*/ 86484 w 2599415"/>
                <a:gd name="connsiteY4" fmla="*/ 3452013 h 3624978"/>
                <a:gd name="connsiteX5" fmla="*/ 172966 w 2599415"/>
                <a:gd name="connsiteY5" fmla="*/ 3452013 h 3624978"/>
                <a:gd name="connsiteX6" fmla="*/ 172966 w 2599415"/>
                <a:gd name="connsiteY6" fmla="*/ 86483 h 3624978"/>
                <a:gd name="connsiteX7" fmla="*/ 259449 w 2599415"/>
                <a:gd name="connsiteY7" fmla="*/ 0 h 3624978"/>
                <a:gd name="connsiteX8" fmla="*/ 2512932 w 2599415"/>
                <a:gd name="connsiteY8" fmla="*/ 0 h 3624978"/>
                <a:gd name="connsiteX9" fmla="*/ 2599415 w 2599415"/>
                <a:gd name="connsiteY9" fmla="*/ 86483 h 3624978"/>
                <a:gd name="connsiteX10" fmla="*/ 2512932 w 2599415"/>
                <a:gd name="connsiteY10" fmla="*/ 172966 h 3624978"/>
                <a:gd name="connsiteX11" fmla="*/ 2426450 w 2599415"/>
                <a:gd name="connsiteY11" fmla="*/ 172965 h 3624978"/>
                <a:gd name="connsiteX12" fmla="*/ 2426450 w 2599415"/>
                <a:gd name="connsiteY12" fmla="*/ 3538495 h 3624978"/>
                <a:gd name="connsiteX13" fmla="*/ 2339967 w 2599415"/>
                <a:gd name="connsiteY13" fmla="*/ 3624978 h 3624978"/>
                <a:gd name="connsiteX14" fmla="*/ 86484 w 2599415"/>
                <a:gd name="connsiteY14" fmla="*/ 3624978 h 3624978"/>
                <a:gd name="connsiteX15" fmla="*/ 345931 w 2599415"/>
                <a:gd name="connsiteY15" fmla="*/ 86483 h 3624978"/>
                <a:gd name="connsiteX16" fmla="*/ 259448 w 2599415"/>
                <a:gd name="connsiteY16" fmla="*/ 172966 h 3624978"/>
                <a:gd name="connsiteX17" fmla="*/ 216207 w 2599415"/>
                <a:gd name="connsiteY17" fmla="*/ 129725 h 3624978"/>
                <a:gd name="connsiteX18" fmla="*/ 259448 w 2599415"/>
                <a:gd name="connsiteY18" fmla="*/ 86484 h 3624978"/>
                <a:gd name="connsiteX19" fmla="*/ 345931 w 2599415"/>
                <a:gd name="connsiteY19" fmla="*/ 86483 h 3624978"/>
                <a:gd name="connsiteX0" fmla="*/ 345931 w 2599415"/>
                <a:gd name="connsiteY0" fmla="*/ 86483 h 3624978"/>
                <a:gd name="connsiteX1" fmla="*/ 259448 w 2599415"/>
                <a:gd name="connsiteY1" fmla="*/ 172966 h 3624978"/>
                <a:gd name="connsiteX2" fmla="*/ 216207 w 2599415"/>
                <a:gd name="connsiteY2" fmla="*/ 129725 h 3624978"/>
                <a:gd name="connsiteX3" fmla="*/ 259448 w 2599415"/>
                <a:gd name="connsiteY3" fmla="*/ 86484 h 3624978"/>
                <a:gd name="connsiteX4" fmla="*/ 345931 w 2599415"/>
                <a:gd name="connsiteY4" fmla="*/ 86483 h 3624978"/>
                <a:gd name="connsiteX5" fmla="*/ 172966 w 2599415"/>
                <a:gd name="connsiteY5" fmla="*/ 3538495 h 3624978"/>
                <a:gd name="connsiteX6" fmla="*/ 86483 w 2599415"/>
                <a:gd name="connsiteY6" fmla="*/ 3624978 h 3624978"/>
                <a:gd name="connsiteX7" fmla="*/ 0 w 2599415"/>
                <a:gd name="connsiteY7" fmla="*/ 3538495 h 3624978"/>
                <a:gd name="connsiteX8" fmla="*/ 86483 w 2599415"/>
                <a:gd name="connsiteY8" fmla="*/ 3452012 h 3624978"/>
                <a:gd name="connsiteX9" fmla="*/ 129724 w 2599415"/>
                <a:gd name="connsiteY9" fmla="*/ 3495253 h 3624978"/>
                <a:gd name="connsiteX10" fmla="*/ 86483 w 2599415"/>
                <a:gd name="connsiteY10" fmla="*/ 3538494 h 3624978"/>
                <a:gd name="connsiteX11" fmla="*/ 172966 w 2599415"/>
                <a:gd name="connsiteY11" fmla="*/ 3538495 h 3624978"/>
                <a:gd name="connsiteX0" fmla="*/ 172966 w 2599415"/>
                <a:gd name="connsiteY0" fmla="*/ 3452013 h 3624978"/>
                <a:gd name="connsiteX1" fmla="*/ 172966 w 2599415"/>
                <a:gd name="connsiteY1" fmla="*/ 86483 h 3624978"/>
                <a:gd name="connsiteX2" fmla="*/ 259449 w 2599415"/>
                <a:gd name="connsiteY2" fmla="*/ 0 h 3624978"/>
                <a:gd name="connsiteX3" fmla="*/ 2512932 w 2599415"/>
                <a:gd name="connsiteY3" fmla="*/ 0 h 3624978"/>
                <a:gd name="connsiteX4" fmla="*/ 2599415 w 2599415"/>
                <a:gd name="connsiteY4" fmla="*/ 86483 h 3624978"/>
                <a:gd name="connsiteX5" fmla="*/ 2512932 w 2599415"/>
                <a:gd name="connsiteY5" fmla="*/ 172966 h 3624978"/>
                <a:gd name="connsiteX6" fmla="*/ 2426450 w 2599415"/>
                <a:gd name="connsiteY6" fmla="*/ 172965 h 3624978"/>
                <a:gd name="connsiteX7" fmla="*/ 2426450 w 2599415"/>
                <a:gd name="connsiteY7" fmla="*/ 3538495 h 3624978"/>
                <a:gd name="connsiteX8" fmla="*/ 2339967 w 2599415"/>
                <a:gd name="connsiteY8" fmla="*/ 3624978 h 3624978"/>
                <a:gd name="connsiteX9" fmla="*/ 86484 w 2599415"/>
                <a:gd name="connsiteY9" fmla="*/ 3624978 h 3624978"/>
                <a:gd name="connsiteX10" fmla="*/ 1 w 2599415"/>
                <a:gd name="connsiteY10" fmla="*/ 3538495 h 3624978"/>
                <a:gd name="connsiteX11" fmla="*/ 86484 w 2599415"/>
                <a:gd name="connsiteY11" fmla="*/ 3452012 h 3624978"/>
                <a:gd name="connsiteX12" fmla="*/ 172966 w 2599415"/>
                <a:gd name="connsiteY12" fmla="*/ 3452013 h 3624978"/>
                <a:gd name="connsiteX13" fmla="*/ 259449 w 2599415"/>
                <a:gd name="connsiteY13" fmla="*/ 0 h 3624978"/>
                <a:gd name="connsiteX14" fmla="*/ 345932 w 2599415"/>
                <a:gd name="connsiteY14" fmla="*/ 86483 h 3624978"/>
                <a:gd name="connsiteX15" fmla="*/ 259449 w 2599415"/>
                <a:gd name="connsiteY15" fmla="*/ 172966 h 3624978"/>
                <a:gd name="connsiteX16" fmla="*/ 216208 w 2599415"/>
                <a:gd name="connsiteY16" fmla="*/ 129725 h 3624978"/>
                <a:gd name="connsiteX17" fmla="*/ 259449 w 2599415"/>
                <a:gd name="connsiteY17" fmla="*/ 86484 h 3624978"/>
                <a:gd name="connsiteX18" fmla="*/ 345931 w 2599415"/>
                <a:gd name="connsiteY18" fmla="*/ 86483 h 3624978"/>
                <a:gd name="connsiteX19" fmla="*/ 2426450 w 2599415"/>
                <a:gd name="connsiteY19" fmla="*/ 172965 h 3624978"/>
                <a:gd name="connsiteX20" fmla="*/ 259449 w 2599415"/>
                <a:gd name="connsiteY20" fmla="*/ 172965 h 3624978"/>
                <a:gd name="connsiteX21" fmla="*/ 86484 w 2599415"/>
                <a:gd name="connsiteY21" fmla="*/ 3452013 h 3624978"/>
                <a:gd name="connsiteX22" fmla="*/ 129725 w 2599415"/>
                <a:gd name="connsiteY22" fmla="*/ 3495254 h 3624978"/>
                <a:gd name="connsiteX23" fmla="*/ 86484 w 2599415"/>
                <a:gd name="connsiteY23" fmla="*/ 3538495 h 3624978"/>
                <a:gd name="connsiteX24" fmla="*/ 172966 w 2599415"/>
                <a:gd name="connsiteY24" fmla="*/ 3538495 h 3624978"/>
                <a:gd name="connsiteX25" fmla="*/ 102359 w 2599415"/>
                <a:gd name="connsiteY25" fmla="*/ 3609103 h 3624978"/>
                <a:gd name="connsiteX26" fmla="*/ 172967 w 2599415"/>
                <a:gd name="connsiteY26" fmla="*/ 3538495 h 3624978"/>
                <a:gd name="connsiteX27" fmla="*/ 172966 w 2599415"/>
                <a:gd name="connsiteY27" fmla="*/ 3452013 h 3624978"/>
                <a:gd name="connsiteX0" fmla="*/ 86484 w 2599415"/>
                <a:gd name="connsiteY0" fmla="*/ 3624978 h 3624978"/>
                <a:gd name="connsiteX1" fmla="*/ 172967 w 2599415"/>
                <a:gd name="connsiteY1" fmla="*/ 3538495 h 3624978"/>
                <a:gd name="connsiteX2" fmla="*/ 86484 w 2599415"/>
                <a:gd name="connsiteY2" fmla="*/ 3538495 h 3624978"/>
                <a:gd name="connsiteX3" fmla="*/ 129725 w 2599415"/>
                <a:gd name="connsiteY3" fmla="*/ 3495254 h 3624978"/>
                <a:gd name="connsiteX4" fmla="*/ 86484 w 2599415"/>
                <a:gd name="connsiteY4" fmla="*/ 3452013 h 3624978"/>
                <a:gd name="connsiteX5" fmla="*/ 172966 w 2599415"/>
                <a:gd name="connsiteY5" fmla="*/ 3452013 h 3624978"/>
                <a:gd name="connsiteX6" fmla="*/ 172966 w 2599415"/>
                <a:gd name="connsiteY6" fmla="*/ 86483 h 3624978"/>
                <a:gd name="connsiteX7" fmla="*/ 259449 w 2599415"/>
                <a:gd name="connsiteY7" fmla="*/ 0 h 3624978"/>
                <a:gd name="connsiteX8" fmla="*/ 2512932 w 2599415"/>
                <a:gd name="connsiteY8" fmla="*/ 0 h 3624978"/>
                <a:gd name="connsiteX9" fmla="*/ 2599415 w 2599415"/>
                <a:gd name="connsiteY9" fmla="*/ 86483 h 3624978"/>
                <a:gd name="connsiteX10" fmla="*/ 2512932 w 2599415"/>
                <a:gd name="connsiteY10" fmla="*/ 172966 h 3624978"/>
                <a:gd name="connsiteX11" fmla="*/ 2426450 w 2599415"/>
                <a:gd name="connsiteY11" fmla="*/ 172965 h 3624978"/>
                <a:gd name="connsiteX12" fmla="*/ 2426450 w 2599415"/>
                <a:gd name="connsiteY12" fmla="*/ 3538495 h 3624978"/>
                <a:gd name="connsiteX13" fmla="*/ 2339967 w 2599415"/>
                <a:gd name="connsiteY13" fmla="*/ 3624978 h 3624978"/>
                <a:gd name="connsiteX14" fmla="*/ 86484 w 2599415"/>
                <a:gd name="connsiteY14" fmla="*/ 3624978 h 3624978"/>
                <a:gd name="connsiteX15" fmla="*/ 345931 w 2599415"/>
                <a:gd name="connsiteY15" fmla="*/ 86483 h 3624978"/>
                <a:gd name="connsiteX16" fmla="*/ 259448 w 2599415"/>
                <a:gd name="connsiteY16" fmla="*/ 172966 h 3624978"/>
                <a:gd name="connsiteX17" fmla="*/ 216207 w 2599415"/>
                <a:gd name="connsiteY17" fmla="*/ 129725 h 3624978"/>
                <a:gd name="connsiteX18" fmla="*/ 259448 w 2599415"/>
                <a:gd name="connsiteY18" fmla="*/ 86484 h 3624978"/>
                <a:gd name="connsiteX19" fmla="*/ 345931 w 2599415"/>
                <a:gd name="connsiteY19" fmla="*/ 86483 h 3624978"/>
                <a:gd name="connsiteX0" fmla="*/ 345931 w 2599415"/>
                <a:gd name="connsiteY0" fmla="*/ 86483 h 3624978"/>
                <a:gd name="connsiteX1" fmla="*/ 259448 w 2599415"/>
                <a:gd name="connsiteY1" fmla="*/ 172966 h 3624978"/>
                <a:gd name="connsiteX2" fmla="*/ 216207 w 2599415"/>
                <a:gd name="connsiteY2" fmla="*/ 129725 h 3624978"/>
                <a:gd name="connsiteX3" fmla="*/ 259448 w 2599415"/>
                <a:gd name="connsiteY3" fmla="*/ 86484 h 3624978"/>
                <a:gd name="connsiteX4" fmla="*/ 345931 w 2599415"/>
                <a:gd name="connsiteY4" fmla="*/ 86483 h 3624978"/>
                <a:gd name="connsiteX5" fmla="*/ 172966 w 2599415"/>
                <a:gd name="connsiteY5" fmla="*/ 3538495 h 3624978"/>
                <a:gd name="connsiteX6" fmla="*/ 86483 w 2599415"/>
                <a:gd name="connsiteY6" fmla="*/ 3624978 h 3624978"/>
                <a:gd name="connsiteX7" fmla="*/ 0 w 2599415"/>
                <a:gd name="connsiteY7" fmla="*/ 3538495 h 3624978"/>
                <a:gd name="connsiteX8" fmla="*/ 86483 w 2599415"/>
                <a:gd name="connsiteY8" fmla="*/ 3452012 h 3624978"/>
                <a:gd name="connsiteX9" fmla="*/ 129724 w 2599415"/>
                <a:gd name="connsiteY9" fmla="*/ 3495253 h 3624978"/>
                <a:gd name="connsiteX10" fmla="*/ 86483 w 2599415"/>
                <a:gd name="connsiteY10" fmla="*/ 3538494 h 3624978"/>
                <a:gd name="connsiteX11" fmla="*/ 172966 w 2599415"/>
                <a:gd name="connsiteY11" fmla="*/ 3538495 h 3624978"/>
                <a:gd name="connsiteX0" fmla="*/ 172966 w 2599415"/>
                <a:gd name="connsiteY0" fmla="*/ 3452013 h 3624978"/>
                <a:gd name="connsiteX1" fmla="*/ 172966 w 2599415"/>
                <a:gd name="connsiteY1" fmla="*/ 86483 h 3624978"/>
                <a:gd name="connsiteX2" fmla="*/ 259449 w 2599415"/>
                <a:gd name="connsiteY2" fmla="*/ 0 h 3624978"/>
                <a:gd name="connsiteX3" fmla="*/ 2512932 w 2599415"/>
                <a:gd name="connsiteY3" fmla="*/ 0 h 3624978"/>
                <a:gd name="connsiteX4" fmla="*/ 2599415 w 2599415"/>
                <a:gd name="connsiteY4" fmla="*/ 86483 h 3624978"/>
                <a:gd name="connsiteX5" fmla="*/ 2512932 w 2599415"/>
                <a:gd name="connsiteY5" fmla="*/ 172966 h 3624978"/>
                <a:gd name="connsiteX6" fmla="*/ 2426450 w 2599415"/>
                <a:gd name="connsiteY6" fmla="*/ 172965 h 3624978"/>
                <a:gd name="connsiteX7" fmla="*/ 2426450 w 2599415"/>
                <a:gd name="connsiteY7" fmla="*/ 3538495 h 3624978"/>
                <a:gd name="connsiteX8" fmla="*/ 2339967 w 2599415"/>
                <a:gd name="connsiteY8" fmla="*/ 3624978 h 3624978"/>
                <a:gd name="connsiteX9" fmla="*/ 86484 w 2599415"/>
                <a:gd name="connsiteY9" fmla="*/ 3624978 h 3624978"/>
                <a:gd name="connsiteX10" fmla="*/ 1 w 2599415"/>
                <a:gd name="connsiteY10" fmla="*/ 3538495 h 3624978"/>
                <a:gd name="connsiteX11" fmla="*/ 86484 w 2599415"/>
                <a:gd name="connsiteY11" fmla="*/ 3452012 h 3624978"/>
                <a:gd name="connsiteX12" fmla="*/ 172966 w 2599415"/>
                <a:gd name="connsiteY12" fmla="*/ 3452013 h 3624978"/>
                <a:gd name="connsiteX13" fmla="*/ 259449 w 2599415"/>
                <a:gd name="connsiteY13" fmla="*/ 0 h 3624978"/>
                <a:gd name="connsiteX14" fmla="*/ 345932 w 2599415"/>
                <a:gd name="connsiteY14" fmla="*/ 86483 h 3624978"/>
                <a:gd name="connsiteX15" fmla="*/ 259449 w 2599415"/>
                <a:gd name="connsiteY15" fmla="*/ 172966 h 3624978"/>
                <a:gd name="connsiteX16" fmla="*/ 216208 w 2599415"/>
                <a:gd name="connsiteY16" fmla="*/ 129725 h 3624978"/>
                <a:gd name="connsiteX17" fmla="*/ 259449 w 2599415"/>
                <a:gd name="connsiteY17" fmla="*/ 86484 h 3624978"/>
                <a:gd name="connsiteX18" fmla="*/ 345931 w 2599415"/>
                <a:gd name="connsiteY18" fmla="*/ 86483 h 3624978"/>
                <a:gd name="connsiteX19" fmla="*/ 2426450 w 2599415"/>
                <a:gd name="connsiteY19" fmla="*/ 172965 h 3624978"/>
                <a:gd name="connsiteX20" fmla="*/ 259449 w 2599415"/>
                <a:gd name="connsiteY20" fmla="*/ 172965 h 3624978"/>
                <a:gd name="connsiteX21" fmla="*/ 86484 w 2599415"/>
                <a:gd name="connsiteY21" fmla="*/ 3452013 h 3624978"/>
                <a:gd name="connsiteX22" fmla="*/ 129725 w 2599415"/>
                <a:gd name="connsiteY22" fmla="*/ 3495254 h 3624978"/>
                <a:gd name="connsiteX23" fmla="*/ 86484 w 2599415"/>
                <a:gd name="connsiteY23" fmla="*/ 3538495 h 3624978"/>
                <a:gd name="connsiteX24" fmla="*/ 172966 w 2599415"/>
                <a:gd name="connsiteY24" fmla="*/ 3538495 h 3624978"/>
                <a:gd name="connsiteX25" fmla="*/ 89659 w 2599415"/>
                <a:gd name="connsiteY25" fmla="*/ 3590053 h 3624978"/>
                <a:gd name="connsiteX26" fmla="*/ 172967 w 2599415"/>
                <a:gd name="connsiteY26" fmla="*/ 3538495 h 3624978"/>
                <a:gd name="connsiteX27" fmla="*/ 172966 w 2599415"/>
                <a:gd name="connsiteY27" fmla="*/ 3452013 h 3624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99415" h="3624978" stroke="0" extrusionOk="0">
                  <a:moveTo>
                    <a:pt x="86484" y="3624978"/>
                  </a:moveTo>
                  <a:cubicBezTo>
                    <a:pt x="134247" y="3624978"/>
                    <a:pt x="172967" y="3586258"/>
                    <a:pt x="172967" y="3538495"/>
                  </a:cubicBezTo>
                  <a:lnTo>
                    <a:pt x="86484" y="3538495"/>
                  </a:lnTo>
                  <a:cubicBezTo>
                    <a:pt x="110365" y="3538495"/>
                    <a:pt x="129725" y="3519135"/>
                    <a:pt x="129725" y="3495254"/>
                  </a:cubicBezTo>
                  <a:cubicBezTo>
                    <a:pt x="129725" y="3471373"/>
                    <a:pt x="110365" y="3452013"/>
                    <a:pt x="86484" y="3452013"/>
                  </a:cubicBezTo>
                  <a:lnTo>
                    <a:pt x="172966" y="3452013"/>
                  </a:lnTo>
                  <a:lnTo>
                    <a:pt x="172966" y="86483"/>
                  </a:lnTo>
                  <a:cubicBezTo>
                    <a:pt x="172966" y="38720"/>
                    <a:pt x="211686" y="0"/>
                    <a:pt x="259449" y="0"/>
                  </a:cubicBezTo>
                  <a:lnTo>
                    <a:pt x="2512932" y="0"/>
                  </a:lnTo>
                  <a:cubicBezTo>
                    <a:pt x="2560695" y="0"/>
                    <a:pt x="2599415" y="38720"/>
                    <a:pt x="2599415" y="86483"/>
                  </a:cubicBezTo>
                  <a:cubicBezTo>
                    <a:pt x="2599415" y="134246"/>
                    <a:pt x="2560695" y="172966"/>
                    <a:pt x="2512932" y="172966"/>
                  </a:cubicBezTo>
                  <a:lnTo>
                    <a:pt x="2426450" y="172965"/>
                  </a:lnTo>
                  <a:lnTo>
                    <a:pt x="2426450" y="3538495"/>
                  </a:lnTo>
                  <a:cubicBezTo>
                    <a:pt x="2426450" y="3586258"/>
                    <a:pt x="2387730" y="3624978"/>
                    <a:pt x="2339967" y="3624978"/>
                  </a:cubicBezTo>
                  <a:lnTo>
                    <a:pt x="86484" y="3624978"/>
                  </a:lnTo>
                  <a:close/>
                  <a:moveTo>
                    <a:pt x="345931" y="86483"/>
                  </a:moveTo>
                  <a:cubicBezTo>
                    <a:pt x="345931" y="134246"/>
                    <a:pt x="307211" y="172966"/>
                    <a:pt x="259448" y="172966"/>
                  </a:cubicBezTo>
                  <a:cubicBezTo>
                    <a:pt x="235567" y="172966"/>
                    <a:pt x="216207" y="153606"/>
                    <a:pt x="216207" y="129725"/>
                  </a:cubicBezTo>
                  <a:cubicBezTo>
                    <a:pt x="216207" y="105844"/>
                    <a:pt x="235567" y="86484"/>
                    <a:pt x="259448" y="86484"/>
                  </a:cubicBezTo>
                  <a:lnTo>
                    <a:pt x="345931" y="86483"/>
                  </a:lnTo>
                  <a:close/>
                </a:path>
                <a:path w="2599415" h="3624978" fill="darkenLess" stroke="0" extrusionOk="0">
                  <a:moveTo>
                    <a:pt x="345931" y="86483"/>
                  </a:moveTo>
                  <a:cubicBezTo>
                    <a:pt x="345931" y="134246"/>
                    <a:pt x="307211" y="172966"/>
                    <a:pt x="259448" y="172966"/>
                  </a:cubicBezTo>
                  <a:cubicBezTo>
                    <a:pt x="235567" y="172966"/>
                    <a:pt x="216207" y="153606"/>
                    <a:pt x="216207" y="129725"/>
                  </a:cubicBezTo>
                  <a:cubicBezTo>
                    <a:pt x="216207" y="105844"/>
                    <a:pt x="235567" y="86484"/>
                    <a:pt x="259448" y="86484"/>
                  </a:cubicBezTo>
                  <a:lnTo>
                    <a:pt x="345931" y="86483"/>
                  </a:lnTo>
                  <a:close/>
                  <a:moveTo>
                    <a:pt x="172966" y="3538495"/>
                  </a:moveTo>
                  <a:cubicBezTo>
                    <a:pt x="172966" y="3586258"/>
                    <a:pt x="134246" y="3624978"/>
                    <a:pt x="86483" y="3624978"/>
                  </a:cubicBezTo>
                  <a:cubicBezTo>
                    <a:pt x="38720" y="3624978"/>
                    <a:pt x="0" y="3586258"/>
                    <a:pt x="0" y="3538495"/>
                  </a:cubicBezTo>
                  <a:cubicBezTo>
                    <a:pt x="0" y="3490732"/>
                    <a:pt x="38720" y="3452012"/>
                    <a:pt x="86483" y="3452012"/>
                  </a:cubicBezTo>
                  <a:cubicBezTo>
                    <a:pt x="110364" y="3452012"/>
                    <a:pt x="129724" y="3471372"/>
                    <a:pt x="129724" y="3495253"/>
                  </a:cubicBezTo>
                  <a:cubicBezTo>
                    <a:pt x="129724" y="3519134"/>
                    <a:pt x="110364" y="3538494"/>
                    <a:pt x="86483" y="3538494"/>
                  </a:cubicBezTo>
                  <a:lnTo>
                    <a:pt x="172966" y="3538495"/>
                  </a:lnTo>
                  <a:close/>
                </a:path>
                <a:path w="2599415" h="3624978" fill="none" extrusionOk="0">
                  <a:moveTo>
                    <a:pt x="172966" y="3452013"/>
                  </a:moveTo>
                  <a:lnTo>
                    <a:pt x="172966" y="86483"/>
                  </a:lnTo>
                  <a:cubicBezTo>
                    <a:pt x="172966" y="38720"/>
                    <a:pt x="211686" y="0"/>
                    <a:pt x="259449" y="0"/>
                  </a:cubicBezTo>
                  <a:lnTo>
                    <a:pt x="2512932" y="0"/>
                  </a:lnTo>
                  <a:cubicBezTo>
                    <a:pt x="2560695" y="0"/>
                    <a:pt x="2599415" y="38720"/>
                    <a:pt x="2599415" y="86483"/>
                  </a:cubicBezTo>
                  <a:cubicBezTo>
                    <a:pt x="2599415" y="134246"/>
                    <a:pt x="2560695" y="172966"/>
                    <a:pt x="2512932" y="172966"/>
                  </a:cubicBezTo>
                  <a:lnTo>
                    <a:pt x="2426450" y="172965"/>
                  </a:lnTo>
                  <a:lnTo>
                    <a:pt x="2426450" y="3538495"/>
                  </a:lnTo>
                  <a:cubicBezTo>
                    <a:pt x="2426450" y="3586258"/>
                    <a:pt x="2387730" y="3624978"/>
                    <a:pt x="2339967" y="3624978"/>
                  </a:cubicBezTo>
                  <a:lnTo>
                    <a:pt x="86484" y="3624978"/>
                  </a:lnTo>
                  <a:cubicBezTo>
                    <a:pt x="38721" y="3624978"/>
                    <a:pt x="1" y="3586258"/>
                    <a:pt x="1" y="3538495"/>
                  </a:cubicBezTo>
                  <a:cubicBezTo>
                    <a:pt x="1" y="3490732"/>
                    <a:pt x="38721" y="3452012"/>
                    <a:pt x="86484" y="3452012"/>
                  </a:cubicBezTo>
                  <a:lnTo>
                    <a:pt x="172966" y="3452013"/>
                  </a:lnTo>
                  <a:close/>
                  <a:moveTo>
                    <a:pt x="259449" y="0"/>
                  </a:moveTo>
                  <a:cubicBezTo>
                    <a:pt x="307212" y="0"/>
                    <a:pt x="345932" y="38720"/>
                    <a:pt x="345932" y="86483"/>
                  </a:cubicBezTo>
                  <a:cubicBezTo>
                    <a:pt x="345932" y="134246"/>
                    <a:pt x="307212" y="172966"/>
                    <a:pt x="259449" y="172966"/>
                  </a:cubicBezTo>
                  <a:cubicBezTo>
                    <a:pt x="235568" y="172966"/>
                    <a:pt x="216208" y="153606"/>
                    <a:pt x="216208" y="129725"/>
                  </a:cubicBezTo>
                  <a:cubicBezTo>
                    <a:pt x="216208" y="105844"/>
                    <a:pt x="235568" y="86484"/>
                    <a:pt x="259449" y="86484"/>
                  </a:cubicBezTo>
                  <a:lnTo>
                    <a:pt x="345931" y="86483"/>
                  </a:lnTo>
                  <a:moveTo>
                    <a:pt x="2426450" y="172965"/>
                  </a:moveTo>
                  <a:lnTo>
                    <a:pt x="259449" y="172965"/>
                  </a:lnTo>
                  <a:moveTo>
                    <a:pt x="86484" y="3452013"/>
                  </a:moveTo>
                  <a:cubicBezTo>
                    <a:pt x="110365" y="3452013"/>
                    <a:pt x="129725" y="3471373"/>
                    <a:pt x="129725" y="3495254"/>
                  </a:cubicBezTo>
                  <a:cubicBezTo>
                    <a:pt x="129725" y="3519135"/>
                    <a:pt x="110365" y="3538495"/>
                    <a:pt x="86484" y="3538495"/>
                  </a:cubicBezTo>
                  <a:lnTo>
                    <a:pt x="172966" y="3538495"/>
                  </a:lnTo>
                  <a:moveTo>
                    <a:pt x="89659" y="3590053"/>
                  </a:moveTo>
                  <a:cubicBezTo>
                    <a:pt x="137422" y="3590053"/>
                    <a:pt x="172967" y="3586258"/>
                    <a:pt x="172967" y="3538495"/>
                  </a:cubicBezTo>
                  <a:cubicBezTo>
                    <a:pt x="172967" y="3509668"/>
                    <a:pt x="172966" y="3480840"/>
                    <a:pt x="172966" y="345201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462C971-F3DE-BE4A-90B3-7D75AA8EA0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b="73592"/>
            <a:stretch/>
          </p:blipFill>
          <p:spPr>
            <a:xfrm>
              <a:off x="4467855" y="2012800"/>
              <a:ext cx="1898530" cy="501371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A47BF58-A75B-4D4C-9AC1-870636185599}"/>
                  </a:ext>
                </a:extLst>
              </p:cNvPr>
              <p:cNvSpPr txBox="1"/>
              <p:nvPr/>
            </p:nvSpPr>
            <p:spPr>
              <a:xfrm>
                <a:off x="1820714" y="6101861"/>
                <a:ext cx="4082656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Goal: maximize revenue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Rev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A47BF58-A75B-4D4C-9AC1-870636185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0714" y="6101861"/>
                <a:ext cx="4082656" cy="369332"/>
              </a:xfrm>
              <a:prstGeom prst="rect">
                <a:avLst/>
              </a:prstGeom>
              <a:blipFill>
                <a:blip r:embed="rId17"/>
                <a:stretch>
                  <a:fillRect l="-1238" t="-6452" b="-1935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249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54" grpId="0" animBg="1"/>
      <p:bldP spid="57" grpId="0" animBg="1"/>
      <p:bldP spid="58" grpId="0"/>
      <p:bldP spid="59" grpId="0" animBg="1"/>
      <p:bldP spid="63" grpId="0" animBg="1"/>
      <p:bldP spid="63" grpId="1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26E82-45D0-1544-8AC1-220EDFC5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2EC1E-BA3F-4F46-95D1-2CDB6DB00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0962" y="1445742"/>
            <a:ext cx="9761838" cy="41851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Main idea: instead of restricting the market, simplify the optimization by introducing “reasonable” constraints</a:t>
            </a:r>
          </a:p>
          <a:p>
            <a:r>
              <a:rPr lang="en-US" dirty="0"/>
              <a:t>Buy-many constraint is reasonable; frequently satisfied</a:t>
            </a:r>
          </a:p>
          <a:p>
            <a:r>
              <a:rPr lang="en-US" dirty="0"/>
              <a:t>Buy-many mechanisms exhibit many nice properties</a:t>
            </a:r>
          </a:p>
          <a:p>
            <a:r>
              <a:rPr lang="en-US" dirty="0"/>
              <a:t>Buy-many mechanisms can be well-approximated via item pricing</a:t>
            </a:r>
          </a:p>
          <a:p>
            <a:endParaRPr lang="en-US" dirty="0"/>
          </a:p>
          <a:p>
            <a:r>
              <a:rPr lang="en-US" dirty="0"/>
              <a:t>Some interesting open directions:</a:t>
            </a:r>
          </a:p>
          <a:p>
            <a:pPr lvl="1"/>
            <a:r>
              <a:rPr lang="en-US" dirty="0"/>
              <a:t>Multiple buyers: what does the buy-many constraint mean in limited supply settings?</a:t>
            </a:r>
          </a:p>
          <a:p>
            <a:pPr lvl="1"/>
            <a:r>
              <a:rPr lang="en-US" dirty="0"/>
              <a:t>Exact computation? The buy-many constraint is not a linear constraint.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F46CD3-F7E8-9149-A094-D697A1C6D24C}"/>
              </a:ext>
            </a:extLst>
          </p:cNvPr>
          <p:cNvSpPr txBox="1"/>
          <p:nvPr/>
        </p:nvSpPr>
        <p:spPr>
          <a:xfrm>
            <a:off x="5060476" y="5585658"/>
            <a:ext cx="2062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94228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DB707-B39F-4442-88E3-186094570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does the optimal menu look like? Can we find it?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61F6C8-6347-FF4C-A606-DAA2461205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10961" y="1532240"/>
                <a:ext cx="8078727" cy="503818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Single item setting,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 </a:t>
                </a:r>
                <a:r>
                  <a:rPr lang="en-US" sz="1600" dirty="0">
                    <a:solidFill>
                      <a:schemeClr val="accent5">
                        <a:lumMod val="50000"/>
                      </a:schemeClr>
                    </a:solidFill>
                  </a:rPr>
                  <a:t>[Myerson’81]</a:t>
                </a:r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Single menu option; no lotteries – just a fixed price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But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Lotteries can improve revenue	</a:t>
                </a:r>
                <a:r>
                  <a:rPr lang="en-US" b="0" dirty="0">
                    <a:solidFill>
                      <a:schemeClr val="tx2"/>
                    </a:solidFill>
                  </a:rPr>
                  <a:t>                   </a:t>
                </a:r>
                <a:r>
                  <a:rPr lang="en-US" sz="1100" b="0" dirty="0">
                    <a:solidFill>
                      <a:schemeClr val="tx2"/>
                    </a:solidFill>
                  </a:rPr>
                  <a:t>              </a:t>
                </a:r>
                <a:r>
                  <a:rPr lang="en-US" sz="1600" b="0" dirty="0">
                    <a:solidFill>
                      <a:schemeClr val="accent5">
                        <a:lumMod val="50000"/>
                      </a:schemeClr>
                    </a:solidFill>
                  </a:rPr>
                  <a:t>[Thanassoulis’04]</a:t>
                </a:r>
                <a:endParaRPr lang="en-US" b="0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b="0" dirty="0">
                    <a:solidFill>
                      <a:schemeClr val="tx1"/>
                    </a:solidFill>
                  </a:rPr>
                  <a:t>Optimal mechanism has infinite number of lotteries 							               </a:t>
                </a:r>
                <a:r>
                  <a:rPr lang="en-US" sz="1600" dirty="0">
                    <a:solidFill>
                      <a:schemeClr val="accent5">
                        <a:lumMod val="50000"/>
                      </a:schemeClr>
                    </a:solidFill>
                  </a:rPr>
                  <a:t>[Hart-Nisan’13]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Cannot hope to compute the optimal mechanism even in simple cases 		</a:t>
                </a:r>
                <a:r>
                  <a:rPr lang="en-US" sz="1600" dirty="0">
                    <a:solidFill>
                      <a:schemeClr val="accent5">
                        <a:lumMod val="50000"/>
                      </a:schemeClr>
                    </a:solidFill>
                  </a:rPr>
                  <a:t>[Chen-Diakonikolas-Orfanou-Paparas-Sun-Yannakakis’15]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61F6C8-6347-FF4C-A606-DAA2461205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0961" y="1532240"/>
                <a:ext cx="8078727" cy="5038186"/>
              </a:xfrm>
              <a:blipFill>
                <a:blip r:embed="rId2"/>
                <a:stretch>
                  <a:fillRect l="-785" t="-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06728F81-BC4B-1A40-A518-358194801A74}"/>
              </a:ext>
            </a:extLst>
          </p:cNvPr>
          <p:cNvGrpSpPr/>
          <p:nvPr/>
        </p:nvGrpSpPr>
        <p:grpSpPr>
          <a:xfrm>
            <a:off x="9657948" y="4016869"/>
            <a:ext cx="2099131" cy="372657"/>
            <a:chOff x="4396276" y="5090531"/>
            <a:chExt cx="2099131" cy="37265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93F434B-FC0E-8D46-80D6-3DBCCB13231F}"/>
                </a:ext>
              </a:extLst>
            </p:cNvPr>
            <p:cNvGrpSpPr/>
            <p:nvPr/>
          </p:nvGrpSpPr>
          <p:grpSpPr>
            <a:xfrm>
              <a:off x="4396276" y="5090531"/>
              <a:ext cx="1215397" cy="372657"/>
              <a:chOff x="4396276" y="4793967"/>
              <a:chExt cx="1215397" cy="37265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D4B0150C-760B-B64C-A0F2-34AC497E04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01942" y="4805512"/>
                <a:ext cx="346239" cy="361112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D99212E-2D89-504C-8B53-D4D43EE04A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70746" y="4835904"/>
                <a:ext cx="287958" cy="300328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45FD66D-6574-C044-8C55-E1ED5804220E}"/>
                  </a:ext>
                </a:extLst>
              </p:cNvPr>
              <p:cNvSpPr txBox="1"/>
              <p:nvPr/>
            </p:nvSpPr>
            <p:spPr>
              <a:xfrm>
                <a:off x="4396276" y="4793967"/>
                <a:ext cx="12153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½ (           )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8AF53C4-F3A3-DE48-8542-D851B1C97BF1}"/>
                    </a:ext>
                  </a:extLst>
                </p:cNvPr>
                <p:cNvSpPr txBox="1"/>
                <p:nvPr/>
              </p:nvSpPr>
              <p:spPr>
                <a:xfrm>
                  <a:off x="5645110" y="5136823"/>
                  <a:ext cx="85029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a14:m>
                  <a:r>
                    <a:rPr lang="en-US" sz="1400" dirty="0"/>
                    <a:t> $1.25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8AF53C4-F3A3-DE48-8542-D851B1C97B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45110" y="5136823"/>
                  <a:ext cx="850297" cy="307777"/>
                </a:xfrm>
                <a:prstGeom prst="rect">
                  <a:avLst/>
                </a:prstGeom>
                <a:blipFill>
                  <a:blip r:embed="rId5"/>
                  <a:stretch>
                    <a:fillRect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3FFE73-1ED8-9449-9B09-80EBD40296E6}"/>
              </a:ext>
            </a:extLst>
          </p:cNvPr>
          <p:cNvGrpSpPr/>
          <p:nvPr/>
        </p:nvGrpSpPr>
        <p:grpSpPr>
          <a:xfrm>
            <a:off x="9827202" y="4531936"/>
            <a:ext cx="1833755" cy="380056"/>
            <a:chOff x="4565530" y="4332845"/>
            <a:chExt cx="1833755" cy="38005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894E388-A8FB-5747-A3E1-143BA323A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5530" y="4332845"/>
              <a:ext cx="346239" cy="36111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01CD215-ADBE-254C-967B-F33F5095E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7772" y="4363237"/>
              <a:ext cx="287958" cy="30032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2510973-AF03-6549-8808-58B3BCAA91E2}"/>
                </a:ext>
              </a:extLst>
            </p:cNvPr>
            <p:cNvSpPr txBox="1"/>
            <p:nvPr/>
          </p:nvSpPr>
          <p:spPr>
            <a:xfrm>
              <a:off x="4853435" y="4343569"/>
              <a:ext cx="6383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 ½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DD1442F-E449-B148-B7ED-6670F7340A9A}"/>
                    </a:ext>
                  </a:extLst>
                </p:cNvPr>
                <p:cNvSpPr txBox="1"/>
                <p:nvPr/>
              </p:nvSpPr>
              <p:spPr>
                <a:xfrm>
                  <a:off x="5654786" y="4354077"/>
                  <a:ext cx="74449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a14:m>
                  <a:r>
                    <a:rPr lang="en-US" sz="1400" dirty="0"/>
                    <a:t> $1.5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DD1442F-E449-B148-B7ED-6670F7340A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4786" y="4354077"/>
                  <a:ext cx="744499" cy="307777"/>
                </a:xfrm>
                <a:prstGeom prst="rect">
                  <a:avLst/>
                </a:prstGeom>
                <a:blipFill>
                  <a:blip r:embed="rId6"/>
                  <a:stretch>
                    <a:fillRect r="-1695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99760C5-A6D3-1E42-A7D9-BABEDE71BCE8}"/>
              </a:ext>
            </a:extLst>
          </p:cNvPr>
          <p:cNvGrpSpPr/>
          <p:nvPr/>
        </p:nvGrpSpPr>
        <p:grpSpPr>
          <a:xfrm>
            <a:off x="10026526" y="2570757"/>
            <a:ext cx="1600055" cy="1336292"/>
            <a:chOff x="4764854" y="2853583"/>
            <a:chExt cx="1600055" cy="133629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ACB5421-A5FE-E14A-BFD5-CE77816BF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4090" y="2859793"/>
              <a:ext cx="346239" cy="36111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F376478-16F4-6945-AFFD-3C0D817A9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66397" y="3368530"/>
              <a:ext cx="287958" cy="30032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7AC2AB1-75A5-204B-89BE-272CF6905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82580" y="3859155"/>
              <a:ext cx="287958" cy="30032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E07848A-2953-6048-98A1-175D98701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4854" y="3828763"/>
              <a:ext cx="346239" cy="36111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AA2EF0E-4195-5046-8B7C-BF67899B33EB}"/>
                    </a:ext>
                  </a:extLst>
                </p:cNvPr>
                <p:cNvSpPr txBox="1"/>
                <p:nvPr/>
              </p:nvSpPr>
              <p:spPr>
                <a:xfrm>
                  <a:off x="5629199" y="2853583"/>
                  <a:ext cx="59503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a14:m>
                  <a:r>
                    <a:rPr lang="en-US" sz="1400" dirty="0"/>
                    <a:t> $1</a:t>
                  </a: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AA2EF0E-4195-5046-8B7C-BF67899B33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9199" y="2853583"/>
                  <a:ext cx="595035" cy="307777"/>
                </a:xfrm>
                <a:prstGeom prst="rect">
                  <a:avLst/>
                </a:prstGeom>
                <a:blipFill>
                  <a:blip r:embed="rId7"/>
                  <a:stretch>
                    <a:fillRect t="-4000" r="-2128" b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2CCD4F38-E66C-4044-AC2C-AACD86DB8EF7}"/>
                    </a:ext>
                  </a:extLst>
                </p:cNvPr>
                <p:cNvSpPr txBox="1"/>
                <p:nvPr/>
              </p:nvSpPr>
              <p:spPr>
                <a:xfrm>
                  <a:off x="5620410" y="3353054"/>
                  <a:ext cx="74449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a14:m>
                  <a:r>
                    <a:rPr lang="en-US" sz="1400" dirty="0"/>
                    <a:t> $1.5</a:t>
                  </a: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2CCD4F38-E66C-4044-AC2C-AACD86DB8E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0410" y="3353054"/>
                  <a:ext cx="744499" cy="307777"/>
                </a:xfrm>
                <a:prstGeom prst="rect">
                  <a:avLst/>
                </a:prstGeom>
                <a:blipFill>
                  <a:blip r:embed="rId8"/>
                  <a:stretch>
                    <a:fillRect t="-4000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523677E-8699-D741-ABAF-0C644642D02C}"/>
                    </a:ext>
                  </a:extLst>
                </p:cNvPr>
                <p:cNvSpPr txBox="1"/>
                <p:nvPr/>
              </p:nvSpPr>
              <p:spPr>
                <a:xfrm>
                  <a:off x="5628116" y="3851908"/>
                  <a:ext cx="59503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a14:m>
                  <a:r>
                    <a:rPr lang="en-US" sz="1400" dirty="0"/>
                    <a:t> $2</a:t>
                  </a: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523677E-8699-D741-ABAF-0C644642D0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8116" y="3851908"/>
                  <a:ext cx="595035" cy="307777"/>
                </a:xfrm>
                <a:prstGeom prst="rect">
                  <a:avLst/>
                </a:prstGeom>
                <a:blipFill>
                  <a:blip r:embed="rId9"/>
                  <a:stretch>
                    <a:fillRect r="-2128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E6EA748-46D0-D441-8361-56FB5F7B0466}"/>
              </a:ext>
            </a:extLst>
          </p:cNvPr>
          <p:cNvGrpSpPr/>
          <p:nvPr/>
        </p:nvGrpSpPr>
        <p:grpSpPr>
          <a:xfrm>
            <a:off x="9358311" y="1557085"/>
            <a:ext cx="2599415" cy="3624978"/>
            <a:chOff x="4096639" y="1784491"/>
            <a:chExt cx="2599415" cy="3624978"/>
          </a:xfrm>
        </p:grpSpPr>
        <p:sp>
          <p:nvSpPr>
            <p:cNvPr id="24" name="Vertical Scroll 72">
              <a:extLst>
                <a:ext uri="{FF2B5EF4-FFF2-40B4-BE49-F238E27FC236}">
                  <a16:creationId xmlns:a16="http://schemas.microsoft.com/office/drawing/2014/main" id="{49409486-C944-3049-BFE6-75F18F579751}"/>
                </a:ext>
              </a:extLst>
            </p:cNvPr>
            <p:cNvSpPr/>
            <p:nvPr/>
          </p:nvSpPr>
          <p:spPr>
            <a:xfrm>
              <a:off x="4096639" y="1784491"/>
              <a:ext cx="2599415" cy="3624978"/>
            </a:xfrm>
            <a:custGeom>
              <a:avLst/>
              <a:gdLst>
                <a:gd name="connsiteX0" fmla="*/ 86483 w 2599414"/>
                <a:gd name="connsiteY0" fmla="*/ 3624978 h 3624978"/>
                <a:gd name="connsiteX1" fmla="*/ 172966 w 2599414"/>
                <a:gd name="connsiteY1" fmla="*/ 3538495 h 3624978"/>
                <a:gd name="connsiteX2" fmla="*/ 86483 w 2599414"/>
                <a:gd name="connsiteY2" fmla="*/ 3538495 h 3624978"/>
                <a:gd name="connsiteX3" fmla="*/ 129724 w 2599414"/>
                <a:gd name="connsiteY3" fmla="*/ 3495254 h 3624978"/>
                <a:gd name="connsiteX4" fmla="*/ 86483 w 2599414"/>
                <a:gd name="connsiteY4" fmla="*/ 3452013 h 3624978"/>
                <a:gd name="connsiteX5" fmla="*/ 172965 w 2599414"/>
                <a:gd name="connsiteY5" fmla="*/ 3452013 h 3624978"/>
                <a:gd name="connsiteX6" fmla="*/ 172965 w 2599414"/>
                <a:gd name="connsiteY6" fmla="*/ 86483 h 3624978"/>
                <a:gd name="connsiteX7" fmla="*/ 259448 w 2599414"/>
                <a:gd name="connsiteY7" fmla="*/ 0 h 3624978"/>
                <a:gd name="connsiteX8" fmla="*/ 2512931 w 2599414"/>
                <a:gd name="connsiteY8" fmla="*/ 0 h 3624978"/>
                <a:gd name="connsiteX9" fmla="*/ 2599414 w 2599414"/>
                <a:gd name="connsiteY9" fmla="*/ 86483 h 3624978"/>
                <a:gd name="connsiteX10" fmla="*/ 2512931 w 2599414"/>
                <a:gd name="connsiteY10" fmla="*/ 172966 h 3624978"/>
                <a:gd name="connsiteX11" fmla="*/ 2426449 w 2599414"/>
                <a:gd name="connsiteY11" fmla="*/ 172965 h 3624978"/>
                <a:gd name="connsiteX12" fmla="*/ 2426449 w 2599414"/>
                <a:gd name="connsiteY12" fmla="*/ 3538495 h 3624978"/>
                <a:gd name="connsiteX13" fmla="*/ 2339966 w 2599414"/>
                <a:gd name="connsiteY13" fmla="*/ 3624978 h 3624978"/>
                <a:gd name="connsiteX14" fmla="*/ 86483 w 2599414"/>
                <a:gd name="connsiteY14" fmla="*/ 3624978 h 3624978"/>
                <a:gd name="connsiteX15" fmla="*/ 345930 w 2599414"/>
                <a:gd name="connsiteY15" fmla="*/ 86483 h 3624978"/>
                <a:gd name="connsiteX16" fmla="*/ 259447 w 2599414"/>
                <a:gd name="connsiteY16" fmla="*/ 172966 h 3624978"/>
                <a:gd name="connsiteX17" fmla="*/ 216206 w 2599414"/>
                <a:gd name="connsiteY17" fmla="*/ 129725 h 3624978"/>
                <a:gd name="connsiteX18" fmla="*/ 259447 w 2599414"/>
                <a:gd name="connsiteY18" fmla="*/ 86484 h 3624978"/>
                <a:gd name="connsiteX19" fmla="*/ 345930 w 2599414"/>
                <a:gd name="connsiteY19" fmla="*/ 86483 h 3624978"/>
                <a:gd name="connsiteX0" fmla="*/ 345930 w 2599414"/>
                <a:gd name="connsiteY0" fmla="*/ 86483 h 3624978"/>
                <a:gd name="connsiteX1" fmla="*/ 259447 w 2599414"/>
                <a:gd name="connsiteY1" fmla="*/ 172966 h 3624978"/>
                <a:gd name="connsiteX2" fmla="*/ 216206 w 2599414"/>
                <a:gd name="connsiteY2" fmla="*/ 129725 h 3624978"/>
                <a:gd name="connsiteX3" fmla="*/ 259447 w 2599414"/>
                <a:gd name="connsiteY3" fmla="*/ 86484 h 3624978"/>
                <a:gd name="connsiteX4" fmla="*/ 345930 w 2599414"/>
                <a:gd name="connsiteY4" fmla="*/ 86483 h 3624978"/>
                <a:gd name="connsiteX5" fmla="*/ 172965 w 2599414"/>
                <a:gd name="connsiteY5" fmla="*/ 3538495 h 3624978"/>
                <a:gd name="connsiteX6" fmla="*/ 86482 w 2599414"/>
                <a:gd name="connsiteY6" fmla="*/ 3624978 h 3624978"/>
                <a:gd name="connsiteX7" fmla="*/ -1 w 2599414"/>
                <a:gd name="connsiteY7" fmla="*/ 3538495 h 3624978"/>
                <a:gd name="connsiteX8" fmla="*/ 86482 w 2599414"/>
                <a:gd name="connsiteY8" fmla="*/ 3452012 h 3624978"/>
                <a:gd name="connsiteX9" fmla="*/ 129723 w 2599414"/>
                <a:gd name="connsiteY9" fmla="*/ 3495253 h 3624978"/>
                <a:gd name="connsiteX10" fmla="*/ 86482 w 2599414"/>
                <a:gd name="connsiteY10" fmla="*/ 3538494 h 3624978"/>
                <a:gd name="connsiteX11" fmla="*/ 172965 w 2599414"/>
                <a:gd name="connsiteY11" fmla="*/ 3538495 h 3624978"/>
                <a:gd name="connsiteX0" fmla="*/ 172965 w 2599414"/>
                <a:gd name="connsiteY0" fmla="*/ 3452013 h 3624978"/>
                <a:gd name="connsiteX1" fmla="*/ 172965 w 2599414"/>
                <a:gd name="connsiteY1" fmla="*/ 86483 h 3624978"/>
                <a:gd name="connsiteX2" fmla="*/ 259448 w 2599414"/>
                <a:gd name="connsiteY2" fmla="*/ 0 h 3624978"/>
                <a:gd name="connsiteX3" fmla="*/ 2512931 w 2599414"/>
                <a:gd name="connsiteY3" fmla="*/ 0 h 3624978"/>
                <a:gd name="connsiteX4" fmla="*/ 2599414 w 2599414"/>
                <a:gd name="connsiteY4" fmla="*/ 86483 h 3624978"/>
                <a:gd name="connsiteX5" fmla="*/ 2512931 w 2599414"/>
                <a:gd name="connsiteY5" fmla="*/ 172966 h 3624978"/>
                <a:gd name="connsiteX6" fmla="*/ 2426449 w 2599414"/>
                <a:gd name="connsiteY6" fmla="*/ 172965 h 3624978"/>
                <a:gd name="connsiteX7" fmla="*/ 2426449 w 2599414"/>
                <a:gd name="connsiteY7" fmla="*/ 3538495 h 3624978"/>
                <a:gd name="connsiteX8" fmla="*/ 2339966 w 2599414"/>
                <a:gd name="connsiteY8" fmla="*/ 3624978 h 3624978"/>
                <a:gd name="connsiteX9" fmla="*/ 86483 w 2599414"/>
                <a:gd name="connsiteY9" fmla="*/ 3624978 h 3624978"/>
                <a:gd name="connsiteX10" fmla="*/ 0 w 2599414"/>
                <a:gd name="connsiteY10" fmla="*/ 3538495 h 3624978"/>
                <a:gd name="connsiteX11" fmla="*/ 86483 w 2599414"/>
                <a:gd name="connsiteY11" fmla="*/ 3452012 h 3624978"/>
                <a:gd name="connsiteX12" fmla="*/ 172965 w 2599414"/>
                <a:gd name="connsiteY12" fmla="*/ 3452013 h 3624978"/>
                <a:gd name="connsiteX13" fmla="*/ 259448 w 2599414"/>
                <a:gd name="connsiteY13" fmla="*/ 0 h 3624978"/>
                <a:gd name="connsiteX14" fmla="*/ 345931 w 2599414"/>
                <a:gd name="connsiteY14" fmla="*/ 86483 h 3624978"/>
                <a:gd name="connsiteX15" fmla="*/ 259448 w 2599414"/>
                <a:gd name="connsiteY15" fmla="*/ 172966 h 3624978"/>
                <a:gd name="connsiteX16" fmla="*/ 216207 w 2599414"/>
                <a:gd name="connsiteY16" fmla="*/ 129725 h 3624978"/>
                <a:gd name="connsiteX17" fmla="*/ 259448 w 2599414"/>
                <a:gd name="connsiteY17" fmla="*/ 86484 h 3624978"/>
                <a:gd name="connsiteX18" fmla="*/ 345930 w 2599414"/>
                <a:gd name="connsiteY18" fmla="*/ 86483 h 3624978"/>
                <a:gd name="connsiteX19" fmla="*/ 2426449 w 2599414"/>
                <a:gd name="connsiteY19" fmla="*/ 172965 h 3624978"/>
                <a:gd name="connsiteX20" fmla="*/ 259448 w 2599414"/>
                <a:gd name="connsiteY20" fmla="*/ 172965 h 3624978"/>
                <a:gd name="connsiteX21" fmla="*/ 86483 w 2599414"/>
                <a:gd name="connsiteY21" fmla="*/ 3452013 h 3624978"/>
                <a:gd name="connsiteX22" fmla="*/ 129724 w 2599414"/>
                <a:gd name="connsiteY22" fmla="*/ 3495254 h 3624978"/>
                <a:gd name="connsiteX23" fmla="*/ 86483 w 2599414"/>
                <a:gd name="connsiteY23" fmla="*/ 3538495 h 3624978"/>
                <a:gd name="connsiteX24" fmla="*/ 172965 w 2599414"/>
                <a:gd name="connsiteY24" fmla="*/ 3538495 h 3624978"/>
                <a:gd name="connsiteX25" fmla="*/ 86483 w 2599414"/>
                <a:gd name="connsiteY25" fmla="*/ 3624978 h 3624978"/>
                <a:gd name="connsiteX26" fmla="*/ 172966 w 2599414"/>
                <a:gd name="connsiteY26" fmla="*/ 3538495 h 3624978"/>
                <a:gd name="connsiteX27" fmla="*/ 172965 w 2599414"/>
                <a:gd name="connsiteY27" fmla="*/ 3452013 h 3624978"/>
                <a:gd name="connsiteX0" fmla="*/ 86484 w 2599415"/>
                <a:gd name="connsiteY0" fmla="*/ 3624978 h 3624978"/>
                <a:gd name="connsiteX1" fmla="*/ 172967 w 2599415"/>
                <a:gd name="connsiteY1" fmla="*/ 3538495 h 3624978"/>
                <a:gd name="connsiteX2" fmla="*/ 86484 w 2599415"/>
                <a:gd name="connsiteY2" fmla="*/ 3538495 h 3624978"/>
                <a:gd name="connsiteX3" fmla="*/ 129725 w 2599415"/>
                <a:gd name="connsiteY3" fmla="*/ 3495254 h 3624978"/>
                <a:gd name="connsiteX4" fmla="*/ 86484 w 2599415"/>
                <a:gd name="connsiteY4" fmla="*/ 3452013 h 3624978"/>
                <a:gd name="connsiteX5" fmla="*/ 172966 w 2599415"/>
                <a:gd name="connsiteY5" fmla="*/ 3452013 h 3624978"/>
                <a:gd name="connsiteX6" fmla="*/ 172966 w 2599415"/>
                <a:gd name="connsiteY6" fmla="*/ 86483 h 3624978"/>
                <a:gd name="connsiteX7" fmla="*/ 259449 w 2599415"/>
                <a:gd name="connsiteY7" fmla="*/ 0 h 3624978"/>
                <a:gd name="connsiteX8" fmla="*/ 2512932 w 2599415"/>
                <a:gd name="connsiteY8" fmla="*/ 0 h 3624978"/>
                <a:gd name="connsiteX9" fmla="*/ 2599415 w 2599415"/>
                <a:gd name="connsiteY9" fmla="*/ 86483 h 3624978"/>
                <a:gd name="connsiteX10" fmla="*/ 2512932 w 2599415"/>
                <a:gd name="connsiteY10" fmla="*/ 172966 h 3624978"/>
                <a:gd name="connsiteX11" fmla="*/ 2426450 w 2599415"/>
                <a:gd name="connsiteY11" fmla="*/ 172965 h 3624978"/>
                <a:gd name="connsiteX12" fmla="*/ 2426450 w 2599415"/>
                <a:gd name="connsiteY12" fmla="*/ 3538495 h 3624978"/>
                <a:gd name="connsiteX13" fmla="*/ 2339967 w 2599415"/>
                <a:gd name="connsiteY13" fmla="*/ 3624978 h 3624978"/>
                <a:gd name="connsiteX14" fmla="*/ 86484 w 2599415"/>
                <a:gd name="connsiteY14" fmla="*/ 3624978 h 3624978"/>
                <a:gd name="connsiteX15" fmla="*/ 345931 w 2599415"/>
                <a:gd name="connsiteY15" fmla="*/ 86483 h 3624978"/>
                <a:gd name="connsiteX16" fmla="*/ 259448 w 2599415"/>
                <a:gd name="connsiteY16" fmla="*/ 172966 h 3624978"/>
                <a:gd name="connsiteX17" fmla="*/ 216207 w 2599415"/>
                <a:gd name="connsiteY17" fmla="*/ 129725 h 3624978"/>
                <a:gd name="connsiteX18" fmla="*/ 259448 w 2599415"/>
                <a:gd name="connsiteY18" fmla="*/ 86484 h 3624978"/>
                <a:gd name="connsiteX19" fmla="*/ 345931 w 2599415"/>
                <a:gd name="connsiteY19" fmla="*/ 86483 h 3624978"/>
                <a:gd name="connsiteX0" fmla="*/ 345931 w 2599415"/>
                <a:gd name="connsiteY0" fmla="*/ 86483 h 3624978"/>
                <a:gd name="connsiteX1" fmla="*/ 259448 w 2599415"/>
                <a:gd name="connsiteY1" fmla="*/ 172966 h 3624978"/>
                <a:gd name="connsiteX2" fmla="*/ 216207 w 2599415"/>
                <a:gd name="connsiteY2" fmla="*/ 129725 h 3624978"/>
                <a:gd name="connsiteX3" fmla="*/ 259448 w 2599415"/>
                <a:gd name="connsiteY3" fmla="*/ 86484 h 3624978"/>
                <a:gd name="connsiteX4" fmla="*/ 345931 w 2599415"/>
                <a:gd name="connsiteY4" fmla="*/ 86483 h 3624978"/>
                <a:gd name="connsiteX5" fmla="*/ 172966 w 2599415"/>
                <a:gd name="connsiteY5" fmla="*/ 3538495 h 3624978"/>
                <a:gd name="connsiteX6" fmla="*/ 86483 w 2599415"/>
                <a:gd name="connsiteY6" fmla="*/ 3624978 h 3624978"/>
                <a:gd name="connsiteX7" fmla="*/ 0 w 2599415"/>
                <a:gd name="connsiteY7" fmla="*/ 3538495 h 3624978"/>
                <a:gd name="connsiteX8" fmla="*/ 86483 w 2599415"/>
                <a:gd name="connsiteY8" fmla="*/ 3452012 h 3624978"/>
                <a:gd name="connsiteX9" fmla="*/ 129724 w 2599415"/>
                <a:gd name="connsiteY9" fmla="*/ 3495253 h 3624978"/>
                <a:gd name="connsiteX10" fmla="*/ 86483 w 2599415"/>
                <a:gd name="connsiteY10" fmla="*/ 3538494 h 3624978"/>
                <a:gd name="connsiteX11" fmla="*/ 172966 w 2599415"/>
                <a:gd name="connsiteY11" fmla="*/ 3538495 h 3624978"/>
                <a:gd name="connsiteX0" fmla="*/ 172966 w 2599415"/>
                <a:gd name="connsiteY0" fmla="*/ 3452013 h 3624978"/>
                <a:gd name="connsiteX1" fmla="*/ 172966 w 2599415"/>
                <a:gd name="connsiteY1" fmla="*/ 86483 h 3624978"/>
                <a:gd name="connsiteX2" fmla="*/ 259449 w 2599415"/>
                <a:gd name="connsiteY2" fmla="*/ 0 h 3624978"/>
                <a:gd name="connsiteX3" fmla="*/ 2512932 w 2599415"/>
                <a:gd name="connsiteY3" fmla="*/ 0 h 3624978"/>
                <a:gd name="connsiteX4" fmla="*/ 2599415 w 2599415"/>
                <a:gd name="connsiteY4" fmla="*/ 86483 h 3624978"/>
                <a:gd name="connsiteX5" fmla="*/ 2512932 w 2599415"/>
                <a:gd name="connsiteY5" fmla="*/ 172966 h 3624978"/>
                <a:gd name="connsiteX6" fmla="*/ 2426450 w 2599415"/>
                <a:gd name="connsiteY6" fmla="*/ 172965 h 3624978"/>
                <a:gd name="connsiteX7" fmla="*/ 2426450 w 2599415"/>
                <a:gd name="connsiteY7" fmla="*/ 3538495 h 3624978"/>
                <a:gd name="connsiteX8" fmla="*/ 2339967 w 2599415"/>
                <a:gd name="connsiteY8" fmla="*/ 3624978 h 3624978"/>
                <a:gd name="connsiteX9" fmla="*/ 86484 w 2599415"/>
                <a:gd name="connsiteY9" fmla="*/ 3624978 h 3624978"/>
                <a:gd name="connsiteX10" fmla="*/ 1 w 2599415"/>
                <a:gd name="connsiteY10" fmla="*/ 3538495 h 3624978"/>
                <a:gd name="connsiteX11" fmla="*/ 86484 w 2599415"/>
                <a:gd name="connsiteY11" fmla="*/ 3452012 h 3624978"/>
                <a:gd name="connsiteX12" fmla="*/ 172966 w 2599415"/>
                <a:gd name="connsiteY12" fmla="*/ 3452013 h 3624978"/>
                <a:gd name="connsiteX13" fmla="*/ 259449 w 2599415"/>
                <a:gd name="connsiteY13" fmla="*/ 0 h 3624978"/>
                <a:gd name="connsiteX14" fmla="*/ 345932 w 2599415"/>
                <a:gd name="connsiteY14" fmla="*/ 86483 h 3624978"/>
                <a:gd name="connsiteX15" fmla="*/ 259449 w 2599415"/>
                <a:gd name="connsiteY15" fmla="*/ 172966 h 3624978"/>
                <a:gd name="connsiteX16" fmla="*/ 216208 w 2599415"/>
                <a:gd name="connsiteY16" fmla="*/ 129725 h 3624978"/>
                <a:gd name="connsiteX17" fmla="*/ 259449 w 2599415"/>
                <a:gd name="connsiteY17" fmla="*/ 86484 h 3624978"/>
                <a:gd name="connsiteX18" fmla="*/ 345931 w 2599415"/>
                <a:gd name="connsiteY18" fmla="*/ 86483 h 3624978"/>
                <a:gd name="connsiteX19" fmla="*/ 2426450 w 2599415"/>
                <a:gd name="connsiteY19" fmla="*/ 172965 h 3624978"/>
                <a:gd name="connsiteX20" fmla="*/ 259449 w 2599415"/>
                <a:gd name="connsiteY20" fmla="*/ 172965 h 3624978"/>
                <a:gd name="connsiteX21" fmla="*/ 86484 w 2599415"/>
                <a:gd name="connsiteY21" fmla="*/ 3452013 h 3624978"/>
                <a:gd name="connsiteX22" fmla="*/ 129725 w 2599415"/>
                <a:gd name="connsiteY22" fmla="*/ 3495254 h 3624978"/>
                <a:gd name="connsiteX23" fmla="*/ 86484 w 2599415"/>
                <a:gd name="connsiteY23" fmla="*/ 3538495 h 3624978"/>
                <a:gd name="connsiteX24" fmla="*/ 172966 w 2599415"/>
                <a:gd name="connsiteY24" fmla="*/ 3538495 h 3624978"/>
                <a:gd name="connsiteX25" fmla="*/ 102359 w 2599415"/>
                <a:gd name="connsiteY25" fmla="*/ 3609103 h 3624978"/>
                <a:gd name="connsiteX26" fmla="*/ 172967 w 2599415"/>
                <a:gd name="connsiteY26" fmla="*/ 3538495 h 3624978"/>
                <a:gd name="connsiteX27" fmla="*/ 172966 w 2599415"/>
                <a:gd name="connsiteY27" fmla="*/ 3452013 h 3624978"/>
                <a:gd name="connsiteX0" fmla="*/ 86484 w 2599415"/>
                <a:gd name="connsiteY0" fmla="*/ 3624978 h 3624978"/>
                <a:gd name="connsiteX1" fmla="*/ 172967 w 2599415"/>
                <a:gd name="connsiteY1" fmla="*/ 3538495 h 3624978"/>
                <a:gd name="connsiteX2" fmla="*/ 86484 w 2599415"/>
                <a:gd name="connsiteY2" fmla="*/ 3538495 h 3624978"/>
                <a:gd name="connsiteX3" fmla="*/ 129725 w 2599415"/>
                <a:gd name="connsiteY3" fmla="*/ 3495254 h 3624978"/>
                <a:gd name="connsiteX4" fmla="*/ 86484 w 2599415"/>
                <a:gd name="connsiteY4" fmla="*/ 3452013 h 3624978"/>
                <a:gd name="connsiteX5" fmla="*/ 172966 w 2599415"/>
                <a:gd name="connsiteY5" fmla="*/ 3452013 h 3624978"/>
                <a:gd name="connsiteX6" fmla="*/ 172966 w 2599415"/>
                <a:gd name="connsiteY6" fmla="*/ 86483 h 3624978"/>
                <a:gd name="connsiteX7" fmla="*/ 259449 w 2599415"/>
                <a:gd name="connsiteY7" fmla="*/ 0 h 3624978"/>
                <a:gd name="connsiteX8" fmla="*/ 2512932 w 2599415"/>
                <a:gd name="connsiteY8" fmla="*/ 0 h 3624978"/>
                <a:gd name="connsiteX9" fmla="*/ 2599415 w 2599415"/>
                <a:gd name="connsiteY9" fmla="*/ 86483 h 3624978"/>
                <a:gd name="connsiteX10" fmla="*/ 2512932 w 2599415"/>
                <a:gd name="connsiteY10" fmla="*/ 172966 h 3624978"/>
                <a:gd name="connsiteX11" fmla="*/ 2426450 w 2599415"/>
                <a:gd name="connsiteY11" fmla="*/ 172965 h 3624978"/>
                <a:gd name="connsiteX12" fmla="*/ 2426450 w 2599415"/>
                <a:gd name="connsiteY12" fmla="*/ 3538495 h 3624978"/>
                <a:gd name="connsiteX13" fmla="*/ 2339967 w 2599415"/>
                <a:gd name="connsiteY13" fmla="*/ 3624978 h 3624978"/>
                <a:gd name="connsiteX14" fmla="*/ 86484 w 2599415"/>
                <a:gd name="connsiteY14" fmla="*/ 3624978 h 3624978"/>
                <a:gd name="connsiteX15" fmla="*/ 345931 w 2599415"/>
                <a:gd name="connsiteY15" fmla="*/ 86483 h 3624978"/>
                <a:gd name="connsiteX16" fmla="*/ 259448 w 2599415"/>
                <a:gd name="connsiteY16" fmla="*/ 172966 h 3624978"/>
                <a:gd name="connsiteX17" fmla="*/ 216207 w 2599415"/>
                <a:gd name="connsiteY17" fmla="*/ 129725 h 3624978"/>
                <a:gd name="connsiteX18" fmla="*/ 259448 w 2599415"/>
                <a:gd name="connsiteY18" fmla="*/ 86484 h 3624978"/>
                <a:gd name="connsiteX19" fmla="*/ 345931 w 2599415"/>
                <a:gd name="connsiteY19" fmla="*/ 86483 h 3624978"/>
                <a:gd name="connsiteX0" fmla="*/ 345931 w 2599415"/>
                <a:gd name="connsiteY0" fmla="*/ 86483 h 3624978"/>
                <a:gd name="connsiteX1" fmla="*/ 259448 w 2599415"/>
                <a:gd name="connsiteY1" fmla="*/ 172966 h 3624978"/>
                <a:gd name="connsiteX2" fmla="*/ 216207 w 2599415"/>
                <a:gd name="connsiteY2" fmla="*/ 129725 h 3624978"/>
                <a:gd name="connsiteX3" fmla="*/ 259448 w 2599415"/>
                <a:gd name="connsiteY3" fmla="*/ 86484 h 3624978"/>
                <a:gd name="connsiteX4" fmla="*/ 345931 w 2599415"/>
                <a:gd name="connsiteY4" fmla="*/ 86483 h 3624978"/>
                <a:gd name="connsiteX5" fmla="*/ 172966 w 2599415"/>
                <a:gd name="connsiteY5" fmla="*/ 3538495 h 3624978"/>
                <a:gd name="connsiteX6" fmla="*/ 86483 w 2599415"/>
                <a:gd name="connsiteY6" fmla="*/ 3624978 h 3624978"/>
                <a:gd name="connsiteX7" fmla="*/ 0 w 2599415"/>
                <a:gd name="connsiteY7" fmla="*/ 3538495 h 3624978"/>
                <a:gd name="connsiteX8" fmla="*/ 86483 w 2599415"/>
                <a:gd name="connsiteY8" fmla="*/ 3452012 h 3624978"/>
                <a:gd name="connsiteX9" fmla="*/ 129724 w 2599415"/>
                <a:gd name="connsiteY9" fmla="*/ 3495253 h 3624978"/>
                <a:gd name="connsiteX10" fmla="*/ 86483 w 2599415"/>
                <a:gd name="connsiteY10" fmla="*/ 3538494 h 3624978"/>
                <a:gd name="connsiteX11" fmla="*/ 172966 w 2599415"/>
                <a:gd name="connsiteY11" fmla="*/ 3538495 h 3624978"/>
                <a:gd name="connsiteX0" fmla="*/ 172966 w 2599415"/>
                <a:gd name="connsiteY0" fmla="*/ 3452013 h 3624978"/>
                <a:gd name="connsiteX1" fmla="*/ 172966 w 2599415"/>
                <a:gd name="connsiteY1" fmla="*/ 86483 h 3624978"/>
                <a:gd name="connsiteX2" fmla="*/ 259449 w 2599415"/>
                <a:gd name="connsiteY2" fmla="*/ 0 h 3624978"/>
                <a:gd name="connsiteX3" fmla="*/ 2512932 w 2599415"/>
                <a:gd name="connsiteY3" fmla="*/ 0 h 3624978"/>
                <a:gd name="connsiteX4" fmla="*/ 2599415 w 2599415"/>
                <a:gd name="connsiteY4" fmla="*/ 86483 h 3624978"/>
                <a:gd name="connsiteX5" fmla="*/ 2512932 w 2599415"/>
                <a:gd name="connsiteY5" fmla="*/ 172966 h 3624978"/>
                <a:gd name="connsiteX6" fmla="*/ 2426450 w 2599415"/>
                <a:gd name="connsiteY6" fmla="*/ 172965 h 3624978"/>
                <a:gd name="connsiteX7" fmla="*/ 2426450 w 2599415"/>
                <a:gd name="connsiteY7" fmla="*/ 3538495 h 3624978"/>
                <a:gd name="connsiteX8" fmla="*/ 2339967 w 2599415"/>
                <a:gd name="connsiteY8" fmla="*/ 3624978 h 3624978"/>
                <a:gd name="connsiteX9" fmla="*/ 86484 w 2599415"/>
                <a:gd name="connsiteY9" fmla="*/ 3624978 h 3624978"/>
                <a:gd name="connsiteX10" fmla="*/ 1 w 2599415"/>
                <a:gd name="connsiteY10" fmla="*/ 3538495 h 3624978"/>
                <a:gd name="connsiteX11" fmla="*/ 86484 w 2599415"/>
                <a:gd name="connsiteY11" fmla="*/ 3452012 h 3624978"/>
                <a:gd name="connsiteX12" fmla="*/ 172966 w 2599415"/>
                <a:gd name="connsiteY12" fmla="*/ 3452013 h 3624978"/>
                <a:gd name="connsiteX13" fmla="*/ 259449 w 2599415"/>
                <a:gd name="connsiteY13" fmla="*/ 0 h 3624978"/>
                <a:gd name="connsiteX14" fmla="*/ 345932 w 2599415"/>
                <a:gd name="connsiteY14" fmla="*/ 86483 h 3624978"/>
                <a:gd name="connsiteX15" fmla="*/ 259449 w 2599415"/>
                <a:gd name="connsiteY15" fmla="*/ 172966 h 3624978"/>
                <a:gd name="connsiteX16" fmla="*/ 216208 w 2599415"/>
                <a:gd name="connsiteY16" fmla="*/ 129725 h 3624978"/>
                <a:gd name="connsiteX17" fmla="*/ 259449 w 2599415"/>
                <a:gd name="connsiteY17" fmla="*/ 86484 h 3624978"/>
                <a:gd name="connsiteX18" fmla="*/ 345931 w 2599415"/>
                <a:gd name="connsiteY18" fmla="*/ 86483 h 3624978"/>
                <a:gd name="connsiteX19" fmla="*/ 2426450 w 2599415"/>
                <a:gd name="connsiteY19" fmla="*/ 172965 h 3624978"/>
                <a:gd name="connsiteX20" fmla="*/ 259449 w 2599415"/>
                <a:gd name="connsiteY20" fmla="*/ 172965 h 3624978"/>
                <a:gd name="connsiteX21" fmla="*/ 86484 w 2599415"/>
                <a:gd name="connsiteY21" fmla="*/ 3452013 h 3624978"/>
                <a:gd name="connsiteX22" fmla="*/ 129725 w 2599415"/>
                <a:gd name="connsiteY22" fmla="*/ 3495254 h 3624978"/>
                <a:gd name="connsiteX23" fmla="*/ 86484 w 2599415"/>
                <a:gd name="connsiteY23" fmla="*/ 3538495 h 3624978"/>
                <a:gd name="connsiteX24" fmla="*/ 172966 w 2599415"/>
                <a:gd name="connsiteY24" fmla="*/ 3538495 h 3624978"/>
                <a:gd name="connsiteX25" fmla="*/ 89659 w 2599415"/>
                <a:gd name="connsiteY25" fmla="*/ 3590053 h 3624978"/>
                <a:gd name="connsiteX26" fmla="*/ 172967 w 2599415"/>
                <a:gd name="connsiteY26" fmla="*/ 3538495 h 3624978"/>
                <a:gd name="connsiteX27" fmla="*/ 172966 w 2599415"/>
                <a:gd name="connsiteY27" fmla="*/ 3452013 h 3624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99415" h="3624978" stroke="0" extrusionOk="0">
                  <a:moveTo>
                    <a:pt x="86484" y="3624978"/>
                  </a:moveTo>
                  <a:cubicBezTo>
                    <a:pt x="134247" y="3624978"/>
                    <a:pt x="172967" y="3586258"/>
                    <a:pt x="172967" y="3538495"/>
                  </a:cubicBezTo>
                  <a:lnTo>
                    <a:pt x="86484" y="3538495"/>
                  </a:lnTo>
                  <a:cubicBezTo>
                    <a:pt x="110365" y="3538495"/>
                    <a:pt x="129725" y="3519135"/>
                    <a:pt x="129725" y="3495254"/>
                  </a:cubicBezTo>
                  <a:cubicBezTo>
                    <a:pt x="129725" y="3471373"/>
                    <a:pt x="110365" y="3452013"/>
                    <a:pt x="86484" y="3452013"/>
                  </a:cubicBezTo>
                  <a:lnTo>
                    <a:pt x="172966" y="3452013"/>
                  </a:lnTo>
                  <a:lnTo>
                    <a:pt x="172966" y="86483"/>
                  </a:lnTo>
                  <a:cubicBezTo>
                    <a:pt x="172966" y="38720"/>
                    <a:pt x="211686" y="0"/>
                    <a:pt x="259449" y="0"/>
                  </a:cubicBezTo>
                  <a:lnTo>
                    <a:pt x="2512932" y="0"/>
                  </a:lnTo>
                  <a:cubicBezTo>
                    <a:pt x="2560695" y="0"/>
                    <a:pt x="2599415" y="38720"/>
                    <a:pt x="2599415" y="86483"/>
                  </a:cubicBezTo>
                  <a:cubicBezTo>
                    <a:pt x="2599415" y="134246"/>
                    <a:pt x="2560695" y="172966"/>
                    <a:pt x="2512932" y="172966"/>
                  </a:cubicBezTo>
                  <a:lnTo>
                    <a:pt x="2426450" y="172965"/>
                  </a:lnTo>
                  <a:lnTo>
                    <a:pt x="2426450" y="3538495"/>
                  </a:lnTo>
                  <a:cubicBezTo>
                    <a:pt x="2426450" y="3586258"/>
                    <a:pt x="2387730" y="3624978"/>
                    <a:pt x="2339967" y="3624978"/>
                  </a:cubicBezTo>
                  <a:lnTo>
                    <a:pt x="86484" y="3624978"/>
                  </a:lnTo>
                  <a:close/>
                  <a:moveTo>
                    <a:pt x="345931" y="86483"/>
                  </a:moveTo>
                  <a:cubicBezTo>
                    <a:pt x="345931" y="134246"/>
                    <a:pt x="307211" y="172966"/>
                    <a:pt x="259448" y="172966"/>
                  </a:cubicBezTo>
                  <a:cubicBezTo>
                    <a:pt x="235567" y="172966"/>
                    <a:pt x="216207" y="153606"/>
                    <a:pt x="216207" y="129725"/>
                  </a:cubicBezTo>
                  <a:cubicBezTo>
                    <a:pt x="216207" y="105844"/>
                    <a:pt x="235567" y="86484"/>
                    <a:pt x="259448" y="86484"/>
                  </a:cubicBezTo>
                  <a:lnTo>
                    <a:pt x="345931" y="86483"/>
                  </a:lnTo>
                  <a:close/>
                </a:path>
                <a:path w="2599415" h="3624978" fill="darkenLess" stroke="0" extrusionOk="0">
                  <a:moveTo>
                    <a:pt x="345931" y="86483"/>
                  </a:moveTo>
                  <a:cubicBezTo>
                    <a:pt x="345931" y="134246"/>
                    <a:pt x="307211" y="172966"/>
                    <a:pt x="259448" y="172966"/>
                  </a:cubicBezTo>
                  <a:cubicBezTo>
                    <a:pt x="235567" y="172966"/>
                    <a:pt x="216207" y="153606"/>
                    <a:pt x="216207" y="129725"/>
                  </a:cubicBezTo>
                  <a:cubicBezTo>
                    <a:pt x="216207" y="105844"/>
                    <a:pt x="235567" y="86484"/>
                    <a:pt x="259448" y="86484"/>
                  </a:cubicBezTo>
                  <a:lnTo>
                    <a:pt x="345931" y="86483"/>
                  </a:lnTo>
                  <a:close/>
                  <a:moveTo>
                    <a:pt x="172966" y="3538495"/>
                  </a:moveTo>
                  <a:cubicBezTo>
                    <a:pt x="172966" y="3586258"/>
                    <a:pt x="134246" y="3624978"/>
                    <a:pt x="86483" y="3624978"/>
                  </a:cubicBezTo>
                  <a:cubicBezTo>
                    <a:pt x="38720" y="3624978"/>
                    <a:pt x="0" y="3586258"/>
                    <a:pt x="0" y="3538495"/>
                  </a:cubicBezTo>
                  <a:cubicBezTo>
                    <a:pt x="0" y="3490732"/>
                    <a:pt x="38720" y="3452012"/>
                    <a:pt x="86483" y="3452012"/>
                  </a:cubicBezTo>
                  <a:cubicBezTo>
                    <a:pt x="110364" y="3452012"/>
                    <a:pt x="129724" y="3471372"/>
                    <a:pt x="129724" y="3495253"/>
                  </a:cubicBezTo>
                  <a:cubicBezTo>
                    <a:pt x="129724" y="3519134"/>
                    <a:pt x="110364" y="3538494"/>
                    <a:pt x="86483" y="3538494"/>
                  </a:cubicBezTo>
                  <a:lnTo>
                    <a:pt x="172966" y="3538495"/>
                  </a:lnTo>
                  <a:close/>
                </a:path>
                <a:path w="2599415" h="3624978" fill="none" extrusionOk="0">
                  <a:moveTo>
                    <a:pt x="172966" y="3452013"/>
                  </a:moveTo>
                  <a:lnTo>
                    <a:pt x="172966" y="86483"/>
                  </a:lnTo>
                  <a:cubicBezTo>
                    <a:pt x="172966" y="38720"/>
                    <a:pt x="211686" y="0"/>
                    <a:pt x="259449" y="0"/>
                  </a:cubicBezTo>
                  <a:lnTo>
                    <a:pt x="2512932" y="0"/>
                  </a:lnTo>
                  <a:cubicBezTo>
                    <a:pt x="2560695" y="0"/>
                    <a:pt x="2599415" y="38720"/>
                    <a:pt x="2599415" y="86483"/>
                  </a:cubicBezTo>
                  <a:cubicBezTo>
                    <a:pt x="2599415" y="134246"/>
                    <a:pt x="2560695" y="172966"/>
                    <a:pt x="2512932" y="172966"/>
                  </a:cubicBezTo>
                  <a:lnTo>
                    <a:pt x="2426450" y="172965"/>
                  </a:lnTo>
                  <a:lnTo>
                    <a:pt x="2426450" y="3538495"/>
                  </a:lnTo>
                  <a:cubicBezTo>
                    <a:pt x="2426450" y="3586258"/>
                    <a:pt x="2387730" y="3624978"/>
                    <a:pt x="2339967" y="3624978"/>
                  </a:cubicBezTo>
                  <a:lnTo>
                    <a:pt x="86484" y="3624978"/>
                  </a:lnTo>
                  <a:cubicBezTo>
                    <a:pt x="38721" y="3624978"/>
                    <a:pt x="1" y="3586258"/>
                    <a:pt x="1" y="3538495"/>
                  </a:cubicBezTo>
                  <a:cubicBezTo>
                    <a:pt x="1" y="3490732"/>
                    <a:pt x="38721" y="3452012"/>
                    <a:pt x="86484" y="3452012"/>
                  </a:cubicBezTo>
                  <a:lnTo>
                    <a:pt x="172966" y="3452013"/>
                  </a:lnTo>
                  <a:close/>
                  <a:moveTo>
                    <a:pt x="259449" y="0"/>
                  </a:moveTo>
                  <a:cubicBezTo>
                    <a:pt x="307212" y="0"/>
                    <a:pt x="345932" y="38720"/>
                    <a:pt x="345932" y="86483"/>
                  </a:cubicBezTo>
                  <a:cubicBezTo>
                    <a:pt x="345932" y="134246"/>
                    <a:pt x="307212" y="172966"/>
                    <a:pt x="259449" y="172966"/>
                  </a:cubicBezTo>
                  <a:cubicBezTo>
                    <a:pt x="235568" y="172966"/>
                    <a:pt x="216208" y="153606"/>
                    <a:pt x="216208" y="129725"/>
                  </a:cubicBezTo>
                  <a:cubicBezTo>
                    <a:pt x="216208" y="105844"/>
                    <a:pt x="235568" y="86484"/>
                    <a:pt x="259449" y="86484"/>
                  </a:cubicBezTo>
                  <a:lnTo>
                    <a:pt x="345931" y="86483"/>
                  </a:lnTo>
                  <a:moveTo>
                    <a:pt x="2426450" y="172965"/>
                  </a:moveTo>
                  <a:lnTo>
                    <a:pt x="259449" y="172965"/>
                  </a:lnTo>
                  <a:moveTo>
                    <a:pt x="86484" y="3452013"/>
                  </a:moveTo>
                  <a:cubicBezTo>
                    <a:pt x="110365" y="3452013"/>
                    <a:pt x="129725" y="3471373"/>
                    <a:pt x="129725" y="3495254"/>
                  </a:cubicBezTo>
                  <a:cubicBezTo>
                    <a:pt x="129725" y="3519135"/>
                    <a:pt x="110365" y="3538495"/>
                    <a:pt x="86484" y="3538495"/>
                  </a:cubicBezTo>
                  <a:lnTo>
                    <a:pt x="172966" y="3538495"/>
                  </a:lnTo>
                  <a:moveTo>
                    <a:pt x="89659" y="3590053"/>
                  </a:moveTo>
                  <a:cubicBezTo>
                    <a:pt x="137422" y="3590053"/>
                    <a:pt x="172967" y="3586258"/>
                    <a:pt x="172967" y="3538495"/>
                  </a:cubicBezTo>
                  <a:cubicBezTo>
                    <a:pt x="172967" y="3509668"/>
                    <a:pt x="172966" y="3480840"/>
                    <a:pt x="172966" y="345201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742D8B0-11AE-D446-AD08-71991019C5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73592"/>
            <a:stretch/>
          </p:blipFill>
          <p:spPr>
            <a:xfrm>
              <a:off x="4467855" y="2012800"/>
              <a:ext cx="1898530" cy="501371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82C4D13-0BFC-5548-9964-C68868170B2C}"/>
                  </a:ext>
                </a:extLst>
              </p:cNvPr>
              <p:cNvSpPr txBox="1"/>
              <p:nvPr/>
            </p:nvSpPr>
            <p:spPr>
              <a:xfrm>
                <a:off x="7958993" y="5707442"/>
                <a:ext cx="4082656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Goal: maximize revenue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Rev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82C4D13-0BFC-5548-9964-C68868170B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8993" y="5707442"/>
                <a:ext cx="4082656" cy="369332"/>
              </a:xfrm>
              <a:prstGeom prst="rect">
                <a:avLst/>
              </a:prstGeom>
              <a:blipFill>
                <a:blip r:embed="rId11"/>
                <a:stretch>
                  <a:fillRect l="-1238" t="-3125" b="-187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90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EF55B-2F0A-4740-9409-60BE1BFBF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we get near-optimal revenue via a “simple” mechanism?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FE1822-1EB7-1546-8236-089896C782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56" t="21982" b="24865"/>
          <a:stretch/>
        </p:blipFill>
        <p:spPr>
          <a:xfrm>
            <a:off x="1569309" y="2186228"/>
            <a:ext cx="9403491" cy="41525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EF2C949-20F6-744F-82F7-B5474414B7D8}"/>
                  </a:ext>
                </a:extLst>
              </p:cNvPr>
              <p:cNvSpPr txBox="1"/>
              <p:nvPr/>
            </p:nvSpPr>
            <p:spPr>
              <a:xfrm>
                <a:off x="1569310" y="1642265"/>
                <a:ext cx="3385750" cy="400687"/>
              </a:xfrm>
              <a:prstGeom prst="rect">
                <a:avLst/>
              </a:prstGeom>
              <a:noFill/>
              <a:ln w="19050"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 Item pricing :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20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sz="20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EF2C949-20F6-744F-82F7-B5474414B7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9310" y="1642265"/>
                <a:ext cx="3385750" cy="400687"/>
              </a:xfrm>
              <a:prstGeom prst="rect">
                <a:avLst/>
              </a:prstGeom>
              <a:blipFill>
                <a:blip r:embed="rId3"/>
                <a:stretch>
                  <a:fillRect t="-108824" b="-167647"/>
                </a:stretch>
              </a:blipFill>
              <a:ln w="19050">
                <a:solidFill>
                  <a:schemeClr val="accent6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681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6ADE2-329A-EA42-9044-0AFED5978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simplicity versus optimality tradeoff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99EE404-F810-D44D-B1C8-E52B1F1E468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10962" y="1445741"/>
                <a:ext cx="8039916" cy="472645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Define: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OP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menu</m:t>
                          </m:r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Revenue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of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from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  <a:p>
                <a:pPr marL="0" indent="0" algn="ctr">
                  <a:buNone/>
                </a:pPr>
                <a:r>
                  <a:rPr lang="en-US" dirty="0"/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0" i="0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SRev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sub>
                        <m:argPr>
                          <m:argSz m:val="1"/>
                        </m:argPr>
                        <m:r>
                          <m:rPr>
                            <m:nor/>
                          </m:rPr>
                          <a:rPr lang="en-US" b="0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item</m:t>
                        </m:r>
                        <m:r>
                          <m:rPr>
                            <m:nor/>
                          </m:rPr>
                          <a:rPr lang="en-US" b="0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pricings</m:t>
                        </m:r>
                        <m:r>
                          <m:rPr>
                            <m:nor/>
                          </m:rPr>
                          <a:rPr lang="en-US" b="0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Revenue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of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from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r>
                  <a:rPr lang="en-US" dirty="0"/>
                  <a:t>Approximation factor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sub>
                        <m:argPr>
                          <m:argSz m:val="1"/>
                        </m:argP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distribution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OPT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SRev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r>
                  <a:rPr lang="en-US" dirty="0"/>
                  <a:t>We want the approximation factor to be as close to 1 as possible.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99EE404-F810-D44D-B1C8-E52B1F1E46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0962" y="1445741"/>
                <a:ext cx="8039916" cy="4726459"/>
              </a:xfrm>
              <a:blipFill>
                <a:blip r:embed="rId3"/>
                <a:stretch>
                  <a:fillRect l="-789" t="-8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DA90D20F-C2B2-7441-9332-02AFC1DCCEF6}"/>
              </a:ext>
            </a:extLst>
          </p:cNvPr>
          <p:cNvGrpSpPr/>
          <p:nvPr/>
        </p:nvGrpSpPr>
        <p:grpSpPr>
          <a:xfrm>
            <a:off x="782436" y="2678157"/>
            <a:ext cx="1728037" cy="391346"/>
            <a:chOff x="993221" y="2646266"/>
            <a:chExt cx="1728037" cy="391346"/>
          </a:xfrm>
        </p:grpSpPr>
        <p:sp>
          <p:nvSpPr>
            <p:cNvPr id="6" name="Line Callout 1 (Border and Accent Bar) 5">
              <a:extLst>
                <a:ext uri="{FF2B5EF4-FFF2-40B4-BE49-F238E27FC236}">
                  <a16:creationId xmlns:a16="http://schemas.microsoft.com/office/drawing/2014/main" id="{F468CDCF-269D-AD46-B2BE-0F65E7AC8350}"/>
                </a:ext>
              </a:extLst>
            </p:cNvPr>
            <p:cNvSpPr/>
            <p:nvPr/>
          </p:nvSpPr>
          <p:spPr>
            <a:xfrm flipH="1">
              <a:off x="1008987" y="2646266"/>
              <a:ext cx="1652293" cy="391346"/>
            </a:xfrm>
            <a:prstGeom prst="accentBorderCallout1">
              <a:avLst>
                <a:gd name="adj1" fmla="val 45955"/>
                <a:gd name="adj2" fmla="val -2250"/>
                <a:gd name="adj3" fmla="val -39643"/>
                <a:gd name="adj4" fmla="val -25821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6C8C1C-3323-AF45-B26C-BB29934009C8}"/>
                </a:ext>
              </a:extLst>
            </p:cNvPr>
            <p:cNvSpPr txBox="1"/>
            <p:nvPr/>
          </p:nvSpPr>
          <p:spPr>
            <a:xfrm>
              <a:off x="993221" y="2672662"/>
              <a:ext cx="1728037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Selling Separately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3952A35-28E4-ED40-88CB-98ED2FDB70A0}"/>
              </a:ext>
            </a:extLst>
          </p:cNvPr>
          <p:cNvGrpSpPr/>
          <p:nvPr/>
        </p:nvGrpSpPr>
        <p:grpSpPr>
          <a:xfrm>
            <a:off x="8328242" y="3125863"/>
            <a:ext cx="3151442" cy="1493230"/>
            <a:chOff x="9040558" y="3173363"/>
            <a:chExt cx="3151442" cy="14932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96B64917-8E41-C445-A8F2-CEA20D55F811}"/>
                    </a:ext>
                  </a:extLst>
                </p:cNvPr>
                <p:cNvSpPr/>
                <p:nvPr/>
              </p:nvSpPr>
              <p:spPr>
                <a:xfrm>
                  <a:off x="9040558" y="3280290"/>
                  <a:ext cx="2271327" cy="567463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dirty="0">
                      <a:solidFill>
                        <a:schemeClr val="accent5">
                          <a:lumMod val="50000"/>
                        </a:schemeClr>
                      </a:solidFill>
                    </a:rPr>
                    <a:t>or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b="0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OPT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b="0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DRev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</m:oMath>
                  </a14:m>
                  <a:r>
                    <a:rPr lang="en-US" dirty="0">
                      <a:solidFill>
                        <a:schemeClr val="accent5">
                          <a:lumMod val="50000"/>
                        </a:schemeClr>
                      </a:solidFill>
                    </a:rPr>
                    <a:t>  or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b="0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DRev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b="0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SRev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</m:oMath>
                  </a14:m>
                  <a:endParaRPr lang="en-US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96B64917-8E41-C445-A8F2-CEA20D55F8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40558" y="3280290"/>
                  <a:ext cx="2271327" cy="567463"/>
                </a:xfrm>
                <a:prstGeom prst="rect">
                  <a:avLst/>
                </a:prstGeom>
                <a:blipFill>
                  <a:blip r:embed="rId4"/>
                  <a:stretch>
                    <a:fillRect l="-222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DFDFDDCD-0BD9-D440-A5A3-1B32F9F62400}"/>
                    </a:ext>
                  </a:extLst>
                </p:cNvPr>
                <p:cNvSpPr/>
                <p:nvPr/>
              </p:nvSpPr>
              <p:spPr>
                <a:xfrm>
                  <a:off x="9042586" y="3929923"/>
                  <a:ext cx="3149414" cy="602344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600" dirty="0">
                      <a:solidFill>
                        <a:schemeClr val="accent5">
                          <a:lumMod val="50000"/>
                        </a:schemeClr>
                      </a:solidFill>
                    </a:rPr>
                    <a:t>where </a:t>
                  </a:r>
                  <a:r>
                    <a:rPr lang="en-US" sz="1600" dirty="0" err="1">
                      <a:solidFill>
                        <a:schemeClr val="accent5">
                          <a:lumMod val="50000"/>
                        </a:schemeClr>
                      </a:solidFill>
                    </a:rPr>
                    <a:t>DRev</a:t>
                  </a:r>
                  <a:r>
                    <a:rPr lang="en-US" sz="1600" i="1" baseline="-25000" dirty="0" err="1">
                      <a:solidFill>
                        <a:schemeClr val="accent5">
                          <a:lumMod val="50000"/>
                        </a:schemeClr>
                      </a:solidFill>
                    </a:rPr>
                    <a:t>D</a:t>
                  </a:r>
                  <a:r>
                    <a:rPr lang="en-US" sz="1600" dirty="0">
                      <a:solidFill>
                        <a:schemeClr val="accent5">
                          <a:lumMod val="50000"/>
                        </a:schemeClr>
                      </a:solidFill>
                    </a:rPr>
                    <a:t> = 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160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determ</m:t>
                            </m:r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1600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6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600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  <m:sSub>
                          <m:sSubPr>
                            <m:ctrlPr>
                              <a:rPr lang="en-US" sz="1600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160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160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sz="1600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~</m:t>
                            </m:r>
                            <m:r>
                              <a:rPr lang="en-US" sz="1600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sz="1600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160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Rev</m:t>
                            </m:r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1600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6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600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  <m:r>
                              <a:rPr lang="en-US" sz="1600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160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from</m:t>
                            </m:r>
                            <m:r>
                              <m:rPr>
                                <m:nor/>
                              </m:rPr>
                              <a:rPr lang="en-US" sz="160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600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</m:oMath>
                    </m:oMathPara>
                  </a14:m>
                  <a:endParaRPr lang="en-US" sz="1600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DFDFDDCD-0BD9-D440-A5A3-1B32F9F624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42586" y="3929923"/>
                  <a:ext cx="3149414" cy="602344"/>
                </a:xfrm>
                <a:prstGeom prst="rect">
                  <a:avLst/>
                </a:prstGeom>
                <a:blipFill>
                  <a:blip r:embed="rId5"/>
                  <a:stretch>
                    <a:fillRect l="-1210" t="-2041" b="-816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84770158-7275-584C-A2F5-0EC25AF540FA}"/>
                </a:ext>
              </a:extLst>
            </p:cNvPr>
            <p:cNvSpPr/>
            <p:nvPr/>
          </p:nvSpPr>
          <p:spPr>
            <a:xfrm>
              <a:off x="9040558" y="3173363"/>
              <a:ext cx="3151442" cy="1493230"/>
            </a:xfrm>
            <a:prstGeom prst="roundRect">
              <a:avLst>
                <a:gd name="adj" fmla="val 5053"/>
              </a:avLst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687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C3155-8447-5142-9724-91D3A0E33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simplicity versus optimality tradeoff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241168-8EEE-D14A-A4F5-067D948DFEA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10962" y="1445741"/>
                <a:ext cx="9761838" cy="450045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1800" dirty="0"/>
                  <a:t>For a single item (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1800" dirty="0"/>
                  <a:t>), OPT = </a:t>
                </a:r>
                <a:r>
                  <a:rPr lang="en-US" sz="1800" dirty="0" err="1"/>
                  <a:t>DRev</a:t>
                </a:r>
                <a:r>
                  <a:rPr lang="en-US" sz="1800" dirty="0"/>
                  <a:t> = </a:t>
                </a:r>
                <a:r>
                  <a:rPr lang="en-US" sz="1800" dirty="0" err="1"/>
                  <a:t>SRev</a:t>
                </a:r>
                <a:r>
                  <a:rPr lang="en-US" sz="1800" dirty="0"/>
                  <a:t>      </a:t>
                </a:r>
                <a:r>
                  <a:rPr lang="en-US" sz="1600" dirty="0">
                    <a:solidFill>
                      <a:schemeClr val="accent5">
                        <a:lumMod val="50000"/>
                      </a:schemeClr>
                    </a:solidFill>
                  </a:rPr>
                  <a:t>[Myerson’81]</a:t>
                </a:r>
                <a:endParaRPr lang="en-US" sz="1800" dirty="0"/>
              </a:p>
              <a:p>
                <a:pPr marL="0" indent="0">
                  <a:buNone/>
                </a:pPr>
                <a:endParaRPr lang="en-US" sz="600" dirty="0"/>
              </a:p>
              <a:p>
                <a:pPr marL="0" indent="0">
                  <a:buNone/>
                </a:pPr>
                <a:r>
                  <a:rPr lang="en-US" sz="1800" dirty="0"/>
                  <a:t>For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180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OPT</m:t>
                    </m:r>
                    <m:r>
                      <a:rPr lang="en-US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1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</m:t>
                    </m:r>
                    <m:r>
                      <m:rPr>
                        <m:sty m:val="p"/>
                      </m:rPr>
                      <a:rPr lang="en-US" sz="1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ev</m:t>
                    </m:r>
                  </m:oMath>
                </a14:m>
                <a:r>
                  <a:rPr lang="en-US" sz="1800" dirty="0"/>
                  <a:t> is small if:</a:t>
                </a:r>
              </a:p>
              <a:p>
                <a:pPr lvl="1"/>
                <a:r>
                  <a:rPr lang="en-US" sz="1600" dirty="0"/>
                  <a:t>The value function is “nice” (e.g. additive or unit-demand)</a:t>
                </a:r>
              </a:p>
              <a:p>
                <a:pPr marL="530352" lvl="1" indent="0">
                  <a:buNone/>
                </a:pPr>
                <a:r>
                  <a:rPr lang="en-US" sz="1600" dirty="0"/>
                  <a:t>		AND</a:t>
                </a:r>
              </a:p>
              <a:p>
                <a:pPr lvl="1"/>
                <a:r>
                  <a:rPr lang="en-US" sz="1600" dirty="0"/>
                  <a:t>Values for different items are independent</a:t>
                </a:r>
              </a:p>
              <a:p>
                <a:pPr marL="0" indent="0">
                  <a:buNone/>
                </a:pPr>
                <a:endParaRPr lang="en-US" sz="700" dirty="0"/>
              </a:p>
              <a:p>
                <a:pPr marL="0" indent="0">
                  <a:buNone/>
                </a:pPr>
                <a:r>
                  <a:rPr lang="en-US" sz="1800" dirty="0"/>
                  <a:t>Without those assumptions:</a:t>
                </a:r>
              </a:p>
              <a:p>
                <a:r>
                  <a:rPr lang="en-US" sz="1800" dirty="0"/>
                  <a:t>There exists an instance with a unit-demand buyer with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1800" dirty="0"/>
                  <a:t> for which </a:t>
                </a:r>
              </a:p>
              <a:p>
                <a:pPr marL="0" indent="0">
                  <a:buNone/>
                </a:pPr>
                <a:r>
                  <a:rPr lang="en-US" sz="1800" dirty="0"/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latin typeface="Cambria Math" panose="02040503050406030204" pitchFamily="18" charset="0"/>
                      </a:rPr>
                      <m:t>OPT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1800" dirty="0"/>
                  <a:t>    and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800">
                        <a:latin typeface="Cambria Math" panose="02040503050406030204" pitchFamily="18" charset="0"/>
                      </a:rPr>
                      <m:t>SRev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endParaRPr lang="en-US" sz="100" dirty="0"/>
              </a:p>
              <a:p>
                <a:r>
                  <a:rPr lang="en-US" sz="1800" dirty="0"/>
                  <a:t>There exists an instance with an additive buyer with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1800" dirty="0"/>
                  <a:t> for which </a:t>
                </a:r>
              </a:p>
              <a:p>
                <a:pPr marL="0" indent="0">
                  <a:buNone/>
                </a:pPr>
                <a:r>
                  <a:rPr lang="en-US" sz="1800" dirty="0"/>
                  <a:t>	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800">
                        <a:latin typeface="Cambria Math" panose="02040503050406030204" pitchFamily="18" charset="0"/>
                      </a:rPr>
                      <m:t>OPT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1800" dirty="0"/>
                  <a:t>    and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800">
                        <a:latin typeface="Cambria Math" panose="02040503050406030204" pitchFamily="18" charset="0"/>
                      </a:rPr>
                      <m:t>Rev</m:t>
                    </m:r>
                    <m:r>
                      <m:rPr>
                        <m:nor/>
                      </m:rPr>
                      <a:rPr lang="en-US" sz="180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1800">
                        <a:latin typeface="Cambria Math" panose="02040503050406030204" pitchFamily="18" charset="0"/>
                      </a:rPr>
                      <m:t>any</m:t>
                    </m:r>
                    <m:r>
                      <m:rPr>
                        <m:nor/>
                      </m:rPr>
                      <a:rPr lang="en-US" sz="18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800">
                        <a:latin typeface="Cambria Math" panose="02040503050406030204" pitchFamily="18" charset="0"/>
                      </a:rPr>
                      <m:t>finite</m:t>
                    </m:r>
                    <m:r>
                      <m:rPr>
                        <m:nor/>
                      </m:rPr>
                      <a:rPr lang="en-US" sz="18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800">
                        <a:latin typeface="Cambria Math" panose="02040503050406030204" pitchFamily="18" charset="0"/>
                      </a:rPr>
                      <m:t>menu</m:t>
                    </m:r>
                    <m:r>
                      <m:rPr>
                        <m:nor/>
                      </m:rPr>
                      <a:rPr lang="en-US" sz="180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1800" dirty="0"/>
                  <a:t>    and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800">
                        <a:latin typeface="Cambria Math" panose="02040503050406030204" pitchFamily="18" charset="0"/>
                      </a:rPr>
                      <m:t>SRev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endParaRPr lang="en-US" sz="1800" dirty="0"/>
              </a:p>
              <a:p>
                <a:pPr marL="0" indent="0">
                  <a:buNone/>
                </a:pPr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241168-8EEE-D14A-A4F5-067D948DFE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0962" y="1445741"/>
                <a:ext cx="9761838" cy="4500457"/>
              </a:xfrm>
              <a:blipFill>
                <a:blip r:embed="rId3"/>
                <a:stretch>
                  <a:fillRect l="-519" t="-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F99DC00-1163-F24C-850C-DD6531712E4D}"/>
              </a:ext>
            </a:extLst>
          </p:cNvPr>
          <p:cNvSpPr txBox="1"/>
          <p:nvPr/>
        </p:nvSpPr>
        <p:spPr>
          <a:xfrm>
            <a:off x="8517699" y="2198312"/>
            <a:ext cx="332149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[C. Hartline Kleinberg’07], </a:t>
            </a:r>
          </a:p>
          <a:p>
            <a:pPr algn="r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[C. </a:t>
            </a:r>
            <a:r>
              <a:rPr lang="en-US" sz="1400" dirty="0" err="1">
                <a:solidFill>
                  <a:schemeClr val="accent5">
                    <a:lumMod val="50000"/>
                  </a:schemeClr>
                </a:solidFill>
              </a:rPr>
              <a:t>Malec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 Sivan’10], </a:t>
            </a:r>
          </a:p>
          <a:p>
            <a:pPr algn="r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[Li Yao’13],  </a:t>
            </a:r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r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[</a:t>
            </a:r>
            <a:r>
              <a:rPr lang="en-US" sz="1400" dirty="0" err="1">
                <a:solidFill>
                  <a:schemeClr val="accent5">
                    <a:lumMod val="50000"/>
                  </a:schemeClr>
                </a:solidFill>
              </a:rPr>
              <a:t>Babaioff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5">
                    <a:lumMod val="50000"/>
                  </a:schemeClr>
                </a:solidFill>
              </a:rPr>
              <a:t>Immorlica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5">
                    <a:lumMod val="50000"/>
                  </a:schemeClr>
                </a:solidFill>
              </a:rPr>
              <a:t>Lucier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 Weinberg ’14], </a:t>
            </a:r>
          </a:p>
          <a:p>
            <a:pPr algn="r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[Rubinstein Weinberg’15], </a:t>
            </a:r>
          </a:p>
          <a:p>
            <a:pPr algn="r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… </a:t>
            </a:r>
          </a:p>
          <a:p>
            <a:pPr algn="r"/>
            <a:endParaRPr lang="en-US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CAF345-E96E-804B-B9FB-12153D64A579}"/>
              </a:ext>
            </a:extLst>
          </p:cNvPr>
          <p:cNvSpPr txBox="1"/>
          <p:nvPr/>
        </p:nvSpPr>
        <p:spPr>
          <a:xfrm>
            <a:off x="6311043" y="4483330"/>
            <a:ext cx="55281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[</a:t>
            </a:r>
            <a:r>
              <a:rPr lang="en-US" sz="1400" dirty="0" err="1">
                <a:solidFill>
                  <a:schemeClr val="accent5">
                    <a:lumMod val="50000"/>
                  </a:schemeClr>
                </a:solidFill>
              </a:rPr>
              <a:t>Briest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 C. Kleinberg Weinberg’10], [Hart Nisan’13]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8729CE-FDD0-1048-BF15-B5B8AFD1475D}"/>
              </a:ext>
            </a:extLst>
          </p:cNvPr>
          <p:cNvSpPr txBox="1"/>
          <p:nvPr/>
        </p:nvSpPr>
        <p:spPr>
          <a:xfrm>
            <a:off x="8313042" y="5312745"/>
            <a:ext cx="3526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[Hart Nisan’13]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E09E2F-E5DE-F742-B5CC-CD6F3FC5250E}"/>
              </a:ext>
            </a:extLst>
          </p:cNvPr>
          <p:cNvSpPr txBox="1"/>
          <p:nvPr/>
        </p:nvSpPr>
        <p:spPr>
          <a:xfrm>
            <a:off x="4584526" y="5946198"/>
            <a:ext cx="2833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Is this the end of the story?</a:t>
            </a:r>
          </a:p>
        </p:txBody>
      </p:sp>
    </p:spTree>
    <p:extLst>
      <p:ext uri="{BB962C8B-B14F-4D97-AF65-F5344CB8AC3E}">
        <p14:creationId xmlns:p14="http://schemas.microsoft.com/office/powerpoint/2010/main" val="132673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2DB4B-E25C-ED4F-9B0A-788BDE74B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Optimal mechanisms can be “unreasonable”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E716D-C21A-784E-B807-FE8DC346A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0962" y="1499617"/>
            <a:ext cx="9761838" cy="436778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Optimal mechanisms may charge super-additive prices.</a:t>
            </a:r>
          </a:p>
          <a:p>
            <a:pPr marL="0" indent="0">
              <a:buNone/>
            </a:pPr>
            <a:r>
              <a:rPr lang="en-US" dirty="0"/>
              <a:t>Alternate approach: optimize over “reasonable” mechanisms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7954107-17AC-144E-B24D-65CA3B80F900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083015" y="3220403"/>
            <a:ext cx="1570785" cy="1570785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2F488FDA-00A9-994D-AC66-1CFFF8EB73C3}"/>
              </a:ext>
            </a:extLst>
          </p:cNvPr>
          <p:cNvGrpSpPr/>
          <p:nvPr/>
        </p:nvGrpSpPr>
        <p:grpSpPr>
          <a:xfrm>
            <a:off x="8087311" y="4759736"/>
            <a:ext cx="1458297" cy="361112"/>
            <a:chOff x="8087311" y="4759736"/>
            <a:chExt cx="1458297" cy="36111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167426B-C130-3B47-8BE5-867AA8EA0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05037" y="4790128"/>
              <a:ext cx="287958" cy="30032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5DC6B95-A9DC-F54F-A28B-27BB3818C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87311" y="4759736"/>
              <a:ext cx="346239" cy="36111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26B42F39-B42E-F648-B2E9-4B1AC9C99B40}"/>
                    </a:ext>
                  </a:extLst>
                </p:cNvPr>
                <p:cNvSpPr txBox="1"/>
                <p:nvPr/>
              </p:nvSpPr>
              <p:spPr>
                <a:xfrm>
                  <a:off x="8950573" y="4782881"/>
                  <a:ext cx="59503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a14:m>
                  <a:r>
                    <a:rPr lang="en-US" sz="1400" dirty="0"/>
                    <a:t> $5</a:t>
                  </a: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26B42F39-B42E-F648-B2E9-4B1AC9C99B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50573" y="4782881"/>
                  <a:ext cx="595035" cy="307777"/>
                </a:xfrm>
                <a:prstGeom prst="rect">
                  <a:avLst/>
                </a:prstGeom>
                <a:blipFill>
                  <a:blip r:embed="rId5"/>
                  <a:stretch>
                    <a:fillRect t="-4000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A6EDA4B-EF2F-8142-B4DD-CF90B9E83354}"/>
              </a:ext>
            </a:extLst>
          </p:cNvPr>
          <p:cNvGrpSpPr/>
          <p:nvPr/>
        </p:nvGrpSpPr>
        <p:grpSpPr>
          <a:xfrm>
            <a:off x="7596257" y="2715464"/>
            <a:ext cx="2304288" cy="2661684"/>
            <a:chOff x="7596257" y="2715464"/>
            <a:chExt cx="2304288" cy="266168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38C16DE-A992-8D44-BD3D-BA3F0F461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26547" y="3790766"/>
              <a:ext cx="346239" cy="36111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348CD2D-94BB-5C45-9662-B1D5105AC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88854" y="4299503"/>
              <a:ext cx="287958" cy="30032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66BA2343-80DB-BD4B-994D-CECE740DAE84}"/>
                    </a:ext>
                  </a:extLst>
                </p:cNvPr>
                <p:cNvSpPr txBox="1"/>
                <p:nvPr/>
              </p:nvSpPr>
              <p:spPr>
                <a:xfrm>
                  <a:off x="8951656" y="3784556"/>
                  <a:ext cx="59503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a14:m>
                  <a:r>
                    <a:rPr lang="en-US" sz="1400" dirty="0"/>
                    <a:t> $1</a:t>
                  </a: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66BA2343-80DB-BD4B-994D-CECE740DAE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51656" y="3784556"/>
                  <a:ext cx="595035" cy="307777"/>
                </a:xfrm>
                <a:prstGeom prst="rect">
                  <a:avLst/>
                </a:prstGeom>
                <a:blipFill>
                  <a:blip r:embed="rId6"/>
                  <a:stretch>
                    <a:fillRect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33CCA55-990C-6A4A-AA24-43540156B4B3}"/>
                    </a:ext>
                  </a:extLst>
                </p:cNvPr>
                <p:cNvSpPr txBox="1"/>
                <p:nvPr/>
              </p:nvSpPr>
              <p:spPr>
                <a:xfrm>
                  <a:off x="8942867" y="4284027"/>
                  <a:ext cx="59503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a14:m>
                  <a:r>
                    <a:rPr lang="en-US" sz="1400" dirty="0"/>
                    <a:t> $2</a:t>
                  </a: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33CCA55-990C-6A4A-AA24-43540156B4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42867" y="4284027"/>
                  <a:ext cx="595035" cy="307777"/>
                </a:xfrm>
                <a:prstGeom prst="rect">
                  <a:avLst/>
                </a:prstGeom>
                <a:blipFill>
                  <a:blip r:embed="rId7"/>
                  <a:stretch>
                    <a:fillRect r="-2083" b="-1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C9B2C20-71F0-B948-AAE4-AC927BB65952}"/>
                </a:ext>
              </a:extLst>
            </p:cNvPr>
            <p:cNvGrpSpPr/>
            <p:nvPr/>
          </p:nvGrpSpPr>
          <p:grpSpPr>
            <a:xfrm>
              <a:off x="7596257" y="2715464"/>
              <a:ext cx="2304288" cy="2661684"/>
              <a:chOff x="4273800" y="1784491"/>
              <a:chExt cx="2304288" cy="2661684"/>
            </a:xfrm>
          </p:grpSpPr>
          <p:sp>
            <p:nvSpPr>
              <p:cNvPr id="29" name="Vertical Scroll 72">
                <a:extLst>
                  <a:ext uri="{FF2B5EF4-FFF2-40B4-BE49-F238E27FC236}">
                    <a16:creationId xmlns:a16="http://schemas.microsoft.com/office/drawing/2014/main" id="{4C85E4A4-8BCA-2041-B320-BDF03A3CBA9C}"/>
                  </a:ext>
                </a:extLst>
              </p:cNvPr>
              <p:cNvSpPr/>
              <p:nvPr/>
            </p:nvSpPr>
            <p:spPr>
              <a:xfrm>
                <a:off x="4273800" y="1784491"/>
                <a:ext cx="2304288" cy="2661684"/>
              </a:xfrm>
              <a:custGeom>
                <a:avLst/>
                <a:gdLst>
                  <a:gd name="connsiteX0" fmla="*/ 86483 w 2599414"/>
                  <a:gd name="connsiteY0" fmla="*/ 3624978 h 3624978"/>
                  <a:gd name="connsiteX1" fmla="*/ 172966 w 2599414"/>
                  <a:gd name="connsiteY1" fmla="*/ 3538495 h 3624978"/>
                  <a:gd name="connsiteX2" fmla="*/ 86483 w 2599414"/>
                  <a:gd name="connsiteY2" fmla="*/ 3538495 h 3624978"/>
                  <a:gd name="connsiteX3" fmla="*/ 129724 w 2599414"/>
                  <a:gd name="connsiteY3" fmla="*/ 3495254 h 3624978"/>
                  <a:gd name="connsiteX4" fmla="*/ 86483 w 2599414"/>
                  <a:gd name="connsiteY4" fmla="*/ 3452013 h 3624978"/>
                  <a:gd name="connsiteX5" fmla="*/ 172965 w 2599414"/>
                  <a:gd name="connsiteY5" fmla="*/ 3452013 h 3624978"/>
                  <a:gd name="connsiteX6" fmla="*/ 172965 w 2599414"/>
                  <a:gd name="connsiteY6" fmla="*/ 86483 h 3624978"/>
                  <a:gd name="connsiteX7" fmla="*/ 259448 w 2599414"/>
                  <a:gd name="connsiteY7" fmla="*/ 0 h 3624978"/>
                  <a:gd name="connsiteX8" fmla="*/ 2512931 w 2599414"/>
                  <a:gd name="connsiteY8" fmla="*/ 0 h 3624978"/>
                  <a:gd name="connsiteX9" fmla="*/ 2599414 w 2599414"/>
                  <a:gd name="connsiteY9" fmla="*/ 86483 h 3624978"/>
                  <a:gd name="connsiteX10" fmla="*/ 2512931 w 2599414"/>
                  <a:gd name="connsiteY10" fmla="*/ 172966 h 3624978"/>
                  <a:gd name="connsiteX11" fmla="*/ 2426449 w 2599414"/>
                  <a:gd name="connsiteY11" fmla="*/ 172965 h 3624978"/>
                  <a:gd name="connsiteX12" fmla="*/ 2426449 w 2599414"/>
                  <a:gd name="connsiteY12" fmla="*/ 3538495 h 3624978"/>
                  <a:gd name="connsiteX13" fmla="*/ 2339966 w 2599414"/>
                  <a:gd name="connsiteY13" fmla="*/ 3624978 h 3624978"/>
                  <a:gd name="connsiteX14" fmla="*/ 86483 w 2599414"/>
                  <a:gd name="connsiteY14" fmla="*/ 3624978 h 3624978"/>
                  <a:gd name="connsiteX15" fmla="*/ 345930 w 2599414"/>
                  <a:gd name="connsiteY15" fmla="*/ 86483 h 3624978"/>
                  <a:gd name="connsiteX16" fmla="*/ 259447 w 2599414"/>
                  <a:gd name="connsiteY16" fmla="*/ 172966 h 3624978"/>
                  <a:gd name="connsiteX17" fmla="*/ 216206 w 2599414"/>
                  <a:gd name="connsiteY17" fmla="*/ 129725 h 3624978"/>
                  <a:gd name="connsiteX18" fmla="*/ 259447 w 2599414"/>
                  <a:gd name="connsiteY18" fmla="*/ 86484 h 3624978"/>
                  <a:gd name="connsiteX19" fmla="*/ 345930 w 2599414"/>
                  <a:gd name="connsiteY19" fmla="*/ 86483 h 3624978"/>
                  <a:gd name="connsiteX0" fmla="*/ 345930 w 2599414"/>
                  <a:gd name="connsiteY0" fmla="*/ 86483 h 3624978"/>
                  <a:gd name="connsiteX1" fmla="*/ 259447 w 2599414"/>
                  <a:gd name="connsiteY1" fmla="*/ 172966 h 3624978"/>
                  <a:gd name="connsiteX2" fmla="*/ 216206 w 2599414"/>
                  <a:gd name="connsiteY2" fmla="*/ 129725 h 3624978"/>
                  <a:gd name="connsiteX3" fmla="*/ 259447 w 2599414"/>
                  <a:gd name="connsiteY3" fmla="*/ 86484 h 3624978"/>
                  <a:gd name="connsiteX4" fmla="*/ 345930 w 2599414"/>
                  <a:gd name="connsiteY4" fmla="*/ 86483 h 3624978"/>
                  <a:gd name="connsiteX5" fmla="*/ 172965 w 2599414"/>
                  <a:gd name="connsiteY5" fmla="*/ 3538495 h 3624978"/>
                  <a:gd name="connsiteX6" fmla="*/ 86482 w 2599414"/>
                  <a:gd name="connsiteY6" fmla="*/ 3624978 h 3624978"/>
                  <a:gd name="connsiteX7" fmla="*/ -1 w 2599414"/>
                  <a:gd name="connsiteY7" fmla="*/ 3538495 h 3624978"/>
                  <a:gd name="connsiteX8" fmla="*/ 86482 w 2599414"/>
                  <a:gd name="connsiteY8" fmla="*/ 3452012 h 3624978"/>
                  <a:gd name="connsiteX9" fmla="*/ 129723 w 2599414"/>
                  <a:gd name="connsiteY9" fmla="*/ 3495253 h 3624978"/>
                  <a:gd name="connsiteX10" fmla="*/ 86482 w 2599414"/>
                  <a:gd name="connsiteY10" fmla="*/ 3538494 h 3624978"/>
                  <a:gd name="connsiteX11" fmla="*/ 172965 w 2599414"/>
                  <a:gd name="connsiteY11" fmla="*/ 3538495 h 3624978"/>
                  <a:gd name="connsiteX0" fmla="*/ 172965 w 2599414"/>
                  <a:gd name="connsiteY0" fmla="*/ 3452013 h 3624978"/>
                  <a:gd name="connsiteX1" fmla="*/ 172965 w 2599414"/>
                  <a:gd name="connsiteY1" fmla="*/ 86483 h 3624978"/>
                  <a:gd name="connsiteX2" fmla="*/ 259448 w 2599414"/>
                  <a:gd name="connsiteY2" fmla="*/ 0 h 3624978"/>
                  <a:gd name="connsiteX3" fmla="*/ 2512931 w 2599414"/>
                  <a:gd name="connsiteY3" fmla="*/ 0 h 3624978"/>
                  <a:gd name="connsiteX4" fmla="*/ 2599414 w 2599414"/>
                  <a:gd name="connsiteY4" fmla="*/ 86483 h 3624978"/>
                  <a:gd name="connsiteX5" fmla="*/ 2512931 w 2599414"/>
                  <a:gd name="connsiteY5" fmla="*/ 172966 h 3624978"/>
                  <a:gd name="connsiteX6" fmla="*/ 2426449 w 2599414"/>
                  <a:gd name="connsiteY6" fmla="*/ 172965 h 3624978"/>
                  <a:gd name="connsiteX7" fmla="*/ 2426449 w 2599414"/>
                  <a:gd name="connsiteY7" fmla="*/ 3538495 h 3624978"/>
                  <a:gd name="connsiteX8" fmla="*/ 2339966 w 2599414"/>
                  <a:gd name="connsiteY8" fmla="*/ 3624978 h 3624978"/>
                  <a:gd name="connsiteX9" fmla="*/ 86483 w 2599414"/>
                  <a:gd name="connsiteY9" fmla="*/ 3624978 h 3624978"/>
                  <a:gd name="connsiteX10" fmla="*/ 0 w 2599414"/>
                  <a:gd name="connsiteY10" fmla="*/ 3538495 h 3624978"/>
                  <a:gd name="connsiteX11" fmla="*/ 86483 w 2599414"/>
                  <a:gd name="connsiteY11" fmla="*/ 3452012 h 3624978"/>
                  <a:gd name="connsiteX12" fmla="*/ 172965 w 2599414"/>
                  <a:gd name="connsiteY12" fmla="*/ 3452013 h 3624978"/>
                  <a:gd name="connsiteX13" fmla="*/ 259448 w 2599414"/>
                  <a:gd name="connsiteY13" fmla="*/ 0 h 3624978"/>
                  <a:gd name="connsiteX14" fmla="*/ 345931 w 2599414"/>
                  <a:gd name="connsiteY14" fmla="*/ 86483 h 3624978"/>
                  <a:gd name="connsiteX15" fmla="*/ 259448 w 2599414"/>
                  <a:gd name="connsiteY15" fmla="*/ 172966 h 3624978"/>
                  <a:gd name="connsiteX16" fmla="*/ 216207 w 2599414"/>
                  <a:gd name="connsiteY16" fmla="*/ 129725 h 3624978"/>
                  <a:gd name="connsiteX17" fmla="*/ 259448 w 2599414"/>
                  <a:gd name="connsiteY17" fmla="*/ 86484 h 3624978"/>
                  <a:gd name="connsiteX18" fmla="*/ 345930 w 2599414"/>
                  <a:gd name="connsiteY18" fmla="*/ 86483 h 3624978"/>
                  <a:gd name="connsiteX19" fmla="*/ 2426449 w 2599414"/>
                  <a:gd name="connsiteY19" fmla="*/ 172965 h 3624978"/>
                  <a:gd name="connsiteX20" fmla="*/ 259448 w 2599414"/>
                  <a:gd name="connsiteY20" fmla="*/ 172965 h 3624978"/>
                  <a:gd name="connsiteX21" fmla="*/ 86483 w 2599414"/>
                  <a:gd name="connsiteY21" fmla="*/ 3452013 h 3624978"/>
                  <a:gd name="connsiteX22" fmla="*/ 129724 w 2599414"/>
                  <a:gd name="connsiteY22" fmla="*/ 3495254 h 3624978"/>
                  <a:gd name="connsiteX23" fmla="*/ 86483 w 2599414"/>
                  <a:gd name="connsiteY23" fmla="*/ 3538495 h 3624978"/>
                  <a:gd name="connsiteX24" fmla="*/ 172965 w 2599414"/>
                  <a:gd name="connsiteY24" fmla="*/ 3538495 h 3624978"/>
                  <a:gd name="connsiteX25" fmla="*/ 86483 w 2599414"/>
                  <a:gd name="connsiteY25" fmla="*/ 3624978 h 3624978"/>
                  <a:gd name="connsiteX26" fmla="*/ 172966 w 2599414"/>
                  <a:gd name="connsiteY26" fmla="*/ 3538495 h 3624978"/>
                  <a:gd name="connsiteX27" fmla="*/ 172965 w 2599414"/>
                  <a:gd name="connsiteY27" fmla="*/ 3452013 h 3624978"/>
                  <a:gd name="connsiteX0" fmla="*/ 86484 w 2599415"/>
                  <a:gd name="connsiteY0" fmla="*/ 3624978 h 3624978"/>
                  <a:gd name="connsiteX1" fmla="*/ 172967 w 2599415"/>
                  <a:gd name="connsiteY1" fmla="*/ 3538495 h 3624978"/>
                  <a:gd name="connsiteX2" fmla="*/ 86484 w 2599415"/>
                  <a:gd name="connsiteY2" fmla="*/ 3538495 h 3624978"/>
                  <a:gd name="connsiteX3" fmla="*/ 129725 w 2599415"/>
                  <a:gd name="connsiteY3" fmla="*/ 3495254 h 3624978"/>
                  <a:gd name="connsiteX4" fmla="*/ 86484 w 2599415"/>
                  <a:gd name="connsiteY4" fmla="*/ 3452013 h 3624978"/>
                  <a:gd name="connsiteX5" fmla="*/ 172966 w 2599415"/>
                  <a:gd name="connsiteY5" fmla="*/ 3452013 h 3624978"/>
                  <a:gd name="connsiteX6" fmla="*/ 172966 w 2599415"/>
                  <a:gd name="connsiteY6" fmla="*/ 86483 h 3624978"/>
                  <a:gd name="connsiteX7" fmla="*/ 259449 w 2599415"/>
                  <a:gd name="connsiteY7" fmla="*/ 0 h 3624978"/>
                  <a:gd name="connsiteX8" fmla="*/ 2512932 w 2599415"/>
                  <a:gd name="connsiteY8" fmla="*/ 0 h 3624978"/>
                  <a:gd name="connsiteX9" fmla="*/ 2599415 w 2599415"/>
                  <a:gd name="connsiteY9" fmla="*/ 86483 h 3624978"/>
                  <a:gd name="connsiteX10" fmla="*/ 2512932 w 2599415"/>
                  <a:gd name="connsiteY10" fmla="*/ 172966 h 3624978"/>
                  <a:gd name="connsiteX11" fmla="*/ 2426450 w 2599415"/>
                  <a:gd name="connsiteY11" fmla="*/ 172965 h 3624978"/>
                  <a:gd name="connsiteX12" fmla="*/ 2426450 w 2599415"/>
                  <a:gd name="connsiteY12" fmla="*/ 3538495 h 3624978"/>
                  <a:gd name="connsiteX13" fmla="*/ 2339967 w 2599415"/>
                  <a:gd name="connsiteY13" fmla="*/ 3624978 h 3624978"/>
                  <a:gd name="connsiteX14" fmla="*/ 86484 w 2599415"/>
                  <a:gd name="connsiteY14" fmla="*/ 3624978 h 3624978"/>
                  <a:gd name="connsiteX15" fmla="*/ 345931 w 2599415"/>
                  <a:gd name="connsiteY15" fmla="*/ 86483 h 3624978"/>
                  <a:gd name="connsiteX16" fmla="*/ 259448 w 2599415"/>
                  <a:gd name="connsiteY16" fmla="*/ 172966 h 3624978"/>
                  <a:gd name="connsiteX17" fmla="*/ 216207 w 2599415"/>
                  <a:gd name="connsiteY17" fmla="*/ 129725 h 3624978"/>
                  <a:gd name="connsiteX18" fmla="*/ 259448 w 2599415"/>
                  <a:gd name="connsiteY18" fmla="*/ 86484 h 3624978"/>
                  <a:gd name="connsiteX19" fmla="*/ 345931 w 2599415"/>
                  <a:gd name="connsiteY19" fmla="*/ 86483 h 3624978"/>
                  <a:gd name="connsiteX0" fmla="*/ 345931 w 2599415"/>
                  <a:gd name="connsiteY0" fmla="*/ 86483 h 3624978"/>
                  <a:gd name="connsiteX1" fmla="*/ 259448 w 2599415"/>
                  <a:gd name="connsiteY1" fmla="*/ 172966 h 3624978"/>
                  <a:gd name="connsiteX2" fmla="*/ 216207 w 2599415"/>
                  <a:gd name="connsiteY2" fmla="*/ 129725 h 3624978"/>
                  <a:gd name="connsiteX3" fmla="*/ 259448 w 2599415"/>
                  <a:gd name="connsiteY3" fmla="*/ 86484 h 3624978"/>
                  <a:gd name="connsiteX4" fmla="*/ 345931 w 2599415"/>
                  <a:gd name="connsiteY4" fmla="*/ 86483 h 3624978"/>
                  <a:gd name="connsiteX5" fmla="*/ 172966 w 2599415"/>
                  <a:gd name="connsiteY5" fmla="*/ 3538495 h 3624978"/>
                  <a:gd name="connsiteX6" fmla="*/ 86483 w 2599415"/>
                  <a:gd name="connsiteY6" fmla="*/ 3624978 h 3624978"/>
                  <a:gd name="connsiteX7" fmla="*/ 0 w 2599415"/>
                  <a:gd name="connsiteY7" fmla="*/ 3538495 h 3624978"/>
                  <a:gd name="connsiteX8" fmla="*/ 86483 w 2599415"/>
                  <a:gd name="connsiteY8" fmla="*/ 3452012 h 3624978"/>
                  <a:gd name="connsiteX9" fmla="*/ 129724 w 2599415"/>
                  <a:gd name="connsiteY9" fmla="*/ 3495253 h 3624978"/>
                  <a:gd name="connsiteX10" fmla="*/ 86483 w 2599415"/>
                  <a:gd name="connsiteY10" fmla="*/ 3538494 h 3624978"/>
                  <a:gd name="connsiteX11" fmla="*/ 172966 w 2599415"/>
                  <a:gd name="connsiteY11" fmla="*/ 3538495 h 3624978"/>
                  <a:gd name="connsiteX0" fmla="*/ 172966 w 2599415"/>
                  <a:gd name="connsiteY0" fmla="*/ 3452013 h 3624978"/>
                  <a:gd name="connsiteX1" fmla="*/ 172966 w 2599415"/>
                  <a:gd name="connsiteY1" fmla="*/ 86483 h 3624978"/>
                  <a:gd name="connsiteX2" fmla="*/ 259449 w 2599415"/>
                  <a:gd name="connsiteY2" fmla="*/ 0 h 3624978"/>
                  <a:gd name="connsiteX3" fmla="*/ 2512932 w 2599415"/>
                  <a:gd name="connsiteY3" fmla="*/ 0 h 3624978"/>
                  <a:gd name="connsiteX4" fmla="*/ 2599415 w 2599415"/>
                  <a:gd name="connsiteY4" fmla="*/ 86483 h 3624978"/>
                  <a:gd name="connsiteX5" fmla="*/ 2512932 w 2599415"/>
                  <a:gd name="connsiteY5" fmla="*/ 172966 h 3624978"/>
                  <a:gd name="connsiteX6" fmla="*/ 2426450 w 2599415"/>
                  <a:gd name="connsiteY6" fmla="*/ 172965 h 3624978"/>
                  <a:gd name="connsiteX7" fmla="*/ 2426450 w 2599415"/>
                  <a:gd name="connsiteY7" fmla="*/ 3538495 h 3624978"/>
                  <a:gd name="connsiteX8" fmla="*/ 2339967 w 2599415"/>
                  <a:gd name="connsiteY8" fmla="*/ 3624978 h 3624978"/>
                  <a:gd name="connsiteX9" fmla="*/ 86484 w 2599415"/>
                  <a:gd name="connsiteY9" fmla="*/ 3624978 h 3624978"/>
                  <a:gd name="connsiteX10" fmla="*/ 1 w 2599415"/>
                  <a:gd name="connsiteY10" fmla="*/ 3538495 h 3624978"/>
                  <a:gd name="connsiteX11" fmla="*/ 86484 w 2599415"/>
                  <a:gd name="connsiteY11" fmla="*/ 3452012 h 3624978"/>
                  <a:gd name="connsiteX12" fmla="*/ 172966 w 2599415"/>
                  <a:gd name="connsiteY12" fmla="*/ 3452013 h 3624978"/>
                  <a:gd name="connsiteX13" fmla="*/ 259449 w 2599415"/>
                  <a:gd name="connsiteY13" fmla="*/ 0 h 3624978"/>
                  <a:gd name="connsiteX14" fmla="*/ 345932 w 2599415"/>
                  <a:gd name="connsiteY14" fmla="*/ 86483 h 3624978"/>
                  <a:gd name="connsiteX15" fmla="*/ 259449 w 2599415"/>
                  <a:gd name="connsiteY15" fmla="*/ 172966 h 3624978"/>
                  <a:gd name="connsiteX16" fmla="*/ 216208 w 2599415"/>
                  <a:gd name="connsiteY16" fmla="*/ 129725 h 3624978"/>
                  <a:gd name="connsiteX17" fmla="*/ 259449 w 2599415"/>
                  <a:gd name="connsiteY17" fmla="*/ 86484 h 3624978"/>
                  <a:gd name="connsiteX18" fmla="*/ 345931 w 2599415"/>
                  <a:gd name="connsiteY18" fmla="*/ 86483 h 3624978"/>
                  <a:gd name="connsiteX19" fmla="*/ 2426450 w 2599415"/>
                  <a:gd name="connsiteY19" fmla="*/ 172965 h 3624978"/>
                  <a:gd name="connsiteX20" fmla="*/ 259449 w 2599415"/>
                  <a:gd name="connsiteY20" fmla="*/ 172965 h 3624978"/>
                  <a:gd name="connsiteX21" fmla="*/ 86484 w 2599415"/>
                  <a:gd name="connsiteY21" fmla="*/ 3452013 h 3624978"/>
                  <a:gd name="connsiteX22" fmla="*/ 129725 w 2599415"/>
                  <a:gd name="connsiteY22" fmla="*/ 3495254 h 3624978"/>
                  <a:gd name="connsiteX23" fmla="*/ 86484 w 2599415"/>
                  <a:gd name="connsiteY23" fmla="*/ 3538495 h 3624978"/>
                  <a:gd name="connsiteX24" fmla="*/ 172966 w 2599415"/>
                  <a:gd name="connsiteY24" fmla="*/ 3538495 h 3624978"/>
                  <a:gd name="connsiteX25" fmla="*/ 102359 w 2599415"/>
                  <a:gd name="connsiteY25" fmla="*/ 3609103 h 3624978"/>
                  <a:gd name="connsiteX26" fmla="*/ 172967 w 2599415"/>
                  <a:gd name="connsiteY26" fmla="*/ 3538495 h 3624978"/>
                  <a:gd name="connsiteX27" fmla="*/ 172966 w 2599415"/>
                  <a:gd name="connsiteY27" fmla="*/ 3452013 h 3624978"/>
                  <a:gd name="connsiteX0" fmla="*/ 86484 w 2599415"/>
                  <a:gd name="connsiteY0" fmla="*/ 3624978 h 3624978"/>
                  <a:gd name="connsiteX1" fmla="*/ 172967 w 2599415"/>
                  <a:gd name="connsiteY1" fmla="*/ 3538495 h 3624978"/>
                  <a:gd name="connsiteX2" fmla="*/ 86484 w 2599415"/>
                  <a:gd name="connsiteY2" fmla="*/ 3538495 h 3624978"/>
                  <a:gd name="connsiteX3" fmla="*/ 129725 w 2599415"/>
                  <a:gd name="connsiteY3" fmla="*/ 3495254 h 3624978"/>
                  <a:gd name="connsiteX4" fmla="*/ 86484 w 2599415"/>
                  <a:gd name="connsiteY4" fmla="*/ 3452013 h 3624978"/>
                  <a:gd name="connsiteX5" fmla="*/ 172966 w 2599415"/>
                  <a:gd name="connsiteY5" fmla="*/ 3452013 h 3624978"/>
                  <a:gd name="connsiteX6" fmla="*/ 172966 w 2599415"/>
                  <a:gd name="connsiteY6" fmla="*/ 86483 h 3624978"/>
                  <a:gd name="connsiteX7" fmla="*/ 259449 w 2599415"/>
                  <a:gd name="connsiteY7" fmla="*/ 0 h 3624978"/>
                  <a:gd name="connsiteX8" fmla="*/ 2512932 w 2599415"/>
                  <a:gd name="connsiteY8" fmla="*/ 0 h 3624978"/>
                  <a:gd name="connsiteX9" fmla="*/ 2599415 w 2599415"/>
                  <a:gd name="connsiteY9" fmla="*/ 86483 h 3624978"/>
                  <a:gd name="connsiteX10" fmla="*/ 2512932 w 2599415"/>
                  <a:gd name="connsiteY10" fmla="*/ 172966 h 3624978"/>
                  <a:gd name="connsiteX11" fmla="*/ 2426450 w 2599415"/>
                  <a:gd name="connsiteY11" fmla="*/ 172965 h 3624978"/>
                  <a:gd name="connsiteX12" fmla="*/ 2426450 w 2599415"/>
                  <a:gd name="connsiteY12" fmla="*/ 3538495 h 3624978"/>
                  <a:gd name="connsiteX13" fmla="*/ 2339967 w 2599415"/>
                  <a:gd name="connsiteY13" fmla="*/ 3624978 h 3624978"/>
                  <a:gd name="connsiteX14" fmla="*/ 86484 w 2599415"/>
                  <a:gd name="connsiteY14" fmla="*/ 3624978 h 3624978"/>
                  <a:gd name="connsiteX15" fmla="*/ 345931 w 2599415"/>
                  <a:gd name="connsiteY15" fmla="*/ 86483 h 3624978"/>
                  <a:gd name="connsiteX16" fmla="*/ 259448 w 2599415"/>
                  <a:gd name="connsiteY16" fmla="*/ 172966 h 3624978"/>
                  <a:gd name="connsiteX17" fmla="*/ 216207 w 2599415"/>
                  <a:gd name="connsiteY17" fmla="*/ 129725 h 3624978"/>
                  <a:gd name="connsiteX18" fmla="*/ 259448 w 2599415"/>
                  <a:gd name="connsiteY18" fmla="*/ 86484 h 3624978"/>
                  <a:gd name="connsiteX19" fmla="*/ 345931 w 2599415"/>
                  <a:gd name="connsiteY19" fmla="*/ 86483 h 3624978"/>
                  <a:gd name="connsiteX0" fmla="*/ 345931 w 2599415"/>
                  <a:gd name="connsiteY0" fmla="*/ 86483 h 3624978"/>
                  <a:gd name="connsiteX1" fmla="*/ 259448 w 2599415"/>
                  <a:gd name="connsiteY1" fmla="*/ 172966 h 3624978"/>
                  <a:gd name="connsiteX2" fmla="*/ 216207 w 2599415"/>
                  <a:gd name="connsiteY2" fmla="*/ 129725 h 3624978"/>
                  <a:gd name="connsiteX3" fmla="*/ 259448 w 2599415"/>
                  <a:gd name="connsiteY3" fmla="*/ 86484 h 3624978"/>
                  <a:gd name="connsiteX4" fmla="*/ 345931 w 2599415"/>
                  <a:gd name="connsiteY4" fmla="*/ 86483 h 3624978"/>
                  <a:gd name="connsiteX5" fmla="*/ 172966 w 2599415"/>
                  <a:gd name="connsiteY5" fmla="*/ 3538495 h 3624978"/>
                  <a:gd name="connsiteX6" fmla="*/ 86483 w 2599415"/>
                  <a:gd name="connsiteY6" fmla="*/ 3624978 h 3624978"/>
                  <a:gd name="connsiteX7" fmla="*/ 0 w 2599415"/>
                  <a:gd name="connsiteY7" fmla="*/ 3538495 h 3624978"/>
                  <a:gd name="connsiteX8" fmla="*/ 86483 w 2599415"/>
                  <a:gd name="connsiteY8" fmla="*/ 3452012 h 3624978"/>
                  <a:gd name="connsiteX9" fmla="*/ 129724 w 2599415"/>
                  <a:gd name="connsiteY9" fmla="*/ 3495253 h 3624978"/>
                  <a:gd name="connsiteX10" fmla="*/ 86483 w 2599415"/>
                  <a:gd name="connsiteY10" fmla="*/ 3538494 h 3624978"/>
                  <a:gd name="connsiteX11" fmla="*/ 172966 w 2599415"/>
                  <a:gd name="connsiteY11" fmla="*/ 3538495 h 3624978"/>
                  <a:gd name="connsiteX0" fmla="*/ 172966 w 2599415"/>
                  <a:gd name="connsiteY0" fmla="*/ 3452013 h 3624978"/>
                  <a:gd name="connsiteX1" fmla="*/ 172966 w 2599415"/>
                  <a:gd name="connsiteY1" fmla="*/ 86483 h 3624978"/>
                  <a:gd name="connsiteX2" fmla="*/ 259449 w 2599415"/>
                  <a:gd name="connsiteY2" fmla="*/ 0 h 3624978"/>
                  <a:gd name="connsiteX3" fmla="*/ 2512932 w 2599415"/>
                  <a:gd name="connsiteY3" fmla="*/ 0 h 3624978"/>
                  <a:gd name="connsiteX4" fmla="*/ 2599415 w 2599415"/>
                  <a:gd name="connsiteY4" fmla="*/ 86483 h 3624978"/>
                  <a:gd name="connsiteX5" fmla="*/ 2512932 w 2599415"/>
                  <a:gd name="connsiteY5" fmla="*/ 172966 h 3624978"/>
                  <a:gd name="connsiteX6" fmla="*/ 2426450 w 2599415"/>
                  <a:gd name="connsiteY6" fmla="*/ 172965 h 3624978"/>
                  <a:gd name="connsiteX7" fmla="*/ 2426450 w 2599415"/>
                  <a:gd name="connsiteY7" fmla="*/ 3538495 h 3624978"/>
                  <a:gd name="connsiteX8" fmla="*/ 2339967 w 2599415"/>
                  <a:gd name="connsiteY8" fmla="*/ 3624978 h 3624978"/>
                  <a:gd name="connsiteX9" fmla="*/ 86484 w 2599415"/>
                  <a:gd name="connsiteY9" fmla="*/ 3624978 h 3624978"/>
                  <a:gd name="connsiteX10" fmla="*/ 1 w 2599415"/>
                  <a:gd name="connsiteY10" fmla="*/ 3538495 h 3624978"/>
                  <a:gd name="connsiteX11" fmla="*/ 86484 w 2599415"/>
                  <a:gd name="connsiteY11" fmla="*/ 3452012 h 3624978"/>
                  <a:gd name="connsiteX12" fmla="*/ 172966 w 2599415"/>
                  <a:gd name="connsiteY12" fmla="*/ 3452013 h 3624978"/>
                  <a:gd name="connsiteX13" fmla="*/ 259449 w 2599415"/>
                  <a:gd name="connsiteY13" fmla="*/ 0 h 3624978"/>
                  <a:gd name="connsiteX14" fmla="*/ 345932 w 2599415"/>
                  <a:gd name="connsiteY14" fmla="*/ 86483 h 3624978"/>
                  <a:gd name="connsiteX15" fmla="*/ 259449 w 2599415"/>
                  <a:gd name="connsiteY15" fmla="*/ 172966 h 3624978"/>
                  <a:gd name="connsiteX16" fmla="*/ 216208 w 2599415"/>
                  <a:gd name="connsiteY16" fmla="*/ 129725 h 3624978"/>
                  <a:gd name="connsiteX17" fmla="*/ 259449 w 2599415"/>
                  <a:gd name="connsiteY17" fmla="*/ 86484 h 3624978"/>
                  <a:gd name="connsiteX18" fmla="*/ 345931 w 2599415"/>
                  <a:gd name="connsiteY18" fmla="*/ 86483 h 3624978"/>
                  <a:gd name="connsiteX19" fmla="*/ 2426450 w 2599415"/>
                  <a:gd name="connsiteY19" fmla="*/ 172965 h 3624978"/>
                  <a:gd name="connsiteX20" fmla="*/ 259449 w 2599415"/>
                  <a:gd name="connsiteY20" fmla="*/ 172965 h 3624978"/>
                  <a:gd name="connsiteX21" fmla="*/ 86484 w 2599415"/>
                  <a:gd name="connsiteY21" fmla="*/ 3452013 h 3624978"/>
                  <a:gd name="connsiteX22" fmla="*/ 129725 w 2599415"/>
                  <a:gd name="connsiteY22" fmla="*/ 3495254 h 3624978"/>
                  <a:gd name="connsiteX23" fmla="*/ 86484 w 2599415"/>
                  <a:gd name="connsiteY23" fmla="*/ 3538495 h 3624978"/>
                  <a:gd name="connsiteX24" fmla="*/ 172966 w 2599415"/>
                  <a:gd name="connsiteY24" fmla="*/ 3538495 h 3624978"/>
                  <a:gd name="connsiteX25" fmla="*/ 89659 w 2599415"/>
                  <a:gd name="connsiteY25" fmla="*/ 3590053 h 3624978"/>
                  <a:gd name="connsiteX26" fmla="*/ 172967 w 2599415"/>
                  <a:gd name="connsiteY26" fmla="*/ 3538495 h 3624978"/>
                  <a:gd name="connsiteX27" fmla="*/ 172966 w 2599415"/>
                  <a:gd name="connsiteY27" fmla="*/ 3452013 h 3624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599415" h="3624978" stroke="0" extrusionOk="0">
                    <a:moveTo>
                      <a:pt x="86484" y="3624978"/>
                    </a:moveTo>
                    <a:cubicBezTo>
                      <a:pt x="134247" y="3624978"/>
                      <a:pt x="172967" y="3586258"/>
                      <a:pt x="172967" y="3538495"/>
                    </a:cubicBezTo>
                    <a:lnTo>
                      <a:pt x="86484" y="3538495"/>
                    </a:lnTo>
                    <a:cubicBezTo>
                      <a:pt x="110365" y="3538495"/>
                      <a:pt x="129725" y="3519135"/>
                      <a:pt x="129725" y="3495254"/>
                    </a:cubicBezTo>
                    <a:cubicBezTo>
                      <a:pt x="129725" y="3471373"/>
                      <a:pt x="110365" y="3452013"/>
                      <a:pt x="86484" y="3452013"/>
                    </a:cubicBezTo>
                    <a:lnTo>
                      <a:pt x="172966" y="3452013"/>
                    </a:lnTo>
                    <a:lnTo>
                      <a:pt x="172966" y="86483"/>
                    </a:lnTo>
                    <a:cubicBezTo>
                      <a:pt x="172966" y="38720"/>
                      <a:pt x="211686" y="0"/>
                      <a:pt x="259449" y="0"/>
                    </a:cubicBezTo>
                    <a:lnTo>
                      <a:pt x="2512932" y="0"/>
                    </a:lnTo>
                    <a:cubicBezTo>
                      <a:pt x="2560695" y="0"/>
                      <a:pt x="2599415" y="38720"/>
                      <a:pt x="2599415" y="86483"/>
                    </a:cubicBezTo>
                    <a:cubicBezTo>
                      <a:pt x="2599415" y="134246"/>
                      <a:pt x="2560695" y="172966"/>
                      <a:pt x="2512932" y="172966"/>
                    </a:cubicBezTo>
                    <a:lnTo>
                      <a:pt x="2426450" y="172965"/>
                    </a:lnTo>
                    <a:lnTo>
                      <a:pt x="2426450" y="3538495"/>
                    </a:lnTo>
                    <a:cubicBezTo>
                      <a:pt x="2426450" y="3586258"/>
                      <a:pt x="2387730" y="3624978"/>
                      <a:pt x="2339967" y="3624978"/>
                    </a:cubicBezTo>
                    <a:lnTo>
                      <a:pt x="86484" y="3624978"/>
                    </a:lnTo>
                    <a:close/>
                    <a:moveTo>
                      <a:pt x="345931" y="86483"/>
                    </a:moveTo>
                    <a:cubicBezTo>
                      <a:pt x="345931" y="134246"/>
                      <a:pt x="307211" y="172966"/>
                      <a:pt x="259448" y="172966"/>
                    </a:cubicBezTo>
                    <a:cubicBezTo>
                      <a:pt x="235567" y="172966"/>
                      <a:pt x="216207" y="153606"/>
                      <a:pt x="216207" y="129725"/>
                    </a:cubicBezTo>
                    <a:cubicBezTo>
                      <a:pt x="216207" y="105844"/>
                      <a:pt x="235567" y="86484"/>
                      <a:pt x="259448" y="86484"/>
                    </a:cubicBezTo>
                    <a:lnTo>
                      <a:pt x="345931" y="86483"/>
                    </a:lnTo>
                    <a:close/>
                  </a:path>
                  <a:path w="2599415" h="3624978" fill="darkenLess" stroke="0" extrusionOk="0">
                    <a:moveTo>
                      <a:pt x="345931" y="86483"/>
                    </a:moveTo>
                    <a:cubicBezTo>
                      <a:pt x="345931" y="134246"/>
                      <a:pt x="307211" y="172966"/>
                      <a:pt x="259448" y="172966"/>
                    </a:cubicBezTo>
                    <a:cubicBezTo>
                      <a:pt x="235567" y="172966"/>
                      <a:pt x="216207" y="153606"/>
                      <a:pt x="216207" y="129725"/>
                    </a:cubicBezTo>
                    <a:cubicBezTo>
                      <a:pt x="216207" y="105844"/>
                      <a:pt x="235567" y="86484"/>
                      <a:pt x="259448" y="86484"/>
                    </a:cubicBezTo>
                    <a:lnTo>
                      <a:pt x="345931" y="86483"/>
                    </a:lnTo>
                    <a:close/>
                    <a:moveTo>
                      <a:pt x="172966" y="3538495"/>
                    </a:moveTo>
                    <a:cubicBezTo>
                      <a:pt x="172966" y="3586258"/>
                      <a:pt x="134246" y="3624978"/>
                      <a:pt x="86483" y="3624978"/>
                    </a:cubicBezTo>
                    <a:cubicBezTo>
                      <a:pt x="38720" y="3624978"/>
                      <a:pt x="0" y="3586258"/>
                      <a:pt x="0" y="3538495"/>
                    </a:cubicBezTo>
                    <a:cubicBezTo>
                      <a:pt x="0" y="3490732"/>
                      <a:pt x="38720" y="3452012"/>
                      <a:pt x="86483" y="3452012"/>
                    </a:cubicBezTo>
                    <a:cubicBezTo>
                      <a:pt x="110364" y="3452012"/>
                      <a:pt x="129724" y="3471372"/>
                      <a:pt x="129724" y="3495253"/>
                    </a:cubicBezTo>
                    <a:cubicBezTo>
                      <a:pt x="129724" y="3519134"/>
                      <a:pt x="110364" y="3538494"/>
                      <a:pt x="86483" y="3538494"/>
                    </a:cubicBezTo>
                    <a:lnTo>
                      <a:pt x="172966" y="3538495"/>
                    </a:lnTo>
                    <a:close/>
                  </a:path>
                  <a:path w="2599415" h="3624978" fill="none" extrusionOk="0">
                    <a:moveTo>
                      <a:pt x="172966" y="3452013"/>
                    </a:moveTo>
                    <a:lnTo>
                      <a:pt x="172966" y="86483"/>
                    </a:lnTo>
                    <a:cubicBezTo>
                      <a:pt x="172966" y="38720"/>
                      <a:pt x="211686" y="0"/>
                      <a:pt x="259449" y="0"/>
                    </a:cubicBezTo>
                    <a:lnTo>
                      <a:pt x="2512932" y="0"/>
                    </a:lnTo>
                    <a:cubicBezTo>
                      <a:pt x="2560695" y="0"/>
                      <a:pt x="2599415" y="38720"/>
                      <a:pt x="2599415" y="86483"/>
                    </a:cubicBezTo>
                    <a:cubicBezTo>
                      <a:pt x="2599415" y="134246"/>
                      <a:pt x="2560695" y="172966"/>
                      <a:pt x="2512932" y="172966"/>
                    </a:cubicBezTo>
                    <a:lnTo>
                      <a:pt x="2426450" y="172965"/>
                    </a:lnTo>
                    <a:lnTo>
                      <a:pt x="2426450" y="3538495"/>
                    </a:lnTo>
                    <a:cubicBezTo>
                      <a:pt x="2426450" y="3586258"/>
                      <a:pt x="2387730" y="3624978"/>
                      <a:pt x="2339967" y="3624978"/>
                    </a:cubicBezTo>
                    <a:lnTo>
                      <a:pt x="86484" y="3624978"/>
                    </a:lnTo>
                    <a:cubicBezTo>
                      <a:pt x="38721" y="3624978"/>
                      <a:pt x="1" y="3586258"/>
                      <a:pt x="1" y="3538495"/>
                    </a:cubicBezTo>
                    <a:cubicBezTo>
                      <a:pt x="1" y="3490732"/>
                      <a:pt x="38721" y="3452012"/>
                      <a:pt x="86484" y="3452012"/>
                    </a:cubicBezTo>
                    <a:lnTo>
                      <a:pt x="172966" y="3452013"/>
                    </a:lnTo>
                    <a:close/>
                    <a:moveTo>
                      <a:pt x="259449" y="0"/>
                    </a:moveTo>
                    <a:cubicBezTo>
                      <a:pt x="307212" y="0"/>
                      <a:pt x="345932" y="38720"/>
                      <a:pt x="345932" y="86483"/>
                    </a:cubicBezTo>
                    <a:cubicBezTo>
                      <a:pt x="345932" y="134246"/>
                      <a:pt x="307212" y="172966"/>
                      <a:pt x="259449" y="172966"/>
                    </a:cubicBezTo>
                    <a:cubicBezTo>
                      <a:pt x="235568" y="172966"/>
                      <a:pt x="216208" y="153606"/>
                      <a:pt x="216208" y="129725"/>
                    </a:cubicBezTo>
                    <a:cubicBezTo>
                      <a:pt x="216208" y="105844"/>
                      <a:pt x="235568" y="86484"/>
                      <a:pt x="259449" y="86484"/>
                    </a:cubicBezTo>
                    <a:lnTo>
                      <a:pt x="345931" y="86483"/>
                    </a:lnTo>
                    <a:moveTo>
                      <a:pt x="2426450" y="172965"/>
                    </a:moveTo>
                    <a:lnTo>
                      <a:pt x="259449" y="172965"/>
                    </a:lnTo>
                    <a:moveTo>
                      <a:pt x="86484" y="3452013"/>
                    </a:moveTo>
                    <a:cubicBezTo>
                      <a:pt x="110365" y="3452013"/>
                      <a:pt x="129725" y="3471373"/>
                      <a:pt x="129725" y="3495254"/>
                    </a:cubicBezTo>
                    <a:cubicBezTo>
                      <a:pt x="129725" y="3519135"/>
                      <a:pt x="110365" y="3538495"/>
                      <a:pt x="86484" y="3538495"/>
                    </a:cubicBezTo>
                    <a:lnTo>
                      <a:pt x="172966" y="3538495"/>
                    </a:lnTo>
                    <a:moveTo>
                      <a:pt x="89659" y="3590053"/>
                    </a:moveTo>
                    <a:cubicBezTo>
                      <a:pt x="137422" y="3590053"/>
                      <a:pt x="172967" y="3586258"/>
                      <a:pt x="172967" y="3538495"/>
                    </a:cubicBezTo>
                    <a:cubicBezTo>
                      <a:pt x="172967" y="3509668"/>
                      <a:pt x="172966" y="3480840"/>
                      <a:pt x="172966" y="3452013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070AB4E8-4319-1343-844B-12856A3A27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b="73592"/>
              <a:stretch/>
            </p:blipFill>
            <p:spPr>
              <a:xfrm>
                <a:off x="4467855" y="2012800"/>
                <a:ext cx="1898530" cy="501371"/>
              </a:xfrm>
              <a:prstGeom prst="rect">
                <a:avLst/>
              </a:prstGeom>
            </p:spPr>
          </p:pic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F524E86-7C99-B642-9706-94040E36A286}"/>
              </a:ext>
            </a:extLst>
          </p:cNvPr>
          <p:cNvGrpSpPr/>
          <p:nvPr/>
        </p:nvGrpSpPr>
        <p:grpSpPr>
          <a:xfrm>
            <a:off x="3671219" y="2666654"/>
            <a:ext cx="1590244" cy="788242"/>
            <a:chOff x="3310128" y="3112072"/>
            <a:chExt cx="1590244" cy="7882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D32860D9-28EA-0140-8286-E47CA89A286B}"/>
                    </a:ext>
                  </a:extLst>
                </p:cNvPr>
                <p:cNvSpPr txBox="1"/>
                <p:nvPr/>
              </p:nvSpPr>
              <p:spPr>
                <a:xfrm>
                  <a:off x="3310128" y="3115484"/>
                  <a:ext cx="1590244" cy="7848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     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=$1</m:t>
                        </m:r>
                      </m:oMath>
                    </m:oMathPara>
                  </a14:m>
                  <a:endParaRPr lang="en-US" b="0" dirty="0"/>
                </a:p>
                <a:p>
                  <a:endParaRPr lang="en-US" sz="800" b="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     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=$0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D32860D9-28EA-0140-8286-E47CA89A28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0128" y="3115484"/>
                  <a:ext cx="1590244" cy="784830"/>
                </a:xfrm>
                <a:prstGeom prst="rect">
                  <a:avLst/>
                </a:prstGeom>
                <a:blipFill>
                  <a:blip r:embed="rId9"/>
                  <a:stretch>
                    <a:fillRect b="-63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6A36194-31B5-9741-AEAE-298478E1C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17824" y="3112072"/>
              <a:ext cx="346239" cy="361112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E8BDEBD-0847-6241-8243-D2443A0EE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6105" y="3544334"/>
              <a:ext cx="287958" cy="300328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39225B6-FF5C-1C45-AEB6-A62B84F8633C}"/>
              </a:ext>
            </a:extLst>
          </p:cNvPr>
          <p:cNvGrpSpPr/>
          <p:nvPr/>
        </p:nvGrpSpPr>
        <p:grpSpPr>
          <a:xfrm>
            <a:off x="3671219" y="3837103"/>
            <a:ext cx="1590244" cy="788242"/>
            <a:chOff x="3310128" y="3112072"/>
            <a:chExt cx="1590244" cy="7882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197A2A0A-ED25-AE4E-9D09-5690D9C0F6B1}"/>
                    </a:ext>
                  </a:extLst>
                </p:cNvPr>
                <p:cNvSpPr txBox="1"/>
                <p:nvPr/>
              </p:nvSpPr>
              <p:spPr>
                <a:xfrm>
                  <a:off x="3310128" y="3115484"/>
                  <a:ext cx="1590244" cy="7848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     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=$0</m:t>
                        </m:r>
                      </m:oMath>
                    </m:oMathPara>
                  </a14:m>
                  <a:endParaRPr lang="en-US" b="0" dirty="0"/>
                </a:p>
                <a:p>
                  <a:endParaRPr lang="en-US" sz="800" b="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     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=$2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197A2A0A-ED25-AE4E-9D09-5690D9C0F6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0128" y="3115484"/>
                  <a:ext cx="1590244" cy="784830"/>
                </a:xfrm>
                <a:prstGeom prst="rect">
                  <a:avLst/>
                </a:prstGeom>
                <a:blipFill>
                  <a:blip r:embed="rId10"/>
                  <a:stretch>
                    <a:fillRect b="-63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8A9D9EB-C849-8A44-8E40-B6627B9AC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17824" y="3112072"/>
              <a:ext cx="346239" cy="361112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9E976E63-23C9-9B41-8EAF-608457665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6105" y="3544334"/>
              <a:ext cx="287958" cy="300328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3B8A40C-ED00-C24A-9FC8-1B90134F8736}"/>
              </a:ext>
            </a:extLst>
          </p:cNvPr>
          <p:cNvGrpSpPr/>
          <p:nvPr/>
        </p:nvGrpSpPr>
        <p:grpSpPr>
          <a:xfrm>
            <a:off x="3695649" y="5010964"/>
            <a:ext cx="1590244" cy="788242"/>
            <a:chOff x="3310128" y="3112072"/>
            <a:chExt cx="1590244" cy="7882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21E144A6-E4C5-4248-8C08-B4E7F0218113}"/>
                    </a:ext>
                  </a:extLst>
                </p:cNvPr>
                <p:cNvSpPr txBox="1"/>
                <p:nvPr/>
              </p:nvSpPr>
              <p:spPr>
                <a:xfrm>
                  <a:off x="3310128" y="3115484"/>
                  <a:ext cx="1590244" cy="7848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     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=$4</m:t>
                        </m:r>
                      </m:oMath>
                    </m:oMathPara>
                  </a14:m>
                  <a:endParaRPr lang="en-US" b="0" dirty="0"/>
                </a:p>
                <a:p>
                  <a:endParaRPr lang="en-US" sz="800" b="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     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=$4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21E144A6-E4C5-4248-8C08-B4E7F02181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0128" y="3115484"/>
                  <a:ext cx="1590244" cy="784830"/>
                </a:xfrm>
                <a:prstGeom prst="rect">
                  <a:avLst/>
                </a:prstGeom>
                <a:blipFill>
                  <a:blip r:embed="rId11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9BD56E4-44A7-EA43-9832-E578C9F30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17824" y="3112072"/>
              <a:ext cx="346239" cy="36111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6BDB730-0034-E34A-9257-FF310FC70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6105" y="3544334"/>
              <a:ext cx="287958" cy="300328"/>
            </a:xfrm>
            <a:prstGeom prst="rect">
              <a:avLst/>
            </a:prstGeom>
          </p:spPr>
        </p:pic>
      </p:grpSp>
      <p:sp>
        <p:nvSpPr>
          <p:cNvPr id="43" name="Oval 42">
            <a:extLst>
              <a:ext uri="{FF2B5EF4-FFF2-40B4-BE49-F238E27FC236}">
                <a16:creationId xmlns:a16="http://schemas.microsoft.com/office/drawing/2014/main" id="{12A95C32-7701-1444-9044-DE839087BB32}"/>
              </a:ext>
            </a:extLst>
          </p:cNvPr>
          <p:cNvSpPr/>
          <p:nvPr/>
        </p:nvSpPr>
        <p:spPr>
          <a:xfrm>
            <a:off x="3580109" y="2574977"/>
            <a:ext cx="1772463" cy="975008"/>
          </a:xfrm>
          <a:prstGeom prst="ellipse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9B03135-2E60-944C-8135-49BBDEE19E6A}"/>
              </a:ext>
            </a:extLst>
          </p:cNvPr>
          <p:cNvSpPr/>
          <p:nvPr/>
        </p:nvSpPr>
        <p:spPr>
          <a:xfrm>
            <a:off x="3580109" y="3755908"/>
            <a:ext cx="1772463" cy="975008"/>
          </a:xfrm>
          <a:prstGeom prst="ellipse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10B1086E-DAA9-A94C-9C42-3ACADCDDA15E}"/>
              </a:ext>
            </a:extLst>
          </p:cNvPr>
          <p:cNvSpPr/>
          <p:nvPr/>
        </p:nvSpPr>
        <p:spPr>
          <a:xfrm>
            <a:off x="3604539" y="4918551"/>
            <a:ext cx="1772463" cy="975008"/>
          </a:xfrm>
          <a:prstGeom prst="ellipse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D9776FC-F3E8-3D4A-A8DC-68591E4E56BB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2653800" y="3249080"/>
            <a:ext cx="979417" cy="756716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0D230CE-97D2-4C4C-AC43-792C32F1A38A}"/>
              </a:ext>
            </a:extLst>
          </p:cNvPr>
          <p:cNvCxnSpPr>
            <a:cxnSpLocks/>
            <a:endCxn id="44" idx="2"/>
          </p:cNvCxnSpPr>
          <p:nvPr/>
        </p:nvCxnSpPr>
        <p:spPr>
          <a:xfrm flipV="1">
            <a:off x="2720480" y="4243412"/>
            <a:ext cx="859629" cy="77628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E044C70-15B6-D747-9452-EB2A8FF13643}"/>
              </a:ext>
            </a:extLst>
          </p:cNvPr>
          <p:cNvCxnSpPr>
            <a:cxnSpLocks/>
            <a:endCxn id="45" idx="2"/>
          </p:cNvCxnSpPr>
          <p:nvPr/>
        </p:nvCxnSpPr>
        <p:spPr>
          <a:xfrm>
            <a:off x="2732589" y="4617539"/>
            <a:ext cx="871950" cy="788516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5BD3709E-DEAA-8542-B017-6D6EFC14C1E8}"/>
              </a:ext>
            </a:extLst>
          </p:cNvPr>
          <p:cNvSpPr txBox="1"/>
          <p:nvPr/>
        </p:nvSpPr>
        <p:spPr>
          <a:xfrm rot="19183924">
            <a:off x="2503656" y="3488924"/>
            <a:ext cx="8211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w.p.</a:t>
            </a:r>
            <a:r>
              <a:rPr lang="en-US" sz="1400" dirty="0"/>
              <a:t> 4/7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826CCF6-13AB-194C-9C6D-083B0D6EC48A}"/>
              </a:ext>
            </a:extLst>
          </p:cNvPr>
          <p:cNvSpPr txBox="1"/>
          <p:nvPr/>
        </p:nvSpPr>
        <p:spPr>
          <a:xfrm rot="21334115">
            <a:off x="2676968" y="3989066"/>
            <a:ext cx="8211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w.p.</a:t>
            </a:r>
            <a:r>
              <a:rPr lang="en-US" sz="1400" dirty="0"/>
              <a:t> 2/7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3A01356-6652-874C-8B81-46D3DD5BDC2A}"/>
              </a:ext>
            </a:extLst>
          </p:cNvPr>
          <p:cNvSpPr txBox="1"/>
          <p:nvPr/>
        </p:nvSpPr>
        <p:spPr>
          <a:xfrm rot="2586464">
            <a:off x="2682770" y="4617210"/>
            <a:ext cx="8211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w.p.</a:t>
            </a:r>
            <a:r>
              <a:rPr lang="en-US" sz="1400" dirty="0"/>
              <a:t> 1/7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912E401-9CB5-3047-84E9-D6BD623037C2}"/>
              </a:ext>
            </a:extLst>
          </p:cNvPr>
          <p:cNvSpPr txBox="1"/>
          <p:nvPr/>
        </p:nvSpPr>
        <p:spPr>
          <a:xfrm>
            <a:off x="1059474" y="4826298"/>
            <a:ext cx="1547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Additive buyer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A706AE3-6867-064A-ABF0-FD19222343C6}"/>
              </a:ext>
            </a:extLst>
          </p:cNvPr>
          <p:cNvSpPr txBox="1"/>
          <p:nvPr/>
        </p:nvSpPr>
        <p:spPr>
          <a:xfrm>
            <a:off x="7355101" y="5478064"/>
            <a:ext cx="2875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Optimal deterministic menu</a:t>
            </a:r>
          </a:p>
        </p:txBody>
      </p:sp>
    </p:spTree>
    <p:extLst>
      <p:ext uri="{BB962C8B-B14F-4D97-AF65-F5344CB8AC3E}">
        <p14:creationId xmlns:p14="http://schemas.microsoft.com/office/powerpoint/2010/main" val="360073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F5D7F-0131-884E-915A-E2D829658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Buy-many mechanisms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E730A91-3633-564F-BF76-49A7B11C0A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10961" y="1445741"/>
                <a:ext cx="10439755" cy="4421659"/>
              </a:xfrm>
            </p:spPr>
            <p:txBody>
              <a:bodyPr/>
              <a:lstStyle/>
              <a:p>
                <a:r>
                  <a:rPr lang="en-US" dirty="0"/>
                  <a:t>In a buy-many strategy, a buyer can purchase any multi-set of menu options at the sum of their prices. The buyer obtains an </a:t>
                </a: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independent</a:t>
                </a:r>
                <a:r>
                  <a:rPr lang="en-US" dirty="0"/>
                  <a:t> draw from each option.</a:t>
                </a:r>
              </a:p>
              <a:p>
                <a:endParaRPr lang="en-US" sz="500" dirty="0"/>
              </a:p>
              <a:p>
                <a:r>
                  <a:rPr lang="en-US" dirty="0"/>
                  <a:t>A menu is “buy-many” if the random allocation resulting from any buy-many strategy is “dominated” by a single menu option.</a:t>
                </a:r>
              </a:p>
              <a:p>
                <a:pPr marL="0" indent="0">
                  <a:buNone/>
                </a:pPr>
                <a:endParaRPr lang="en-US" sz="800" dirty="0"/>
              </a:p>
              <a:p>
                <a:r>
                  <a:rPr lang="en-US" dirty="0"/>
                  <a:t>For deterministic pricings, buy-many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dirty="0"/>
                  <a:t> subadditivity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E730A91-3633-564F-BF76-49A7B11C0A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0961" y="1445741"/>
                <a:ext cx="10439755" cy="4421659"/>
              </a:xfrm>
              <a:blipFill>
                <a:blip r:embed="rId2"/>
                <a:stretch>
                  <a:fillRect l="-608" t="-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Line Callout 2 (Border and Accent Bar) 3">
            <a:extLst>
              <a:ext uri="{FF2B5EF4-FFF2-40B4-BE49-F238E27FC236}">
                <a16:creationId xmlns:a16="http://schemas.microsoft.com/office/drawing/2014/main" id="{14E0D1D3-2B09-A541-BEB0-9D63C5CE59C3}"/>
              </a:ext>
            </a:extLst>
          </p:cNvPr>
          <p:cNvSpPr/>
          <p:nvPr/>
        </p:nvSpPr>
        <p:spPr>
          <a:xfrm>
            <a:off x="8828689" y="2984983"/>
            <a:ext cx="2822028" cy="370086"/>
          </a:xfrm>
          <a:prstGeom prst="accentBorderCallout2">
            <a:avLst>
              <a:gd name="adj1" fmla="val 51143"/>
              <a:gd name="adj2" fmla="val -1485"/>
              <a:gd name="adj3" fmla="val 57090"/>
              <a:gd name="adj4" fmla="val -145158"/>
              <a:gd name="adj5" fmla="val 6001"/>
              <a:gd name="adj6" fmla="val -166220"/>
            </a:avLst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6A3828-AA63-654C-A326-26136011D333}"/>
              </a:ext>
            </a:extLst>
          </p:cNvPr>
          <p:cNvSpPr txBox="1"/>
          <p:nvPr/>
        </p:nvSpPr>
        <p:spPr>
          <a:xfrm>
            <a:off x="8786176" y="3013352"/>
            <a:ext cx="2933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Cheaper price; Bigger allocation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8EE3469-6D9E-D847-9D8F-AD1853172C70}"/>
              </a:ext>
            </a:extLst>
          </p:cNvPr>
          <p:cNvGrpSpPr/>
          <p:nvPr/>
        </p:nvGrpSpPr>
        <p:grpSpPr>
          <a:xfrm>
            <a:off x="2348035" y="3942499"/>
            <a:ext cx="1853825" cy="2320080"/>
            <a:chOff x="7596257" y="2715464"/>
            <a:chExt cx="2304288" cy="266168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712CEB3-E16C-3447-8A66-D62723277D2D}"/>
                </a:ext>
              </a:extLst>
            </p:cNvPr>
            <p:cNvGrpSpPr/>
            <p:nvPr/>
          </p:nvGrpSpPr>
          <p:grpSpPr>
            <a:xfrm>
              <a:off x="8087311" y="4759736"/>
              <a:ext cx="1458297" cy="361112"/>
              <a:chOff x="8087311" y="4759736"/>
              <a:chExt cx="1458297" cy="361112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F5C9EA0-8614-A540-B79E-8F45B2E23E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05037" y="4790128"/>
                <a:ext cx="287958" cy="300328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9B739877-8CAA-334C-9653-258E582F20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87311" y="4759736"/>
                <a:ext cx="346239" cy="361112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3D5CB4CE-3693-2345-9A8F-60C557613EA0}"/>
                      </a:ext>
                    </a:extLst>
                  </p:cNvPr>
                  <p:cNvSpPr txBox="1"/>
                  <p:nvPr/>
                </p:nvSpPr>
                <p:spPr>
                  <a:xfrm>
                    <a:off x="8950573" y="4782881"/>
                    <a:ext cx="595035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400" dirty="0"/>
                      <a:t> $5</a:t>
                    </a:r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4396B40E-4978-F34F-9D5C-2D03086F687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50573" y="4782881"/>
                    <a:ext cx="595035" cy="30777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r="-26316" b="-3636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03CE949-67FE-4048-9B1B-3F1A9A0BA805}"/>
                </a:ext>
              </a:extLst>
            </p:cNvPr>
            <p:cNvGrpSpPr/>
            <p:nvPr/>
          </p:nvGrpSpPr>
          <p:grpSpPr>
            <a:xfrm>
              <a:off x="7596257" y="2715464"/>
              <a:ext cx="2304288" cy="2661684"/>
              <a:chOff x="7596257" y="2715464"/>
              <a:chExt cx="2304288" cy="2661684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8EEE322-D556-7049-99B1-655D60B08C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26547" y="3790766"/>
                <a:ext cx="346239" cy="361112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F64FA33-5C88-BD43-BD05-DECB2B82F7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88854" y="4299503"/>
                <a:ext cx="287958" cy="300328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481DE388-AD26-354E-ADA7-35B9AAE9B83D}"/>
                      </a:ext>
                    </a:extLst>
                  </p:cNvPr>
                  <p:cNvSpPr txBox="1"/>
                  <p:nvPr/>
                </p:nvSpPr>
                <p:spPr>
                  <a:xfrm>
                    <a:off x="8951656" y="3784556"/>
                    <a:ext cx="595035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400" dirty="0"/>
                      <a:t> $1</a:t>
                    </a:r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0DAA3AFE-ADD6-A643-A939-E3F06BAEB04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51656" y="3784556"/>
                    <a:ext cx="595035" cy="30777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t="-4545" r="-26316" b="-3181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2D14F72-D0A0-3F49-A9CA-48C4111451BD}"/>
                      </a:ext>
                    </a:extLst>
                  </p:cNvPr>
                  <p:cNvSpPr txBox="1"/>
                  <p:nvPr/>
                </p:nvSpPr>
                <p:spPr>
                  <a:xfrm>
                    <a:off x="8942867" y="4284027"/>
                    <a:ext cx="595035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400" dirty="0"/>
                      <a:t> $2</a:t>
                    </a: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1987E731-699D-664A-A350-A54BCB0ADF8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42867" y="4284027"/>
                    <a:ext cx="595035" cy="30777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r="-25641" b="-3636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7E658B30-F1B0-4149-AAD1-066061B95B1F}"/>
                  </a:ext>
                </a:extLst>
              </p:cNvPr>
              <p:cNvGrpSpPr/>
              <p:nvPr/>
            </p:nvGrpSpPr>
            <p:grpSpPr>
              <a:xfrm>
                <a:off x="7596257" y="2715464"/>
                <a:ext cx="2304288" cy="2661684"/>
                <a:chOff x="4273800" y="1784491"/>
                <a:chExt cx="2304288" cy="2661684"/>
              </a:xfrm>
            </p:grpSpPr>
            <p:sp>
              <p:nvSpPr>
                <p:cNvPr id="14" name="Vertical Scroll 72">
                  <a:extLst>
                    <a:ext uri="{FF2B5EF4-FFF2-40B4-BE49-F238E27FC236}">
                      <a16:creationId xmlns:a16="http://schemas.microsoft.com/office/drawing/2014/main" id="{11CA7093-20C2-A34A-9D0E-07927E46A5DC}"/>
                    </a:ext>
                  </a:extLst>
                </p:cNvPr>
                <p:cNvSpPr/>
                <p:nvPr/>
              </p:nvSpPr>
              <p:spPr>
                <a:xfrm>
                  <a:off x="4273800" y="1784491"/>
                  <a:ext cx="2304288" cy="2661684"/>
                </a:xfrm>
                <a:custGeom>
                  <a:avLst/>
                  <a:gdLst>
                    <a:gd name="connsiteX0" fmla="*/ 86483 w 2599414"/>
                    <a:gd name="connsiteY0" fmla="*/ 3624978 h 3624978"/>
                    <a:gd name="connsiteX1" fmla="*/ 172966 w 2599414"/>
                    <a:gd name="connsiteY1" fmla="*/ 3538495 h 3624978"/>
                    <a:gd name="connsiteX2" fmla="*/ 86483 w 2599414"/>
                    <a:gd name="connsiteY2" fmla="*/ 3538495 h 3624978"/>
                    <a:gd name="connsiteX3" fmla="*/ 129724 w 2599414"/>
                    <a:gd name="connsiteY3" fmla="*/ 3495254 h 3624978"/>
                    <a:gd name="connsiteX4" fmla="*/ 86483 w 2599414"/>
                    <a:gd name="connsiteY4" fmla="*/ 3452013 h 3624978"/>
                    <a:gd name="connsiteX5" fmla="*/ 172965 w 2599414"/>
                    <a:gd name="connsiteY5" fmla="*/ 3452013 h 3624978"/>
                    <a:gd name="connsiteX6" fmla="*/ 172965 w 2599414"/>
                    <a:gd name="connsiteY6" fmla="*/ 86483 h 3624978"/>
                    <a:gd name="connsiteX7" fmla="*/ 259448 w 2599414"/>
                    <a:gd name="connsiteY7" fmla="*/ 0 h 3624978"/>
                    <a:gd name="connsiteX8" fmla="*/ 2512931 w 2599414"/>
                    <a:gd name="connsiteY8" fmla="*/ 0 h 3624978"/>
                    <a:gd name="connsiteX9" fmla="*/ 2599414 w 2599414"/>
                    <a:gd name="connsiteY9" fmla="*/ 86483 h 3624978"/>
                    <a:gd name="connsiteX10" fmla="*/ 2512931 w 2599414"/>
                    <a:gd name="connsiteY10" fmla="*/ 172966 h 3624978"/>
                    <a:gd name="connsiteX11" fmla="*/ 2426449 w 2599414"/>
                    <a:gd name="connsiteY11" fmla="*/ 172965 h 3624978"/>
                    <a:gd name="connsiteX12" fmla="*/ 2426449 w 2599414"/>
                    <a:gd name="connsiteY12" fmla="*/ 3538495 h 3624978"/>
                    <a:gd name="connsiteX13" fmla="*/ 2339966 w 2599414"/>
                    <a:gd name="connsiteY13" fmla="*/ 3624978 h 3624978"/>
                    <a:gd name="connsiteX14" fmla="*/ 86483 w 2599414"/>
                    <a:gd name="connsiteY14" fmla="*/ 3624978 h 3624978"/>
                    <a:gd name="connsiteX15" fmla="*/ 345930 w 2599414"/>
                    <a:gd name="connsiteY15" fmla="*/ 86483 h 3624978"/>
                    <a:gd name="connsiteX16" fmla="*/ 259447 w 2599414"/>
                    <a:gd name="connsiteY16" fmla="*/ 172966 h 3624978"/>
                    <a:gd name="connsiteX17" fmla="*/ 216206 w 2599414"/>
                    <a:gd name="connsiteY17" fmla="*/ 129725 h 3624978"/>
                    <a:gd name="connsiteX18" fmla="*/ 259447 w 2599414"/>
                    <a:gd name="connsiteY18" fmla="*/ 86484 h 3624978"/>
                    <a:gd name="connsiteX19" fmla="*/ 345930 w 2599414"/>
                    <a:gd name="connsiteY19" fmla="*/ 86483 h 3624978"/>
                    <a:gd name="connsiteX0" fmla="*/ 345930 w 2599414"/>
                    <a:gd name="connsiteY0" fmla="*/ 86483 h 3624978"/>
                    <a:gd name="connsiteX1" fmla="*/ 259447 w 2599414"/>
                    <a:gd name="connsiteY1" fmla="*/ 172966 h 3624978"/>
                    <a:gd name="connsiteX2" fmla="*/ 216206 w 2599414"/>
                    <a:gd name="connsiteY2" fmla="*/ 129725 h 3624978"/>
                    <a:gd name="connsiteX3" fmla="*/ 259447 w 2599414"/>
                    <a:gd name="connsiteY3" fmla="*/ 86484 h 3624978"/>
                    <a:gd name="connsiteX4" fmla="*/ 345930 w 2599414"/>
                    <a:gd name="connsiteY4" fmla="*/ 86483 h 3624978"/>
                    <a:gd name="connsiteX5" fmla="*/ 172965 w 2599414"/>
                    <a:gd name="connsiteY5" fmla="*/ 3538495 h 3624978"/>
                    <a:gd name="connsiteX6" fmla="*/ 86482 w 2599414"/>
                    <a:gd name="connsiteY6" fmla="*/ 3624978 h 3624978"/>
                    <a:gd name="connsiteX7" fmla="*/ -1 w 2599414"/>
                    <a:gd name="connsiteY7" fmla="*/ 3538495 h 3624978"/>
                    <a:gd name="connsiteX8" fmla="*/ 86482 w 2599414"/>
                    <a:gd name="connsiteY8" fmla="*/ 3452012 h 3624978"/>
                    <a:gd name="connsiteX9" fmla="*/ 129723 w 2599414"/>
                    <a:gd name="connsiteY9" fmla="*/ 3495253 h 3624978"/>
                    <a:gd name="connsiteX10" fmla="*/ 86482 w 2599414"/>
                    <a:gd name="connsiteY10" fmla="*/ 3538494 h 3624978"/>
                    <a:gd name="connsiteX11" fmla="*/ 172965 w 2599414"/>
                    <a:gd name="connsiteY11" fmla="*/ 3538495 h 3624978"/>
                    <a:gd name="connsiteX0" fmla="*/ 172965 w 2599414"/>
                    <a:gd name="connsiteY0" fmla="*/ 3452013 h 3624978"/>
                    <a:gd name="connsiteX1" fmla="*/ 172965 w 2599414"/>
                    <a:gd name="connsiteY1" fmla="*/ 86483 h 3624978"/>
                    <a:gd name="connsiteX2" fmla="*/ 259448 w 2599414"/>
                    <a:gd name="connsiteY2" fmla="*/ 0 h 3624978"/>
                    <a:gd name="connsiteX3" fmla="*/ 2512931 w 2599414"/>
                    <a:gd name="connsiteY3" fmla="*/ 0 h 3624978"/>
                    <a:gd name="connsiteX4" fmla="*/ 2599414 w 2599414"/>
                    <a:gd name="connsiteY4" fmla="*/ 86483 h 3624978"/>
                    <a:gd name="connsiteX5" fmla="*/ 2512931 w 2599414"/>
                    <a:gd name="connsiteY5" fmla="*/ 172966 h 3624978"/>
                    <a:gd name="connsiteX6" fmla="*/ 2426449 w 2599414"/>
                    <a:gd name="connsiteY6" fmla="*/ 172965 h 3624978"/>
                    <a:gd name="connsiteX7" fmla="*/ 2426449 w 2599414"/>
                    <a:gd name="connsiteY7" fmla="*/ 3538495 h 3624978"/>
                    <a:gd name="connsiteX8" fmla="*/ 2339966 w 2599414"/>
                    <a:gd name="connsiteY8" fmla="*/ 3624978 h 3624978"/>
                    <a:gd name="connsiteX9" fmla="*/ 86483 w 2599414"/>
                    <a:gd name="connsiteY9" fmla="*/ 3624978 h 3624978"/>
                    <a:gd name="connsiteX10" fmla="*/ 0 w 2599414"/>
                    <a:gd name="connsiteY10" fmla="*/ 3538495 h 3624978"/>
                    <a:gd name="connsiteX11" fmla="*/ 86483 w 2599414"/>
                    <a:gd name="connsiteY11" fmla="*/ 3452012 h 3624978"/>
                    <a:gd name="connsiteX12" fmla="*/ 172965 w 2599414"/>
                    <a:gd name="connsiteY12" fmla="*/ 3452013 h 3624978"/>
                    <a:gd name="connsiteX13" fmla="*/ 259448 w 2599414"/>
                    <a:gd name="connsiteY13" fmla="*/ 0 h 3624978"/>
                    <a:gd name="connsiteX14" fmla="*/ 345931 w 2599414"/>
                    <a:gd name="connsiteY14" fmla="*/ 86483 h 3624978"/>
                    <a:gd name="connsiteX15" fmla="*/ 259448 w 2599414"/>
                    <a:gd name="connsiteY15" fmla="*/ 172966 h 3624978"/>
                    <a:gd name="connsiteX16" fmla="*/ 216207 w 2599414"/>
                    <a:gd name="connsiteY16" fmla="*/ 129725 h 3624978"/>
                    <a:gd name="connsiteX17" fmla="*/ 259448 w 2599414"/>
                    <a:gd name="connsiteY17" fmla="*/ 86484 h 3624978"/>
                    <a:gd name="connsiteX18" fmla="*/ 345930 w 2599414"/>
                    <a:gd name="connsiteY18" fmla="*/ 86483 h 3624978"/>
                    <a:gd name="connsiteX19" fmla="*/ 2426449 w 2599414"/>
                    <a:gd name="connsiteY19" fmla="*/ 172965 h 3624978"/>
                    <a:gd name="connsiteX20" fmla="*/ 259448 w 2599414"/>
                    <a:gd name="connsiteY20" fmla="*/ 172965 h 3624978"/>
                    <a:gd name="connsiteX21" fmla="*/ 86483 w 2599414"/>
                    <a:gd name="connsiteY21" fmla="*/ 3452013 h 3624978"/>
                    <a:gd name="connsiteX22" fmla="*/ 129724 w 2599414"/>
                    <a:gd name="connsiteY22" fmla="*/ 3495254 h 3624978"/>
                    <a:gd name="connsiteX23" fmla="*/ 86483 w 2599414"/>
                    <a:gd name="connsiteY23" fmla="*/ 3538495 h 3624978"/>
                    <a:gd name="connsiteX24" fmla="*/ 172965 w 2599414"/>
                    <a:gd name="connsiteY24" fmla="*/ 3538495 h 3624978"/>
                    <a:gd name="connsiteX25" fmla="*/ 86483 w 2599414"/>
                    <a:gd name="connsiteY25" fmla="*/ 3624978 h 3624978"/>
                    <a:gd name="connsiteX26" fmla="*/ 172966 w 2599414"/>
                    <a:gd name="connsiteY26" fmla="*/ 3538495 h 3624978"/>
                    <a:gd name="connsiteX27" fmla="*/ 172965 w 2599414"/>
                    <a:gd name="connsiteY27" fmla="*/ 3452013 h 3624978"/>
                    <a:gd name="connsiteX0" fmla="*/ 86484 w 2599415"/>
                    <a:gd name="connsiteY0" fmla="*/ 3624978 h 3624978"/>
                    <a:gd name="connsiteX1" fmla="*/ 172967 w 2599415"/>
                    <a:gd name="connsiteY1" fmla="*/ 3538495 h 3624978"/>
                    <a:gd name="connsiteX2" fmla="*/ 86484 w 2599415"/>
                    <a:gd name="connsiteY2" fmla="*/ 3538495 h 3624978"/>
                    <a:gd name="connsiteX3" fmla="*/ 129725 w 2599415"/>
                    <a:gd name="connsiteY3" fmla="*/ 3495254 h 3624978"/>
                    <a:gd name="connsiteX4" fmla="*/ 86484 w 2599415"/>
                    <a:gd name="connsiteY4" fmla="*/ 3452013 h 3624978"/>
                    <a:gd name="connsiteX5" fmla="*/ 172966 w 2599415"/>
                    <a:gd name="connsiteY5" fmla="*/ 3452013 h 3624978"/>
                    <a:gd name="connsiteX6" fmla="*/ 172966 w 2599415"/>
                    <a:gd name="connsiteY6" fmla="*/ 86483 h 3624978"/>
                    <a:gd name="connsiteX7" fmla="*/ 259449 w 2599415"/>
                    <a:gd name="connsiteY7" fmla="*/ 0 h 3624978"/>
                    <a:gd name="connsiteX8" fmla="*/ 2512932 w 2599415"/>
                    <a:gd name="connsiteY8" fmla="*/ 0 h 3624978"/>
                    <a:gd name="connsiteX9" fmla="*/ 2599415 w 2599415"/>
                    <a:gd name="connsiteY9" fmla="*/ 86483 h 3624978"/>
                    <a:gd name="connsiteX10" fmla="*/ 2512932 w 2599415"/>
                    <a:gd name="connsiteY10" fmla="*/ 172966 h 3624978"/>
                    <a:gd name="connsiteX11" fmla="*/ 2426450 w 2599415"/>
                    <a:gd name="connsiteY11" fmla="*/ 172965 h 3624978"/>
                    <a:gd name="connsiteX12" fmla="*/ 2426450 w 2599415"/>
                    <a:gd name="connsiteY12" fmla="*/ 3538495 h 3624978"/>
                    <a:gd name="connsiteX13" fmla="*/ 2339967 w 2599415"/>
                    <a:gd name="connsiteY13" fmla="*/ 3624978 h 3624978"/>
                    <a:gd name="connsiteX14" fmla="*/ 86484 w 2599415"/>
                    <a:gd name="connsiteY14" fmla="*/ 3624978 h 3624978"/>
                    <a:gd name="connsiteX15" fmla="*/ 345931 w 2599415"/>
                    <a:gd name="connsiteY15" fmla="*/ 86483 h 3624978"/>
                    <a:gd name="connsiteX16" fmla="*/ 259448 w 2599415"/>
                    <a:gd name="connsiteY16" fmla="*/ 172966 h 3624978"/>
                    <a:gd name="connsiteX17" fmla="*/ 216207 w 2599415"/>
                    <a:gd name="connsiteY17" fmla="*/ 129725 h 3624978"/>
                    <a:gd name="connsiteX18" fmla="*/ 259448 w 2599415"/>
                    <a:gd name="connsiteY18" fmla="*/ 86484 h 3624978"/>
                    <a:gd name="connsiteX19" fmla="*/ 345931 w 2599415"/>
                    <a:gd name="connsiteY19" fmla="*/ 86483 h 3624978"/>
                    <a:gd name="connsiteX0" fmla="*/ 345931 w 2599415"/>
                    <a:gd name="connsiteY0" fmla="*/ 86483 h 3624978"/>
                    <a:gd name="connsiteX1" fmla="*/ 259448 w 2599415"/>
                    <a:gd name="connsiteY1" fmla="*/ 172966 h 3624978"/>
                    <a:gd name="connsiteX2" fmla="*/ 216207 w 2599415"/>
                    <a:gd name="connsiteY2" fmla="*/ 129725 h 3624978"/>
                    <a:gd name="connsiteX3" fmla="*/ 259448 w 2599415"/>
                    <a:gd name="connsiteY3" fmla="*/ 86484 h 3624978"/>
                    <a:gd name="connsiteX4" fmla="*/ 345931 w 2599415"/>
                    <a:gd name="connsiteY4" fmla="*/ 86483 h 3624978"/>
                    <a:gd name="connsiteX5" fmla="*/ 172966 w 2599415"/>
                    <a:gd name="connsiteY5" fmla="*/ 3538495 h 3624978"/>
                    <a:gd name="connsiteX6" fmla="*/ 86483 w 2599415"/>
                    <a:gd name="connsiteY6" fmla="*/ 3624978 h 3624978"/>
                    <a:gd name="connsiteX7" fmla="*/ 0 w 2599415"/>
                    <a:gd name="connsiteY7" fmla="*/ 3538495 h 3624978"/>
                    <a:gd name="connsiteX8" fmla="*/ 86483 w 2599415"/>
                    <a:gd name="connsiteY8" fmla="*/ 3452012 h 3624978"/>
                    <a:gd name="connsiteX9" fmla="*/ 129724 w 2599415"/>
                    <a:gd name="connsiteY9" fmla="*/ 3495253 h 3624978"/>
                    <a:gd name="connsiteX10" fmla="*/ 86483 w 2599415"/>
                    <a:gd name="connsiteY10" fmla="*/ 3538494 h 3624978"/>
                    <a:gd name="connsiteX11" fmla="*/ 172966 w 2599415"/>
                    <a:gd name="connsiteY11" fmla="*/ 3538495 h 3624978"/>
                    <a:gd name="connsiteX0" fmla="*/ 172966 w 2599415"/>
                    <a:gd name="connsiteY0" fmla="*/ 3452013 h 3624978"/>
                    <a:gd name="connsiteX1" fmla="*/ 172966 w 2599415"/>
                    <a:gd name="connsiteY1" fmla="*/ 86483 h 3624978"/>
                    <a:gd name="connsiteX2" fmla="*/ 259449 w 2599415"/>
                    <a:gd name="connsiteY2" fmla="*/ 0 h 3624978"/>
                    <a:gd name="connsiteX3" fmla="*/ 2512932 w 2599415"/>
                    <a:gd name="connsiteY3" fmla="*/ 0 h 3624978"/>
                    <a:gd name="connsiteX4" fmla="*/ 2599415 w 2599415"/>
                    <a:gd name="connsiteY4" fmla="*/ 86483 h 3624978"/>
                    <a:gd name="connsiteX5" fmla="*/ 2512932 w 2599415"/>
                    <a:gd name="connsiteY5" fmla="*/ 172966 h 3624978"/>
                    <a:gd name="connsiteX6" fmla="*/ 2426450 w 2599415"/>
                    <a:gd name="connsiteY6" fmla="*/ 172965 h 3624978"/>
                    <a:gd name="connsiteX7" fmla="*/ 2426450 w 2599415"/>
                    <a:gd name="connsiteY7" fmla="*/ 3538495 h 3624978"/>
                    <a:gd name="connsiteX8" fmla="*/ 2339967 w 2599415"/>
                    <a:gd name="connsiteY8" fmla="*/ 3624978 h 3624978"/>
                    <a:gd name="connsiteX9" fmla="*/ 86484 w 2599415"/>
                    <a:gd name="connsiteY9" fmla="*/ 3624978 h 3624978"/>
                    <a:gd name="connsiteX10" fmla="*/ 1 w 2599415"/>
                    <a:gd name="connsiteY10" fmla="*/ 3538495 h 3624978"/>
                    <a:gd name="connsiteX11" fmla="*/ 86484 w 2599415"/>
                    <a:gd name="connsiteY11" fmla="*/ 3452012 h 3624978"/>
                    <a:gd name="connsiteX12" fmla="*/ 172966 w 2599415"/>
                    <a:gd name="connsiteY12" fmla="*/ 3452013 h 3624978"/>
                    <a:gd name="connsiteX13" fmla="*/ 259449 w 2599415"/>
                    <a:gd name="connsiteY13" fmla="*/ 0 h 3624978"/>
                    <a:gd name="connsiteX14" fmla="*/ 345932 w 2599415"/>
                    <a:gd name="connsiteY14" fmla="*/ 86483 h 3624978"/>
                    <a:gd name="connsiteX15" fmla="*/ 259449 w 2599415"/>
                    <a:gd name="connsiteY15" fmla="*/ 172966 h 3624978"/>
                    <a:gd name="connsiteX16" fmla="*/ 216208 w 2599415"/>
                    <a:gd name="connsiteY16" fmla="*/ 129725 h 3624978"/>
                    <a:gd name="connsiteX17" fmla="*/ 259449 w 2599415"/>
                    <a:gd name="connsiteY17" fmla="*/ 86484 h 3624978"/>
                    <a:gd name="connsiteX18" fmla="*/ 345931 w 2599415"/>
                    <a:gd name="connsiteY18" fmla="*/ 86483 h 3624978"/>
                    <a:gd name="connsiteX19" fmla="*/ 2426450 w 2599415"/>
                    <a:gd name="connsiteY19" fmla="*/ 172965 h 3624978"/>
                    <a:gd name="connsiteX20" fmla="*/ 259449 w 2599415"/>
                    <a:gd name="connsiteY20" fmla="*/ 172965 h 3624978"/>
                    <a:gd name="connsiteX21" fmla="*/ 86484 w 2599415"/>
                    <a:gd name="connsiteY21" fmla="*/ 3452013 h 3624978"/>
                    <a:gd name="connsiteX22" fmla="*/ 129725 w 2599415"/>
                    <a:gd name="connsiteY22" fmla="*/ 3495254 h 3624978"/>
                    <a:gd name="connsiteX23" fmla="*/ 86484 w 2599415"/>
                    <a:gd name="connsiteY23" fmla="*/ 3538495 h 3624978"/>
                    <a:gd name="connsiteX24" fmla="*/ 172966 w 2599415"/>
                    <a:gd name="connsiteY24" fmla="*/ 3538495 h 3624978"/>
                    <a:gd name="connsiteX25" fmla="*/ 102359 w 2599415"/>
                    <a:gd name="connsiteY25" fmla="*/ 3609103 h 3624978"/>
                    <a:gd name="connsiteX26" fmla="*/ 172967 w 2599415"/>
                    <a:gd name="connsiteY26" fmla="*/ 3538495 h 3624978"/>
                    <a:gd name="connsiteX27" fmla="*/ 172966 w 2599415"/>
                    <a:gd name="connsiteY27" fmla="*/ 3452013 h 3624978"/>
                    <a:gd name="connsiteX0" fmla="*/ 86484 w 2599415"/>
                    <a:gd name="connsiteY0" fmla="*/ 3624978 h 3624978"/>
                    <a:gd name="connsiteX1" fmla="*/ 172967 w 2599415"/>
                    <a:gd name="connsiteY1" fmla="*/ 3538495 h 3624978"/>
                    <a:gd name="connsiteX2" fmla="*/ 86484 w 2599415"/>
                    <a:gd name="connsiteY2" fmla="*/ 3538495 h 3624978"/>
                    <a:gd name="connsiteX3" fmla="*/ 129725 w 2599415"/>
                    <a:gd name="connsiteY3" fmla="*/ 3495254 h 3624978"/>
                    <a:gd name="connsiteX4" fmla="*/ 86484 w 2599415"/>
                    <a:gd name="connsiteY4" fmla="*/ 3452013 h 3624978"/>
                    <a:gd name="connsiteX5" fmla="*/ 172966 w 2599415"/>
                    <a:gd name="connsiteY5" fmla="*/ 3452013 h 3624978"/>
                    <a:gd name="connsiteX6" fmla="*/ 172966 w 2599415"/>
                    <a:gd name="connsiteY6" fmla="*/ 86483 h 3624978"/>
                    <a:gd name="connsiteX7" fmla="*/ 259449 w 2599415"/>
                    <a:gd name="connsiteY7" fmla="*/ 0 h 3624978"/>
                    <a:gd name="connsiteX8" fmla="*/ 2512932 w 2599415"/>
                    <a:gd name="connsiteY8" fmla="*/ 0 h 3624978"/>
                    <a:gd name="connsiteX9" fmla="*/ 2599415 w 2599415"/>
                    <a:gd name="connsiteY9" fmla="*/ 86483 h 3624978"/>
                    <a:gd name="connsiteX10" fmla="*/ 2512932 w 2599415"/>
                    <a:gd name="connsiteY10" fmla="*/ 172966 h 3624978"/>
                    <a:gd name="connsiteX11" fmla="*/ 2426450 w 2599415"/>
                    <a:gd name="connsiteY11" fmla="*/ 172965 h 3624978"/>
                    <a:gd name="connsiteX12" fmla="*/ 2426450 w 2599415"/>
                    <a:gd name="connsiteY12" fmla="*/ 3538495 h 3624978"/>
                    <a:gd name="connsiteX13" fmla="*/ 2339967 w 2599415"/>
                    <a:gd name="connsiteY13" fmla="*/ 3624978 h 3624978"/>
                    <a:gd name="connsiteX14" fmla="*/ 86484 w 2599415"/>
                    <a:gd name="connsiteY14" fmla="*/ 3624978 h 3624978"/>
                    <a:gd name="connsiteX15" fmla="*/ 345931 w 2599415"/>
                    <a:gd name="connsiteY15" fmla="*/ 86483 h 3624978"/>
                    <a:gd name="connsiteX16" fmla="*/ 259448 w 2599415"/>
                    <a:gd name="connsiteY16" fmla="*/ 172966 h 3624978"/>
                    <a:gd name="connsiteX17" fmla="*/ 216207 w 2599415"/>
                    <a:gd name="connsiteY17" fmla="*/ 129725 h 3624978"/>
                    <a:gd name="connsiteX18" fmla="*/ 259448 w 2599415"/>
                    <a:gd name="connsiteY18" fmla="*/ 86484 h 3624978"/>
                    <a:gd name="connsiteX19" fmla="*/ 345931 w 2599415"/>
                    <a:gd name="connsiteY19" fmla="*/ 86483 h 3624978"/>
                    <a:gd name="connsiteX0" fmla="*/ 345931 w 2599415"/>
                    <a:gd name="connsiteY0" fmla="*/ 86483 h 3624978"/>
                    <a:gd name="connsiteX1" fmla="*/ 259448 w 2599415"/>
                    <a:gd name="connsiteY1" fmla="*/ 172966 h 3624978"/>
                    <a:gd name="connsiteX2" fmla="*/ 216207 w 2599415"/>
                    <a:gd name="connsiteY2" fmla="*/ 129725 h 3624978"/>
                    <a:gd name="connsiteX3" fmla="*/ 259448 w 2599415"/>
                    <a:gd name="connsiteY3" fmla="*/ 86484 h 3624978"/>
                    <a:gd name="connsiteX4" fmla="*/ 345931 w 2599415"/>
                    <a:gd name="connsiteY4" fmla="*/ 86483 h 3624978"/>
                    <a:gd name="connsiteX5" fmla="*/ 172966 w 2599415"/>
                    <a:gd name="connsiteY5" fmla="*/ 3538495 h 3624978"/>
                    <a:gd name="connsiteX6" fmla="*/ 86483 w 2599415"/>
                    <a:gd name="connsiteY6" fmla="*/ 3624978 h 3624978"/>
                    <a:gd name="connsiteX7" fmla="*/ 0 w 2599415"/>
                    <a:gd name="connsiteY7" fmla="*/ 3538495 h 3624978"/>
                    <a:gd name="connsiteX8" fmla="*/ 86483 w 2599415"/>
                    <a:gd name="connsiteY8" fmla="*/ 3452012 h 3624978"/>
                    <a:gd name="connsiteX9" fmla="*/ 129724 w 2599415"/>
                    <a:gd name="connsiteY9" fmla="*/ 3495253 h 3624978"/>
                    <a:gd name="connsiteX10" fmla="*/ 86483 w 2599415"/>
                    <a:gd name="connsiteY10" fmla="*/ 3538494 h 3624978"/>
                    <a:gd name="connsiteX11" fmla="*/ 172966 w 2599415"/>
                    <a:gd name="connsiteY11" fmla="*/ 3538495 h 3624978"/>
                    <a:gd name="connsiteX0" fmla="*/ 172966 w 2599415"/>
                    <a:gd name="connsiteY0" fmla="*/ 3452013 h 3624978"/>
                    <a:gd name="connsiteX1" fmla="*/ 172966 w 2599415"/>
                    <a:gd name="connsiteY1" fmla="*/ 86483 h 3624978"/>
                    <a:gd name="connsiteX2" fmla="*/ 259449 w 2599415"/>
                    <a:gd name="connsiteY2" fmla="*/ 0 h 3624978"/>
                    <a:gd name="connsiteX3" fmla="*/ 2512932 w 2599415"/>
                    <a:gd name="connsiteY3" fmla="*/ 0 h 3624978"/>
                    <a:gd name="connsiteX4" fmla="*/ 2599415 w 2599415"/>
                    <a:gd name="connsiteY4" fmla="*/ 86483 h 3624978"/>
                    <a:gd name="connsiteX5" fmla="*/ 2512932 w 2599415"/>
                    <a:gd name="connsiteY5" fmla="*/ 172966 h 3624978"/>
                    <a:gd name="connsiteX6" fmla="*/ 2426450 w 2599415"/>
                    <a:gd name="connsiteY6" fmla="*/ 172965 h 3624978"/>
                    <a:gd name="connsiteX7" fmla="*/ 2426450 w 2599415"/>
                    <a:gd name="connsiteY7" fmla="*/ 3538495 h 3624978"/>
                    <a:gd name="connsiteX8" fmla="*/ 2339967 w 2599415"/>
                    <a:gd name="connsiteY8" fmla="*/ 3624978 h 3624978"/>
                    <a:gd name="connsiteX9" fmla="*/ 86484 w 2599415"/>
                    <a:gd name="connsiteY9" fmla="*/ 3624978 h 3624978"/>
                    <a:gd name="connsiteX10" fmla="*/ 1 w 2599415"/>
                    <a:gd name="connsiteY10" fmla="*/ 3538495 h 3624978"/>
                    <a:gd name="connsiteX11" fmla="*/ 86484 w 2599415"/>
                    <a:gd name="connsiteY11" fmla="*/ 3452012 h 3624978"/>
                    <a:gd name="connsiteX12" fmla="*/ 172966 w 2599415"/>
                    <a:gd name="connsiteY12" fmla="*/ 3452013 h 3624978"/>
                    <a:gd name="connsiteX13" fmla="*/ 259449 w 2599415"/>
                    <a:gd name="connsiteY13" fmla="*/ 0 h 3624978"/>
                    <a:gd name="connsiteX14" fmla="*/ 345932 w 2599415"/>
                    <a:gd name="connsiteY14" fmla="*/ 86483 h 3624978"/>
                    <a:gd name="connsiteX15" fmla="*/ 259449 w 2599415"/>
                    <a:gd name="connsiteY15" fmla="*/ 172966 h 3624978"/>
                    <a:gd name="connsiteX16" fmla="*/ 216208 w 2599415"/>
                    <a:gd name="connsiteY16" fmla="*/ 129725 h 3624978"/>
                    <a:gd name="connsiteX17" fmla="*/ 259449 w 2599415"/>
                    <a:gd name="connsiteY17" fmla="*/ 86484 h 3624978"/>
                    <a:gd name="connsiteX18" fmla="*/ 345931 w 2599415"/>
                    <a:gd name="connsiteY18" fmla="*/ 86483 h 3624978"/>
                    <a:gd name="connsiteX19" fmla="*/ 2426450 w 2599415"/>
                    <a:gd name="connsiteY19" fmla="*/ 172965 h 3624978"/>
                    <a:gd name="connsiteX20" fmla="*/ 259449 w 2599415"/>
                    <a:gd name="connsiteY20" fmla="*/ 172965 h 3624978"/>
                    <a:gd name="connsiteX21" fmla="*/ 86484 w 2599415"/>
                    <a:gd name="connsiteY21" fmla="*/ 3452013 h 3624978"/>
                    <a:gd name="connsiteX22" fmla="*/ 129725 w 2599415"/>
                    <a:gd name="connsiteY22" fmla="*/ 3495254 h 3624978"/>
                    <a:gd name="connsiteX23" fmla="*/ 86484 w 2599415"/>
                    <a:gd name="connsiteY23" fmla="*/ 3538495 h 3624978"/>
                    <a:gd name="connsiteX24" fmla="*/ 172966 w 2599415"/>
                    <a:gd name="connsiteY24" fmla="*/ 3538495 h 3624978"/>
                    <a:gd name="connsiteX25" fmla="*/ 89659 w 2599415"/>
                    <a:gd name="connsiteY25" fmla="*/ 3590053 h 3624978"/>
                    <a:gd name="connsiteX26" fmla="*/ 172967 w 2599415"/>
                    <a:gd name="connsiteY26" fmla="*/ 3538495 h 3624978"/>
                    <a:gd name="connsiteX27" fmla="*/ 172966 w 2599415"/>
                    <a:gd name="connsiteY27" fmla="*/ 3452013 h 3624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2599415" h="3624978" stroke="0" extrusionOk="0">
                      <a:moveTo>
                        <a:pt x="86484" y="3624978"/>
                      </a:moveTo>
                      <a:cubicBezTo>
                        <a:pt x="134247" y="3624978"/>
                        <a:pt x="172967" y="3586258"/>
                        <a:pt x="172967" y="3538495"/>
                      </a:cubicBezTo>
                      <a:lnTo>
                        <a:pt x="86484" y="3538495"/>
                      </a:lnTo>
                      <a:cubicBezTo>
                        <a:pt x="110365" y="3538495"/>
                        <a:pt x="129725" y="3519135"/>
                        <a:pt x="129725" y="3495254"/>
                      </a:cubicBezTo>
                      <a:cubicBezTo>
                        <a:pt x="129725" y="3471373"/>
                        <a:pt x="110365" y="3452013"/>
                        <a:pt x="86484" y="3452013"/>
                      </a:cubicBezTo>
                      <a:lnTo>
                        <a:pt x="172966" y="3452013"/>
                      </a:lnTo>
                      <a:lnTo>
                        <a:pt x="172966" y="86483"/>
                      </a:lnTo>
                      <a:cubicBezTo>
                        <a:pt x="172966" y="38720"/>
                        <a:pt x="211686" y="0"/>
                        <a:pt x="259449" y="0"/>
                      </a:cubicBezTo>
                      <a:lnTo>
                        <a:pt x="2512932" y="0"/>
                      </a:lnTo>
                      <a:cubicBezTo>
                        <a:pt x="2560695" y="0"/>
                        <a:pt x="2599415" y="38720"/>
                        <a:pt x="2599415" y="86483"/>
                      </a:cubicBezTo>
                      <a:cubicBezTo>
                        <a:pt x="2599415" y="134246"/>
                        <a:pt x="2560695" y="172966"/>
                        <a:pt x="2512932" y="172966"/>
                      </a:cubicBezTo>
                      <a:lnTo>
                        <a:pt x="2426450" y="172965"/>
                      </a:lnTo>
                      <a:lnTo>
                        <a:pt x="2426450" y="3538495"/>
                      </a:lnTo>
                      <a:cubicBezTo>
                        <a:pt x="2426450" y="3586258"/>
                        <a:pt x="2387730" y="3624978"/>
                        <a:pt x="2339967" y="3624978"/>
                      </a:cubicBezTo>
                      <a:lnTo>
                        <a:pt x="86484" y="3624978"/>
                      </a:lnTo>
                      <a:close/>
                      <a:moveTo>
                        <a:pt x="345931" y="86483"/>
                      </a:moveTo>
                      <a:cubicBezTo>
                        <a:pt x="345931" y="134246"/>
                        <a:pt x="307211" y="172966"/>
                        <a:pt x="259448" y="172966"/>
                      </a:cubicBezTo>
                      <a:cubicBezTo>
                        <a:pt x="235567" y="172966"/>
                        <a:pt x="216207" y="153606"/>
                        <a:pt x="216207" y="129725"/>
                      </a:cubicBezTo>
                      <a:cubicBezTo>
                        <a:pt x="216207" y="105844"/>
                        <a:pt x="235567" y="86484"/>
                        <a:pt x="259448" y="86484"/>
                      </a:cubicBezTo>
                      <a:lnTo>
                        <a:pt x="345931" y="86483"/>
                      </a:lnTo>
                      <a:close/>
                    </a:path>
                    <a:path w="2599415" h="3624978" fill="darkenLess" stroke="0" extrusionOk="0">
                      <a:moveTo>
                        <a:pt x="345931" y="86483"/>
                      </a:moveTo>
                      <a:cubicBezTo>
                        <a:pt x="345931" y="134246"/>
                        <a:pt x="307211" y="172966"/>
                        <a:pt x="259448" y="172966"/>
                      </a:cubicBezTo>
                      <a:cubicBezTo>
                        <a:pt x="235567" y="172966"/>
                        <a:pt x="216207" y="153606"/>
                        <a:pt x="216207" y="129725"/>
                      </a:cubicBezTo>
                      <a:cubicBezTo>
                        <a:pt x="216207" y="105844"/>
                        <a:pt x="235567" y="86484"/>
                        <a:pt x="259448" y="86484"/>
                      </a:cubicBezTo>
                      <a:lnTo>
                        <a:pt x="345931" y="86483"/>
                      </a:lnTo>
                      <a:close/>
                      <a:moveTo>
                        <a:pt x="172966" y="3538495"/>
                      </a:moveTo>
                      <a:cubicBezTo>
                        <a:pt x="172966" y="3586258"/>
                        <a:pt x="134246" y="3624978"/>
                        <a:pt x="86483" y="3624978"/>
                      </a:cubicBezTo>
                      <a:cubicBezTo>
                        <a:pt x="38720" y="3624978"/>
                        <a:pt x="0" y="3586258"/>
                        <a:pt x="0" y="3538495"/>
                      </a:cubicBezTo>
                      <a:cubicBezTo>
                        <a:pt x="0" y="3490732"/>
                        <a:pt x="38720" y="3452012"/>
                        <a:pt x="86483" y="3452012"/>
                      </a:cubicBezTo>
                      <a:cubicBezTo>
                        <a:pt x="110364" y="3452012"/>
                        <a:pt x="129724" y="3471372"/>
                        <a:pt x="129724" y="3495253"/>
                      </a:cubicBezTo>
                      <a:cubicBezTo>
                        <a:pt x="129724" y="3519134"/>
                        <a:pt x="110364" y="3538494"/>
                        <a:pt x="86483" y="3538494"/>
                      </a:cubicBezTo>
                      <a:lnTo>
                        <a:pt x="172966" y="3538495"/>
                      </a:lnTo>
                      <a:close/>
                    </a:path>
                    <a:path w="2599415" h="3624978" fill="none" extrusionOk="0">
                      <a:moveTo>
                        <a:pt x="172966" y="3452013"/>
                      </a:moveTo>
                      <a:lnTo>
                        <a:pt x="172966" y="86483"/>
                      </a:lnTo>
                      <a:cubicBezTo>
                        <a:pt x="172966" y="38720"/>
                        <a:pt x="211686" y="0"/>
                        <a:pt x="259449" y="0"/>
                      </a:cubicBezTo>
                      <a:lnTo>
                        <a:pt x="2512932" y="0"/>
                      </a:lnTo>
                      <a:cubicBezTo>
                        <a:pt x="2560695" y="0"/>
                        <a:pt x="2599415" y="38720"/>
                        <a:pt x="2599415" y="86483"/>
                      </a:cubicBezTo>
                      <a:cubicBezTo>
                        <a:pt x="2599415" y="134246"/>
                        <a:pt x="2560695" y="172966"/>
                        <a:pt x="2512932" y="172966"/>
                      </a:cubicBezTo>
                      <a:lnTo>
                        <a:pt x="2426450" y="172965"/>
                      </a:lnTo>
                      <a:lnTo>
                        <a:pt x="2426450" y="3538495"/>
                      </a:lnTo>
                      <a:cubicBezTo>
                        <a:pt x="2426450" y="3586258"/>
                        <a:pt x="2387730" y="3624978"/>
                        <a:pt x="2339967" y="3624978"/>
                      </a:cubicBezTo>
                      <a:lnTo>
                        <a:pt x="86484" y="3624978"/>
                      </a:lnTo>
                      <a:cubicBezTo>
                        <a:pt x="38721" y="3624978"/>
                        <a:pt x="1" y="3586258"/>
                        <a:pt x="1" y="3538495"/>
                      </a:cubicBezTo>
                      <a:cubicBezTo>
                        <a:pt x="1" y="3490732"/>
                        <a:pt x="38721" y="3452012"/>
                        <a:pt x="86484" y="3452012"/>
                      </a:cubicBezTo>
                      <a:lnTo>
                        <a:pt x="172966" y="3452013"/>
                      </a:lnTo>
                      <a:close/>
                      <a:moveTo>
                        <a:pt x="259449" y="0"/>
                      </a:moveTo>
                      <a:cubicBezTo>
                        <a:pt x="307212" y="0"/>
                        <a:pt x="345932" y="38720"/>
                        <a:pt x="345932" y="86483"/>
                      </a:cubicBezTo>
                      <a:cubicBezTo>
                        <a:pt x="345932" y="134246"/>
                        <a:pt x="307212" y="172966"/>
                        <a:pt x="259449" y="172966"/>
                      </a:cubicBezTo>
                      <a:cubicBezTo>
                        <a:pt x="235568" y="172966"/>
                        <a:pt x="216208" y="153606"/>
                        <a:pt x="216208" y="129725"/>
                      </a:cubicBezTo>
                      <a:cubicBezTo>
                        <a:pt x="216208" y="105844"/>
                        <a:pt x="235568" y="86484"/>
                        <a:pt x="259449" y="86484"/>
                      </a:cubicBezTo>
                      <a:lnTo>
                        <a:pt x="345931" y="86483"/>
                      </a:lnTo>
                      <a:moveTo>
                        <a:pt x="2426450" y="172965"/>
                      </a:moveTo>
                      <a:lnTo>
                        <a:pt x="259449" y="172965"/>
                      </a:lnTo>
                      <a:moveTo>
                        <a:pt x="86484" y="3452013"/>
                      </a:moveTo>
                      <a:cubicBezTo>
                        <a:pt x="110365" y="3452013"/>
                        <a:pt x="129725" y="3471373"/>
                        <a:pt x="129725" y="3495254"/>
                      </a:cubicBezTo>
                      <a:cubicBezTo>
                        <a:pt x="129725" y="3519135"/>
                        <a:pt x="110365" y="3538495"/>
                        <a:pt x="86484" y="3538495"/>
                      </a:cubicBezTo>
                      <a:lnTo>
                        <a:pt x="172966" y="3538495"/>
                      </a:lnTo>
                      <a:moveTo>
                        <a:pt x="89659" y="3590053"/>
                      </a:moveTo>
                      <a:cubicBezTo>
                        <a:pt x="137422" y="3590053"/>
                        <a:pt x="172967" y="3586258"/>
                        <a:pt x="172967" y="3538495"/>
                      </a:cubicBezTo>
                      <a:cubicBezTo>
                        <a:pt x="172967" y="3509668"/>
                        <a:pt x="172966" y="3480840"/>
                        <a:pt x="172966" y="3452013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FC7CDE13-FA29-B342-B9B8-F436C1BDEC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b="73592"/>
                <a:stretch/>
              </p:blipFill>
              <p:spPr>
                <a:xfrm>
                  <a:off x="4467855" y="2012800"/>
                  <a:ext cx="1898530" cy="501371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BAB8344-76B3-A542-9E39-4A07B4DFC3A9}"/>
              </a:ext>
            </a:extLst>
          </p:cNvPr>
          <p:cNvGrpSpPr/>
          <p:nvPr/>
        </p:nvGrpSpPr>
        <p:grpSpPr>
          <a:xfrm>
            <a:off x="5161212" y="3937749"/>
            <a:ext cx="2278118" cy="2320080"/>
            <a:chOff x="7154478" y="2715464"/>
            <a:chExt cx="2831680" cy="266168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F7BFA89-CEF4-944F-9335-1CB9F196D81B}"/>
                </a:ext>
              </a:extLst>
            </p:cNvPr>
            <p:cNvGrpSpPr/>
            <p:nvPr/>
          </p:nvGrpSpPr>
          <p:grpSpPr>
            <a:xfrm>
              <a:off x="7814527" y="4759736"/>
              <a:ext cx="1966596" cy="376239"/>
              <a:chOff x="7814527" y="4759736"/>
              <a:chExt cx="1966596" cy="376239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E1AD18A3-85D1-8148-88BA-D3039941AC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09623" y="4790127"/>
                <a:ext cx="287958" cy="300329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63D4A8B1-293F-7E48-85F6-B698ADBF76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14527" y="4759736"/>
                <a:ext cx="346239" cy="361112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5BC619E0-3965-5046-B20F-1611D428268D}"/>
                      </a:ext>
                    </a:extLst>
                  </p:cNvPr>
                  <p:cNvSpPr txBox="1"/>
                  <p:nvPr/>
                </p:nvSpPr>
                <p:spPr>
                  <a:xfrm>
                    <a:off x="9041500" y="4782882"/>
                    <a:ext cx="739623" cy="35309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400" dirty="0"/>
                      <a:t> $2</a:t>
                    </a:r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E18B8A6A-B6F6-8A4B-AD31-D74866CDEAF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41500" y="4782882"/>
                    <a:ext cx="739623" cy="353093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t="-4000" r="-2083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35EECBE-3D66-4E4B-8A9F-8BF23D13C03A}"/>
                </a:ext>
              </a:extLst>
            </p:cNvPr>
            <p:cNvGrpSpPr/>
            <p:nvPr/>
          </p:nvGrpSpPr>
          <p:grpSpPr>
            <a:xfrm>
              <a:off x="7154478" y="2715464"/>
              <a:ext cx="2831680" cy="2661684"/>
              <a:chOff x="7154478" y="2715464"/>
              <a:chExt cx="2831680" cy="2661684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6701B676-5276-E84A-80A0-3F036C7D51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12887" y="3790766"/>
                <a:ext cx="346239" cy="361112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B5A7360D-9DB6-8E45-BD4B-B7B958B88C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75195" y="4299503"/>
                <a:ext cx="287958" cy="30032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E94BA510-1A85-B94D-A1E5-F99000669D4F}"/>
                      </a:ext>
                    </a:extLst>
                  </p:cNvPr>
                  <p:cNvSpPr txBox="1"/>
                  <p:nvPr/>
                </p:nvSpPr>
                <p:spPr>
                  <a:xfrm>
                    <a:off x="9042584" y="3784556"/>
                    <a:ext cx="595035" cy="30777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400" dirty="0"/>
                      <a:t> $1</a:t>
                    </a:r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9DF5C197-B41A-E04F-92C6-0290DA70001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42584" y="3784556"/>
                    <a:ext cx="595035" cy="307776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r="-25641" b="-3636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92BD809B-1D36-6E41-BAEF-51ED8FD5E6E7}"/>
                      </a:ext>
                    </a:extLst>
                  </p:cNvPr>
                  <p:cNvSpPr txBox="1"/>
                  <p:nvPr/>
                </p:nvSpPr>
                <p:spPr>
                  <a:xfrm>
                    <a:off x="9033793" y="4284027"/>
                    <a:ext cx="739623" cy="35309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400" dirty="0"/>
                      <a:t> $5</a:t>
                    </a:r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CEF2C052-1D36-1841-859B-B07BD3CF03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33793" y="4284027"/>
                    <a:ext cx="739623" cy="353093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t="-4000" r="-2083" b="-16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5E147121-EBB1-8341-A599-C11B8005BB56}"/>
                  </a:ext>
                </a:extLst>
              </p:cNvPr>
              <p:cNvGrpSpPr/>
              <p:nvPr/>
            </p:nvGrpSpPr>
            <p:grpSpPr>
              <a:xfrm>
                <a:off x="7154478" y="2715464"/>
                <a:ext cx="2831680" cy="2661684"/>
                <a:chOff x="3832021" y="1784491"/>
                <a:chExt cx="2831680" cy="2661684"/>
              </a:xfrm>
            </p:grpSpPr>
            <p:sp>
              <p:nvSpPr>
                <p:cNvPr id="27" name="Vertical Scroll 72">
                  <a:extLst>
                    <a:ext uri="{FF2B5EF4-FFF2-40B4-BE49-F238E27FC236}">
                      <a16:creationId xmlns:a16="http://schemas.microsoft.com/office/drawing/2014/main" id="{A11D6008-A475-3846-8729-A138E5AA2E43}"/>
                    </a:ext>
                  </a:extLst>
                </p:cNvPr>
                <p:cNvSpPr/>
                <p:nvPr/>
              </p:nvSpPr>
              <p:spPr>
                <a:xfrm>
                  <a:off x="3832021" y="1784491"/>
                  <a:ext cx="2831680" cy="2661684"/>
                </a:xfrm>
                <a:custGeom>
                  <a:avLst/>
                  <a:gdLst>
                    <a:gd name="connsiteX0" fmla="*/ 86483 w 2599414"/>
                    <a:gd name="connsiteY0" fmla="*/ 3624978 h 3624978"/>
                    <a:gd name="connsiteX1" fmla="*/ 172966 w 2599414"/>
                    <a:gd name="connsiteY1" fmla="*/ 3538495 h 3624978"/>
                    <a:gd name="connsiteX2" fmla="*/ 86483 w 2599414"/>
                    <a:gd name="connsiteY2" fmla="*/ 3538495 h 3624978"/>
                    <a:gd name="connsiteX3" fmla="*/ 129724 w 2599414"/>
                    <a:gd name="connsiteY3" fmla="*/ 3495254 h 3624978"/>
                    <a:gd name="connsiteX4" fmla="*/ 86483 w 2599414"/>
                    <a:gd name="connsiteY4" fmla="*/ 3452013 h 3624978"/>
                    <a:gd name="connsiteX5" fmla="*/ 172965 w 2599414"/>
                    <a:gd name="connsiteY5" fmla="*/ 3452013 h 3624978"/>
                    <a:gd name="connsiteX6" fmla="*/ 172965 w 2599414"/>
                    <a:gd name="connsiteY6" fmla="*/ 86483 h 3624978"/>
                    <a:gd name="connsiteX7" fmla="*/ 259448 w 2599414"/>
                    <a:gd name="connsiteY7" fmla="*/ 0 h 3624978"/>
                    <a:gd name="connsiteX8" fmla="*/ 2512931 w 2599414"/>
                    <a:gd name="connsiteY8" fmla="*/ 0 h 3624978"/>
                    <a:gd name="connsiteX9" fmla="*/ 2599414 w 2599414"/>
                    <a:gd name="connsiteY9" fmla="*/ 86483 h 3624978"/>
                    <a:gd name="connsiteX10" fmla="*/ 2512931 w 2599414"/>
                    <a:gd name="connsiteY10" fmla="*/ 172966 h 3624978"/>
                    <a:gd name="connsiteX11" fmla="*/ 2426449 w 2599414"/>
                    <a:gd name="connsiteY11" fmla="*/ 172965 h 3624978"/>
                    <a:gd name="connsiteX12" fmla="*/ 2426449 w 2599414"/>
                    <a:gd name="connsiteY12" fmla="*/ 3538495 h 3624978"/>
                    <a:gd name="connsiteX13" fmla="*/ 2339966 w 2599414"/>
                    <a:gd name="connsiteY13" fmla="*/ 3624978 h 3624978"/>
                    <a:gd name="connsiteX14" fmla="*/ 86483 w 2599414"/>
                    <a:gd name="connsiteY14" fmla="*/ 3624978 h 3624978"/>
                    <a:gd name="connsiteX15" fmla="*/ 345930 w 2599414"/>
                    <a:gd name="connsiteY15" fmla="*/ 86483 h 3624978"/>
                    <a:gd name="connsiteX16" fmla="*/ 259447 w 2599414"/>
                    <a:gd name="connsiteY16" fmla="*/ 172966 h 3624978"/>
                    <a:gd name="connsiteX17" fmla="*/ 216206 w 2599414"/>
                    <a:gd name="connsiteY17" fmla="*/ 129725 h 3624978"/>
                    <a:gd name="connsiteX18" fmla="*/ 259447 w 2599414"/>
                    <a:gd name="connsiteY18" fmla="*/ 86484 h 3624978"/>
                    <a:gd name="connsiteX19" fmla="*/ 345930 w 2599414"/>
                    <a:gd name="connsiteY19" fmla="*/ 86483 h 3624978"/>
                    <a:gd name="connsiteX0" fmla="*/ 345930 w 2599414"/>
                    <a:gd name="connsiteY0" fmla="*/ 86483 h 3624978"/>
                    <a:gd name="connsiteX1" fmla="*/ 259447 w 2599414"/>
                    <a:gd name="connsiteY1" fmla="*/ 172966 h 3624978"/>
                    <a:gd name="connsiteX2" fmla="*/ 216206 w 2599414"/>
                    <a:gd name="connsiteY2" fmla="*/ 129725 h 3624978"/>
                    <a:gd name="connsiteX3" fmla="*/ 259447 w 2599414"/>
                    <a:gd name="connsiteY3" fmla="*/ 86484 h 3624978"/>
                    <a:gd name="connsiteX4" fmla="*/ 345930 w 2599414"/>
                    <a:gd name="connsiteY4" fmla="*/ 86483 h 3624978"/>
                    <a:gd name="connsiteX5" fmla="*/ 172965 w 2599414"/>
                    <a:gd name="connsiteY5" fmla="*/ 3538495 h 3624978"/>
                    <a:gd name="connsiteX6" fmla="*/ 86482 w 2599414"/>
                    <a:gd name="connsiteY6" fmla="*/ 3624978 h 3624978"/>
                    <a:gd name="connsiteX7" fmla="*/ -1 w 2599414"/>
                    <a:gd name="connsiteY7" fmla="*/ 3538495 h 3624978"/>
                    <a:gd name="connsiteX8" fmla="*/ 86482 w 2599414"/>
                    <a:gd name="connsiteY8" fmla="*/ 3452012 h 3624978"/>
                    <a:gd name="connsiteX9" fmla="*/ 129723 w 2599414"/>
                    <a:gd name="connsiteY9" fmla="*/ 3495253 h 3624978"/>
                    <a:gd name="connsiteX10" fmla="*/ 86482 w 2599414"/>
                    <a:gd name="connsiteY10" fmla="*/ 3538494 h 3624978"/>
                    <a:gd name="connsiteX11" fmla="*/ 172965 w 2599414"/>
                    <a:gd name="connsiteY11" fmla="*/ 3538495 h 3624978"/>
                    <a:gd name="connsiteX0" fmla="*/ 172965 w 2599414"/>
                    <a:gd name="connsiteY0" fmla="*/ 3452013 h 3624978"/>
                    <a:gd name="connsiteX1" fmla="*/ 172965 w 2599414"/>
                    <a:gd name="connsiteY1" fmla="*/ 86483 h 3624978"/>
                    <a:gd name="connsiteX2" fmla="*/ 259448 w 2599414"/>
                    <a:gd name="connsiteY2" fmla="*/ 0 h 3624978"/>
                    <a:gd name="connsiteX3" fmla="*/ 2512931 w 2599414"/>
                    <a:gd name="connsiteY3" fmla="*/ 0 h 3624978"/>
                    <a:gd name="connsiteX4" fmla="*/ 2599414 w 2599414"/>
                    <a:gd name="connsiteY4" fmla="*/ 86483 h 3624978"/>
                    <a:gd name="connsiteX5" fmla="*/ 2512931 w 2599414"/>
                    <a:gd name="connsiteY5" fmla="*/ 172966 h 3624978"/>
                    <a:gd name="connsiteX6" fmla="*/ 2426449 w 2599414"/>
                    <a:gd name="connsiteY6" fmla="*/ 172965 h 3624978"/>
                    <a:gd name="connsiteX7" fmla="*/ 2426449 w 2599414"/>
                    <a:gd name="connsiteY7" fmla="*/ 3538495 h 3624978"/>
                    <a:gd name="connsiteX8" fmla="*/ 2339966 w 2599414"/>
                    <a:gd name="connsiteY8" fmla="*/ 3624978 h 3624978"/>
                    <a:gd name="connsiteX9" fmla="*/ 86483 w 2599414"/>
                    <a:gd name="connsiteY9" fmla="*/ 3624978 h 3624978"/>
                    <a:gd name="connsiteX10" fmla="*/ 0 w 2599414"/>
                    <a:gd name="connsiteY10" fmla="*/ 3538495 h 3624978"/>
                    <a:gd name="connsiteX11" fmla="*/ 86483 w 2599414"/>
                    <a:gd name="connsiteY11" fmla="*/ 3452012 h 3624978"/>
                    <a:gd name="connsiteX12" fmla="*/ 172965 w 2599414"/>
                    <a:gd name="connsiteY12" fmla="*/ 3452013 h 3624978"/>
                    <a:gd name="connsiteX13" fmla="*/ 259448 w 2599414"/>
                    <a:gd name="connsiteY13" fmla="*/ 0 h 3624978"/>
                    <a:gd name="connsiteX14" fmla="*/ 345931 w 2599414"/>
                    <a:gd name="connsiteY14" fmla="*/ 86483 h 3624978"/>
                    <a:gd name="connsiteX15" fmla="*/ 259448 w 2599414"/>
                    <a:gd name="connsiteY15" fmla="*/ 172966 h 3624978"/>
                    <a:gd name="connsiteX16" fmla="*/ 216207 w 2599414"/>
                    <a:gd name="connsiteY16" fmla="*/ 129725 h 3624978"/>
                    <a:gd name="connsiteX17" fmla="*/ 259448 w 2599414"/>
                    <a:gd name="connsiteY17" fmla="*/ 86484 h 3624978"/>
                    <a:gd name="connsiteX18" fmla="*/ 345930 w 2599414"/>
                    <a:gd name="connsiteY18" fmla="*/ 86483 h 3624978"/>
                    <a:gd name="connsiteX19" fmla="*/ 2426449 w 2599414"/>
                    <a:gd name="connsiteY19" fmla="*/ 172965 h 3624978"/>
                    <a:gd name="connsiteX20" fmla="*/ 259448 w 2599414"/>
                    <a:gd name="connsiteY20" fmla="*/ 172965 h 3624978"/>
                    <a:gd name="connsiteX21" fmla="*/ 86483 w 2599414"/>
                    <a:gd name="connsiteY21" fmla="*/ 3452013 h 3624978"/>
                    <a:gd name="connsiteX22" fmla="*/ 129724 w 2599414"/>
                    <a:gd name="connsiteY22" fmla="*/ 3495254 h 3624978"/>
                    <a:gd name="connsiteX23" fmla="*/ 86483 w 2599414"/>
                    <a:gd name="connsiteY23" fmla="*/ 3538495 h 3624978"/>
                    <a:gd name="connsiteX24" fmla="*/ 172965 w 2599414"/>
                    <a:gd name="connsiteY24" fmla="*/ 3538495 h 3624978"/>
                    <a:gd name="connsiteX25" fmla="*/ 86483 w 2599414"/>
                    <a:gd name="connsiteY25" fmla="*/ 3624978 h 3624978"/>
                    <a:gd name="connsiteX26" fmla="*/ 172966 w 2599414"/>
                    <a:gd name="connsiteY26" fmla="*/ 3538495 h 3624978"/>
                    <a:gd name="connsiteX27" fmla="*/ 172965 w 2599414"/>
                    <a:gd name="connsiteY27" fmla="*/ 3452013 h 3624978"/>
                    <a:gd name="connsiteX0" fmla="*/ 86484 w 2599415"/>
                    <a:gd name="connsiteY0" fmla="*/ 3624978 h 3624978"/>
                    <a:gd name="connsiteX1" fmla="*/ 172967 w 2599415"/>
                    <a:gd name="connsiteY1" fmla="*/ 3538495 h 3624978"/>
                    <a:gd name="connsiteX2" fmla="*/ 86484 w 2599415"/>
                    <a:gd name="connsiteY2" fmla="*/ 3538495 h 3624978"/>
                    <a:gd name="connsiteX3" fmla="*/ 129725 w 2599415"/>
                    <a:gd name="connsiteY3" fmla="*/ 3495254 h 3624978"/>
                    <a:gd name="connsiteX4" fmla="*/ 86484 w 2599415"/>
                    <a:gd name="connsiteY4" fmla="*/ 3452013 h 3624978"/>
                    <a:gd name="connsiteX5" fmla="*/ 172966 w 2599415"/>
                    <a:gd name="connsiteY5" fmla="*/ 3452013 h 3624978"/>
                    <a:gd name="connsiteX6" fmla="*/ 172966 w 2599415"/>
                    <a:gd name="connsiteY6" fmla="*/ 86483 h 3624978"/>
                    <a:gd name="connsiteX7" fmla="*/ 259449 w 2599415"/>
                    <a:gd name="connsiteY7" fmla="*/ 0 h 3624978"/>
                    <a:gd name="connsiteX8" fmla="*/ 2512932 w 2599415"/>
                    <a:gd name="connsiteY8" fmla="*/ 0 h 3624978"/>
                    <a:gd name="connsiteX9" fmla="*/ 2599415 w 2599415"/>
                    <a:gd name="connsiteY9" fmla="*/ 86483 h 3624978"/>
                    <a:gd name="connsiteX10" fmla="*/ 2512932 w 2599415"/>
                    <a:gd name="connsiteY10" fmla="*/ 172966 h 3624978"/>
                    <a:gd name="connsiteX11" fmla="*/ 2426450 w 2599415"/>
                    <a:gd name="connsiteY11" fmla="*/ 172965 h 3624978"/>
                    <a:gd name="connsiteX12" fmla="*/ 2426450 w 2599415"/>
                    <a:gd name="connsiteY12" fmla="*/ 3538495 h 3624978"/>
                    <a:gd name="connsiteX13" fmla="*/ 2339967 w 2599415"/>
                    <a:gd name="connsiteY13" fmla="*/ 3624978 h 3624978"/>
                    <a:gd name="connsiteX14" fmla="*/ 86484 w 2599415"/>
                    <a:gd name="connsiteY14" fmla="*/ 3624978 h 3624978"/>
                    <a:gd name="connsiteX15" fmla="*/ 345931 w 2599415"/>
                    <a:gd name="connsiteY15" fmla="*/ 86483 h 3624978"/>
                    <a:gd name="connsiteX16" fmla="*/ 259448 w 2599415"/>
                    <a:gd name="connsiteY16" fmla="*/ 172966 h 3624978"/>
                    <a:gd name="connsiteX17" fmla="*/ 216207 w 2599415"/>
                    <a:gd name="connsiteY17" fmla="*/ 129725 h 3624978"/>
                    <a:gd name="connsiteX18" fmla="*/ 259448 w 2599415"/>
                    <a:gd name="connsiteY18" fmla="*/ 86484 h 3624978"/>
                    <a:gd name="connsiteX19" fmla="*/ 345931 w 2599415"/>
                    <a:gd name="connsiteY19" fmla="*/ 86483 h 3624978"/>
                    <a:gd name="connsiteX0" fmla="*/ 345931 w 2599415"/>
                    <a:gd name="connsiteY0" fmla="*/ 86483 h 3624978"/>
                    <a:gd name="connsiteX1" fmla="*/ 259448 w 2599415"/>
                    <a:gd name="connsiteY1" fmla="*/ 172966 h 3624978"/>
                    <a:gd name="connsiteX2" fmla="*/ 216207 w 2599415"/>
                    <a:gd name="connsiteY2" fmla="*/ 129725 h 3624978"/>
                    <a:gd name="connsiteX3" fmla="*/ 259448 w 2599415"/>
                    <a:gd name="connsiteY3" fmla="*/ 86484 h 3624978"/>
                    <a:gd name="connsiteX4" fmla="*/ 345931 w 2599415"/>
                    <a:gd name="connsiteY4" fmla="*/ 86483 h 3624978"/>
                    <a:gd name="connsiteX5" fmla="*/ 172966 w 2599415"/>
                    <a:gd name="connsiteY5" fmla="*/ 3538495 h 3624978"/>
                    <a:gd name="connsiteX6" fmla="*/ 86483 w 2599415"/>
                    <a:gd name="connsiteY6" fmla="*/ 3624978 h 3624978"/>
                    <a:gd name="connsiteX7" fmla="*/ 0 w 2599415"/>
                    <a:gd name="connsiteY7" fmla="*/ 3538495 h 3624978"/>
                    <a:gd name="connsiteX8" fmla="*/ 86483 w 2599415"/>
                    <a:gd name="connsiteY8" fmla="*/ 3452012 h 3624978"/>
                    <a:gd name="connsiteX9" fmla="*/ 129724 w 2599415"/>
                    <a:gd name="connsiteY9" fmla="*/ 3495253 h 3624978"/>
                    <a:gd name="connsiteX10" fmla="*/ 86483 w 2599415"/>
                    <a:gd name="connsiteY10" fmla="*/ 3538494 h 3624978"/>
                    <a:gd name="connsiteX11" fmla="*/ 172966 w 2599415"/>
                    <a:gd name="connsiteY11" fmla="*/ 3538495 h 3624978"/>
                    <a:gd name="connsiteX0" fmla="*/ 172966 w 2599415"/>
                    <a:gd name="connsiteY0" fmla="*/ 3452013 h 3624978"/>
                    <a:gd name="connsiteX1" fmla="*/ 172966 w 2599415"/>
                    <a:gd name="connsiteY1" fmla="*/ 86483 h 3624978"/>
                    <a:gd name="connsiteX2" fmla="*/ 259449 w 2599415"/>
                    <a:gd name="connsiteY2" fmla="*/ 0 h 3624978"/>
                    <a:gd name="connsiteX3" fmla="*/ 2512932 w 2599415"/>
                    <a:gd name="connsiteY3" fmla="*/ 0 h 3624978"/>
                    <a:gd name="connsiteX4" fmla="*/ 2599415 w 2599415"/>
                    <a:gd name="connsiteY4" fmla="*/ 86483 h 3624978"/>
                    <a:gd name="connsiteX5" fmla="*/ 2512932 w 2599415"/>
                    <a:gd name="connsiteY5" fmla="*/ 172966 h 3624978"/>
                    <a:gd name="connsiteX6" fmla="*/ 2426450 w 2599415"/>
                    <a:gd name="connsiteY6" fmla="*/ 172965 h 3624978"/>
                    <a:gd name="connsiteX7" fmla="*/ 2426450 w 2599415"/>
                    <a:gd name="connsiteY7" fmla="*/ 3538495 h 3624978"/>
                    <a:gd name="connsiteX8" fmla="*/ 2339967 w 2599415"/>
                    <a:gd name="connsiteY8" fmla="*/ 3624978 h 3624978"/>
                    <a:gd name="connsiteX9" fmla="*/ 86484 w 2599415"/>
                    <a:gd name="connsiteY9" fmla="*/ 3624978 h 3624978"/>
                    <a:gd name="connsiteX10" fmla="*/ 1 w 2599415"/>
                    <a:gd name="connsiteY10" fmla="*/ 3538495 h 3624978"/>
                    <a:gd name="connsiteX11" fmla="*/ 86484 w 2599415"/>
                    <a:gd name="connsiteY11" fmla="*/ 3452012 h 3624978"/>
                    <a:gd name="connsiteX12" fmla="*/ 172966 w 2599415"/>
                    <a:gd name="connsiteY12" fmla="*/ 3452013 h 3624978"/>
                    <a:gd name="connsiteX13" fmla="*/ 259449 w 2599415"/>
                    <a:gd name="connsiteY13" fmla="*/ 0 h 3624978"/>
                    <a:gd name="connsiteX14" fmla="*/ 345932 w 2599415"/>
                    <a:gd name="connsiteY14" fmla="*/ 86483 h 3624978"/>
                    <a:gd name="connsiteX15" fmla="*/ 259449 w 2599415"/>
                    <a:gd name="connsiteY15" fmla="*/ 172966 h 3624978"/>
                    <a:gd name="connsiteX16" fmla="*/ 216208 w 2599415"/>
                    <a:gd name="connsiteY16" fmla="*/ 129725 h 3624978"/>
                    <a:gd name="connsiteX17" fmla="*/ 259449 w 2599415"/>
                    <a:gd name="connsiteY17" fmla="*/ 86484 h 3624978"/>
                    <a:gd name="connsiteX18" fmla="*/ 345931 w 2599415"/>
                    <a:gd name="connsiteY18" fmla="*/ 86483 h 3624978"/>
                    <a:gd name="connsiteX19" fmla="*/ 2426450 w 2599415"/>
                    <a:gd name="connsiteY19" fmla="*/ 172965 h 3624978"/>
                    <a:gd name="connsiteX20" fmla="*/ 259449 w 2599415"/>
                    <a:gd name="connsiteY20" fmla="*/ 172965 h 3624978"/>
                    <a:gd name="connsiteX21" fmla="*/ 86484 w 2599415"/>
                    <a:gd name="connsiteY21" fmla="*/ 3452013 h 3624978"/>
                    <a:gd name="connsiteX22" fmla="*/ 129725 w 2599415"/>
                    <a:gd name="connsiteY22" fmla="*/ 3495254 h 3624978"/>
                    <a:gd name="connsiteX23" fmla="*/ 86484 w 2599415"/>
                    <a:gd name="connsiteY23" fmla="*/ 3538495 h 3624978"/>
                    <a:gd name="connsiteX24" fmla="*/ 172966 w 2599415"/>
                    <a:gd name="connsiteY24" fmla="*/ 3538495 h 3624978"/>
                    <a:gd name="connsiteX25" fmla="*/ 102359 w 2599415"/>
                    <a:gd name="connsiteY25" fmla="*/ 3609103 h 3624978"/>
                    <a:gd name="connsiteX26" fmla="*/ 172967 w 2599415"/>
                    <a:gd name="connsiteY26" fmla="*/ 3538495 h 3624978"/>
                    <a:gd name="connsiteX27" fmla="*/ 172966 w 2599415"/>
                    <a:gd name="connsiteY27" fmla="*/ 3452013 h 3624978"/>
                    <a:gd name="connsiteX0" fmla="*/ 86484 w 2599415"/>
                    <a:gd name="connsiteY0" fmla="*/ 3624978 h 3624978"/>
                    <a:gd name="connsiteX1" fmla="*/ 172967 w 2599415"/>
                    <a:gd name="connsiteY1" fmla="*/ 3538495 h 3624978"/>
                    <a:gd name="connsiteX2" fmla="*/ 86484 w 2599415"/>
                    <a:gd name="connsiteY2" fmla="*/ 3538495 h 3624978"/>
                    <a:gd name="connsiteX3" fmla="*/ 129725 w 2599415"/>
                    <a:gd name="connsiteY3" fmla="*/ 3495254 h 3624978"/>
                    <a:gd name="connsiteX4" fmla="*/ 86484 w 2599415"/>
                    <a:gd name="connsiteY4" fmla="*/ 3452013 h 3624978"/>
                    <a:gd name="connsiteX5" fmla="*/ 172966 w 2599415"/>
                    <a:gd name="connsiteY5" fmla="*/ 3452013 h 3624978"/>
                    <a:gd name="connsiteX6" fmla="*/ 172966 w 2599415"/>
                    <a:gd name="connsiteY6" fmla="*/ 86483 h 3624978"/>
                    <a:gd name="connsiteX7" fmla="*/ 259449 w 2599415"/>
                    <a:gd name="connsiteY7" fmla="*/ 0 h 3624978"/>
                    <a:gd name="connsiteX8" fmla="*/ 2512932 w 2599415"/>
                    <a:gd name="connsiteY8" fmla="*/ 0 h 3624978"/>
                    <a:gd name="connsiteX9" fmla="*/ 2599415 w 2599415"/>
                    <a:gd name="connsiteY9" fmla="*/ 86483 h 3624978"/>
                    <a:gd name="connsiteX10" fmla="*/ 2512932 w 2599415"/>
                    <a:gd name="connsiteY10" fmla="*/ 172966 h 3624978"/>
                    <a:gd name="connsiteX11" fmla="*/ 2426450 w 2599415"/>
                    <a:gd name="connsiteY11" fmla="*/ 172965 h 3624978"/>
                    <a:gd name="connsiteX12" fmla="*/ 2426450 w 2599415"/>
                    <a:gd name="connsiteY12" fmla="*/ 3538495 h 3624978"/>
                    <a:gd name="connsiteX13" fmla="*/ 2339967 w 2599415"/>
                    <a:gd name="connsiteY13" fmla="*/ 3624978 h 3624978"/>
                    <a:gd name="connsiteX14" fmla="*/ 86484 w 2599415"/>
                    <a:gd name="connsiteY14" fmla="*/ 3624978 h 3624978"/>
                    <a:gd name="connsiteX15" fmla="*/ 345931 w 2599415"/>
                    <a:gd name="connsiteY15" fmla="*/ 86483 h 3624978"/>
                    <a:gd name="connsiteX16" fmla="*/ 259448 w 2599415"/>
                    <a:gd name="connsiteY16" fmla="*/ 172966 h 3624978"/>
                    <a:gd name="connsiteX17" fmla="*/ 216207 w 2599415"/>
                    <a:gd name="connsiteY17" fmla="*/ 129725 h 3624978"/>
                    <a:gd name="connsiteX18" fmla="*/ 259448 w 2599415"/>
                    <a:gd name="connsiteY18" fmla="*/ 86484 h 3624978"/>
                    <a:gd name="connsiteX19" fmla="*/ 345931 w 2599415"/>
                    <a:gd name="connsiteY19" fmla="*/ 86483 h 3624978"/>
                    <a:gd name="connsiteX0" fmla="*/ 345931 w 2599415"/>
                    <a:gd name="connsiteY0" fmla="*/ 86483 h 3624978"/>
                    <a:gd name="connsiteX1" fmla="*/ 259448 w 2599415"/>
                    <a:gd name="connsiteY1" fmla="*/ 172966 h 3624978"/>
                    <a:gd name="connsiteX2" fmla="*/ 216207 w 2599415"/>
                    <a:gd name="connsiteY2" fmla="*/ 129725 h 3624978"/>
                    <a:gd name="connsiteX3" fmla="*/ 259448 w 2599415"/>
                    <a:gd name="connsiteY3" fmla="*/ 86484 h 3624978"/>
                    <a:gd name="connsiteX4" fmla="*/ 345931 w 2599415"/>
                    <a:gd name="connsiteY4" fmla="*/ 86483 h 3624978"/>
                    <a:gd name="connsiteX5" fmla="*/ 172966 w 2599415"/>
                    <a:gd name="connsiteY5" fmla="*/ 3538495 h 3624978"/>
                    <a:gd name="connsiteX6" fmla="*/ 86483 w 2599415"/>
                    <a:gd name="connsiteY6" fmla="*/ 3624978 h 3624978"/>
                    <a:gd name="connsiteX7" fmla="*/ 0 w 2599415"/>
                    <a:gd name="connsiteY7" fmla="*/ 3538495 h 3624978"/>
                    <a:gd name="connsiteX8" fmla="*/ 86483 w 2599415"/>
                    <a:gd name="connsiteY8" fmla="*/ 3452012 h 3624978"/>
                    <a:gd name="connsiteX9" fmla="*/ 129724 w 2599415"/>
                    <a:gd name="connsiteY9" fmla="*/ 3495253 h 3624978"/>
                    <a:gd name="connsiteX10" fmla="*/ 86483 w 2599415"/>
                    <a:gd name="connsiteY10" fmla="*/ 3538494 h 3624978"/>
                    <a:gd name="connsiteX11" fmla="*/ 172966 w 2599415"/>
                    <a:gd name="connsiteY11" fmla="*/ 3538495 h 3624978"/>
                    <a:gd name="connsiteX0" fmla="*/ 172966 w 2599415"/>
                    <a:gd name="connsiteY0" fmla="*/ 3452013 h 3624978"/>
                    <a:gd name="connsiteX1" fmla="*/ 172966 w 2599415"/>
                    <a:gd name="connsiteY1" fmla="*/ 86483 h 3624978"/>
                    <a:gd name="connsiteX2" fmla="*/ 259449 w 2599415"/>
                    <a:gd name="connsiteY2" fmla="*/ 0 h 3624978"/>
                    <a:gd name="connsiteX3" fmla="*/ 2512932 w 2599415"/>
                    <a:gd name="connsiteY3" fmla="*/ 0 h 3624978"/>
                    <a:gd name="connsiteX4" fmla="*/ 2599415 w 2599415"/>
                    <a:gd name="connsiteY4" fmla="*/ 86483 h 3624978"/>
                    <a:gd name="connsiteX5" fmla="*/ 2512932 w 2599415"/>
                    <a:gd name="connsiteY5" fmla="*/ 172966 h 3624978"/>
                    <a:gd name="connsiteX6" fmla="*/ 2426450 w 2599415"/>
                    <a:gd name="connsiteY6" fmla="*/ 172965 h 3624978"/>
                    <a:gd name="connsiteX7" fmla="*/ 2426450 w 2599415"/>
                    <a:gd name="connsiteY7" fmla="*/ 3538495 h 3624978"/>
                    <a:gd name="connsiteX8" fmla="*/ 2339967 w 2599415"/>
                    <a:gd name="connsiteY8" fmla="*/ 3624978 h 3624978"/>
                    <a:gd name="connsiteX9" fmla="*/ 86484 w 2599415"/>
                    <a:gd name="connsiteY9" fmla="*/ 3624978 h 3624978"/>
                    <a:gd name="connsiteX10" fmla="*/ 1 w 2599415"/>
                    <a:gd name="connsiteY10" fmla="*/ 3538495 h 3624978"/>
                    <a:gd name="connsiteX11" fmla="*/ 86484 w 2599415"/>
                    <a:gd name="connsiteY11" fmla="*/ 3452012 h 3624978"/>
                    <a:gd name="connsiteX12" fmla="*/ 172966 w 2599415"/>
                    <a:gd name="connsiteY12" fmla="*/ 3452013 h 3624978"/>
                    <a:gd name="connsiteX13" fmla="*/ 259449 w 2599415"/>
                    <a:gd name="connsiteY13" fmla="*/ 0 h 3624978"/>
                    <a:gd name="connsiteX14" fmla="*/ 345932 w 2599415"/>
                    <a:gd name="connsiteY14" fmla="*/ 86483 h 3624978"/>
                    <a:gd name="connsiteX15" fmla="*/ 259449 w 2599415"/>
                    <a:gd name="connsiteY15" fmla="*/ 172966 h 3624978"/>
                    <a:gd name="connsiteX16" fmla="*/ 216208 w 2599415"/>
                    <a:gd name="connsiteY16" fmla="*/ 129725 h 3624978"/>
                    <a:gd name="connsiteX17" fmla="*/ 259449 w 2599415"/>
                    <a:gd name="connsiteY17" fmla="*/ 86484 h 3624978"/>
                    <a:gd name="connsiteX18" fmla="*/ 345931 w 2599415"/>
                    <a:gd name="connsiteY18" fmla="*/ 86483 h 3624978"/>
                    <a:gd name="connsiteX19" fmla="*/ 2426450 w 2599415"/>
                    <a:gd name="connsiteY19" fmla="*/ 172965 h 3624978"/>
                    <a:gd name="connsiteX20" fmla="*/ 259449 w 2599415"/>
                    <a:gd name="connsiteY20" fmla="*/ 172965 h 3624978"/>
                    <a:gd name="connsiteX21" fmla="*/ 86484 w 2599415"/>
                    <a:gd name="connsiteY21" fmla="*/ 3452013 h 3624978"/>
                    <a:gd name="connsiteX22" fmla="*/ 129725 w 2599415"/>
                    <a:gd name="connsiteY22" fmla="*/ 3495254 h 3624978"/>
                    <a:gd name="connsiteX23" fmla="*/ 86484 w 2599415"/>
                    <a:gd name="connsiteY23" fmla="*/ 3538495 h 3624978"/>
                    <a:gd name="connsiteX24" fmla="*/ 172966 w 2599415"/>
                    <a:gd name="connsiteY24" fmla="*/ 3538495 h 3624978"/>
                    <a:gd name="connsiteX25" fmla="*/ 89659 w 2599415"/>
                    <a:gd name="connsiteY25" fmla="*/ 3590053 h 3624978"/>
                    <a:gd name="connsiteX26" fmla="*/ 172967 w 2599415"/>
                    <a:gd name="connsiteY26" fmla="*/ 3538495 h 3624978"/>
                    <a:gd name="connsiteX27" fmla="*/ 172966 w 2599415"/>
                    <a:gd name="connsiteY27" fmla="*/ 3452013 h 3624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2599415" h="3624978" stroke="0" extrusionOk="0">
                      <a:moveTo>
                        <a:pt x="86484" y="3624978"/>
                      </a:moveTo>
                      <a:cubicBezTo>
                        <a:pt x="134247" y="3624978"/>
                        <a:pt x="172967" y="3586258"/>
                        <a:pt x="172967" y="3538495"/>
                      </a:cubicBezTo>
                      <a:lnTo>
                        <a:pt x="86484" y="3538495"/>
                      </a:lnTo>
                      <a:cubicBezTo>
                        <a:pt x="110365" y="3538495"/>
                        <a:pt x="129725" y="3519135"/>
                        <a:pt x="129725" y="3495254"/>
                      </a:cubicBezTo>
                      <a:cubicBezTo>
                        <a:pt x="129725" y="3471373"/>
                        <a:pt x="110365" y="3452013"/>
                        <a:pt x="86484" y="3452013"/>
                      </a:cubicBezTo>
                      <a:lnTo>
                        <a:pt x="172966" y="3452013"/>
                      </a:lnTo>
                      <a:lnTo>
                        <a:pt x="172966" y="86483"/>
                      </a:lnTo>
                      <a:cubicBezTo>
                        <a:pt x="172966" y="38720"/>
                        <a:pt x="211686" y="0"/>
                        <a:pt x="259449" y="0"/>
                      </a:cubicBezTo>
                      <a:lnTo>
                        <a:pt x="2512932" y="0"/>
                      </a:lnTo>
                      <a:cubicBezTo>
                        <a:pt x="2560695" y="0"/>
                        <a:pt x="2599415" y="38720"/>
                        <a:pt x="2599415" y="86483"/>
                      </a:cubicBezTo>
                      <a:cubicBezTo>
                        <a:pt x="2599415" y="134246"/>
                        <a:pt x="2560695" y="172966"/>
                        <a:pt x="2512932" y="172966"/>
                      </a:cubicBezTo>
                      <a:lnTo>
                        <a:pt x="2426450" y="172965"/>
                      </a:lnTo>
                      <a:lnTo>
                        <a:pt x="2426450" y="3538495"/>
                      </a:lnTo>
                      <a:cubicBezTo>
                        <a:pt x="2426450" y="3586258"/>
                        <a:pt x="2387730" y="3624978"/>
                        <a:pt x="2339967" y="3624978"/>
                      </a:cubicBezTo>
                      <a:lnTo>
                        <a:pt x="86484" y="3624978"/>
                      </a:lnTo>
                      <a:close/>
                      <a:moveTo>
                        <a:pt x="345931" y="86483"/>
                      </a:moveTo>
                      <a:cubicBezTo>
                        <a:pt x="345931" y="134246"/>
                        <a:pt x="307211" y="172966"/>
                        <a:pt x="259448" y="172966"/>
                      </a:cubicBezTo>
                      <a:cubicBezTo>
                        <a:pt x="235567" y="172966"/>
                        <a:pt x="216207" y="153606"/>
                        <a:pt x="216207" y="129725"/>
                      </a:cubicBezTo>
                      <a:cubicBezTo>
                        <a:pt x="216207" y="105844"/>
                        <a:pt x="235567" y="86484"/>
                        <a:pt x="259448" y="86484"/>
                      </a:cubicBezTo>
                      <a:lnTo>
                        <a:pt x="345931" y="86483"/>
                      </a:lnTo>
                      <a:close/>
                    </a:path>
                    <a:path w="2599415" h="3624978" fill="darkenLess" stroke="0" extrusionOk="0">
                      <a:moveTo>
                        <a:pt x="345931" y="86483"/>
                      </a:moveTo>
                      <a:cubicBezTo>
                        <a:pt x="345931" y="134246"/>
                        <a:pt x="307211" y="172966"/>
                        <a:pt x="259448" y="172966"/>
                      </a:cubicBezTo>
                      <a:cubicBezTo>
                        <a:pt x="235567" y="172966"/>
                        <a:pt x="216207" y="153606"/>
                        <a:pt x="216207" y="129725"/>
                      </a:cubicBezTo>
                      <a:cubicBezTo>
                        <a:pt x="216207" y="105844"/>
                        <a:pt x="235567" y="86484"/>
                        <a:pt x="259448" y="86484"/>
                      </a:cubicBezTo>
                      <a:lnTo>
                        <a:pt x="345931" y="86483"/>
                      </a:lnTo>
                      <a:close/>
                      <a:moveTo>
                        <a:pt x="172966" y="3538495"/>
                      </a:moveTo>
                      <a:cubicBezTo>
                        <a:pt x="172966" y="3586258"/>
                        <a:pt x="134246" y="3624978"/>
                        <a:pt x="86483" y="3624978"/>
                      </a:cubicBezTo>
                      <a:cubicBezTo>
                        <a:pt x="38720" y="3624978"/>
                        <a:pt x="0" y="3586258"/>
                        <a:pt x="0" y="3538495"/>
                      </a:cubicBezTo>
                      <a:cubicBezTo>
                        <a:pt x="0" y="3490732"/>
                        <a:pt x="38720" y="3452012"/>
                        <a:pt x="86483" y="3452012"/>
                      </a:cubicBezTo>
                      <a:cubicBezTo>
                        <a:pt x="110364" y="3452012"/>
                        <a:pt x="129724" y="3471372"/>
                        <a:pt x="129724" y="3495253"/>
                      </a:cubicBezTo>
                      <a:cubicBezTo>
                        <a:pt x="129724" y="3519134"/>
                        <a:pt x="110364" y="3538494"/>
                        <a:pt x="86483" y="3538494"/>
                      </a:cubicBezTo>
                      <a:lnTo>
                        <a:pt x="172966" y="3538495"/>
                      </a:lnTo>
                      <a:close/>
                    </a:path>
                    <a:path w="2599415" h="3624978" fill="none" extrusionOk="0">
                      <a:moveTo>
                        <a:pt x="172966" y="3452013"/>
                      </a:moveTo>
                      <a:lnTo>
                        <a:pt x="172966" y="86483"/>
                      </a:lnTo>
                      <a:cubicBezTo>
                        <a:pt x="172966" y="38720"/>
                        <a:pt x="211686" y="0"/>
                        <a:pt x="259449" y="0"/>
                      </a:cubicBezTo>
                      <a:lnTo>
                        <a:pt x="2512932" y="0"/>
                      </a:lnTo>
                      <a:cubicBezTo>
                        <a:pt x="2560695" y="0"/>
                        <a:pt x="2599415" y="38720"/>
                        <a:pt x="2599415" y="86483"/>
                      </a:cubicBezTo>
                      <a:cubicBezTo>
                        <a:pt x="2599415" y="134246"/>
                        <a:pt x="2560695" y="172966"/>
                        <a:pt x="2512932" y="172966"/>
                      </a:cubicBezTo>
                      <a:lnTo>
                        <a:pt x="2426450" y="172965"/>
                      </a:lnTo>
                      <a:lnTo>
                        <a:pt x="2426450" y="3538495"/>
                      </a:lnTo>
                      <a:cubicBezTo>
                        <a:pt x="2426450" y="3586258"/>
                        <a:pt x="2387730" y="3624978"/>
                        <a:pt x="2339967" y="3624978"/>
                      </a:cubicBezTo>
                      <a:lnTo>
                        <a:pt x="86484" y="3624978"/>
                      </a:lnTo>
                      <a:cubicBezTo>
                        <a:pt x="38721" y="3624978"/>
                        <a:pt x="1" y="3586258"/>
                        <a:pt x="1" y="3538495"/>
                      </a:cubicBezTo>
                      <a:cubicBezTo>
                        <a:pt x="1" y="3490732"/>
                        <a:pt x="38721" y="3452012"/>
                        <a:pt x="86484" y="3452012"/>
                      </a:cubicBezTo>
                      <a:lnTo>
                        <a:pt x="172966" y="3452013"/>
                      </a:lnTo>
                      <a:close/>
                      <a:moveTo>
                        <a:pt x="259449" y="0"/>
                      </a:moveTo>
                      <a:cubicBezTo>
                        <a:pt x="307212" y="0"/>
                        <a:pt x="345932" y="38720"/>
                        <a:pt x="345932" y="86483"/>
                      </a:cubicBezTo>
                      <a:cubicBezTo>
                        <a:pt x="345932" y="134246"/>
                        <a:pt x="307212" y="172966"/>
                        <a:pt x="259449" y="172966"/>
                      </a:cubicBezTo>
                      <a:cubicBezTo>
                        <a:pt x="235568" y="172966"/>
                        <a:pt x="216208" y="153606"/>
                        <a:pt x="216208" y="129725"/>
                      </a:cubicBezTo>
                      <a:cubicBezTo>
                        <a:pt x="216208" y="105844"/>
                        <a:pt x="235568" y="86484"/>
                        <a:pt x="259449" y="86484"/>
                      </a:cubicBezTo>
                      <a:lnTo>
                        <a:pt x="345931" y="86483"/>
                      </a:lnTo>
                      <a:moveTo>
                        <a:pt x="2426450" y="172965"/>
                      </a:moveTo>
                      <a:lnTo>
                        <a:pt x="259449" y="172965"/>
                      </a:lnTo>
                      <a:moveTo>
                        <a:pt x="86484" y="3452013"/>
                      </a:moveTo>
                      <a:cubicBezTo>
                        <a:pt x="110365" y="3452013"/>
                        <a:pt x="129725" y="3471373"/>
                        <a:pt x="129725" y="3495254"/>
                      </a:cubicBezTo>
                      <a:cubicBezTo>
                        <a:pt x="129725" y="3519135"/>
                        <a:pt x="110365" y="3538495"/>
                        <a:pt x="86484" y="3538495"/>
                      </a:cubicBezTo>
                      <a:lnTo>
                        <a:pt x="172966" y="3538495"/>
                      </a:lnTo>
                      <a:moveTo>
                        <a:pt x="89659" y="3590053"/>
                      </a:moveTo>
                      <a:cubicBezTo>
                        <a:pt x="137422" y="3590053"/>
                        <a:pt x="172967" y="3586258"/>
                        <a:pt x="172967" y="3538495"/>
                      </a:cubicBezTo>
                      <a:cubicBezTo>
                        <a:pt x="172967" y="3509668"/>
                        <a:pt x="172966" y="3480840"/>
                        <a:pt x="172966" y="3452013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0C3CFC4F-5A6E-6445-94B1-5DF4B46B10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b="73592"/>
                <a:stretch/>
              </p:blipFill>
              <p:spPr>
                <a:xfrm>
                  <a:off x="4240536" y="2012801"/>
                  <a:ext cx="1898530" cy="501371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4098059-0C03-F44C-86DB-A6AD3490C463}"/>
              </a:ext>
            </a:extLst>
          </p:cNvPr>
          <p:cNvGrpSpPr/>
          <p:nvPr/>
        </p:nvGrpSpPr>
        <p:grpSpPr>
          <a:xfrm>
            <a:off x="8507526" y="3937749"/>
            <a:ext cx="2209242" cy="2320080"/>
            <a:chOff x="7377625" y="2715464"/>
            <a:chExt cx="2746068" cy="2661684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AC87CDA-20F2-3A4C-A275-2DD0C6885560}"/>
                </a:ext>
              </a:extLst>
            </p:cNvPr>
            <p:cNvGrpSpPr/>
            <p:nvPr/>
          </p:nvGrpSpPr>
          <p:grpSpPr>
            <a:xfrm>
              <a:off x="8087311" y="4759736"/>
              <a:ext cx="1788668" cy="376239"/>
              <a:chOff x="8087311" y="4759736"/>
              <a:chExt cx="1788668" cy="376239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29789312-53D0-0544-A185-6CC521C051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05037" y="4790128"/>
                <a:ext cx="287958" cy="300328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12EE5921-27D7-E54A-ADEA-411A912290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87311" y="4759736"/>
                <a:ext cx="346239" cy="361112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8168F931-EE9D-014F-B6DA-D110358DD0F0}"/>
                      </a:ext>
                    </a:extLst>
                  </p:cNvPr>
                  <p:cNvSpPr txBox="1"/>
                  <p:nvPr/>
                </p:nvSpPr>
                <p:spPr>
                  <a:xfrm>
                    <a:off x="8950573" y="4782882"/>
                    <a:ext cx="925406" cy="35309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400" dirty="0"/>
                      <a:t> $1.5</a:t>
                    </a:r>
                  </a:p>
                </p:txBody>
              </p:sp>
            </mc:Choice>
            <mc:Fallback xmlns="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10563C4E-6763-5249-96B3-E8CE6BAF03C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50573" y="4782882"/>
                    <a:ext cx="925406" cy="353093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t="-4000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2CCAB38-0EE1-8B4E-9C03-43545929DB92}"/>
                </a:ext>
              </a:extLst>
            </p:cNvPr>
            <p:cNvGrpSpPr/>
            <p:nvPr/>
          </p:nvGrpSpPr>
          <p:grpSpPr>
            <a:xfrm>
              <a:off x="7377625" y="2715464"/>
              <a:ext cx="2746068" cy="2661684"/>
              <a:chOff x="7377625" y="2715464"/>
              <a:chExt cx="2746068" cy="2661684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6F4CF6EC-DEC9-7048-BF15-55B1A94091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26547" y="3790766"/>
                <a:ext cx="346239" cy="361112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5A5FB459-FEE9-1446-8943-F75DAC9037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88854" y="4299503"/>
                <a:ext cx="287958" cy="300328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38117165-139D-E64A-8B65-006204ADADB1}"/>
                      </a:ext>
                    </a:extLst>
                  </p:cNvPr>
                  <p:cNvSpPr txBox="1"/>
                  <p:nvPr/>
                </p:nvSpPr>
                <p:spPr>
                  <a:xfrm>
                    <a:off x="8951656" y="3784556"/>
                    <a:ext cx="739623" cy="35309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400" dirty="0"/>
                      <a:t> $2</a:t>
                    </a:r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17D3B82D-9408-B642-B89D-CCA514CF0ED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51656" y="3784556"/>
                    <a:ext cx="739623" cy="353093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r="-2128" b="-1538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8434A729-01AA-114D-BD72-66D3706D259F}"/>
                      </a:ext>
                    </a:extLst>
                  </p:cNvPr>
                  <p:cNvSpPr txBox="1"/>
                  <p:nvPr/>
                </p:nvSpPr>
                <p:spPr>
                  <a:xfrm>
                    <a:off x="8942867" y="4284027"/>
                    <a:ext cx="595035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400" dirty="0"/>
                      <a:t> $2</a:t>
                    </a:r>
                  </a:p>
                </p:txBody>
              </p:sp>
            </mc:Choice>
            <mc:Fallback xmlns="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E89468A6-0B21-FC4D-8F51-94FB5D81B30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42867" y="4284027"/>
                    <a:ext cx="595035" cy="307777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t="-4545" r="-23077" b="-3181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57B73638-98D2-1B46-A61F-EBFCCF3182C0}"/>
                  </a:ext>
                </a:extLst>
              </p:cNvPr>
              <p:cNvGrpSpPr/>
              <p:nvPr/>
            </p:nvGrpSpPr>
            <p:grpSpPr>
              <a:xfrm>
                <a:off x="7377625" y="2715464"/>
                <a:ext cx="2746068" cy="2661684"/>
                <a:chOff x="4055168" y="1784491"/>
                <a:chExt cx="2746068" cy="2661684"/>
              </a:xfrm>
            </p:grpSpPr>
            <p:sp>
              <p:nvSpPr>
                <p:cNvPr id="40" name="Vertical Scroll 72">
                  <a:extLst>
                    <a:ext uri="{FF2B5EF4-FFF2-40B4-BE49-F238E27FC236}">
                      <a16:creationId xmlns:a16="http://schemas.microsoft.com/office/drawing/2014/main" id="{F12DA507-BD50-B442-B218-BA4B4460419E}"/>
                    </a:ext>
                  </a:extLst>
                </p:cNvPr>
                <p:cNvSpPr/>
                <p:nvPr/>
              </p:nvSpPr>
              <p:spPr>
                <a:xfrm>
                  <a:off x="4055168" y="1784491"/>
                  <a:ext cx="2746068" cy="2661684"/>
                </a:xfrm>
                <a:custGeom>
                  <a:avLst/>
                  <a:gdLst>
                    <a:gd name="connsiteX0" fmla="*/ 86483 w 2599414"/>
                    <a:gd name="connsiteY0" fmla="*/ 3624978 h 3624978"/>
                    <a:gd name="connsiteX1" fmla="*/ 172966 w 2599414"/>
                    <a:gd name="connsiteY1" fmla="*/ 3538495 h 3624978"/>
                    <a:gd name="connsiteX2" fmla="*/ 86483 w 2599414"/>
                    <a:gd name="connsiteY2" fmla="*/ 3538495 h 3624978"/>
                    <a:gd name="connsiteX3" fmla="*/ 129724 w 2599414"/>
                    <a:gd name="connsiteY3" fmla="*/ 3495254 h 3624978"/>
                    <a:gd name="connsiteX4" fmla="*/ 86483 w 2599414"/>
                    <a:gd name="connsiteY4" fmla="*/ 3452013 h 3624978"/>
                    <a:gd name="connsiteX5" fmla="*/ 172965 w 2599414"/>
                    <a:gd name="connsiteY5" fmla="*/ 3452013 h 3624978"/>
                    <a:gd name="connsiteX6" fmla="*/ 172965 w 2599414"/>
                    <a:gd name="connsiteY6" fmla="*/ 86483 h 3624978"/>
                    <a:gd name="connsiteX7" fmla="*/ 259448 w 2599414"/>
                    <a:gd name="connsiteY7" fmla="*/ 0 h 3624978"/>
                    <a:gd name="connsiteX8" fmla="*/ 2512931 w 2599414"/>
                    <a:gd name="connsiteY8" fmla="*/ 0 h 3624978"/>
                    <a:gd name="connsiteX9" fmla="*/ 2599414 w 2599414"/>
                    <a:gd name="connsiteY9" fmla="*/ 86483 h 3624978"/>
                    <a:gd name="connsiteX10" fmla="*/ 2512931 w 2599414"/>
                    <a:gd name="connsiteY10" fmla="*/ 172966 h 3624978"/>
                    <a:gd name="connsiteX11" fmla="*/ 2426449 w 2599414"/>
                    <a:gd name="connsiteY11" fmla="*/ 172965 h 3624978"/>
                    <a:gd name="connsiteX12" fmla="*/ 2426449 w 2599414"/>
                    <a:gd name="connsiteY12" fmla="*/ 3538495 h 3624978"/>
                    <a:gd name="connsiteX13" fmla="*/ 2339966 w 2599414"/>
                    <a:gd name="connsiteY13" fmla="*/ 3624978 h 3624978"/>
                    <a:gd name="connsiteX14" fmla="*/ 86483 w 2599414"/>
                    <a:gd name="connsiteY14" fmla="*/ 3624978 h 3624978"/>
                    <a:gd name="connsiteX15" fmla="*/ 345930 w 2599414"/>
                    <a:gd name="connsiteY15" fmla="*/ 86483 h 3624978"/>
                    <a:gd name="connsiteX16" fmla="*/ 259447 w 2599414"/>
                    <a:gd name="connsiteY16" fmla="*/ 172966 h 3624978"/>
                    <a:gd name="connsiteX17" fmla="*/ 216206 w 2599414"/>
                    <a:gd name="connsiteY17" fmla="*/ 129725 h 3624978"/>
                    <a:gd name="connsiteX18" fmla="*/ 259447 w 2599414"/>
                    <a:gd name="connsiteY18" fmla="*/ 86484 h 3624978"/>
                    <a:gd name="connsiteX19" fmla="*/ 345930 w 2599414"/>
                    <a:gd name="connsiteY19" fmla="*/ 86483 h 3624978"/>
                    <a:gd name="connsiteX0" fmla="*/ 345930 w 2599414"/>
                    <a:gd name="connsiteY0" fmla="*/ 86483 h 3624978"/>
                    <a:gd name="connsiteX1" fmla="*/ 259447 w 2599414"/>
                    <a:gd name="connsiteY1" fmla="*/ 172966 h 3624978"/>
                    <a:gd name="connsiteX2" fmla="*/ 216206 w 2599414"/>
                    <a:gd name="connsiteY2" fmla="*/ 129725 h 3624978"/>
                    <a:gd name="connsiteX3" fmla="*/ 259447 w 2599414"/>
                    <a:gd name="connsiteY3" fmla="*/ 86484 h 3624978"/>
                    <a:gd name="connsiteX4" fmla="*/ 345930 w 2599414"/>
                    <a:gd name="connsiteY4" fmla="*/ 86483 h 3624978"/>
                    <a:gd name="connsiteX5" fmla="*/ 172965 w 2599414"/>
                    <a:gd name="connsiteY5" fmla="*/ 3538495 h 3624978"/>
                    <a:gd name="connsiteX6" fmla="*/ 86482 w 2599414"/>
                    <a:gd name="connsiteY6" fmla="*/ 3624978 h 3624978"/>
                    <a:gd name="connsiteX7" fmla="*/ -1 w 2599414"/>
                    <a:gd name="connsiteY7" fmla="*/ 3538495 h 3624978"/>
                    <a:gd name="connsiteX8" fmla="*/ 86482 w 2599414"/>
                    <a:gd name="connsiteY8" fmla="*/ 3452012 h 3624978"/>
                    <a:gd name="connsiteX9" fmla="*/ 129723 w 2599414"/>
                    <a:gd name="connsiteY9" fmla="*/ 3495253 h 3624978"/>
                    <a:gd name="connsiteX10" fmla="*/ 86482 w 2599414"/>
                    <a:gd name="connsiteY10" fmla="*/ 3538494 h 3624978"/>
                    <a:gd name="connsiteX11" fmla="*/ 172965 w 2599414"/>
                    <a:gd name="connsiteY11" fmla="*/ 3538495 h 3624978"/>
                    <a:gd name="connsiteX0" fmla="*/ 172965 w 2599414"/>
                    <a:gd name="connsiteY0" fmla="*/ 3452013 h 3624978"/>
                    <a:gd name="connsiteX1" fmla="*/ 172965 w 2599414"/>
                    <a:gd name="connsiteY1" fmla="*/ 86483 h 3624978"/>
                    <a:gd name="connsiteX2" fmla="*/ 259448 w 2599414"/>
                    <a:gd name="connsiteY2" fmla="*/ 0 h 3624978"/>
                    <a:gd name="connsiteX3" fmla="*/ 2512931 w 2599414"/>
                    <a:gd name="connsiteY3" fmla="*/ 0 h 3624978"/>
                    <a:gd name="connsiteX4" fmla="*/ 2599414 w 2599414"/>
                    <a:gd name="connsiteY4" fmla="*/ 86483 h 3624978"/>
                    <a:gd name="connsiteX5" fmla="*/ 2512931 w 2599414"/>
                    <a:gd name="connsiteY5" fmla="*/ 172966 h 3624978"/>
                    <a:gd name="connsiteX6" fmla="*/ 2426449 w 2599414"/>
                    <a:gd name="connsiteY6" fmla="*/ 172965 h 3624978"/>
                    <a:gd name="connsiteX7" fmla="*/ 2426449 w 2599414"/>
                    <a:gd name="connsiteY7" fmla="*/ 3538495 h 3624978"/>
                    <a:gd name="connsiteX8" fmla="*/ 2339966 w 2599414"/>
                    <a:gd name="connsiteY8" fmla="*/ 3624978 h 3624978"/>
                    <a:gd name="connsiteX9" fmla="*/ 86483 w 2599414"/>
                    <a:gd name="connsiteY9" fmla="*/ 3624978 h 3624978"/>
                    <a:gd name="connsiteX10" fmla="*/ 0 w 2599414"/>
                    <a:gd name="connsiteY10" fmla="*/ 3538495 h 3624978"/>
                    <a:gd name="connsiteX11" fmla="*/ 86483 w 2599414"/>
                    <a:gd name="connsiteY11" fmla="*/ 3452012 h 3624978"/>
                    <a:gd name="connsiteX12" fmla="*/ 172965 w 2599414"/>
                    <a:gd name="connsiteY12" fmla="*/ 3452013 h 3624978"/>
                    <a:gd name="connsiteX13" fmla="*/ 259448 w 2599414"/>
                    <a:gd name="connsiteY13" fmla="*/ 0 h 3624978"/>
                    <a:gd name="connsiteX14" fmla="*/ 345931 w 2599414"/>
                    <a:gd name="connsiteY14" fmla="*/ 86483 h 3624978"/>
                    <a:gd name="connsiteX15" fmla="*/ 259448 w 2599414"/>
                    <a:gd name="connsiteY15" fmla="*/ 172966 h 3624978"/>
                    <a:gd name="connsiteX16" fmla="*/ 216207 w 2599414"/>
                    <a:gd name="connsiteY16" fmla="*/ 129725 h 3624978"/>
                    <a:gd name="connsiteX17" fmla="*/ 259448 w 2599414"/>
                    <a:gd name="connsiteY17" fmla="*/ 86484 h 3624978"/>
                    <a:gd name="connsiteX18" fmla="*/ 345930 w 2599414"/>
                    <a:gd name="connsiteY18" fmla="*/ 86483 h 3624978"/>
                    <a:gd name="connsiteX19" fmla="*/ 2426449 w 2599414"/>
                    <a:gd name="connsiteY19" fmla="*/ 172965 h 3624978"/>
                    <a:gd name="connsiteX20" fmla="*/ 259448 w 2599414"/>
                    <a:gd name="connsiteY20" fmla="*/ 172965 h 3624978"/>
                    <a:gd name="connsiteX21" fmla="*/ 86483 w 2599414"/>
                    <a:gd name="connsiteY21" fmla="*/ 3452013 h 3624978"/>
                    <a:gd name="connsiteX22" fmla="*/ 129724 w 2599414"/>
                    <a:gd name="connsiteY22" fmla="*/ 3495254 h 3624978"/>
                    <a:gd name="connsiteX23" fmla="*/ 86483 w 2599414"/>
                    <a:gd name="connsiteY23" fmla="*/ 3538495 h 3624978"/>
                    <a:gd name="connsiteX24" fmla="*/ 172965 w 2599414"/>
                    <a:gd name="connsiteY24" fmla="*/ 3538495 h 3624978"/>
                    <a:gd name="connsiteX25" fmla="*/ 86483 w 2599414"/>
                    <a:gd name="connsiteY25" fmla="*/ 3624978 h 3624978"/>
                    <a:gd name="connsiteX26" fmla="*/ 172966 w 2599414"/>
                    <a:gd name="connsiteY26" fmla="*/ 3538495 h 3624978"/>
                    <a:gd name="connsiteX27" fmla="*/ 172965 w 2599414"/>
                    <a:gd name="connsiteY27" fmla="*/ 3452013 h 3624978"/>
                    <a:gd name="connsiteX0" fmla="*/ 86484 w 2599415"/>
                    <a:gd name="connsiteY0" fmla="*/ 3624978 h 3624978"/>
                    <a:gd name="connsiteX1" fmla="*/ 172967 w 2599415"/>
                    <a:gd name="connsiteY1" fmla="*/ 3538495 h 3624978"/>
                    <a:gd name="connsiteX2" fmla="*/ 86484 w 2599415"/>
                    <a:gd name="connsiteY2" fmla="*/ 3538495 h 3624978"/>
                    <a:gd name="connsiteX3" fmla="*/ 129725 w 2599415"/>
                    <a:gd name="connsiteY3" fmla="*/ 3495254 h 3624978"/>
                    <a:gd name="connsiteX4" fmla="*/ 86484 w 2599415"/>
                    <a:gd name="connsiteY4" fmla="*/ 3452013 h 3624978"/>
                    <a:gd name="connsiteX5" fmla="*/ 172966 w 2599415"/>
                    <a:gd name="connsiteY5" fmla="*/ 3452013 h 3624978"/>
                    <a:gd name="connsiteX6" fmla="*/ 172966 w 2599415"/>
                    <a:gd name="connsiteY6" fmla="*/ 86483 h 3624978"/>
                    <a:gd name="connsiteX7" fmla="*/ 259449 w 2599415"/>
                    <a:gd name="connsiteY7" fmla="*/ 0 h 3624978"/>
                    <a:gd name="connsiteX8" fmla="*/ 2512932 w 2599415"/>
                    <a:gd name="connsiteY8" fmla="*/ 0 h 3624978"/>
                    <a:gd name="connsiteX9" fmla="*/ 2599415 w 2599415"/>
                    <a:gd name="connsiteY9" fmla="*/ 86483 h 3624978"/>
                    <a:gd name="connsiteX10" fmla="*/ 2512932 w 2599415"/>
                    <a:gd name="connsiteY10" fmla="*/ 172966 h 3624978"/>
                    <a:gd name="connsiteX11" fmla="*/ 2426450 w 2599415"/>
                    <a:gd name="connsiteY11" fmla="*/ 172965 h 3624978"/>
                    <a:gd name="connsiteX12" fmla="*/ 2426450 w 2599415"/>
                    <a:gd name="connsiteY12" fmla="*/ 3538495 h 3624978"/>
                    <a:gd name="connsiteX13" fmla="*/ 2339967 w 2599415"/>
                    <a:gd name="connsiteY13" fmla="*/ 3624978 h 3624978"/>
                    <a:gd name="connsiteX14" fmla="*/ 86484 w 2599415"/>
                    <a:gd name="connsiteY14" fmla="*/ 3624978 h 3624978"/>
                    <a:gd name="connsiteX15" fmla="*/ 345931 w 2599415"/>
                    <a:gd name="connsiteY15" fmla="*/ 86483 h 3624978"/>
                    <a:gd name="connsiteX16" fmla="*/ 259448 w 2599415"/>
                    <a:gd name="connsiteY16" fmla="*/ 172966 h 3624978"/>
                    <a:gd name="connsiteX17" fmla="*/ 216207 w 2599415"/>
                    <a:gd name="connsiteY17" fmla="*/ 129725 h 3624978"/>
                    <a:gd name="connsiteX18" fmla="*/ 259448 w 2599415"/>
                    <a:gd name="connsiteY18" fmla="*/ 86484 h 3624978"/>
                    <a:gd name="connsiteX19" fmla="*/ 345931 w 2599415"/>
                    <a:gd name="connsiteY19" fmla="*/ 86483 h 3624978"/>
                    <a:gd name="connsiteX0" fmla="*/ 345931 w 2599415"/>
                    <a:gd name="connsiteY0" fmla="*/ 86483 h 3624978"/>
                    <a:gd name="connsiteX1" fmla="*/ 259448 w 2599415"/>
                    <a:gd name="connsiteY1" fmla="*/ 172966 h 3624978"/>
                    <a:gd name="connsiteX2" fmla="*/ 216207 w 2599415"/>
                    <a:gd name="connsiteY2" fmla="*/ 129725 h 3624978"/>
                    <a:gd name="connsiteX3" fmla="*/ 259448 w 2599415"/>
                    <a:gd name="connsiteY3" fmla="*/ 86484 h 3624978"/>
                    <a:gd name="connsiteX4" fmla="*/ 345931 w 2599415"/>
                    <a:gd name="connsiteY4" fmla="*/ 86483 h 3624978"/>
                    <a:gd name="connsiteX5" fmla="*/ 172966 w 2599415"/>
                    <a:gd name="connsiteY5" fmla="*/ 3538495 h 3624978"/>
                    <a:gd name="connsiteX6" fmla="*/ 86483 w 2599415"/>
                    <a:gd name="connsiteY6" fmla="*/ 3624978 h 3624978"/>
                    <a:gd name="connsiteX7" fmla="*/ 0 w 2599415"/>
                    <a:gd name="connsiteY7" fmla="*/ 3538495 h 3624978"/>
                    <a:gd name="connsiteX8" fmla="*/ 86483 w 2599415"/>
                    <a:gd name="connsiteY8" fmla="*/ 3452012 h 3624978"/>
                    <a:gd name="connsiteX9" fmla="*/ 129724 w 2599415"/>
                    <a:gd name="connsiteY9" fmla="*/ 3495253 h 3624978"/>
                    <a:gd name="connsiteX10" fmla="*/ 86483 w 2599415"/>
                    <a:gd name="connsiteY10" fmla="*/ 3538494 h 3624978"/>
                    <a:gd name="connsiteX11" fmla="*/ 172966 w 2599415"/>
                    <a:gd name="connsiteY11" fmla="*/ 3538495 h 3624978"/>
                    <a:gd name="connsiteX0" fmla="*/ 172966 w 2599415"/>
                    <a:gd name="connsiteY0" fmla="*/ 3452013 h 3624978"/>
                    <a:gd name="connsiteX1" fmla="*/ 172966 w 2599415"/>
                    <a:gd name="connsiteY1" fmla="*/ 86483 h 3624978"/>
                    <a:gd name="connsiteX2" fmla="*/ 259449 w 2599415"/>
                    <a:gd name="connsiteY2" fmla="*/ 0 h 3624978"/>
                    <a:gd name="connsiteX3" fmla="*/ 2512932 w 2599415"/>
                    <a:gd name="connsiteY3" fmla="*/ 0 h 3624978"/>
                    <a:gd name="connsiteX4" fmla="*/ 2599415 w 2599415"/>
                    <a:gd name="connsiteY4" fmla="*/ 86483 h 3624978"/>
                    <a:gd name="connsiteX5" fmla="*/ 2512932 w 2599415"/>
                    <a:gd name="connsiteY5" fmla="*/ 172966 h 3624978"/>
                    <a:gd name="connsiteX6" fmla="*/ 2426450 w 2599415"/>
                    <a:gd name="connsiteY6" fmla="*/ 172965 h 3624978"/>
                    <a:gd name="connsiteX7" fmla="*/ 2426450 w 2599415"/>
                    <a:gd name="connsiteY7" fmla="*/ 3538495 h 3624978"/>
                    <a:gd name="connsiteX8" fmla="*/ 2339967 w 2599415"/>
                    <a:gd name="connsiteY8" fmla="*/ 3624978 h 3624978"/>
                    <a:gd name="connsiteX9" fmla="*/ 86484 w 2599415"/>
                    <a:gd name="connsiteY9" fmla="*/ 3624978 h 3624978"/>
                    <a:gd name="connsiteX10" fmla="*/ 1 w 2599415"/>
                    <a:gd name="connsiteY10" fmla="*/ 3538495 h 3624978"/>
                    <a:gd name="connsiteX11" fmla="*/ 86484 w 2599415"/>
                    <a:gd name="connsiteY11" fmla="*/ 3452012 h 3624978"/>
                    <a:gd name="connsiteX12" fmla="*/ 172966 w 2599415"/>
                    <a:gd name="connsiteY12" fmla="*/ 3452013 h 3624978"/>
                    <a:gd name="connsiteX13" fmla="*/ 259449 w 2599415"/>
                    <a:gd name="connsiteY13" fmla="*/ 0 h 3624978"/>
                    <a:gd name="connsiteX14" fmla="*/ 345932 w 2599415"/>
                    <a:gd name="connsiteY14" fmla="*/ 86483 h 3624978"/>
                    <a:gd name="connsiteX15" fmla="*/ 259449 w 2599415"/>
                    <a:gd name="connsiteY15" fmla="*/ 172966 h 3624978"/>
                    <a:gd name="connsiteX16" fmla="*/ 216208 w 2599415"/>
                    <a:gd name="connsiteY16" fmla="*/ 129725 h 3624978"/>
                    <a:gd name="connsiteX17" fmla="*/ 259449 w 2599415"/>
                    <a:gd name="connsiteY17" fmla="*/ 86484 h 3624978"/>
                    <a:gd name="connsiteX18" fmla="*/ 345931 w 2599415"/>
                    <a:gd name="connsiteY18" fmla="*/ 86483 h 3624978"/>
                    <a:gd name="connsiteX19" fmla="*/ 2426450 w 2599415"/>
                    <a:gd name="connsiteY19" fmla="*/ 172965 h 3624978"/>
                    <a:gd name="connsiteX20" fmla="*/ 259449 w 2599415"/>
                    <a:gd name="connsiteY20" fmla="*/ 172965 h 3624978"/>
                    <a:gd name="connsiteX21" fmla="*/ 86484 w 2599415"/>
                    <a:gd name="connsiteY21" fmla="*/ 3452013 h 3624978"/>
                    <a:gd name="connsiteX22" fmla="*/ 129725 w 2599415"/>
                    <a:gd name="connsiteY22" fmla="*/ 3495254 h 3624978"/>
                    <a:gd name="connsiteX23" fmla="*/ 86484 w 2599415"/>
                    <a:gd name="connsiteY23" fmla="*/ 3538495 h 3624978"/>
                    <a:gd name="connsiteX24" fmla="*/ 172966 w 2599415"/>
                    <a:gd name="connsiteY24" fmla="*/ 3538495 h 3624978"/>
                    <a:gd name="connsiteX25" fmla="*/ 102359 w 2599415"/>
                    <a:gd name="connsiteY25" fmla="*/ 3609103 h 3624978"/>
                    <a:gd name="connsiteX26" fmla="*/ 172967 w 2599415"/>
                    <a:gd name="connsiteY26" fmla="*/ 3538495 h 3624978"/>
                    <a:gd name="connsiteX27" fmla="*/ 172966 w 2599415"/>
                    <a:gd name="connsiteY27" fmla="*/ 3452013 h 3624978"/>
                    <a:gd name="connsiteX0" fmla="*/ 86484 w 2599415"/>
                    <a:gd name="connsiteY0" fmla="*/ 3624978 h 3624978"/>
                    <a:gd name="connsiteX1" fmla="*/ 172967 w 2599415"/>
                    <a:gd name="connsiteY1" fmla="*/ 3538495 h 3624978"/>
                    <a:gd name="connsiteX2" fmla="*/ 86484 w 2599415"/>
                    <a:gd name="connsiteY2" fmla="*/ 3538495 h 3624978"/>
                    <a:gd name="connsiteX3" fmla="*/ 129725 w 2599415"/>
                    <a:gd name="connsiteY3" fmla="*/ 3495254 h 3624978"/>
                    <a:gd name="connsiteX4" fmla="*/ 86484 w 2599415"/>
                    <a:gd name="connsiteY4" fmla="*/ 3452013 h 3624978"/>
                    <a:gd name="connsiteX5" fmla="*/ 172966 w 2599415"/>
                    <a:gd name="connsiteY5" fmla="*/ 3452013 h 3624978"/>
                    <a:gd name="connsiteX6" fmla="*/ 172966 w 2599415"/>
                    <a:gd name="connsiteY6" fmla="*/ 86483 h 3624978"/>
                    <a:gd name="connsiteX7" fmla="*/ 259449 w 2599415"/>
                    <a:gd name="connsiteY7" fmla="*/ 0 h 3624978"/>
                    <a:gd name="connsiteX8" fmla="*/ 2512932 w 2599415"/>
                    <a:gd name="connsiteY8" fmla="*/ 0 h 3624978"/>
                    <a:gd name="connsiteX9" fmla="*/ 2599415 w 2599415"/>
                    <a:gd name="connsiteY9" fmla="*/ 86483 h 3624978"/>
                    <a:gd name="connsiteX10" fmla="*/ 2512932 w 2599415"/>
                    <a:gd name="connsiteY10" fmla="*/ 172966 h 3624978"/>
                    <a:gd name="connsiteX11" fmla="*/ 2426450 w 2599415"/>
                    <a:gd name="connsiteY11" fmla="*/ 172965 h 3624978"/>
                    <a:gd name="connsiteX12" fmla="*/ 2426450 w 2599415"/>
                    <a:gd name="connsiteY12" fmla="*/ 3538495 h 3624978"/>
                    <a:gd name="connsiteX13" fmla="*/ 2339967 w 2599415"/>
                    <a:gd name="connsiteY13" fmla="*/ 3624978 h 3624978"/>
                    <a:gd name="connsiteX14" fmla="*/ 86484 w 2599415"/>
                    <a:gd name="connsiteY14" fmla="*/ 3624978 h 3624978"/>
                    <a:gd name="connsiteX15" fmla="*/ 345931 w 2599415"/>
                    <a:gd name="connsiteY15" fmla="*/ 86483 h 3624978"/>
                    <a:gd name="connsiteX16" fmla="*/ 259448 w 2599415"/>
                    <a:gd name="connsiteY16" fmla="*/ 172966 h 3624978"/>
                    <a:gd name="connsiteX17" fmla="*/ 216207 w 2599415"/>
                    <a:gd name="connsiteY17" fmla="*/ 129725 h 3624978"/>
                    <a:gd name="connsiteX18" fmla="*/ 259448 w 2599415"/>
                    <a:gd name="connsiteY18" fmla="*/ 86484 h 3624978"/>
                    <a:gd name="connsiteX19" fmla="*/ 345931 w 2599415"/>
                    <a:gd name="connsiteY19" fmla="*/ 86483 h 3624978"/>
                    <a:gd name="connsiteX0" fmla="*/ 345931 w 2599415"/>
                    <a:gd name="connsiteY0" fmla="*/ 86483 h 3624978"/>
                    <a:gd name="connsiteX1" fmla="*/ 259448 w 2599415"/>
                    <a:gd name="connsiteY1" fmla="*/ 172966 h 3624978"/>
                    <a:gd name="connsiteX2" fmla="*/ 216207 w 2599415"/>
                    <a:gd name="connsiteY2" fmla="*/ 129725 h 3624978"/>
                    <a:gd name="connsiteX3" fmla="*/ 259448 w 2599415"/>
                    <a:gd name="connsiteY3" fmla="*/ 86484 h 3624978"/>
                    <a:gd name="connsiteX4" fmla="*/ 345931 w 2599415"/>
                    <a:gd name="connsiteY4" fmla="*/ 86483 h 3624978"/>
                    <a:gd name="connsiteX5" fmla="*/ 172966 w 2599415"/>
                    <a:gd name="connsiteY5" fmla="*/ 3538495 h 3624978"/>
                    <a:gd name="connsiteX6" fmla="*/ 86483 w 2599415"/>
                    <a:gd name="connsiteY6" fmla="*/ 3624978 h 3624978"/>
                    <a:gd name="connsiteX7" fmla="*/ 0 w 2599415"/>
                    <a:gd name="connsiteY7" fmla="*/ 3538495 h 3624978"/>
                    <a:gd name="connsiteX8" fmla="*/ 86483 w 2599415"/>
                    <a:gd name="connsiteY8" fmla="*/ 3452012 h 3624978"/>
                    <a:gd name="connsiteX9" fmla="*/ 129724 w 2599415"/>
                    <a:gd name="connsiteY9" fmla="*/ 3495253 h 3624978"/>
                    <a:gd name="connsiteX10" fmla="*/ 86483 w 2599415"/>
                    <a:gd name="connsiteY10" fmla="*/ 3538494 h 3624978"/>
                    <a:gd name="connsiteX11" fmla="*/ 172966 w 2599415"/>
                    <a:gd name="connsiteY11" fmla="*/ 3538495 h 3624978"/>
                    <a:gd name="connsiteX0" fmla="*/ 172966 w 2599415"/>
                    <a:gd name="connsiteY0" fmla="*/ 3452013 h 3624978"/>
                    <a:gd name="connsiteX1" fmla="*/ 172966 w 2599415"/>
                    <a:gd name="connsiteY1" fmla="*/ 86483 h 3624978"/>
                    <a:gd name="connsiteX2" fmla="*/ 259449 w 2599415"/>
                    <a:gd name="connsiteY2" fmla="*/ 0 h 3624978"/>
                    <a:gd name="connsiteX3" fmla="*/ 2512932 w 2599415"/>
                    <a:gd name="connsiteY3" fmla="*/ 0 h 3624978"/>
                    <a:gd name="connsiteX4" fmla="*/ 2599415 w 2599415"/>
                    <a:gd name="connsiteY4" fmla="*/ 86483 h 3624978"/>
                    <a:gd name="connsiteX5" fmla="*/ 2512932 w 2599415"/>
                    <a:gd name="connsiteY5" fmla="*/ 172966 h 3624978"/>
                    <a:gd name="connsiteX6" fmla="*/ 2426450 w 2599415"/>
                    <a:gd name="connsiteY6" fmla="*/ 172965 h 3624978"/>
                    <a:gd name="connsiteX7" fmla="*/ 2426450 w 2599415"/>
                    <a:gd name="connsiteY7" fmla="*/ 3538495 h 3624978"/>
                    <a:gd name="connsiteX8" fmla="*/ 2339967 w 2599415"/>
                    <a:gd name="connsiteY8" fmla="*/ 3624978 h 3624978"/>
                    <a:gd name="connsiteX9" fmla="*/ 86484 w 2599415"/>
                    <a:gd name="connsiteY9" fmla="*/ 3624978 h 3624978"/>
                    <a:gd name="connsiteX10" fmla="*/ 1 w 2599415"/>
                    <a:gd name="connsiteY10" fmla="*/ 3538495 h 3624978"/>
                    <a:gd name="connsiteX11" fmla="*/ 86484 w 2599415"/>
                    <a:gd name="connsiteY11" fmla="*/ 3452012 h 3624978"/>
                    <a:gd name="connsiteX12" fmla="*/ 172966 w 2599415"/>
                    <a:gd name="connsiteY12" fmla="*/ 3452013 h 3624978"/>
                    <a:gd name="connsiteX13" fmla="*/ 259449 w 2599415"/>
                    <a:gd name="connsiteY13" fmla="*/ 0 h 3624978"/>
                    <a:gd name="connsiteX14" fmla="*/ 345932 w 2599415"/>
                    <a:gd name="connsiteY14" fmla="*/ 86483 h 3624978"/>
                    <a:gd name="connsiteX15" fmla="*/ 259449 w 2599415"/>
                    <a:gd name="connsiteY15" fmla="*/ 172966 h 3624978"/>
                    <a:gd name="connsiteX16" fmla="*/ 216208 w 2599415"/>
                    <a:gd name="connsiteY16" fmla="*/ 129725 h 3624978"/>
                    <a:gd name="connsiteX17" fmla="*/ 259449 w 2599415"/>
                    <a:gd name="connsiteY17" fmla="*/ 86484 h 3624978"/>
                    <a:gd name="connsiteX18" fmla="*/ 345931 w 2599415"/>
                    <a:gd name="connsiteY18" fmla="*/ 86483 h 3624978"/>
                    <a:gd name="connsiteX19" fmla="*/ 2426450 w 2599415"/>
                    <a:gd name="connsiteY19" fmla="*/ 172965 h 3624978"/>
                    <a:gd name="connsiteX20" fmla="*/ 259449 w 2599415"/>
                    <a:gd name="connsiteY20" fmla="*/ 172965 h 3624978"/>
                    <a:gd name="connsiteX21" fmla="*/ 86484 w 2599415"/>
                    <a:gd name="connsiteY21" fmla="*/ 3452013 h 3624978"/>
                    <a:gd name="connsiteX22" fmla="*/ 129725 w 2599415"/>
                    <a:gd name="connsiteY22" fmla="*/ 3495254 h 3624978"/>
                    <a:gd name="connsiteX23" fmla="*/ 86484 w 2599415"/>
                    <a:gd name="connsiteY23" fmla="*/ 3538495 h 3624978"/>
                    <a:gd name="connsiteX24" fmla="*/ 172966 w 2599415"/>
                    <a:gd name="connsiteY24" fmla="*/ 3538495 h 3624978"/>
                    <a:gd name="connsiteX25" fmla="*/ 89659 w 2599415"/>
                    <a:gd name="connsiteY25" fmla="*/ 3590053 h 3624978"/>
                    <a:gd name="connsiteX26" fmla="*/ 172967 w 2599415"/>
                    <a:gd name="connsiteY26" fmla="*/ 3538495 h 3624978"/>
                    <a:gd name="connsiteX27" fmla="*/ 172966 w 2599415"/>
                    <a:gd name="connsiteY27" fmla="*/ 3452013 h 3624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2599415" h="3624978" stroke="0" extrusionOk="0">
                      <a:moveTo>
                        <a:pt x="86484" y="3624978"/>
                      </a:moveTo>
                      <a:cubicBezTo>
                        <a:pt x="134247" y="3624978"/>
                        <a:pt x="172967" y="3586258"/>
                        <a:pt x="172967" y="3538495"/>
                      </a:cubicBezTo>
                      <a:lnTo>
                        <a:pt x="86484" y="3538495"/>
                      </a:lnTo>
                      <a:cubicBezTo>
                        <a:pt x="110365" y="3538495"/>
                        <a:pt x="129725" y="3519135"/>
                        <a:pt x="129725" y="3495254"/>
                      </a:cubicBezTo>
                      <a:cubicBezTo>
                        <a:pt x="129725" y="3471373"/>
                        <a:pt x="110365" y="3452013"/>
                        <a:pt x="86484" y="3452013"/>
                      </a:cubicBezTo>
                      <a:lnTo>
                        <a:pt x="172966" y="3452013"/>
                      </a:lnTo>
                      <a:lnTo>
                        <a:pt x="172966" y="86483"/>
                      </a:lnTo>
                      <a:cubicBezTo>
                        <a:pt x="172966" y="38720"/>
                        <a:pt x="211686" y="0"/>
                        <a:pt x="259449" y="0"/>
                      </a:cubicBezTo>
                      <a:lnTo>
                        <a:pt x="2512932" y="0"/>
                      </a:lnTo>
                      <a:cubicBezTo>
                        <a:pt x="2560695" y="0"/>
                        <a:pt x="2599415" y="38720"/>
                        <a:pt x="2599415" y="86483"/>
                      </a:cubicBezTo>
                      <a:cubicBezTo>
                        <a:pt x="2599415" y="134246"/>
                        <a:pt x="2560695" y="172966"/>
                        <a:pt x="2512932" y="172966"/>
                      </a:cubicBezTo>
                      <a:lnTo>
                        <a:pt x="2426450" y="172965"/>
                      </a:lnTo>
                      <a:lnTo>
                        <a:pt x="2426450" y="3538495"/>
                      </a:lnTo>
                      <a:cubicBezTo>
                        <a:pt x="2426450" y="3586258"/>
                        <a:pt x="2387730" y="3624978"/>
                        <a:pt x="2339967" y="3624978"/>
                      </a:cubicBezTo>
                      <a:lnTo>
                        <a:pt x="86484" y="3624978"/>
                      </a:lnTo>
                      <a:close/>
                      <a:moveTo>
                        <a:pt x="345931" y="86483"/>
                      </a:moveTo>
                      <a:cubicBezTo>
                        <a:pt x="345931" y="134246"/>
                        <a:pt x="307211" y="172966"/>
                        <a:pt x="259448" y="172966"/>
                      </a:cubicBezTo>
                      <a:cubicBezTo>
                        <a:pt x="235567" y="172966"/>
                        <a:pt x="216207" y="153606"/>
                        <a:pt x="216207" y="129725"/>
                      </a:cubicBezTo>
                      <a:cubicBezTo>
                        <a:pt x="216207" y="105844"/>
                        <a:pt x="235567" y="86484"/>
                        <a:pt x="259448" y="86484"/>
                      </a:cubicBezTo>
                      <a:lnTo>
                        <a:pt x="345931" y="86483"/>
                      </a:lnTo>
                      <a:close/>
                    </a:path>
                    <a:path w="2599415" h="3624978" fill="darkenLess" stroke="0" extrusionOk="0">
                      <a:moveTo>
                        <a:pt x="345931" y="86483"/>
                      </a:moveTo>
                      <a:cubicBezTo>
                        <a:pt x="345931" y="134246"/>
                        <a:pt x="307211" y="172966"/>
                        <a:pt x="259448" y="172966"/>
                      </a:cubicBezTo>
                      <a:cubicBezTo>
                        <a:pt x="235567" y="172966"/>
                        <a:pt x="216207" y="153606"/>
                        <a:pt x="216207" y="129725"/>
                      </a:cubicBezTo>
                      <a:cubicBezTo>
                        <a:pt x="216207" y="105844"/>
                        <a:pt x="235567" y="86484"/>
                        <a:pt x="259448" y="86484"/>
                      </a:cubicBezTo>
                      <a:lnTo>
                        <a:pt x="345931" y="86483"/>
                      </a:lnTo>
                      <a:close/>
                      <a:moveTo>
                        <a:pt x="172966" y="3538495"/>
                      </a:moveTo>
                      <a:cubicBezTo>
                        <a:pt x="172966" y="3586258"/>
                        <a:pt x="134246" y="3624978"/>
                        <a:pt x="86483" y="3624978"/>
                      </a:cubicBezTo>
                      <a:cubicBezTo>
                        <a:pt x="38720" y="3624978"/>
                        <a:pt x="0" y="3586258"/>
                        <a:pt x="0" y="3538495"/>
                      </a:cubicBezTo>
                      <a:cubicBezTo>
                        <a:pt x="0" y="3490732"/>
                        <a:pt x="38720" y="3452012"/>
                        <a:pt x="86483" y="3452012"/>
                      </a:cubicBezTo>
                      <a:cubicBezTo>
                        <a:pt x="110364" y="3452012"/>
                        <a:pt x="129724" y="3471372"/>
                        <a:pt x="129724" y="3495253"/>
                      </a:cubicBezTo>
                      <a:cubicBezTo>
                        <a:pt x="129724" y="3519134"/>
                        <a:pt x="110364" y="3538494"/>
                        <a:pt x="86483" y="3538494"/>
                      </a:cubicBezTo>
                      <a:lnTo>
                        <a:pt x="172966" y="3538495"/>
                      </a:lnTo>
                      <a:close/>
                    </a:path>
                    <a:path w="2599415" h="3624978" fill="none" extrusionOk="0">
                      <a:moveTo>
                        <a:pt x="172966" y="3452013"/>
                      </a:moveTo>
                      <a:lnTo>
                        <a:pt x="172966" y="86483"/>
                      </a:lnTo>
                      <a:cubicBezTo>
                        <a:pt x="172966" y="38720"/>
                        <a:pt x="211686" y="0"/>
                        <a:pt x="259449" y="0"/>
                      </a:cubicBezTo>
                      <a:lnTo>
                        <a:pt x="2512932" y="0"/>
                      </a:lnTo>
                      <a:cubicBezTo>
                        <a:pt x="2560695" y="0"/>
                        <a:pt x="2599415" y="38720"/>
                        <a:pt x="2599415" y="86483"/>
                      </a:cubicBezTo>
                      <a:cubicBezTo>
                        <a:pt x="2599415" y="134246"/>
                        <a:pt x="2560695" y="172966"/>
                        <a:pt x="2512932" y="172966"/>
                      </a:cubicBezTo>
                      <a:lnTo>
                        <a:pt x="2426450" y="172965"/>
                      </a:lnTo>
                      <a:lnTo>
                        <a:pt x="2426450" y="3538495"/>
                      </a:lnTo>
                      <a:cubicBezTo>
                        <a:pt x="2426450" y="3586258"/>
                        <a:pt x="2387730" y="3624978"/>
                        <a:pt x="2339967" y="3624978"/>
                      </a:cubicBezTo>
                      <a:lnTo>
                        <a:pt x="86484" y="3624978"/>
                      </a:lnTo>
                      <a:cubicBezTo>
                        <a:pt x="38721" y="3624978"/>
                        <a:pt x="1" y="3586258"/>
                        <a:pt x="1" y="3538495"/>
                      </a:cubicBezTo>
                      <a:cubicBezTo>
                        <a:pt x="1" y="3490732"/>
                        <a:pt x="38721" y="3452012"/>
                        <a:pt x="86484" y="3452012"/>
                      </a:cubicBezTo>
                      <a:lnTo>
                        <a:pt x="172966" y="3452013"/>
                      </a:lnTo>
                      <a:close/>
                      <a:moveTo>
                        <a:pt x="259449" y="0"/>
                      </a:moveTo>
                      <a:cubicBezTo>
                        <a:pt x="307212" y="0"/>
                        <a:pt x="345932" y="38720"/>
                        <a:pt x="345932" y="86483"/>
                      </a:cubicBezTo>
                      <a:cubicBezTo>
                        <a:pt x="345932" y="134246"/>
                        <a:pt x="307212" y="172966"/>
                        <a:pt x="259449" y="172966"/>
                      </a:cubicBezTo>
                      <a:cubicBezTo>
                        <a:pt x="235568" y="172966"/>
                        <a:pt x="216208" y="153606"/>
                        <a:pt x="216208" y="129725"/>
                      </a:cubicBezTo>
                      <a:cubicBezTo>
                        <a:pt x="216208" y="105844"/>
                        <a:pt x="235568" y="86484"/>
                        <a:pt x="259449" y="86484"/>
                      </a:cubicBezTo>
                      <a:lnTo>
                        <a:pt x="345931" y="86483"/>
                      </a:lnTo>
                      <a:moveTo>
                        <a:pt x="2426450" y="172965"/>
                      </a:moveTo>
                      <a:lnTo>
                        <a:pt x="259449" y="172965"/>
                      </a:lnTo>
                      <a:moveTo>
                        <a:pt x="86484" y="3452013"/>
                      </a:moveTo>
                      <a:cubicBezTo>
                        <a:pt x="110365" y="3452013"/>
                        <a:pt x="129725" y="3471373"/>
                        <a:pt x="129725" y="3495254"/>
                      </a:cubicBezTo>
                      <a:cubicBezTo>
                        <a:pt x="129725" y="3519135"/>
                        <a:pt x="110365" y="3538495"/>
                        <a:pt x="86484" y="3538495"/>
                      </a:cubicBezTo>
                      <a:lnTo>
                        <a:pt x="172966" y="3538495"/>
                      </a:lnTo>
                      <a:moveTo>
                        <a:pt x="89659" y="3590053"/>
                      </a:moveTo>
                      <a:cubicBezTo>
                        <a:pt x="137422" y="3590053"/>
                        <a:pt x="172967" y="3586258"/>
                        <a:pt x="172967" y="3538495"/>
                      </a:cubicBezTo>
                      <a:cubicBezTo>
                        <a:pt x="172967" y="3509668"/>
                        <a:pt x="172966" y="3480840"/>
                        <a:pt x="172966" y="3452013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5E25A942-2CD5-E744-96F3-48B91FAAE7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b="73592"/>
                <a:stretch/>
              </p:blipFill>
              <p:spPr>
                <a:xfrm>
                  <a:off x="4467855" y="2012800"/>
                  <a:ext cx="1898530" cy="501371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530E12AB-90EF-6447-89FE-197A4940B877}"/>
              </a:ext>
            </a:extLst>
          </p:cNvPr>
          <p:cNvSpPr txBox="1"/>
          <p:nvPr/>
        </p:nvSpPr>
        <p:spPr>
          <a:xfrm>
            <a:off x="2503633" y="6401565"/>
            <a:ext cx="1515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buy-many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A1EE638-B9B7-9146-92D3-AC5E1E0B4A02}"/>
              </a:ext>
            </a:extLst>
          </p:cNvPr>
          <p:cNvSpPr txBox="1"/>
          <p:nvPr/>
        </p:nvSpPr>
        <p:spPr>
          <a:xfrm>
            <a:off x="9008721" y="6372262"/>
            <a:ext cx="1132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Buy-many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0DD1B80-0E6A-BF44-A94B-BE455BF28941}"/>
              </a:ext>
            </a:extLst>
          </p:cNvPr>
          <p:cNvSpPr txBox="1"/>
          <p:nvPr/>
        </p:nvSpPr>
        <p:spPr>
          <a:xfrm>
            <a:off x="5635355" y="6396396"/>
            <a:ext cx="1515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buy-many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AC8524E-A805-5640-BD75-62E5EF3E810E}"/>
              </a:ext>
            </a:extLst>
          </p:cNvPr>
          <p:cNvSpPr txBox="1"/>
          <p:nvPr/>
        </p:nvSpPr>
        <p:spPr>
          <a:xfrm>
            <a:off x="8683432" y="5692390"/>
            <a:ext cx="115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½(           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9BBA6E4-54FD-8A49-8022-EB6D2624E63C}"/>
              </a:ext>
            </a:extLst>
          </p:cNvPr>
          <p:cNvSpPr txBox="1"/>
          <p:nvPr/>
        </p:nvSpPr>
        <p:spPr>
          <a:xfrm>
            <a:off x="5370485" y="5697665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½(    )+½(    )</a:t>
            </a:r>
          </a:p>
        </p:txBody>
      </p:sp>
    </p:spTree>
    <p:extLst>
      <p:ext uri="{BB962C8B-B14F-4D97-AF65-F5344CB8AC3E}">
        <p14:creationId xmlns:p14="http://schemas.microsoft.com/office/powerpoint/2010/main" val="207869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45" grpId="0"/>
      <p:bldP spid="46" grpId="0"/>
      <p:bldP spid="47" grpId="0"/>
      <p:bldP spid="48" grpId="0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F5D7F-0131-884E-915A-E2D829658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Buy-many mechanisms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30A91-3633-564F-BF76-49A7B11C0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0962" y="1445741"/>
            <a:ext cx="10243752" cy="4421659"/>
          </a:xfrm>
        </p:spPr>
        <p:txBody>
          <a:bodyPr/>
          <a:lstStyle/>
          <a:p>
            <a:r>
              <a:rPr lang="en-US" dirty="0"/>
              <a:t>In a buy-many strategy, a buyer can purchase any multi-set of menu options at the sum of their prices. The buyer obtains an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independent</a:t>
            </a:r>
            <a:r>
              <a:rPr lang="en-US" dirty="0"/>
              <a:t> draw from each option.</a:t>
            </a:r>
          </a:p>
          <a:p>
            <a:endParaRPr lang="en-US" sz="5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8EE3469-6D9E-D847-9D8F-AD1853172C70}"/>
              </a:ext>
            </a:extLst>
          </p:cNvPr>
          <p:cNvGrpSpPr/>
          <p:nvPr/>
        </p:nvGrpSpPr>
        <p:grpSpPr>
          <a:xfrm>
            <a:off x="2348035" y="3942499"/>
            <a:ext cx="1853825" cy="2320080"/>
            <a:chOff x="7596257" y="2715464"/>
            <a:chExt cx="2304288" cy="266168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712CEB3-E16C-3447-8A66-D62723277D2D}"/>
                </a:ext>
              </a:extLst>
            </p:cNvPr>
            <p:cNvGrpSpPr/>
            <p:nvPr/>
          </p:nvGrpSpPr>
          <p:grpSpPr>
            <a:xfrm>
              <a:off x="8087311" y="4759736"/>
              <a:ext cx="1458297" cy="361112"/>
              <a:chOff x="8087311" y="4759736"/>
              <a:chExt cx="1458297" cy="361112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F5C9EA0-8614-A540-B79E-8F45B2E23E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505037" y="4790128"/>
                <a:ext cx="287958" cy="300328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9B739877-8CAA-334C-9653-258E582F20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87311" y="4759736"/>
                <a:ext cx="346239" cy="361112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3D5CB4CE-3693-2345-9A8F-60C557613EA0}"/>
                      </a:ext>
                    </a:extLst>
                  </p:cNvPr>
                  <p:cNvSpPr txBox="1"/>
                  <p:nvPr/>
                </p:nvSpPr>
                <p:spPr>
                  <a:xfrm>
                    <a:off x="8950573" y="4782881"/>
                    <a:ext cx="595035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400" dirty="0"/>
                      <a:t> $5</a:t>
                    </a:r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4396B40E-4978-F34F-9D5C-2D03086F687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50573" y="4782881"/>
                    <a:ext cx="595035" cy="30777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r="-26316" b="-3636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03CE949-67FE-4048-9B1B-3F1A9A0BA805}"/>
                </a:ext>
              </a:extLst>
            </p:cNvPr>
            <p:cNvGrpSpPr/>
            <p:nvPr/>
          </p:nvGrpSpPr>
          <p:grpSpPr>
            <a:xfrm>
              <a:off x="7596257" y="2715464"/>
              <a:ext cx="2304288" cy="2661684"/>
              <a:chOff x="7596257" y="2715464"/>
              <a:chExt cx="2304288" cy="2661684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8EEE322-D556-7049-99B1-655D60B08C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26547" y="3790766"/>
                <a:ext cx="346239" cy="361112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F64FA33-5C88-BD43-BD05-DECB2B82F7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288854" y="4299503"/>
                <a:ext cx="287958" cy="300328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481DE388-AD26-354E-ADA7-35B9AAE9B83D}"/>
                      </a:ext>
                    </a:extLst>
                  </p:cNvPr>
                  <p:cNvSpPr txBox="1"/>
                  <p:nvPr/>
                </p:nvSpPr>
                <p:spPr>
                  <a:xfrm>
                    <a:off x="8951656" y="3784556"/>
                    <a:ext cx="595035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400" dirty="0"/>
                      <a:t> $1</a:t>
                    </a:r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0DAA3AFE-ADD6-A643-A939-E3F06BAEB04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51656" y="3784556"/>
                    <a:ext cx="595035" cy="30777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t="-4545" r="-26316" b="-3181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2D14F72-D0A0-3F49-A9CA-48C4111451BD}"/>
                      </a:ext>
                    </a:extLst>
                  </p:cNvPr>
                  <p:cNvSpPr txBox="1"/>
                  <p:nvPr/>
                </p:nvSpPr>
                <p:spPr>
                  <a:xfrm>
                    <a:off x="8942867" y="4284027"/>
                    <a:ext cx="595035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400" dirty="0"/>
                      <a:t> $2</a:t>
                    </a: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1987E731-699D-664A-A350-A54BCB0ADF8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42867" y="4284027"/>
                    <a:ext cx="595035" cy="30777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r="-25641" b="-3636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7E658B30-F1B0-4149-AAD1-066061B95B1F}"/>
                  </a:ext>
                </a:extLst>
              </p:cNvPr>
              <p:cNvGrpSpPr/>
              <p:nvPr/>
            </p:nvGrpSpPr>
            <p:grpSpPr>
              <a:xfrm>
                <a:off x="7596257" y="2715464"/>
                <a:ext cx="2304288" cy="2661684"/>
                <a:chOff x="4273800" y="1784491"/>
                <a:chExt cx="2304288" cy="2661684"/>
              </a:xfrm>
            </p:grpSpPr>
            <p:sp>
              <p:nvSpPr>
                <p:cNvPr id="14" name="Vertical Scroll 72">
                  <a:extLst>
                    <a:ext uri="{FF2B5EF4-FFF2-40B4-BE49-F238E27FC236}">
                      <a16:creationId xmlns:a16="http://schemas.microsoft.com/office/drawing/2014/main" id="{11CA7093-20C2-A34A-9D0E-07927E46A5DC}"/>
                    </a:ext>
                  </a:extLst>
                </p:cNvPr>
                <p:cNvSpPr/>
                <p:nvPr/>
              </p:nvSpPr>
              <p:spPr>
                <a:xfrm>
                  <a:off x="4273800" y="1784491"/>
                  <a:ext cx="2304288" cy="2661684"/>
                </a:xfrm>
                <a:custGeom>
                  <a:avLst/>
                  <a:gdLst>
                    <a:gd name="connsiteX0" fmla="*/ 86483 w 2599414"/>
                    <a:gd name="connsiteY0" fmla="*/ 3624978 h 3624978"/>
                    <a:gd name="connsiteX1" fmla="*/ 172966 w 2599414"/>
                    <a:gd name="connsiteY1" fmla="*/ 3538495 h 3624978"/>
                    <a:gd name="connsiteX2" fmla="*/ 86483 w 2599414"/>
                    <a:gd name="connsiteY2" fmla="*/ 3538495 h 3624978"/>
                    <a:gd name="connsiteX3" fmla="*/ 129724 w 2599414"/>
                    <a:gd name="connsiteY3" fmla="*/ 3495254 h 3624978"/>
                    <a:gd name="connsiteX4" fmla="*/ 86483 w 2599414"/>
                    <a:gd name="connsiteY4" fmla="*/ 3452013 h 3624978"/>
                    <a:gd name="connsiteX5" fmla="*/ 172965 w 2599414"/>
                    <a:gd name="connsiteY5" fmla="*/ 3452013 h 3624978"/>
                    <a:gd name="connsiteX6" fmla="*/ 172965 w 2599414"/>
                    <a:gd name="connsiteY6" fmla="*/ 86483 h 3624978"/>
                    <a:gd name="connsiteX7" fmla="*/ 259448 w 2599414"/>
                    <a:gd name="connsiteY7" fmla="*/ 0 h 3624978"/>
                    <a:gd name="connsiteX8" fmla="*/ 2512931 w 2599414"/>
                    <a:gd name="connsiteY8" fmla="*/ 0 h 3624978"/>
                    <a:gd name="connsiteX9" fmla="*/ 2599414 w 2599414"/>
                    <a:gd name="connsiteY9" fmla="*/ 86483 h 3624978"/>
                    <a:gd name="connsiteX10" fmla="*/ 2512931 w 2599414"/>
                    <a:gd name="connsiteY10" fmla="*/ 172966 h 3624978"/>
                    <a:gd name="connsiteX11" fmla="*/ 2426449 w 2599414"/>
                    <a:gd name="connsiteY11" fmla="*/ 172965 h 3624978"/>
                    <a:gd name="connsiteX12" fmla="*/ 2426449 w 2599414"/>
                    <a:gd name="connsiteY12" fmla="*/ 3538495 h 3624978"/>
                    <a:gd name="connsiteX13" fmla="*/ 2339966 w 2599414"/>
                    <a:gd name="connsiteY13" fmla="*/ 3624978 h 3624978"/>
                    <a:gd name="connsiteX14" fmla="*/ 86483 w 2599414"/>
                    <a:gd name="connsiteY14" fmla="*/ 3624978 h 3624978"/>
                    <a:gd name="connsiteX15" fmla="*/ 345930 w 2599414"/>
                    <a:gd name="connsiteY15" fmla="*/ 86483 h 3624978"/>
                    <a:gd name="connsiteX16" fmla="*/ 259447 w 2599414"/>
                    <a:gd name="connsiteY16" fmla="*/ 172966 h 3624978"/>
                    <a:gd name="connsiteX17" fmla="*/ 216206 w 2599414"/>
                    <a:gd name="connsiteY17" fmla="*/ 129725 h 3624978"/>
                    <a:gd name="connsiteX18" fmla="*/ 259447 w 2599414"/>
                    <a:gd name="connsiteY18" fmla="*/ 86484 h 3624978"/>
                    <a:gd name="connsiteX19" fmla="*/ 345930 w 2599414"/>
                    <a:gd name="connsiteY19" fmla="*/ 86483 h 3624978"/>
                    <a:gd name="connsiteX0" fmla="*/ 345930 w 2599414"/>
                    <a:gd name="connsiteY0" fmla="*/ 86483 h 3624978"/>
                    <a:gd name="connsiteX1" fmla="*/ 259447 w 2599414"/>
                    <a:gd name="connsiteY1" fmla="*/ 172966 h 3624978"/>
                    <a:gd name="connsiteX2" fmla="*/ 216206 w 2599414"/>
                    <a:gd name="connsiteY2" fmla="*/ 129725 h 3624978"/>
                    <a:gd name="connsiteX3" fmla="*/ 259447 w 2599414"/>
                    <a:gd name="connsiteY3" fmla="*/ 86484 h 3624978"/>
                    <a:gd name="connsiteX4" fmla="*/ 345930 w 2599414"/>
                    <a:gd name="connsiteY4" fmla="*/ 86483 h 3624978"/>
                    <a:gd name="connsiteX5" fmla="*/ 172965 w 2599414"/>
                    <a:gd name="connsiteY5" fmla="*/ 3538495 h 3624978"/>
                    <a:gd name="connsiteX6" fmla="*/ 86482 w 2599414"/>
                    <a:gd name="connsiteY6" fmla="*/ 3624978 h 3624978"/>
                    <a:gd name="connsiteX7" fmla="*/ -1 w 2599414"/>
                    <a:gd name="connsiteY7" fmla="*/ 3538495 h 3624978"/>
                    <a:gd name="connsiteX8" fmla="*/ 86482 w 2599414"/>
                    <a:gd name="connsiteY8" fmla="*/ 3452012 h 3624978"/>
                    <a:gd name="connsiteX9" fmla="*/ 129723 w 2599414"/>
                    <a:gd name="connsiteY9" fmla="*/ 3495253 h 3624978"/>
                    <a:gd name="connsiteX10" fmla="*/ 86482 w 2599414"/>
                    <a:gd name="connsiteY10" fmla="*/ 3538494 h 3624978"/>
                    <a:gd name="connsiteX11" fmla="*/ 172965 w 2599414"/>
                    <a:gd name="connsiteY11" fmla="*/ 3538495 h 3624978"/>
                    <a:gd name="connsiteX0" fmla="*/ 172965 w 2599414"/>
                    <a:gd name="connsiteY0" fmla="*/ 3452013 h 3624978"/>
                    <a:gd name="connsiteX1" fmla="*/ 172965 w 2599414"/>
                    <a:gd name="connsiteY1" fmla="*/ 86483 h 3624978"/>
                    <a:gd name="connsiteX2" fmla="*/ 259448 w 2599414"/>
                    <a:gd name="connsiteY2" fmla="*/ 0 h 3624978"/>
                    <a:gd name="connsiteX3" fmla="*/ 2512931 w 2599414"/>
                    <a:gd name="connsiteY3" fmla="*/ 0 h 3624978"/>
                    <a:gd name="connsiteX4" fmla="*/ 2599414 w 2599414"/>
                    <a:gd name="connsiteY4" fmla="*/ 86483 h 3624978"/>
                    <a:gd name="connsiteX5" fmla="*/ 2512931 w 2599414"/>
                    <a:gd name="connsiteY5" fmla="*/ 172966 h 3624978"/>
                    <a:gd name="connsiteX6" fmla="*/ 2426449 w 2599414"/>
                    <a:gd name="connsiteY6" fmla="*/ 172965 h 3624978"/>
                    <a:gd name="connsiteX7" fmla="*/ 2426449 w 2599414"/>
                    <a:gd name="connsiteY7" fmla="*/ 3538495 h 3624978"/>
                    <a:gd name="connsiteX8" fmla="*/ 2339966 w 2599414"/>
                    <a:gd name="connsiteY8" fmla="*/ 3624978 h 3624978"/>
                    <a:gd name="connsiteX9" fmla="*/ 86483 w 2599414"/>
                    <a:gd name="connsiteY9" fmla="*/ 3624978 h 3624978"/>
                    <a:gd name="connsiteX10" fmla="*/ 0 w 2599414"/>
                    <a:gd name="connsiteY10" fmla="*/ 3538495 h 3624978"/>
                    <a:gd name="connsiteX11" fmla="*/ 86483 w 2599414"/>
                    <a:gd name="connsiteY11" fmla="*/ 3452012 h 3624978"/>
                    <a:gd name="connsiteX12" fmla="*/ 172965 w 2599414"/>
                    <a:gd name="connsiteY12" fmla="*/ 3452013 h 3624978"/>
                    <a:gd name="connsiteX13" fmla="*/ 259448 w 2599414"/>
                    <a:gd name="connsiteY13" fmla="*/ 0 h 3624978"/>
                    <a:gd name="connsiteX14" fmla="*/ 345931 w 2599414"/>
                    <a:gd name="connsiteY14" fmla="*/ 86483 h 3624978"/>
                    <a:gd name="connsiteX15" fmla="*/ 259448 w 2599414"/>
                    <a:gd name="connsiteY15" fmla="*/ 172966 h 3624978"/>
                    <a:gd name="connsiteX16" fmla="*/ 216207 w 2599414"/>
                    <a:gd name="connsiteY16" fmla="*/ 129725 h 3624978"/>
                    <a:gd name="connsiteX17" fmla="*/ 259448 w 2599414"/>
                    <a:gd name="connsiteY17" fmla="*/ 86484 h 3624978"/>
                    <a:gd name="connsiteX18" fmla="*/ 345930 w 2599414"/>
                    <a:gd name="connsiteY18" fmla="*/ 86483 h 3624978"/>
                    <a:gd name="connsiteX19" fmla="*/ 2426449 w 2599414"/>
                    <a:gd name="connsiteY19" fmla="*/ 172965 h 3624978"/>
                    <a:gd name="connsiteX20" fmla="*/ 259448 w 2599414"/>
                    <a:gd name="connsiteY20" fmla="*/ 172965 h 3624978"/>
                    <a:gd name="connsiteX21" fmla="*/ 86483 w 2599414"/>
                    <a:gd name="connsiteY21" fmla="*/ 3452013 h 3624978"/>
                    <a:gd name="connsiteX22" fmla="*/ 129724 w 2599414"/>
                    <a:gd name="connsiteY22" fmla="*/ 3495254 h 3624978"/>
                    <a:gd name="connsiteX23" fmla="*/ 86483 w 2599414"/>
                    <a:gd name="connsiteY23" fmla="*/ 3538495 h 3624978"/>
                    <a:gd name="connsiteX24" fmla="*/ 172965 w 2599414"/>
                    <a:gd name="connsiteY24" fmla="*/ 3538495 h 3624978"/>
                    <a:gd name="connsiteX25" fmla="*/ 86483 w 2599414"/>
                    <a:gd name="connsiteY25" fmla="*/ 3624978 h 3624978"/>
                    <a:gd name="connsiteX26" fmla="*/ 172966 w 2599414"/>
                    <a:gd name="connsiteY26" fmla="*/ 3538495 h 3624978"/>
                    <a:gd name="connsiteX27" fmla="*/ 172965 w 2599414"/>
                    <a:gd name="connsiteY27" fmla="*/ 3452013 h 3624978"/>
                    <a:gd name="connsiteX0" fmla="*/ 86484 w 2599415"/>
                    <a:gd name="connsiteY0" fmla="*/ 3624978 h 3624978"/>
                    <a:gd name="connsiteX1" fmla="*/ 172967 w 2599415"/>
                    <a:gd name="connsiteY1" fmla="*/ 3538495 h 3624978"/>
                    <a:gd name="connsiteX2" fmla="*/ 86484 w 2599415"/>
                    <a:gd name="connsiteY2" fmla="*/ 3538495 h 3624978"/>
                    <a:gd name="connsiteX3" fmla="*/ 129725 w 2599415"/>
                    <a:gd name="connsiteY3" fmla="*/ 3495254 h 3624978"/>
                    <a:gd name="connsiteX4" fmla="*/ 86484 w 2599415"/>
                    <a:gd name="connsiteY4" fmla="*/ 3452013 h 3624978"/>
                    <a:gd name="connsiteX5" fmla="*/ 172966 w 2599415"/>
                    <a:gd name="connsiteY5" fmla="*/ 3452013 h 3624978"/>
                    <a:gd name="connsiteX6" fmla="*/ 172966 w 2599415"/>
                    <a:gd name="connsiteY6" fmla="*/ 86483 h 3624978"/>
                    <a:gd name="connsiteX7" fmla="*/ 259449 w 2599415"/>
                    <a:gd name="connsiteY7" fmla="*/ 0 h 3624978"/>
                    <a:gd name="connsiteX8" fmla="*/ 2512932 w 2599415"/>
                    <a:gd name="connsiteY8" fmla="*/ 0 h 3624978"/>
                    <a:gd name="connsiteX9" fmla="*/ 2599415 w 2599415"/>
                    <a:gd name="connsiteY9" fmla="*/ 86483 h 3624978"/>
                    <a:gd name="connsiteX10" fmla="*/ 2512932 w 2599415"/>
                    <a:gd name="connsiteY10" fmla="*/ 172966 h 3624978"/>
                    <a:gd name="connsiteX11" fmla="*/ 2426450 w 2599415"/>
                    <a:gd name="connsiteY11" fmla="*/ 172965 h 3624978"/>
                    <a:gd name="connsiteX12" fmla="*/ 2426450 w 2599415"/>
                    <a:gd name="connsiteY12" fmla="*/ 3538495 h 3624978"/>
                    <a:gd name="connsiteX13" fmla="*/ 2339967 w 2599415"/>
                    <a:gd name="connsiteY13" fmla="*/ 3624978 h 3624978"/>
                    <a:gd name="connsiteX14" fmla="*/ 86484 w 2599415"/>
                    <a:gd name="connsiteY14" fmla="*/ 3624978 h 3624978"/>
                    <a:gd name="connsiteX15" fmla="*/ 345931 w 2599415"/>
                    <a:gd name="connsiteY15" fmla="*/ 86483 h 3624978"/>
                    <a:gd name="connsiteX16" fmla="*/ 259448 w 2599415"/>
                    <a:gd name="connsiteY16" fmla="*/ 172966 h 3624978"/>
                    <a:gd name="connsiteX17" fmla="*/ 216207 w 2599415"/>
                    <a:gd name="connsiteY17" fmla="*/ 129725 h 3624978"/>
                    <a:gd name="connsiteX18" fmla="*/ 259448 w 2599415"/>
                    <a:gd name="connsiteY18" fmla="*/ 86484 h 3624978"/>
                    <a:gd name="connsiteX19" fmla="*/ 345931 w 2599415"/>
                    <a:gd name="connsiteY19" fmla="*/ 86483 h 3624978"/>
                    <a:gd name="connsiteX0" fmla="*/ 345931 w 2599415"/>
                    <a:gd name="connsiteY0" fmla="*/ 86483 h 3624978"/>
                    <a:gd name="connsiteX1" fmla="*/ 259448 w 2599415"/>
                    <a:gd name="connsiteY1" fmla="*/ 172966 h 3624978"/>
                    <a:gd name="connsiteX2" fmla="*/ 216207 w 2599415"/>
                    <a:gd name="connsiteY2" fmla="*/ 129725 h 3624978"/>
                    <a:gd name="connsiteX3" fmla="*/ 259448 w 2599415"/>
                    <a:gd name="connsiteY3" fmla="*/ 86484 h 3624978"/>
                    <a:gd name="connsiteX4" fmla="*/ 345931 w 2599415"/>
                    <a:gd name="connsiteY4" fmla="*/ 86483 h 3624978"/>
                    <a:gd name="connsiteX5" fmla="*/ 172966 w 2599415"/>
                    <a:gd name="connsiteY5" fmla="*/ 3538495 h 3624978"/>
                    <a:gd name="connsiteX6" fmla="*/ 86483 w 2599415"/>
                    <a:gd name="connsiteY6" fmla="*/ 3624978 h 3624978"/>
                    <a:gd name="connsiteX7" fmla="*/ 0 w 2599415"/>
                    <a:gd name="connsiteY7" fmla="*/ 3538495 h 3624978"/>
                    <a:gd name="connsiteX8" fmla="*/ 86483 w 2599415"/>
                    <a:gd name="connsiteY8" fmla="*/ 3452012 h 3624978"/>
                    <a:gd name="connsiteX9" fmla="*/ 129724 w 2599415"/>
                    <a:gd name="connsiteY9" fmla="*/ 3495253 h 3624978"/>
                    <a:gd name="connsiteX10" fmla="*/ 86483 w 2599415"/>
                    <a:gd name="connsiteY10" fmla="*/ 3538494 h 3624978"/>
                    <a:gd name="connsiteX11" fmla="*/ 172966 w 2599415"/>
                    <a:gd name="connsiteY11" fmla="*/ 3538495 h 3624978"/>
                    <a:gd name="connsiteX0" fmla="*/ 172966 w 2599415"/>
                    <a:gd name="connsiteY0" fmla="*/ 3452013 h 3624978"/>
                    <a:gd name="connsiteX1" fmla="*/ 172966 w 2599415"/>
                    <a:gd name="connsiteY1" fmla="*/ 86483 h 3624978"/>
                    <a:gd name="connsiteX2" fmla="*/ 259449 w 2599415"/>
                    <a:gd name="connsiteY2" fmla="*/ 0 h 3624978"/>
                    <a:gd name="connsiteX3" fmla="*/ 2512932 w 2599415"/>
                    <a:gd name="connsiteY3" fmla="*/ 0 h 3624978"/>
                    <a:gd name="connsiteX4" fmla="*/ 2599415 w 2599415"/>
                    <a:gd name="connsiteY4" fmla="*/ 86483 h 3624978"/>
                    <a:gd name="connsiteX5" fmla="*/ 2512932 w 2599415"/>
                    <a:gd name="connsiteY5" fmla="*/ 172966 h 3624978"/>
                    <a:gd name="connsiteX6" fmla="*/ 2426450 w 2599415"/>
                    <a:gd name="connsiteY6" fmla="*/ 172965 h 3624978"/>
                    <a:gd name="connsiteX7" fmla="*/ 2426450 w 2599415"/>
                    <a:gd name="connsiteY7" fmla="*/ 3538495 h 3624978"/>
                    <a:gd name="connsiteX8" fmla="*/ 2339967 w 2599415"/>
                    <a:gd name="connsiteY8" fmla="*/ 3624978 h 3624978"/>
                    <a:gd name="connsiteX9" fmla="*/ 86484 w 2599415"/>
                    <a:gd name="connsiteY9" fmla="*/ 3624978 h 3624978"/>
                    <a:gd name="connsiteX10" fmla="*/ 1 w 2599415"/>
                    <a:gd name="connsiteY10" fmla="*/ 3538495 h 3624978"/>
                    <a:gd name="connsiteX11" fmla="*/ 86484 w 2599415"/>
                    <a:gd name="connsiteY11" fmla="*/ 3452012 h 3624978"/>
                    <a:gd name="connsiteX12" fmla="*/ 172966 w 2599415"/>
                    <a:gd name="connsiteY12" fmla="*/ 3452013 h 3624978"/>
                    <a:gd name="connsiteX13" fmla="*/ 259449 w 2599415"/>
                    <a:gd name="connsiteY13" fmla="*/ 0 h 3624978"/>
                    <a:gd name="connsiteX14" fmla="*/ 345932 w 2599415"/>
                    <a:gd name="connsiteY14" fmla="*/ 86483 h 3624978"/>
                    <a:gd name="connsiteX15" fmla="*/ 259449 w 2599415"/>
                    <a:gd name="connsiteY15" fmla="*/ 172966 h 3624978"/>
                    <a:gd name="connsiteX16" fmla="*/ 216208 w 2599415"/>
                    <a:gd name="connsiteY16" fmla="*/ 129725 h 3624978"/>
                    <a:gd name="connsiteX17" fmla="*/ 259449 w 2599415"/>
                    <a:gd name="connsiteY17" fmla="*/ 86484 h 3624978"/>
                    <a:gd name="connsiteX18" fmla="*/ 345931 w 2599415"/>
                    <a:gd name="connsiteY18" fmla="*/ 86483 h 3624978"/>
                    <a:gd name="connsiteX19" fmla="*/ 2426450 w 2599415"/>
                    <a:gd name="connsiteY19" fmla="*/ 172965 h 3624978"/>
                    <a:gd name="connsiteX20" fmla="*/ 259449 w 2599415"/>
                    <a:gd name="connsiteY20" fmla="*/ 172965 h 3624978"/>
                    <a:gd name="connsiteX21" fmla="*/ 86484 w 2599415"/>
                    <a:gd name="connsiteY21" fmla="*/ 3452013 h 3624978"/>
                    <a:gd name="connsiteX22" fmla="*/ 129725 w 2599415"/>
                    <a:gd name="connsiteY22" fmla="*/ 3495254 h 3624978"/>
                    <a:gd name="connsiteX23" fmla="*/ 86484 w 2599415"/>
                    <a:gd name="connsiteY23" fmla="*/ 3538495 h 3624978"/>
                    <a:gd name="connsiteX24" fmla="*/ 172966 w 2599415"/>
                    <a:gd name="connsiteY24" fmla="*/ 3538495 h 3624978"/>
                    <a:gd name="connsiteX25" fmla="*/ 102359 w 2599415"/>
                    <a:gd name="connsiteY25" fmla="*/ 3609103 h 3624978"/>
                    <a:gd name="connsiteX26" fmla="*/ 172967 w 2599415"/>
                    <a:gd name="connsiteY26" fmla="*/ 3538495 h 3624978"/>
                    <a:gd name="connsiteX27" fmla="*/ 172966 w 2599415"/>
                    <a:gd name="connsiteY27" fmla="*/ 3452013 h 3624978"/>
                    <a:gd name="connsiteX0" fmla="*/ 86484 w 2599415"/>
                    <a:gd name="connsiteY0" fmla="*/ 3624978 h 3624978"/>
                    <a:gd name="connsiteX1" fmla="*/ 172967 w 2599415"/>
                    <a:gd name="connsiteY1" fmla="*/ 3538495 h 3624978"/>
                    <a:gd name="connsiteX2" fmla="*/ 86484 w 2599415"/>
                    <a:gd name="connsiteY2" fmla="*/ 3538495 h 3624978"/>
                    <a:gd name="connsiteX3" fmla="*/ 129725 w 2599415"/>
                    <a:gd name="connsiteY3" fmla="*/ 3495254 h 3624978"/>
                    <a:gd name="connsiteX4" fmla="*/ 86484 w 2599415"/>
                    <a:gd name="connsiteY4" fmla="*/ 3452013 h 3624978"/>
                    <a:gd name="connsiteX5" fmla="*/ 172966 w 2599415"/>
                    <a:gd name="connsiteY5" fmla="*/ 3452013 h 3624978"/>
                    <a:gd name="connsiteX6" fmla="*/ 172966 w 2599415"/>
                    <a:gd name="connsiteY6" fmla="*/ 86483 h 3624978"/>
                    <a:gd name="connsiteX7" fmla="*/ 259449 w 2599415"/>
                    <a:gd name="connsiteY7" fmla="*/ 0 h 3624978"/>
                    <a:gd name="connsiteX8" fmla="*/ 2512932 w 2599415"/>
                    <a:gd name="connsiteY8" fmla="*/ 0 h 3624978"/>
                    <a:gd name="connsiteX9" fmla="*/ 2599415 w 2599415"/>
                    <a:gd name="connsiteY9" fmla="*/ 86483 h 3624978"/>
                    <a:gd name="connsiteX10" fmla="*/ 2512932 w 2599415"/>
                    <a:gd name="connsiteY10" fmla="*/ 172966 h 3624978"/>
                    <a:gd name="connsiteX11" fmla="*/ 2426450 w 2599415"/>
                    <a:gd name="connsiteY11" fmla="*/ 172965 h 3624978"/>
                    <a:gd name="connsiteX12" fmla="*/ 2426450 w 2599415"/>
                    <a:gd name="connsiteY12" fmla="*/ 3538495 h 3624978"/>
                    <a:gd name="connsiteX13" fmla="*/ 2339967 w 2599415"/>
                    <a:gd name="connsiteY13" fmla="*/ 3624978 h 3624978"/>
                    <a:gd name="connsiteX14" fmla="*/ 86484 w 2599415"/>
                    <a:gd name="connsiteY14" fmla="*/ 3624978 h 3624978"/>
                    <a:gd name="connsiteX15" fmla="*/ 345931 w 2599415"/>
                    <a:gd name="connsiteY15" fmla="*/ 86483 h 3624978"/>
                    <a:gd name="connsiteX16" fmla="*/ 259448 w 2599415"/>
                    <a:gd name="connsiteY16" fmla="*/ 172966 h 3624978"/>
                    <a:gd name="connsiteX17" fmla="*/ 216207 w 2599415"/>
                    <a:gd name="connsiteY17" fmla="*/ 129725 h 3624978"/>
                    <a:gd name="connsiteX18" fmla="*/ 259448 w 2599415"/>
                    <a:gd name="connsiteY18" fmla="*/ 86484 h 3624978"/>
                    <a:gd name="connsiteX19" fmla="*/ 345931 w 2599415"/>
                    <a:gd name="connsiteY19" fmla="*/ 86483 h 3624978"/>
                    <a:gd name="connsiteX0" fmla="*/ 345931 w 2599415"/>
                    <a:gd name="connsiteY0" fmla="*/ 86483 h 3624978"/>
                    <a:gd name="connsiteX1" fmla="*/ 259448 w 2599415"/>
                    <a:gd name="connsiteY1" fmla="*/ 172966 h 3624978"/>
                    <a:gd name="connsiteX2" fmla="*/ 216207 w 2599415"/>
                    <a:gd name="connsiteY2" fmla="*/ 129725 h 3624978"/>
                    <a:gd name="connsiteX3" fmla="*/ 259448 w 2599415"/>
                    <a:gd name="connsiteY3" fmla="*/ 86484 h 3624978"/>
                    <a:gd name="connsiteX4" fmla="*/ 345931 w 2599415"/>
                    <a:gd name="connsiteY4" fmla="*/ 86483 h 3624978"/>
                    <a:gd name="connsiteX5" fmla="*/ 172966 w 2599415"/>
                    <a:gd name="connsiteY5" fmla="*/ 3538495 h 3624978"/>
                    <a:gd name="connsiteX6" fmla="*/ 86483 w 2599415"/>
                    <a:gd name="connsiteY6" fmla="*/ 3624978 h 3624978"/>
                    <a:gd name="connsiteX7" fmla="*/ 0 w 2599415"/>
                    <a:gd name="connsiteY7" fmla="*/ 3538495 h 3624978"/>
                    <a:gd name="connsiteX8" fmla="*/ 86483 w 2599415"/>
                    <a:gd name="connsiteY8" fmla="*/ 3452012 h 3624978"/>
                    <a:gd name="connsiteX9" fmla="*/ 129724 w 2599415"/>
                    <a:gd name="connsiteY9" fmla="*/ 3495253 h 3624978"/>
                    <a:gd name="connsiteX10" fmla="*/ 86483 w 2599415"/>
                    <a:gd name="connsiteY10" fmla="*/ 3538494 h 3624978"/>
                    <a:gd name="connsiteX11" fmla="*/ 172966 w 2599415"/>
                    <a:gd name="connsiteY11" fmla="*/ 3538495 h 3624978"/>
                    <a:gd name="connsiteX0" fmla="*/ 172966 w 2599415"/>
                    <a:gd name="connsiteY0" fmla="*/ 3452013 h 3624978"/>
                    <a:gd name="connsiteX1" fmla="*/ 172966 w 2599415"/>
                    <a:gd name="connsiteY1" fmla="*/ 86483 h 3624978"/>
                    <a:gd name="connsiteX2" fmla="*/ 259449 w 2599415"/>
                    <a:gd name="connsiteY2" fmla="*/ 0 h 3624978"/>
                    <a:gd name="connsiteX3" fmla="*/ 2512932 w 2599415"/>
                    <a:gd name="connsiteY3" fmla="*/ 0 h 3624978"/>
                    <a:gd name="connsiteX4" fmla="*/ 2599415 w 2599415"/>
                    <a:gd name="connsiteY4" fmla="*/ 86483 h 3624978"/>
                    <a:gd name="connsiteX5" fmla="*/ 2512932 w 2599415"/>
                    <a:gd name="connsiteY5" fmla="*/ 172966 h 3624978"/>
                    <a:gd name="connsiteX6" fmla="*/ 2426450 w 2599415"/>
                    <a:gd name="connsiteY6" fmla="*/ 172965 h 3624978"/>
                    <a:gd name="connsiteX7" fmla="*/ 2426450 w 2599415"/>
                    <a:gd name="connsiteY7" fmla="*/ 3538495 h 3624978"/>
                    <a:gd name="connsiteX8" fmla="*/ 2339967 w 2599415"/>
                    <a:gd name="connsiteY8" fmla="*/ 3624978 h 3624978"/>
                    <a:gd name="connsiteX9" fmla="*/ 86484 w 2599415"/>
                    <a:gd name="connsiteY9" fmla="*/ 3624978 h 3624978"/>
                    <a:gd name="connsiteX10" fmla="*/ 1 w 2599415"/>
                    <a:gd name="connsiteY10" fmla="*/ 3538495 h 3624978"/>
                    <a:gd name="connsiteX11" fmla="*/ 86484 w 2599415"/>
                    <a:gd name="connsiteY11" fmla="*/ 3452012 h 3624978"/>
                    <a:gd name="connsiteX12" fmla="*/ 172966 w 2599415"/>
                    <a:gd name="connsiteY12" fmla="*/ 3452013 h 3624978"/>
                    <a:gd name="connsiteX13" fmla="*/ 259449 w 2599415"/>
                    <a:gd name="connsiteY13" fmla="*/ 0 h 3624978"/>
                    <a:gd name="connsiteX14" fmla="*/ 345932 w 2599415"/>
                    <a:gd name="connsiteY14" fmla="*/ 86483 h 3624978"/>
                    <a:gd name="connsiteX15" fmla="*/ 259449 w 2599415"/>
                    <a:gd name="connsiteY15" fmla="*/ 172966 h 3624978"/>
                    <a:gd name="connsiteX16" fmla="*/ 216208 w 2599415"/>
                    <a:gd name="connsiteY16" fmla="*/ 129725 h 3624978"/>
                    <a:gd name="connsiteX17" fmla="*/ 259449 w 2599415"/>
                    <a:gd name="connsiteY17" fmla="*/ 86484 h 3624978"/>
                    <a:gd name="connsiteX18" fmla="*/ 345931 w 2599415"/>
                    <a:gd name="connsiteY18" fmla="*/ 86483 h 3624978"/>
                    <a:gd name="connsiteX19" fmla="*/ 2426450 w 2599415"/>
                    <a:gd name="connsiteY19" fmla="*/ 172965 h 3624978"/>
                    <a:gd name="connsiteX20" fmla="*/ 259449 w 2599415"/>
                    <a:gd name="connsiteY20" fmla="*/ 172965 h 3624978"/>
                    <a:gd name="connsiteX21" fmla="*/ 86484 w 2599415"/>
                    <a:gd name="connsiteY21" fmla="*/ 3452013 h 3624978"/>
                    <a:gd name="connsiteX22" fmla="*/ 129725 w 2599415"/>
                    <a:gd name="connsiteY22" fmla="*/ 3495254 h 3624978"/>
                    <a:gd name="connsiteX23" fmla="*/ 86484 w 2599415"/>
                    <a:gd name="connsiteY23" fmla="*/ 3538495 h 3624978"/>
                    <a:gd name="connsiteX24" fmla="*/ 172966 w 2599415"/>
                    <a:gd name="connsiteY24" fmla="*/ 3538495 h 3624978"/>
                    <a:gd name="connsiteX25" fmla="*/ 89659 w 2599415"/>
                    <a:gd name="connsiteY25" fmla="*/ 3590053 h 3624978"/>
                    <a:gd name="connsiteX26" fmla="*/ 172967 w 2599415"/>
                    <a:gd name="connsiteY26" fmla="*/ 3538495 h 3624978"/>
                    <a:gd name="connsiteX27" fmla="*/ 172966 w 2599415"/>
                    <a:gd name="connsiteY27" fmla="*/ 3452013 h 3624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2599415" h="3624978" stroke="0" extrusionOk="0">
                      <a:moveTo>
                        <a:pt x="86484" y="3624978"/>
                      </a:moveTo>
                      <a:cubicBezTo>
                        <a:pt x="134247" y="3624978"/>
                        <a:pt x="172967" y="3586258"/>
                        <a:pt x="172967" y="3538495"/>
                      </a:cubicBezTo>
                      <a:lnTo>
                        <a:pt x="86484" y="3538495"/>
                      </a:lnTo>
                      <a:cubicBezTo>
                        <a:pt x="110365" y="3538495"/>
                        <a:pt x="129725" y="3519135"/>
                        <a:pt x="129725" y="3495254"/>
                      </a:cubicBezTo>
                      <a:cubicBezTo>
                        <a:pt x="129725" y="3471373"/>
                        <a:pt x="110365" y="3452013"/>
                        <a:pt x="86484" y="3452013"/>
                      </a:cubicBezTo>
                      <a:lnTo>
                        <a:pt x="172966" y="3452013"/>
                      </a:lnTo>
                      <a:lnTo>
                        <a:pt x="172966" y="86483"/>
                      </a:lnTo>
                      <a:cubicBezTo>
                        <a:pt x="172966" y="38720"/>
                        <a:pt x="211686" y="0"/>
                        <a:pt x="259449" y="0"/>
                      </a:cubicBezTo>
                      <a:lnTo>
                        <a:pt x="2512932" y="0"/>
                      </a:lnTo>
                      <a:cubicBezTo>
                        <a:pt x="2560695" y="0"/>
                        <a:pt x="2599415" y="38720"/>
                        <a:pt x="2599415" y="86483"/>
                      </a:cubicBezTo>
                      <a:cubicBezTo>
                        <a:pt x="2599415" y="134246"/>
                        <a:pt x="2560695" y="172966"/>
                        <a:pt x="2512932" y="172966"/>
                      </a:cubicBezTo>
                      <a:lnTo>
                        <a:pt x="2426450" y="172965"/>
                      </a:lnTo>
                      <a:lnTo>
                        <a:pt x="2426450" y="3538495"/>
                      </a:lnTo>
                      <a:cubicBezTo>
                        <a:pt x="2426450" y="3586258"/>
                        <a:pt x="2387730" y="3624978"/>
                        <a:pt x="2339967" y="3624978"/>
                      </a:cubicBezTo>
                      <a:lnTo>
                        <a:pt x="86484" y="3624978"/>
                      </a:lnTo>
                      <a:close/>
                      <a:moveTo>
                        <a:pt x="345931" y="86483"/>
                      </a:moveTo>
                      <a:cubicBezTo>
                        <a:pt x="345931" y="134246"/>
                        <a:pt x="307211" y="172966"/>
                        <a:pt x="259448" y="172966"/>
                      </a:cubicBezTo>
                      <a:cubicBezTo>
                        <a:pt x="235567" y="172966"/>
                        <a:pt x="216207" y="153606"/>
                        <a:pt x="216207" y="129725"/>
                      </a:cubicBezTo>
                      <a:cubicBezTo>
                        <a:pt x="216207" y="105844"/>
                        <a:pt x="235567" y="86484"/>
                        <a:pt x="259448" y="86484"/>
                      </a:cubicBezTo>
                      <a:lnTo>
                        <a:pt x="345931" y="86483"/>
                      </a:lnTo>
                      <a:close/>
                    </a:path>
                    <a:path w="2599415" h="3624978" fill="darkenLess" stroke="0" extrusionOk="0">
                      <a:moveTo>
                        <a:pt x="345931" y="86483"/>
                      </a:moveTo>
                      <a:cubicBezTo>
                        <a:pt x="345931" y="134246"/>
                        <a:pt x="307211" y="172966"/>
                        <a:pt x="259448" y="172966"/>
                      </a:cubicBezTo>
                      <a:cubicBezTo>
                        <a:pt x="235567" y="172966"/>
                        <a:pt x="216207" y="153606"/>
                        <a:pt x="216207" y="129725"/>
                      </a:cubicBezTo>
                      <a:cubicBezTo>
                        <a:pt x="216207" y="105844"/>
                        <a:pt x="235567" y="86484"/>
                        <a:pt x="259448" y="86484"/>
                      </a:cubicBezTo>
                      <a:lnTo>
                        <a:pt x="345931" y="86483"/>
                      </a:lnTo>
                      <a:close/>
                      <a:moveTo>
                        <a:pt x="172966" y="3538495"/>
                      </a:moveTo>
                      <a:cubicBezTo>
                        <a:pt x="172966" y="3586258"/>
                        <a:pt x="134246" y="3624978"/>
                        <a:pt x="86483" y="3624978"/>
                      </a:cubicBezTo>
                      <a:cubicBezTo>
                        <a:pt x="38720" y="3624978"/>
                        <a:pt x="0" y="3586258"/>
                        <a:pt x="0" y="3538495"/>
                      </a:cubicBezTo>
                      <a:cubicBezTo>
                        <a:pt x="0" y="3490732"/>
                        <a:pt x="38720" y="3452012"/>
                        <a:pt x="86483" y="3452012"/>
                      </a:cubicBezTo>
                      <a:cubicBezTo>
                        <a:pt x="110364" y="3452012"/>
                        <a:pt x="129724" y="3471372"/>
                        <a:pt x="129724" y="3495253"/>
                      </a:cubicBezTo>
                      <a:cubicBezTo>
                        <a:pt x="129724" y="3519134"/>
                        <a:pt x="110364" y="3538494"/>
                        <a:pt x="86483" y="3538494"/>
                      </a:cubicBezTo>
                      <a:lnTo>
                        <a:pt x="172966" y="3538495"/>
                      </a:lnTo>
                      <a:close/>
                    </a:path>
                    <a:path w="2599415" h="3624978" fill="none" extrusionOk="0">
                      <a:moveTo>
                        <a:pt x="172966" y="3452013"/>
                      </a:moveTo>
                      <a:lnTo>
                        <a:pt x="172966" y="86483"/>
                      </a:lnTo>
                      <a:cubicBezTo>
                        <a:pt x="172966" y="38720"/>
                        <a:pt x="211686" y="0"/>
                        <a:pt x="259449" y="0"/>
                      </a:cubicBezTo>
                      <a:lnTo>
                        <a:pt x="2512932" y="0"/>
                      </a:lnTo>
                      <a:cubicBezTo>
                        <a:pt x="2560695" y="0"/>
                        <a:pt x="2599415" y="38720"/>
                        <a:pt x="2599415" y="86483"/>
                      </a:cubicBezTo>
                      <a:cubicBezTo>
                        <a:pt x="2599415" y="134246"/>
                        <a:pt x="2560695" y="172966"/>
                        <a:pt x="2512932" y="172966"/>
                      </a:cubicBezTo>
                      <a:lnTo>
                        <a:pt x="2426450" y="172965"/>
                      </a:lnTo>
                      <a:lnTo>
                        <a:pt x="2426450" y="3538495"/>
                      </a:lnTo>
                      <a:cubicBezTo>
                        <a:pt x="2426450" y="3586258"/>
                        <a:pt x="2387730" y="3624978"/>
                        <a:pt x="2339967" y="3624978"/>
                      </a:cubicBezTo>
                      <a:lnTo>
                        <a:pt x="86484" y="3624978"/>
                      </a:lnTo>
                      <a:cubicBezTo>
                        <a:pt x="38721" y="3624978"/>
                        <a:pt x="1" y="3586258"/>
                        <a:pt x="1" y="3538495"/>
                      </a:cubicBezTo>
                      <a:cubicBezTo>
                        <a:pt x="1" y="3490732"/>
                        <a:pt x="38721" y="3452012"/>
                        <a:pt x="86484" y="3452012"/>
                      </a:cubicBezTo>
                      <a:lnTo>
                        <a:pt x="172966" y="3452013"/>
                      </a:lnTo>
                      <a:close/>
                      <a:moveTo>
                        <a:pt x="259449" y="0"/>
                      </a:moveTo>
                      <a:cubicBezTo>
                        <a:pt x="307212" y="0"/>
                        <a:pt x="345932" y="38720"/>
                        <a:pt x="345932" y="86483"/>
                      </a:cubicBezTo>
                      <a:cubicBezTo>
                        <a:pt x="345932" y="134246"/>
                        <a:pt x="307212" y="172966"/>
                        <a:pt x="259449" y="172966"/>
                      </a:cubicBezTo>
                      <a:cubicBezTo>
                        <a:pt x="235568" y="172966"/>
                        <a:pt x="216208" y="153606"/>
                        <a:pt x="216208" y="129725"/>
                      </a:cubicBezTo>
                      <a:cubicBezTo>
                        <a:pt x="216208" y="105844"/>
                        <a:pt x="235568" y="86484"/>
                        <a:pt x="259449" y="86484"/>
                      </a:cubicBezTo>
                      <a:lnTo>
                        <a:pt x="345931" y="86483"/>
                      </a:lnTo>
                      <a:moveTo>
                        <a:pt x="2426450" y="172965"/>
                      </a:moveTo>
                      <a:lnTo>
                        <a:pt x="259449" y="172965"/>
                      </a:lnTo>
                      <a:moveTo>
                        <a:pt x="86484" y="3452013"/>
                      </a:moveTo>
                      <a:cubicBezTo>
                        <a:pt x="110365" y="3452013"/>
                        <a:pt x="129725" y="3471373"/>
                        <a:pt x="129725" y="3495254"/>
                      </a:cubicBezTo>
                      <a:cubicBezTo>
                        <a:pt x="129725" y="3519135"/>
                        <a:pt x="110365" y="3538495"/>
                        <a:pt x="86484" y="3538495"/>
                      </a:cubicBezTo>
                      <a:lnTo>
                        <a:pt x="172966" y="3538495"/>
                      </a:lnTo>
                      <a:moveTo>
                        <a:pt x="89659" y="3590053"/>
                      </a:moveTo>
                      <a:cubicBezTo>
                        <a:pt x="137422" y="3590053"/>
                        <a:pt x="172967" y="3586258"/>
                        <a:pt x="172967" y="3538495"/>
                      </a:cubicBezTo>
                      <a:cubicBezTo>
                        <a:pt x="172967" y="3509668"/>
                        <a:pt x="172966" y="3480840"/>
                        <a:pt x="172966" y="3452013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FC7CDE13-FA29-B342-B9B8-F436C1BDEC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b="73592"/>
                <a:stretch/>
              </p:blipFill>
              <p:spPr>
                <a:xfrm>
                  <a:off x="4467855" y="2012800"/>
                  <a:ext cx="1898530" cy="501371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BAB8344-76B3-A542-9E39-4A07B4DFC3A9}"/>
              </a:ext>
            </a:extLst>
          </p:cNvPr>
          <p:cNvGrpSpPr/>
          <p:nvPr/>
        </p:nvGrpSpPr>
        <p:grpSpPr>
          <a:xfrm>
            <a:off x="5161212" y="3937749"/>
            <a:ext cx="2278118" cy="2320080"/>
            <a:chOff x="7154478" y="2715464"/>
            <a:chExt cx="2831680" cy="266168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F7BFA89-CEF4-944F-9335-1CB9F196D81B}"/>
                </a:ext>
              </a:extLst>
            </p:cNvPr>
            <p:cNvGrpSpPr/>
            <p:nvPr/>
          </p:nvGrpSpPr>
          <p:grpSpPr>
            <a:xfrm>
              <a:off x="7814527" y="4759736"/>
              <a:ext cx="1966596" cy="376239"/>
              <a:chOff x="7814527" y="4759736"/>
              <a:chExt cx="1966596" cy="376239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E1AD18A3-85D1-8148-88BA-D3039941AC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709623" y="4790127"/>
                <a:ext cx="287958" cy="300329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63D4A8B1-293F-7E48-85F6-B698ADBF76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14527" y="4759736"/>
                <a:ext cx="346239" cy="361112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5BC619E0-3965-5046-B20F-1611D428268D}"/>
                      </a:ext>
                    </a:extLst>
                  </p:cNvPr>
                  <p:cNvSpPr txBox="1"/>
                  <p:nvPr/>
                </p:nvSpPr>
                <p:spPr>
                  <a:xfrm>
                    <a:off x="9041500" y="4782882"/>
                    <a:ext cx="739623" cy="35309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400" dirty="0"/>
                      <a:t> $2</a:t>
                    </a:r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E18B8A6A-B6F6-8A4B-AD31-D74866CDEAF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41500" y="4782882"/>
                    <a:ext cx="739623" cy="353093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t="-4000" r="-2083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35EECBE-3D66-4E4B-8A9F-8BF23D13C03A}"/>
                </a:ext>
              </a:extLst>
            </p:cNvPr>
            <p:cNvGrpSpPr/>
            <p:nvPr/>
          </p:nvGrpSpPr>
          <p:grpSpPr>
            <a:xfrm>
              <a:off x="7154478" y="2715464"/>
              <a:ext cx="2831680" cy="2661684"/>
              <a:chOff x="7154478" y="2715464"/>
              <a:chExt cx="2831680" cy="2661684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6701B676-5276-E84A-80A0-3F036C7D51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12887" y="3790766"/>
                <a:ext cx="346239" cy="361112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B5A7360D-9DB6-8E45-BD4B-B7B958B88C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175195" y="4299503"/>
                <a:ext cx="287958" cy="30032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E94BA510-1A85-B94D-A1E5-F99000669D4F}"/>
                      </a:ext>
                    </a:extLst>
                  </p:cNvPr>
                  <p:cNvSpPr txBox="1"/>
                  <p:nvPr/>
                </p:nvSpPr>
                <p:spPr>
                  <a:xfrm>
                    <a:off x="9042584" y="3784556"/>
                    <a:ext cx="595035" cy="30777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400" dirty="0"/>
                      <a:t> $1</a:t>
                    </a:r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9DF5C197-B41A-E04F-92C6-0290DA70001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42584" y="3784556"/>
                    <a:ext cx="595035" cy="307776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r="-25641" b="-3636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92BD809B-1D36-6E41-BAEF-51ED8FD5E6E7}"/>
                      </a:ext>
                    </a:extLst>
                  </p:cNvPr>
                  <p:cNvSpPr txBox="1"/>
                  <p:nvPr/>
                </p:nvSpPr>
                <p:spPr>
                  <a:xfrm>
                    <a:off x="9033793" y="4284027"/>
                    <a:ext cx="739623" cy="35309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400" dirty="0"/>
                      <a:t> $5</a:t>
                    </a:r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CEF2C052-1D36-1841-859B-B07BD3CF03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33793" y="4284027"/>
                    <a:ext cx="739623" cy="353093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t="-4000" r="-2083" b="-16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5E147121-EBB1-8341-A599-C11B8005BB56}"/>
                  </a:ext>
                </a:extLst>
              </p:cNvPr>
              <p:cNvGrpSpPr/>
              <p:nvPr/>
            </p:nvGrpSpPr>
            <p:grpSpPr>
              <a:xfrm>
                <a:off x="7154478" y="2715464"/>
                <a:ext cx="2831680" cy="2661684"/>
                <a:chOff x="3832021" y="1784491"/>
                <a:chExt cx="2831680" cy="2661684"/>
              </a:xfrm>
            </p:grpSpPr>
            <p:sp>
              <p:nvSpPr>
                <p:cNvPr id="27" name="Vertical Scroll 72">
                  <a:extLst>
                    <a:ext uri="{FF2B5EF4-FFF2-40B4-BE49-F238E27FC236}">
                      <a16:creationId xmlns:a16="http://schemas.microsoft.com/office/drawing/2014/main" id="{A11D6008-A475-3846-8729-A138E5AA2E43}"/>
                    </a:ext>
                  </a:extLst>
                </p:cNvPr>
                <p:cNvSpPr/>
                <p:nvPr/>
              </p:nvSpPr>
              <p:spPr>
                <a:xfrm>
                  <a:off x="3832021" y="1784491"/>
                  <a:ext cx="2831680" cy="2661684"/>
                </a:xfrm>
                <a:custGeom>
                  <a:avLst/>
                  <a:gdLst>
                    <a:gd name="connsiteX0" fmla="*/ 86483 w 2599414"/>
                    <a:gd name="connsiteY0" fmla="*/ 3624978 h 3624978"/>
                    <a:gd name="connsiteX1" fmla="*/ 172966 w 2599414"/>
                    <a:gd name="connsiteY1" fmla="*/ 3538495 h 3624978"/>
                    <a:gd name="connsiteX2" fmla="*/ 86483 w 2599414"/>
                    <a:gd name="connsiteY2" fmla="*/ 3538495 h 3624978"/>
                    <a:gd name="connsiteX3" fmla="*/ 129724 w 2599414"/>
                    <a:gd name="connsiteY3" fmla="*/ 3495254 h 3624978"/>
                    <a:gd name="connsiteX4" fmla="*/ 86483 w 2599414"/>
                    <a:gd name="connsiteY4" fmla="*/ 3452013 h 3624978"/>
                    <a:gd name="connsiteX5" fmla="*/ 172965 w 2599414"/>
                    <a:gd name="connsiteY5" fmla="*/ 3452013 h 3624978"/>
                    <a:gd name="connsiteX6" fmla="*/ 172965 w 2599414"/>
                    <a:gd name="connsiteY6" fmla="*/ 86483 h 3624978"/>
                    <a:gd name="connsiteX7" fmla="*/ 259448 w 2599414"/>
                    <a:gd name="connsiteY7" fmla="*/ 0 h 3624978"/>
                    <a:gd name="connsiteX8" fmla="*/ 2512931 w 2599414"/>
                    <a:gd name="connsiteY8" fmla="*/ 0 h 3624978"/>
                    <a:gd name="connsiteX9" fmla="*/ 2599414 w 2599414"/>
                    <a:gd name="connsiteY9" fmla="*/ 86483 h 3624978"/>
                    <a:gd name="connsiteX10" fmla="*/ 2512931 w 2599414"/>
                    <a:gd name="connsiteY10" fmla="*/ 172966 h 3624978"/>
                    <a:gd name="connsiteX11" fmla="*/ 2426449 w 2599414"/>
                    <a:gd name="connsiteY11" fmla="*/ 172965 h 3624978"/>
                    <a:gd name="connsiteX12" fmla="*/ 2426449 w 2599414"/>
                    <a:gd name="connsiteY12" fmla="*/ 3538495 h 3624978"/>
                    <a:gd name="connsiteX13" fmla="*/ 2339966 w 2599414"/>
                    <a:gd name="connsiteY13" fmla="*/ 3624978 h 3624978"/>
                    <a:gd name="connsiteX14" fmla="*/ 86483 w 2599414"/>
                    <a:gd name="connsiteY14" fmla="*/ 3624978 h 3624978"/>
                    <a:gd name="connsiteX15" fmla="*/ 345930 w 2599414"/>
                    <a:gd name="connsiteY15" fmla="*/ 86483 h 3624978"/>
                    <a:gd name="connsiteX16" fmla="*/ 259447 w 2599414"/>
                    <a:gd name="connsiteY16" fmla="*/ 172966 h 3624978"/>
                    <a:gd name="connsiteX17" fmla="*/ 216206 w 2599414"/>
                    <a:gd name="connsiteY17" fmla="*/ 129725 h 3624978"/>
                    <a:gd name="connsiteX18" fmla="*/ 259447 w 2599414"/>
                    <a:gd name="connsiteY18" fmla="*/ 86484 h 3624978"/>
                    <a:gd name="connsiteX19" fmla="*/ 345930 w 2599414"/>
                    <a:gd name="connsiteY19" fmla="*/ 86483 h 3624978"/>
                    <a:gd name="connsiteX0" fmla="*/ 345930 w 2599414"/>
                    <a:gd name="connsiteY0" fmla="*/ 86483 h 3624978"/>
                    <a:gd name="connsiteX1" fmla="*/ 259447 w 2599414"/>
                    <a:gd name="connsiteY1" fmla="*/ 172966 h 3624978"/>
                    <a:gd name="connsiteX2" fmla="*/ 216206 w 2599414"/>
                    <a:gd name="connsiteY2" fmla="*/ 129725 h 3624978"/>
                    <a:gd name="connsiteX3" fmla="*/ 259447 w 2599414"/>
                    <a:gd name="connsiteY3" fmla="*/ 86484 h 3624978"/>
                    <a:gd name="connsiteX4" fmla="*/ 345930 w 2599414"/>
                    <a:gd name="connsiteY4" fmla="*/ 86483 h 3624978"/>
                    <a:gd name="connsiteX5" fmla="*/ 172965 w 2599414"/>
                    <a:gd name="connsiteY5" fmla="*/ 3538495 h 3624978"/>
                    <a:gd name="connsiteX6" fmla="*/ 86482 w 2599414"/>
                    <a:gd name="connsiteY6" fmla="*/ 3624978 h 3624978"/>
                    <a:gd name="connsiteX7" fmla="*/ -1 w 2599414"/>
                    <a:gd name="connsiteY7" fmla="*/ 3538495 h 3624978"/>
                    <a:gd name="connsiteX8" fmla="*/ 86482 w 2599414"/>
                    <a:gd name="connsiteY8" fmla="*/ 3452012 h 3624978"/>
                    <a:gd name="connsiteX9" fmla="*/ 129723 w 2599414"/>
                    <a:gd name="connsiteY9" fmla="*/ 3495253 h 3624978"/>
                    <a:gd name="connsiteX10" fmla="*/ 86482 w 2599414"/>
                    <a:gd name="connsiteY10" fmla="*/ 3538494 h 3624978"/>
                    <a:gd name="connsiteX11" fmla="*/ 172965 w 2599414"/>
                    <a:gd name="connsiteY11" fmla="*/ 3538495 h 3624978"/>
                    <a:gd name="connsiteX0" fmla="*/ 172965 w 2599414"/>
                    <a:gd name="connsiteY0" fmla="*/ 3452013 h 3624978"/>
                    <a:gd name="connsiteX1" fmla="*/ 172965 w 2599414"/>
                    <a:gd name="connsiteY1" fmla="*/ 86483 h 3624978"/>
                    <a:gd name="connsiteX2" fmla="*/ 259448 w 2599414"/>
                    <a:gd name="connsiteY2" fmla="*/ 0 h 3624978"/>
                    <a:gd name="connsiteX3" fmla="*/ 2512931 w 2599414"/>
                    <a:gd name="connsiteY3" fmla="*/ 0 h 3624978"/>
                    <a:gd name="connsiteX4" fmla="*/ 2599414 w 2599414"/>
                    <a:gd name="connsiteY4" fmla="*/ 86483 h 3624978"/>
                    <a:gd name="connsiteX5" fmla="*/ 2512931 w 2599414"/>
                    <a:gd name="connsiteY5" fmla="*/ 172966 h 3624978"/>
                    <a:gd name="connsiteX6" fmla="*/ 2426449 w 2599414"/>
                    <a:gd name="connsiteY6" fmla="*/ 172965 h 3624978"/>
                    <a:gd name="connsiteX7" fmla="*/ 2426449 w 2599414"/>
                    <a:gd name="connsiteY7" fmla="*/ 3538495 h 3624978"/>
                    <a:gd name="connsiteX8" fmla="*/ 2339966 w 2599414"/>
                    <a:gd name="connsiteY8" fmla="*/ 3624978 h 3624978"/>
                    <a:gd name="connsiteX9" fmla="*/ 86483 w 2599414"/>
                    <a:gd name="connsiteY9" fmla="*/ 3624978 h 3624978"/>
                    <a:gd name="connsiteX10" fmla="*/ 0 w 2599414"/>
                    <a:gd name="connsiteY10" fmla="*/ 3538495 h 3624978"/>
                    <a:gd name="connsiteX11" fmla="*/ 86483 w 2599414"/>
                    <a:gd name="connsiteY11" fmla="*/ 3452012 h 3624978"/>
                    <a:gd name="connsiteX12" fmla="*/ 172965 w 2599414"/>
                    <a:gd name="connsiteY12" fmla="*/ 3452013 h 3624978"/>
                    <a:gd name="connsiteX13" fmla="*/ 259448 w 2599414"/>
                    <a:gd name="connsiteY13" fmla="*/ 0 h 3624978"/>
                    <a:gd name="connsiteX14" fmla="*/ 345931 w 2599414"/>
                    <a:gd name="connsiteY14" fmla="*/ 86483 h 3624978"/>
                    <a:gd name="connsiteX15" fmla="*/ 259448 w 2599414"/>
                    <a:gd name="connsiteY15" fmla="*/ 172966 h 3624978"/>
                    <a:gd name="connsiteX16" fmla="*/ 216207 w 2599414"/>
                    <a:gd name="connsiteY16" fmla="*/ 129725 h 3624978"/>
                    <a:gd name="connsiteX17" fmla="*/ 259448 w 2599414"/>
                    <a:gd name="connsiteY17" fmla="*/ 86484 h 3624978"/>
                    <a:gd name="connsiteX18" fmla="*/ 345930 w 2599414"/>
                    <a:gd name="connsiteY18" fmla="*/ 86483 h 3624978"/>
                    <a:gd name="connsiteX19" fmla="*/ 2426449 w 2599414"/>
                    <a:gd name="connsiteY19" fmla="*/ 172965 h 3624978"/>
                    <a:gd name="connsiteX20" fmla="*/ 259448 w 2599414"/>
                    <a:gd name="connsiteY20" fmla="*/ 172965 h 3624978"/>
                    <a:gd name="connsiteX21" fmla="*/ 86483 w 2599414"/>
                    <a:gd name="connsiteY21" fmla="*/ 3452013 h 3624978"/>
                    <a:gd name="connsiteX22" fmla="*/ 129724 w 2599414"/>
                    <a:gd name="connsiteY22" fmla="*/ 3495254 h 3624978"/>
                    <a:gd name="connsiteX23" fmla="*/ 86483 w 2599414"/>
                    <a:gd name="connsiteY23" fmla="*/ 3538495 h 3624978"/>
                    <a:gd name="connsiteX24" fmla="*/ 172965 w 2599414"/>
                    <a:gd name="connsiteY24" fmla="*/ 3538495 h 3624978"/>
                    <a:gd name="connsiteX25" fmla="*/ 86483 w 2599414"/>
                    <a:gd name="connsiteY25" fmla="*/ 3624978 h 3624978"/>
                    <a:gd name="connsiteX26" fmla="*/ 172966 w 2599414"/>
                    <a:gd name="connsiteY26" fmla="*/ 3538495 h 3624978"/>
                    <a:gd name="connsiteX27" fmla="*/ 172965 w 2599414"/>
                    <a:gd name="connsiteY27" fmla="*/ 3452013 h 3624978"/>
                    <a:gd name="connsiteX0" fmla="*/ 86484 w 2599415"/>
                    <a:gd name="connsiteY0" fmla="*/ 3624978 h 3624978"/>
                    <a:gd name="connsiteX1" fmla="*/ 172967 w 2599415"/>
                    <a:gd name="connsiteY1" fmla="*/ 3538495 h 3624978"/>
                    <a:gd name="connsiteX2" fmla="*/ 86484 w 2599415"/>
                    <a:gd name="connsiteY2" fmla="*/ 3538495 h 3624978"/>
                    <a:gd name="connsiteX3" fmla="*/ 129725 w 2599415"/>
                    <a:gd name="connsiteY3" fmla="*/ 3495254 h 3624978"/>
                    <a:gd name="connsiteX4" fmla="*/ 86484 w 2599415"/>
                    <a:gd name="connsiteY4" fmla="*/ 3452013 h 3624978"/>
                    <a:gd name="connsiteX5" fmla="*/ 172966 w 2599415"/>
                    <a:gd name="connsiteY5" fmla="*/ 3452013 h 3624978"/>
                    <a:gd name="connsiteX6" fmla="*/ 172966 w 2599415"/>
                    <a:gd name="connsiteY6" fmla="*/ 86483 h 3624978"/>
                    <a:gd name="connsiteX7" fmla="*/ 259449 w 2599415"/>
                    <a:gd name="connsiteY7" fmla="*/ 0 h 3624978"/>
                    <a:gd name="connsiteX8" fmla="*/ 2512932 w 2599415"/>
                    <a:gd name="connsiteY8" fmla="*/ 0 h 3624978"/>
                    <a:gd name="connsiteX9" fmla="*/ 2599415 w 2599415"/>
                    <a:gd name="connsiteY9" fmla="*/ 86483 h 3624978"/>
                    <a:gd name="connsiteX10" fmla="*/ 2512932 w 2599415"/>
                    <a:gd name="connsiteY10" fmla="*/ 172966 h 3624978"/>
                    <a:gd name="connsiteX11" fmla="*/ 2426450 w 2599415"/>
                    <a:gd name="connsiteY11" fmla="*/ 172965 h 3624978"/>
                    <a:gd name="connsiteX12" fmla="*/ 2426450 w 2599415"/>
                    <a:gd name="connsiteY12" fmla="*/ 3538495 h 3624978"/>
                    <a:gd name="connsiteX13" fmla="*/ 2339967 w 2599415"/>
                    <a:gd name="connsiteY13" fmla="*/ 3624978 h 3624978"/>
                    <a:gd name="connsiteX14" fmla="*/ 86484 w 2599415"/>
                    <a:gd name="connsiteY14" fmla="*/ 3624978 h 3624978"/>
                    <a:gd name="connsiteX15" fmla="*/ 345931 w 2599415"/>
                    <a:gd name="connsiteY15" fmla="*/ 86483 h 3624978"/>
                    <a:gd name="connsiteX16" fmla="*/ 259448 w 2599415"/>
                    <a:gd name="connsiteY16" fmla="*/ 172966 h 3624978"/>
                    <a:gd name="connsiteX17" fmla="*/ 216207 w 2599415"/>
                    <a:gd name="connsiteY17" fmla="*/ 129725 h 3624978"/>
                    <a:gd name="connsiteX18" fmla="*/ 259448 w 2599415"/>
                    <a:gd name="connsiteY18" fmla="*/ 86484 h 3624978"/>
                    <a:gd name="connsiteX19" fmla="*/ 345931 w 2599415"/>
                    <a:gd name="connsiteY19" fmla="*/ 86483 h 3624978"/>
                    <a:gd name="connsiteX0" fmla="*/ 345931 w 2599415"/>
                    <a:gd name="connsiteY0" fmla="*/ 86483 h 3624978"/>
                    <a:gd name="connsiteX1" fmla="*/ 259448 w 2599415"/>
                    <a:gd name="connsiteY1" fmla="*/ 172966 h 3624978"/>
                    <a:gd name="connsiteX2" fmla="*/ 216207 w 2599415"/>
                    <a:gd name="connsiteY2" fmla="*/ 129725 h 3624978"/>
                    <a:gd name="connsiteX3" fmla="*/ 259448 w 2599415"/>
                    <a:gd name="connsiteY3" fmla="*/ 86484 h 3624978"/>
                    <a:gd name="connsiteX4" fmla="*/ 345931 w 2599415"/>
                    <a:gd name="connsiteY4" fmla="*/ 86483 h 3624978"/>
                    <a:gd name="connsiteX5" fmla="*/ 172966 w 2599415"/>
                    <a:gd name="connsiteY5" fmla="*/ 3538495 h 3624978"/>
                    <a:gd name="connsiteX6" fmla="*/ 86483 w 2599415"/>
                    <a:gd name="connsiteY6" fmla="*/ 3624978 h 3624978"/>
                    <a:gd name="connsiteX7" fmla="*/ 0 w 2599415"/>
                    <a:gd name="connsiteY7" fmla="*/ 3538495 h 3624978"/>
                    <a:gd name="connsiteX8" fmla="*/ 86483 w 2599415"/>
                    <a:gd name="connsiteY8" fmla="*/ 3452012 h 3624978"/>
                    <a:gd name="connsiteX9" fmla="*/ 129724 w 2599415"/>
                    <a:gd name="connsiteY9" fmla="*/ 3495253 h 3624978"/>
                    <a:gd name="connsiteX10" fmla="*/ 86483 w 2599415"/>
                    <a:gd name="connsiteY10" fmla="*/ 3538494 h 3624978"/>
                    <a:gd name="connsiteX11" fmla="*/ 172966 w 2599415"/>
                    <a:gd name="connsiteY11" fmla="*/ 3538495 h 3624978"/>
                    <a:gd name="connsiteX0" fmla="*/ 172966 w 2599415"/>
                    <a:gd name="connsiteY0" fmla="*/ 3452013 h 3624978"/>
                    <a:gd name="connsiteX1" fmla="*/ 172966 w 2599415"/>
                    <a:gd name="connsiteY1" fmla="*/ 86483 h 3624978"/>
                    <a:gd name="connsiteX2" fmla="*/ 259449 w 2599415"/>
                    <a:gd name="connsiteY2" fmla="*/ 0 h 3624978"/>
                    <a:gd name="connsiteX3" fmla="*/ 2512932 w 2599415"/>
                    <a:gd name="connsiteY3" fmla="*/ 0 h 3624978"/>
                    <a:gd name="connsiteX4" fmla="*/ 2599415 w 2599415"/>
                    <a:gd name="connsiteY4" fmla="*/ 86483 h 3624978"/>
                    <a:gd name="connsiteX5" fmla="*/ 2512932 w 2599415"/>
                    <a:gd name="connsiteY5" fmla="*/ 172966 h 3624978"/>
                    <a:gd name="connsiteX6" fmla="*/ 2426450 w 2599415"/>
                    <a:gd name="connsiteY6" fmla="*/ 172965 h 3624978"/>
                    <a:gd name="connsiteX7" fmla="*/ 2426450 w 2599415"/>
                    <a:gd name="connsiteY7" fmla="*/ 3538495 h 3624978"/>
                    <a:gd name="connsiteX8" fmla="*/ 2339967 w 2599415"/>
                    <a:gd name="connsiteY8" fmla="*/ 3624978 h 3624978"/>
                    <a:gd name="connsiteX9" fmla="*/ 86484 w 2599415"/>
                    <a:gd name="connsiteY9" fmla="*/ 3624978 h 3624978"/>
                    <a:gd name="connsiteX10" fmla="*/ 1 w 2599415"/>
                    <a:gd name="connsiteY10" fmla="*/ 3538495 h 3624978"/>
                    <a:gd name="connsiteX11" fmla="*/ 86484 w 2599415"/>
                    <a:gd name="connsiteY11" fmla="*/ 3452012 h 3624978"/>
                    <a:gd name="connsiteX12" fmla="*/ 172966 w 2599415"/>
                    <a:gd name="connsiteY12" fmla="*/ 3452013 h 3624978"/>
                    <a:gd name="connsiteX13" fmla="*/ 259449 w 2599415"/>
                    <a:gd name="connsiteY13" fmla="*/ 0 h 3624978"/>
                    <a:gd name="connsiteX14" fmla="*/ 345932 w 2599415"/>
                    <a:gd name="connsiteY14" fmla="*/ 86483 h 3624978"/>
                    <a:gd name="connsiteX15" fmla="*/ 259449 w 2599415"/>
                    <a:gd name="connsiteY15" fmla="*/ 172966 h 3624978"/>
                    <a:gd name="connsiteX16" fmla="*/ 216208 w 2599415"/>
                    <a:gd name="connsiteY16" fmla="*/ 129725 h 3624978"/>
                    <a:gd name="connsiteX17" fmla="*/ 259449 w 2599415"/>
                    <a:gd name="connsiteY17" fmla="*/ 86484 h 3624978"/>
                    <a:gd name="connsiteX18" fmla="*/ 345931 w 2599415"/>
                    <a:gd name="connsiteY18" fmla="*/ 86483 h 3624978"/>
                    <a:gd name="connsiteX19" fmla="*/ 2426450 w 2599415"/>
                    <a:gd name="connsiteY19" fmla="*/ 172965 h 3624978"/>
                    <a:gd name="connsiteX20" fmla="*/ 259449 w 2599415"/>
                    <a:gd name="connsiteY20" fmla="*/ 172965 h 3624978"/>
                    <a:gd name="connsiteX21" fmla="*/ 86484 w 2599415"/>
                    <a:gd name="connsiteY21" fmla="*/ 3452013 h 3624978"/>
                    <a:gd name="connsiteX22" fmla="*/ 129725 w 2599415"/>
                    <a:gd name="connsiteY22" fmla="*/ 3495254 h 3624978"/>
                    <a:gd name="connsiteX23" fmla="*/ 86484 w 2599415"/>
                    <a:gd name="connsiteY23" fmla="*/ 3538495 h 3624978"/>
                    <a:gd name="connsiteX24" fmla="*/ 172966 w 2599415"/>
                    <a:gd name="connsiteY24" fmla="*/ 3538495 h 3624978"/>
                    <a:gd name="connsiteX25" fmla="*/ 102359 w 2599415"/>
                    <a:gd name="connsiteY25" fmla="*/ 3609103 h 3624978"/>
                    <a:gd name="connsiteX26" fmla="*/ 172967 w 2599415"/>
                    <a:gd name="connsiteY26" fmla="*/ 3538495 h 3624978"/>
                    <a:gd name="connsiteX27" fmla="*/ 172966 w 2599415"/>
                    <a:gd name="connsiteY27" fmla="*/ 3452013 h 3624978"/>
                    <a:gd name="connsiteX0" fmla="*/ 86484 w 2599415"/>
                    <a:gd name="connsiteY0" fmla="*/ 3624978 h 3624978"/>
                    <a:gd name="connsiteX1" fmla="*/ 172967 w 2599415"/>
                    <a:gd name="connsiteY1" fmla="*/ 3538495 h 3624978"/>
                    <a:gd name="connsiteX2" fmla="*/ 86484 w 2599415"/>
                    <a:gd name="connsiteY2" fmla="*/ 3538495 h 3624978"/>
                    <a:gd name="connsiteX3" fmla="*/ 129725 w 2599415"/>
                    <a:gd name="connsiteY3" fmla="*/ 3495254 h 3624978"/>
                    <a:gd name="connsiteX4" fmla="*/ 86484 w 2599415"/>
                    <a:gd name="connsiteY4" fmla="*/ 3452013 h 3624978"/>
                    <a:gd name="connsiteX5" fmla="*/ 172966 w 2599415"/>
                    <a:gd name="connsiteY5" fmla="*/ 3452013 h 3624978"/>
                    <a:gd name="connsiteX6" fmla="*/ 172966 w 2599415"/>
                    <a:gd name="connsiteY6" fmla="*/ 86483 h 3624978"/>
                    <a:gd name="connsiteX7" fmla="*/ 259449 w 2599415"/>
                    <a:gd name="connsiteY7" fmla="*/ 0 h 3624978"/>
                    <a:gd name="connsiteX8" fmla="*/ 2512932 w 2599415"/>
                    <a:gd name="connsiteY8" fmla="*/ 0 h 3624978"/>
                    <a:gd name="connsiteX9" fmla="*/ 2599415 w 2599415"/>
                    <a:gd name="connsiteY9" fmla="*/ 86483 h 3624978"/>
                    <a:gd name="connsiteX10" fmla="*/ 2512932 w 2599415"/>
                    <a:gd name="connsiteY10" fmla="*/ 172966 h 3624978"/>
                    <a:gd name="connsiteX11" fmla="*/ 2426450 w 2599415"/>
                    <a:gd name="connsiteY11" fmla="*/ 172965 h 3624978"/>
                    <a:gd name="connsiteX12" fmla="*/ 2426450 w 2599415"/>
                    <a:gd name="connsiteY12" fmla="*/ 3538495 h 3624978"/>
                    <a:gd name="connsiteX13" fmla="*/ 2339967 w 2599415"/>
                    <a:gd name="connsiteY13" fmla="*/ 3624978 h 3624978"/>
                    <a:gd name="connsiteX14" fmla="*/ 86484 w 2599415"/>
                    <a:gd name="connsiteY14" fmla="*/ 3624978 h 3624978"/>
                    <a:gd name="connsiteX15" fmla="*/ 345931 w 2599415"/>
                    <a:gd name="connsiteY15" fmla="*/ 86483 h 3624978"/>
                    <a:gd name="connsiteX16" fmla="*/ 259448 w 2599415"/>
                    <a:gd name="connsiteY16" fmla="*/ 172966 h 3624978"/>
                    <a:gd name="connsiteX17" fmla="*/ 216207 w 2599415"/>
                    <a:gd name="connsiteY17" fmla="*/ 129725 h 3624978"/>
                    <a:gd name="connsiteX18" fmla="*/ 259448 w 2599415"/>
                    <a:gd name="connsiteY18" fmla="*/ 86484 h 3624978"/>
                    <a:gd name="connsiteX19" fmla="*/ 345931 w 2599415"/>
                    <a:gd name="connsiteY19" fmla="*/ 86483 h 3624978"/>
                    <a:gd name="connsiteX0" fmla="*/ 345931 w 2599415"/>
                    <a:gd name="connsiteY0" fmla="*/ 86483 h 3624978"/>
                    <a:gd name="connsiteX1" fmla="*/ 259448 w 2599415"/>
                    <a:gd name="connsiteY1" fmla="*/ 172966 h 3624978"/>
                    <a:gd name="connsiteX2" fmla="*/ 216207 w 2599415"/>
                    <a:gd name="connsiteY2" fmla="*/ 129725 h 3624978"/>
                    <a:gd name="connsiteX3" fmla="*/ 259448 w 2599415"/>
                    <a:gd name="connsiteY3" fmla="*/ 86484 h 3624978"/>
                    <a:gd name="connsiteX4" fmla="*/ 345931 w 2599415"/>
                    <a:gd name="connsiteY4" fmla="*/ 86483 h 3624978"/>
                    <a:gd name="connsiteX5" fmla="*/ 172966 w 2599415"/>
                    <a:gd name="connsiteY5" fmla="*/ 3538495 h 3624978"/>
                    <a:gd name="connsiteX6" fmla="*/ 86483 w 2599415"/>
                    <a:gd name="connsiteY6" fmla="*/ 3624978 h 3624978"/>
                    <a:gd name="connsiteX7" fmla="*/ 0 w 2599415"/>
                    <a:gd name="connsiteY7" fmla="*/ 3538495 h 3624978"/>
                    <a:gd name="connsiteX8" fmla="*/ 86483 w 2599415"/>
                    <a:gd name="connsiteY8" fmla="*/ 3452012 h 3624978"/>
                    <a:gd name="connsiteX9" fmla="*/ 129724 w 2599415"/>
                    <a:gd name="connsiteY9" fmla="*/ 3495253 h 3624978"/>
                    <a:gd name="connsiteX10" fmla="*/ 86483 w 2599415"/>
                    <a:gd name="connsiteY10" fmla="*/ 3538494 h 3624978"/>
                    <a:gd name="connsiteX11" fmla="*/ 172966 w 2599415"/>
                    <a:gd name="connsiteY11" fmla="*/ 3538495 h 3624978"/>
                    <a:gd name="connsiteX0" fmla="*/ 172966 w 2599415"/>
                    <a:gd name="connsiteY0" fmla="*/ 3452013 h 3624978"/>
                    <a:gd name="connsiteX1" fmla="*/ 172966 w 2599415"/>
                    <a:gd name="connsiteY1" fmla="*/ 86483 h 3624978"/>
                    <a:gd name="connsiteX2" fmla="*/ 259449 w 2599415"/>
                    <a:gd name="connsiteY2" fmla="*/ 0 h 3624978"/>
                    <a:gd name="connsiteX3" fmla="*/ 2512932 w 2599415"/>
                    <a:gd name="connsiteY3" fmla="*/ 0 h 3624978"/>
                    <a:gd name="connsiteX4" fmla="*/ 2599415 w 2599415"/>
                    <a:gd name="connsiteY4" fmla="*/ 86483 h 3624978"/>
                    <a:gd name="connsiteX5" fmla="*/ 2512932 w 2599415"/>
                    <a:gd name="connsiteY5" fmla="*/ 172966 h 3624978"/>
                    <a:gd name="connsiteX6" fmla="*/ 2426450 w 2599415"/>
                    <a:gd name="connsiteY6" fmla="*/ 172965 h 3624978"/>
                    <a:gd name="connsiteX7" fmla="*/ 2426450 w 2599415"/>
                    <a:gd name="connsiteY7" fmla="*/ 3538495 h 3624978"/>
                    <a:gd name="connsiteX8" fmla="*/ 2339967 w 2599415"/>
                    <a:gd name="connsiteY8" fmla="*/ 3624978 h 3624978"/>
                    <a:gd name="connsiteX9" fmla="*/ 86484 w 2599415"/>
                    <a:gd name="connsiteY9" fmla="*/ 3624978 h 3624978"/>
                    <a:gd name="connsiteX10" fmla="*/ 1 w 2599415"/>
                    <a:gd name="connsiteY10" fmla="*/ 3538495 h 3624978"/>
                    <a:gd name="connsiteX11" fmla="*/ 86484 w 2599415"/>
                    <a:gd name="connsiteY11" fmla="*/ 3452012 h 3624978"/>
                    <a:gd name="connsiteX12" fmla="*/ 172966 w 2599415"/>
                    <a:gd name="connsiteY12" fmla="*/ 3452013 h 3624978"/>
                    <a:gd name="connsiteX13" fmla="*/ 259449 w 2599415"/>
                    <a:gd name="connsiteY13" fmla="*/ 0 h 3624978"/>
                    <a:gd name="connsiteX14" fmla="*/ 345932 w 2599415"/>
                    <a:gd name="connsiteY14" fmla="*/ 86483 h 3624978"/>
                    <a:gd name="connsiteX15" fmla="*/ 259449 w 2599415"/>
                    <a:gd name="connsiteY15" fmla="*/ 172966 h 3624978"/>
                    <a:gd name="connsiteX16" fmla="*/ 216208 w 2599415"/>
                    <a:gd name="connsiteY16" fmla="*/ 129725 h 3624978"/>
                    <a:gd name="connsiteX17" fmla="*/ 259449 w 2599415"/>
                    <a:gd name="connsiteY17" fmla="*/ 86484 h 3624978"/>
                    <a:gd name="connsiteX18" fmla="*/ 345931 w 2599415"/>
                    <a:gd name="connsiteY18" fmla="*/ 86483 h 3624978"/>
                    <a:gd name="connsiteX19" fmla="*/ 2426450 w 2599415"/>
                    <a:gd name="connsiteY19" fmla="*/ 172965 h 3624978"/>
                    <a:gd name="connsiteX20" fmla="*/ 259449 w 2599415"/>
                    <a:gd name="connsiteY20" fmla="*/ 172965 h 3624978"/>
                    <a:gd name="connsiteX21" fmla="*/ 86484 w 2599415"/>
                    <a:gd name="connsiteY21" fmla="*/ 3452013 h 3624978"/>
                    <a:gd name="connsiteX22" fmla="*/ 129725 w 2599415"/>
                    <a:gd name="connsiteY22" fmla="*/ 3495254 h 3624978"/>
                    <a:gd name="connsiteX23" fmla="*/ 86484 w 2599415"/>
                    <a:gd name="connsiteY23" fmla="*/ 3538495 h 3624978"/>
                    <a:gd name="connsiteX24" fmla="*/ 172966 w 2599415"/>
                    <a:gd name="connsiteY24" fmla="*/ 3538495 h 3624978"/>
                    <a:gd name="connsiteX25" fmla="*/ 89659 w 2599415"/>
                    <a:gd name="connsiteY25" fmla="*/ 3590053 h 3624978"/>
                    <a:gd name="connsiteX26" fmla="*/ 172967 w 2599415"/>
                    <a:gd name="connsiteY26" fmla="*/ 3538495 h 3624978"/>
                    <a:gd name="connsiteX27" fmla="*/ 172966 w 2599415"/>
                    <a:gd name="connsiteY27" fmla="*/ 3452013 h 3624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2599415" h="3624978" stroke="0" extrusionOk="0">
                      <a:moveTo>
                        <a:pt x="86484" y="3624978"/>
                      </a:moveTo>
                      <a:cubicBezTo>
                        <a:pt x="134247" y="3624978"/>
                        <a:pt x="172967" y="3586258"/>
                        <a:pt x="172967" y="3538495"/>
                      </a:cubicBezTo>
                      <a:lnTo>
                        <a:pt x="86484" y="3538495"/>
                      </a:lnTo>
                      <a:cubicBezTo>
                        <a:pt x="110365" y="3538495"/>
                        <a:pt x="129725" y="3519135"/>
                        <a:pt x="129725" y="3495254"/>
                      </a:cubicBezTo>
                      <a:cubicBezTo>
                        <a:pt x="129725" y="3471373"/>
                        <a:pt x="110365" y="3452013"/>
                        <a:pt x="86484" y="3452013"/>
                      </a:cubicBezTo>
                      <a:lnTo>
                        <a:pt x="172966" y="3452013"/>
                      </a:lnTo>
                      <a:lnTo>
                        <a:pt x="172966" y="86483"/>
                      </a:lnTo>
                      <a:cubicBezTo>
                        <a:pt x="172966" y="38720"/>
                        <a:pt x="211686" y="0"/>
                        <a:pt x="259449" y="0"/>
                      </a:cubicBezTo>
                      <a:lnTo>
                        <a:pt x="2512932" y="0"/>
                      </a:lnTo>
                      <a:cubicBezTo>
                        <a:pt x="2560695" y="0"/>
                        <a:pt x="2599415" y="38720"/>
                        <a:pt x="2599415" y="86483"/>
                      </a:cubicBezTo>
                      <a:cubicBezTo>
                        <a:pt x="2599415" y="134246"/>
                        <a:pt x="2560695" y="172966"/>
                        <a:pt x="2512932" y="172966"/>
                      </a:cubicBezTo>
                      <a:lnTo>
                        <a:pt x="2426450" y="172965"/>
                      </a:lnTo>
                      <a:lnTo>
                        <a:pt x="2426450" y="3538495"/>
                      </a:lnTo>
                      <a:cubicBezTo>
                        <a:pt x="2426450" y="3586258"/>
                        <a:pt x="2387730" y="3624978"/>
                        <a:pt x="2339967" y="3624978"/>
                      </a:cubicBezTo>
                      <a:lnTo>
                        <a:pt x="86484" y="3624978"/>
                      </a:lnTo>
                      <a:close/>
                      <a:moveTo>
                        <a:pt x="345931" y="86483"/>
                      </a:moveTo>
                      <a:cubicBezTo>
                        <a:pt x="345931" y="134246"/>
                        <a:pt x="307211" y="172966"/>
                        <a:pt x="259448" y="172966"/>
                      </a:cubicBezTo>
                      <a:cubicBezTo>
                        <a:pt x="235567" y="172966"/>
                        <a:pt x="216207" y="153606"/>
                        <a:pt x="216207" y="129725"/>
                      </a:cubicBezTo>
                      <a:cubicBezTo>
                        <a:pt x="216207" y="105844"/>
                        <a:pt x="235567" y="86484"/>
                        <a:pt x="259448" y="86484"/>
                      </a:cubicBezTo>
                      <a:lnTo>
                        <a:pt x="345931" y="86483"/>
                      </a:lnTo>
                      <a:close/>
                    </a:path>
                    <a:path w="2599415" h="3624978" fill="darkenLess" stroke="0" extrusionOk="0">
                      <a:moveTo>
                        <a:pt x="345931" y="86483"/>
                      </a:moveTo>
                      <a:cubicBezTo>
                        <a:pt x="345931" y="134246"/>
                        <a:pt x="307211" y="172966"/>
                        <a:pt x="259448" y="172966"/>
                      </a:cubicBezTo>
                      <a:cubicBezTo>
                        <a:pt x="235567" y="172966"/>
                        <a:pt x="216207" y="153606"/>
                        <a:pt x="216207" y="129725"/>
                      </a:cubicBezTo>
                      <a:cubicBezTo>
                        <a:pt x="216207" y="105844"/>
                        <a:pt x="235567" y="86484"/>
                        <a:pt x="259448" y="86484"/>
                      </a:cubicBezTo>
                      <a:lnTo>
                        <a:pt x="345931" y="86483"/>
                      </a:lnTo>
                      <a:close/>
                      <a:moveTo>
                        <a:pt x="172966" y="3538495"/>
                      </a:moveTo>
                      <a:cubicBezTo>
                        <a:pt x="172966" y="3586258"/>
                        <a:pt x="134246" y="3624978"/>
                        <a:pt x="86483" y="3624978"/>
                      </a:cubicBezTo>
                      <a:cubicBezTo>
                        <a:pt x="38720" y="3624978"/>
                        <a:pt x="0" y="3586258"/>
                        <a:pt x="0" y="3538495"/>
                      </a:cubicBezTo>
                      <a:cubicBezTo>
                        <a:pt x="0" y="3490732"/>
                        <a:pt x="38720" y="3452012"/>
                        <a:pt x="86483" y="3452012"/>
                      </a:cubicBezTo>
                      <a:cubicBezTo>
                        <a:pt x="110364" y="3452012"/>
                        <a:pt x="129724" y="3471372"/>
                        <a:pt x="129724" y="3495253"/>
                      </a:cubicBezTo>
                      <a:cubicBezTo>
                        <a:pt x="129724" y="3519134"/>
                        <a:pt x="110364" y="3538494"/>
                        <a:pt x="86483" y="3538494"/>
                      </a:cubicBezTo>
                      <a:lnTo>
                        <a:pt x="172966" y="3538495"/>
                      </a:lnTo>
                      <a:close/>
                    </a:path>
                    <a:path w="2599415" h="3624978" fill="none" extrusionOk="0">
                      <a:moveTo>
                        <a:pt x="172966" y="3452013"/>
                      </a:moveTo>
                      <a:lnTo>
                        <a:pt x="172966" y="86483"/>
                      </a:lnTo>
                      <a:cubicBezTo>
                        <a:pt x="172966" y="38720"/>
                        <a:pt x="211686" y="0"/>
                        <a:pt x="259449" y="0"/>
                      </a:cubicBezTo>
                      <a:lnTo>
                        <a:pt x="2512932" y="0"/>
                      </a:lnTo>
                      <a:cubicBezTo>
                        <a:pt x="2560695" y="0"/>
                        <a:pt x="2599415" y="38720"/>
                        <a:pt x="2599415" y="86483"/>
                      </a:cubicBezTo>
                      <a:cubicBezTo>
                        <a:pt x="2599415" y="134246"/>
                        <a:pt x="2560695" y="172966"/>
                        <a:pt x="2512932" y="172966"/>
                      </a:cubicBezTo>
                      <a:lnTo>
                        <a:pt x="2426450" y="172965"/>
                      </a:lnTo>
                      <a:lnTo>
                        <a:pt x="2426450" y="3538495"/>
                      </a:lnTo>
                      <a:cubicBezTo>
                        <a:pt x="2426450" y="3586258"/>
                        <a:pt x="2387730" y="3624978"/>
                        <a:pt x="2339967" y="3624978"/>
                      </a:cubicBezTo>
                      <a:lnTo>
                        <a:pt x="86484" y="3624978"/>
                      </a:lnTo>
                      <a:cubicBezTo>
                        <a:pt x="38721" y="3624978"/>
                        <a:pt x="1" y="3586258"/>
                        <a:pt x="1" y="3538495"/>
                      </a:cubicBezTo>
                      <a:cubicBezTo>
                        <a:pt x="1" y="3490732"/>
                        <a:pt x="38721" y="3452012"/>
                        <a:pt x="86484" y="3452012"/>
                      </a:cubicBezTo>
                      <a:lnTo>
                        <a:pt x="172966" y="3452013"/>
                      </a:lnTo>
                      <a:close/>
                      <a:moveTo>
                        <a:pt x="259449" y="0"/>
                      </a:moveTo>
                      <a:cubicBezTo>
                        <a:pt x="307212" y="0"/>
                        <a:pt x="345932" y="38720"/>
                        <a:pt x="345932" y="86483"/>
                      </a:cubicBezTo>
                      <a:cubicBezTo>
                        <a:pt x="345932" y="134246"/>
                        <a:pt x="307212" y="172966"/>
                        <a:pt x="259449" y="172966"/>
                      </a:cubicBezTo>
                      <a:cubicBezTo>
                        <a:pt x="235568" y="172966"/>
                        <a:pt x="216208" y="153606"/>
                        <a:pt x="216208" y="129725"/>
                      </a:cubicBezTo>
                      <a:cubicBezTo>
                        <a:pt x="216208" y="105844"/>
                        <a:pt x="235568" y="86484"/>
                        <a:pt x="259449" y="86484"/>
                      </a:cubicBezTo>
                      <a:lnTo>
                        <a:pt x="345931" y="86483"/>
                      </a:lnTo>
                      <a:moveTo>
                        <a:pt x="2426450" y="172965"/>
                      </a:moveTo>
                      <a:lnTo>
                        <a:pt x="259449" y="172965"/>
                      </a:lnTo>
                      <a:moveTo>
                        <a:pt x="86484" y="3452013"/>
                      </a:moveTo>
                      <a:cubicBezTo>
                        <a:pt x="110365" y="3452013"/>
                        <a:pt x="129725" y="3471373"/>
                        <a:pt x="129725" y="3495254"/>
                      </a:cubicBezTo>
                      <a:cubicBezTo>
                        <a:pt x="129725" y="3519135"/>
                        <a:pt x="110365" y="3538495"/>
                        <a:pt x="86484" y="3538495"/>
                      </a:cubicBezTo>
                      <a:lnTo>
                        <a:pt x="172966" y="3538495"/>
                      </a:lnTo>
                      <a:moveTo>
                        <a:pt x="89659" y="3590053"/>
                      </a:moveTo>
                      <a:cubicBezTo>
                        <a:pt x="137422" y="3590053"/>
                        <a:pt x="172967" y="3586258"/>
                        <a:pt x="172967" y="3538495"/>
                      </a:cubicBezTo>
                      <a:cubicBezTo>
                        <a:pt x="172967" y="3509668"/>
                        <a:pt x="172966" y="3480840"/>
                        <a:pt x="172966" y="3452013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0C3CFC4F-5A6E-6445-94B1-5DF4B46B10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b="73592"/>
                <a:stretch/>
              </p:blipFill>
              <p:spPr>
                <a:xfrm>
                  <a:off x="4240536" y="2012801"/>
                  <a:ext cx="1898530" cy="501371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4098059-0C03-F44C-86DB-A6AD3490C463}"/>
              </a:ext>
            </a:extLst>
          </p:cNvPr>
          <p:cNvGrpSpPr/>
          <p:nvPr/>
        </p:nvGrpSpPr>
        <p:grpSpPr>
          <a:xfrm>
            <a:off x="8507526" y="3937749"/>
            <a:ext cx="2209242" cy="2320080"/>
            <a:chOff x="7377625" y="2715464"/>
            <a:chExt cx="2746068" cy="2661684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AC87CDA-20F2-3A4C-A275-2DD0C6885560}"/>
                </a:ext>
              </a:extLst>
            </p:cNvPr>
            <p:cNvGrpSpPr/>
            <p:nvPr/>
          </p:nvGrpSpPr>
          <p:grpSpPr>
            <a:xfrm>
              <a:off x="8087311" y="4759736"/>
              <a:ext cx="1788668" cy="376239"/>
              <a:chOff x="8087311" y="4759736"/>
              <a:chExt cx="1788668" cy="376239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29789312-53D0-0544-A185-6CC521C051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505037" y="4790128"/>
                <a:ext cx="287958" cy="300328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12EE5921-27D7-E54A-ADEA-411A912290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87311" y="4759736"/>
                <a:ext cx="346239" cy="361112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8168F931-EE9D-014F-B6DA-D110358DD0F0}"/>
                      </a:ext>
                    </a:extLst>
                  </p:cNvPr>
                  <p:cNvSpPr txBox="1"/>
                  <p:nvPr/>
                </p:nvSpPr>
                <p:spPr>
                  <a:xfrm>
                    <a:off x="8950573" y="4782882"/>
                    <a:ext cx="925406" cy="35309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400" dirty="0"/>
                      <a:t> $1.5</a:t>
                    </a:r>
                  </a:p>
                </p:txBody>
              </p:sp>
            </mc:Choice>
            <mc:Fallback xmlns="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10563C4E-6763-5249-96B3-E8CE6BAF03C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50573" y="4782882"/>
                    <a:ext cx="925406" cy="353093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t="-4000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2CCAB38-0EE1-8B4E-9C03-43545929DB92}"/>
                </a:ext>
              </a:extLst>
            </p:cNvPr>
            <p:cNvGrpSpPr/>
            <p:nvPr/>
          </p:nvGrpSpPr>
          <p:grpSpPr>
            <a:xfrm>
              <a:off x="7377625" y="2715464"/>
              <a:ext cx="2746068" cy="2661684"/>
              <a:chOff x="7377625" y="2715464"/>
              <a:chExt cx="2746068" cy="2661684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6F4CF6EC-DEC9-7048-BF15-55B1A94091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26547" y="3790766"/>
                <a:ext cx="346239" cy="361112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5A5FB459-FEE9-1446-8943-F75DAC9037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288854" y="4299503"/>
                <a:ext cx="287958" cy="300328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38117165-139D-E64A-8B65-006204ADADB1}"/>
                      </a:ext>
                    </a:extLst>
                  </p:cNvPr>
                  <p:cNvSpPr txBox="1"/>
                  <p:nvPr/>
                </p:nvSpPr>
                <p:spPr>
                  <a:xfrm>
                    <a:off x="8951656" y="3784556"/>
                    <a:ext cx="739623" cy="35309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400" dirty="0"/>
                      <a:t> $2</a:t>
                    </a:r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17D3B82D-9408-B642-B89D-CCA514CF0ED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51656" y="3784556"/>
                    <a:ext cx="739623" cy="353093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r="-2128" b="-1538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8434A729-01AA-114D-BD72-66D3706D259F}"/>
                      </a:ext>
                    </a:extLst>
                  </p:cNvPr>
                  <p:cNvSpPr txBox="1"/>
                  <p:nvPr/>
                </p:nvSpPr>
                <p:spPr>
                  <a:xfrm>
                    <a:off x="8942867" y="4284027"/>
                    <a:ext cx="595035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400" dirty="0"/>
                      <a:t> $2</a:t>
                    </a:r>
                  </a:p>
                </p:txBody>
              </p:sp>
            </mc:Choice>
            <mc:Fallback xmlns="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E89468A6-0B21-FC4D-8F51-94FB5D81B30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42867" y="4284027"/>
                    <a:ext cx="595035" cy="307777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t="-4545" r="-23077" b="-3181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57B73638-98D2-1B46-A61F-EBFCCF3182C0}"/>
                  </a:ext>
                </a:extLst>
              </p:cNvPr>
              <p:cNvGrpSpPr/>
              <p:nvPr/>
            </p:nvGrpSpPr>
            <p:grpSpPr>
              <a:xfrm>
                <a:off x="7377625" y="2715464"/>
                <a:ext cx="2746068" cy="2661684"/>
                <a:chOff x="4055168" y="1784491"/>
                <a:chExt cx="2746068" cy="2661684"/>
              </a:xfrm>
            </p:grpSpPr>
            <p:sp>
              <p:nvSpPr>
                <p:cNvPr id="40" name="Vertical Scroll 72">
                  <a:extLst>
                    <a:ext uri="{FF2B5EF4-FFF2-40B4-BE49-F238E27FC236}">
                      <a16:creationId xmlns:a16="http://schemas.microsoft.com/office/drawing/2014/main" id="{F12DA507-BD50-B442-B218-BA4B4460419E}"/>
                    </a:ext>
                  </a:extLst>
                </p:cNvPr>
                <p:cNvSpPr/>
                <p:nvPr/>
              </p:nvSpPr>
              <p:spPr>
                <a:xfrm>
                  <a:off x="4055168" y="1784491"/>
                  <a:ext cx="2746068" cy="2661684"/>
                </a:xfrm>
                <a:custGeom>
                  <a:avLst/>
                  <a:gdLst>
                    <a:gd name="connsiteX0" fmla="*/ 86483 w 2599414"/>
                    <a:gd name="connsiteY0" fmla="*/ 3624978 h 3624978"/>
                    <a:gd name="connsiteX1" fmla="*/ 172966 w 2599414"/>
                    <a:gd name="connsiteY1" fmla="*/ 3538495 h 3624978"/>
                    <a:gd name="connsiteX2" fmla="*/ 86483 w 2599414"/>
                    <a:gd name="connsiteY2" fmla="*/ 3538495 h 3624978"/>
                    <a:gd name="connsiteX3" fmla="*/ 129724 w 2599414"/>
                    <a:gd name="connsiteY3" fmla="*/ 3495254 h 3624978"/>
                    <a:gd name="connsiteX4" fmla="*/ 86483 w 2599414"/>
                    <a:gd name="connsiteY4" fmla="*/ 3452013 h 3624978"/>
                    <a:gd name="connsiteX5" fmla="*/ 172965 w 2599414"/>
                    <a:gd name="connsiteY5" fmla="*/ 3452013 h 3624978"/>
                    <a:gd name="connsiteX6" fmla="*/ 172965 w 2599414"/>
                    <a:gd name="connsiteY6" fmla="*/ 86483 h 3624978"/>
                    <a:gd name="connsiteX7" fmla="*/ 259448 w 2599414"/>
                    <a:gd name="connsiteY7" fmla="*/ 0 h 3624978"/>
                    <a:gd name="connsiteX8" fmla="*/ 2512931 w 2599414"/>
                    <a:gd name="connsiteY8" fmla="*/ 0 h 3624978"/>
                    <a:gd name="connsiteX9" fmla="*/ 2599414 w 2599414"/>
                    <a:gd name="connsiteY9" fmla="*/ 86483 h 3624978"/>
                    <a:gd name="connsiteX10" fmla="*/ 2512931 w 2599414"/>
                    <a:gd name="connsiteY10" fmla="*/ 172966 h 3624978"/>
                    <a:gd name="connsiteX11" fmla="*/ 2426449 w 2599414"/>
                    <a:gd name="connsiteY11" fmla="*/ 172965 h 3624978"/>
                    <a:gd name="connsiteX12" fmla="*/ 2426449 w 2599414"/>
                    <a:gd name="connsiteY12" fmla="*/ 3538495 h 3624978"/>
                    <a:gd name="connsiteX13" fmla="*/ 2339966 w 2599414"/>
                    <a:gd name="connsiteY13" fmla="*/ 3624978 h 3624978"/>
                    <a:gd name="connsiteX14" fmla="*/ 86483 w 2599414"/>
                    <a:gd name="connsiteY14" fmla="*/ 3624978 h 3624978"/>
                    <a:gd name="connsiteX15" fmla="*/ 345930 w 2599414"/>
                    <a:gd name="connsiteY15" fmla="*/ 86483 h 3624978"/>
                    <a:gd name="connsiteX16" fmla="*/ 259447 w 2599414"/>
                    <a:gd name="connsiteY16" fmla="*/ 172966 h 3624978"/>
                    <a:gd name="connsiteX17" fmla="*/ 216206 w 2599414"/>
                    <a:gd name="connsiteY17" fmla="*/ 129725 h 3624978"/>
                    <a:gd name="connsiteX18" fmla="*/ 259447 w 2599414"/>
                    <a:gd name="connsiteY18" fmla="*/ 86484 h 3624978"/>
                    <a:gd name="connsiteX19" fmla="*/ 345930 w 2599414"/>
                    <a:gd name="connsiteY19" fmla="*/ 86483 h 3624978"/>
                    <a:gd name="connsiteX0" fmla="*/ 345930 w 2599414"/>
                    <a:gd name="connsiteY0" fmla="*/ 86483 h 3624978"/>
                    <a:gd name="connsiteX1" fmla="*/ 259447 w 2599414"/>
                    <a:gd name="connsiteY1" fmla="*/ 172966 h 3624978"/>
                    <a:gd name="connsiteX2" fmla="*/ 216206 w 2599414"/>
                    <a:gd name="connsiteY2" fmla="*/ 129725 h 3624978"/>
                    <a:gd name="connsiteX3" fmla="*/ 259447 w 2599414"/>
                    <a:gd name="connsiteY3" fmla="*/ 86484 h 3624978"/>
                    <a:gd name="connsiteX4" fmla="*/ 345930 w 2599414"/>
                    <a:gd name="connsiteY4" fmla="*/ 86483 h 3624978"/>
                    <a:gd name="connsiteX5" fmla="*/ 172965 w 2599414"/>
                    <a:gd name="connsiteY5" fmla="*/ 3538495 h 3624978"/>
                    <a:gd name="connsiteX6" fmla="*/ 86482 w 2599414"/>
                    <a:gd name="connsiteY6" fmla="*/ 3624978 h 3624978"/>
                    <a:gd name="connsiteX7" fmla="*/ -1 w 2599414"/>
                    <a:gd name="connsiteY7" fmla="*/ 3538495 h 3624978"/>
                    <a:gd name="connsiteX8" fmla="*/ 86482 w 2599414"/>
                    <a:gd name="connsiteY8" fmla="*/ 3452012 h 3624978"/>
                    <a:gd name="connsiteX9" fmla="*/ 129723 w 2599414"/>
                    <a:gd name="connsiteY9" fmla="*/ 3495253 h 3624978"/>
                    <a:gd name="connsiteX10" fmla="*/ 86482 w 2599414"/>
                    <a:gd name="connsiteY10" fmla="*/ 3538494 h 3624978"/>
                    <a:gd name="connsiteX11" fmla="*/ 172965 w 2599414"/>
                    <a:gd name="connsiteY11" fmla="*/ 3538495 h 3624978"/>
                    <a:gd name="connsiteX0" fmla="*/ 172965 w 2599414"/>
                    <a:gd name="connsiteY0" fmla="*/ 3452013 h 3624978"/>
                    <a:gd name="connsiteX1" fmla="*/ 172965 w 2599414"/>
                    <a:gd name="connsiteY1" fmla="*/ 86483 h 3624978"/>
                    <a:gd name="connsiteX2" fmla="*/ 259448 w 2599414"/>
                    <a:gd name="connsiteY2" fmla="*/ 0 h 3624978"/>
                    <a:gd name="connsiteX3" fmla="*/ 2512931 w 2599414"/>
                    <a:gd name="connsiteY3" fmla="*/ 0 h 3624978"/>
                    <a:gd name="connsiteX4" fmla="*/ 2599414 w 2599414"/>
                    <a:gd name="connsiteY4" fmla="*/ 86483 h 3624978"/>
                    <a:gd name="connsiteX5" fmla="*/ 2512931 w 2599414"/>
                    <a:gd name="connsiteY5" fmla="*/ 172966 h 3624978"/>
                    <a:gd name="connsiteX6" fmla="*/ 2426449 w 2599414"/>
                    <a:gd name="connsiteY6" fmla="*/ 172965 h 3624978"/>
                    <a:gd name="connsiteX7" fmla="*/ 2426449 w 2599414"/>
                    <a:gd name="connsiteY7" fmla="*/ 3538495 h 3624978"/>
                    <a:gd name="connsiteX8" fmla="*/ 2339966 w 2599414"/>
                    <a:gd name="connsiteY8" fmla="*/ 3624978 h 3624978"/>
                    <a:gd name="connsiteX9" fmla="*/ 86483 w 2599414"/>
                    <a:gd name="connsiteY9" fmla="*/ 3624978 h 3624978"/>
                    <a:gd name="connsiteX10" fmla="*/ 0 w 2599414"/>
                    <a:gd name="connsiteY10" fmla="*/ 3538495 h 3624978"/>
                    <a:gd name="connsiteX11" fmla="*/ 86483 w 2599414"/>
                    <a:gd name="connsiteY11" fmla="*/ 3452012 h 3624978"/>
                    <a:gd name="connsiteX12" fmla="*/ 172965 w 2599414"/>
                    <a:gd name="connsiteY12" fmla="*/ 3452013 h 3624978"/>
                    <a:gd name="connsiteX13" fmla="*/ 259448 w 2599414"/>
                    <a:gd name="connsiteY13" fmla="*/ 0 h 3624978"/>
                    <a:gd name="connsiteX14" fmla="*/ 345931 w 2599414"/>
                    <a:gd name="connsiteY14" fmla="*/ 86483 h 3624978"/>
                    <a:gd name="connsiteX15" fmla="*/ 259448 w 2599414"/>
                    <a:gd name="connsiteY15" fmla="*/ 172966 h 3624978"/>
                    <a:gd name="connsiteX16" fmla="*/ 216207 w 2599414"/>
                    <a:gd name="connsiteY16" fmla="*/ 129725 h 3624978"/>
                    <a:gd name="connsiteX17" fmla="*/ 259448 w 2599414"/>
                    <a:gd name="connsiteY17" fmla="*/ 86484 h 3624978"/>
                    <a:gd name="connsiteX18" fmla="*/ 345930 w 2599414"/>
                    <a:gd name="connsiteY18" fmla="*/ 86483 h 3624978"/>
                    <a:gd name="connsiteX19" fmla="*/ 2426449 w 2599414"/>
                    <a:gd name="connsiteY19" fmla="*/ 172965 h 3624978"/>
                    <a:gd name="connsiteX20" fmla="*/ 259448 w 2599414"/>
                    <a:gd name="connsiteY20" fmla="*/ 172965 h 3624978"/>
                    <a:gd name="connsiteX21" fmla="*/ 86483 w 2599414"/>
                    <a:gd name="connsiteY21" fmla="*/ 3452013 h 3624978"/>
                    <a:gd name="connsiteX22" fmla="*/ 129724 w 2599414"/>
                    <a:gd name="connsiteY22" fmla="*/ 3495254 h 3624978"/>
                    <a:gd name="connsiteX23" fmla="*/ 86483 w 2599414"/>
                    <a:gd name="connsiteY23" fmla="*/ 3538495 h 3624978"/>
                    <a:gd name="connsiteX24" fmla="*/ 172965 w 2599414"/>
                    <a:gd name="connsiteY24" fmla="*/ 3538495 h 3624978"/>
                    <a:gd name="connsiteX25" fmla="*/ 86483 w 2599414"/>
                    <a:gd name="connsiteY25" fmla="*/ 3624978 h 3624978"/>
                    <a:gd name="connsiteX26" fmla="*/ 172966 w 2599414"/>
                    <a:gd name="connsiteY26" fmla="*/ 3538495 h 3624978"/>
                    <a:gd name="connsiteX27" fmla="*/ 172965 w 2599414"/>
                    <a:gd name="connsiteY27" fmla="*/ 3452013 h 3624978"/>
                    <a:gd name="connsiteX0" fmla="*/ 86484 w 2599415"/>
                    <a:gd name="connsiteY0" fmla="*/ 3624978 h 3624978"/>
                    <a:gd name="connsiteX1" fmla="*/ 172967 w 2599415"/>
                    <a:gd name="connsiteY1" fmla="*/ 3538495 h 3624978"/>
                    <a:gd name="connsiteX2" fmla="*/ 86484 w 2599415"/>
                    <a:gd name="connsiteY2" fmla="*/ 3538495 h 3624978"/>
                    <a:gd name="connsiteX3" fmla="*/ 129725 w 2599415"/>
                    <a:gd name="connsiteY3" fmla="*/ 3495254 h 3624978"/>
                    <a:gd name="connsiteX4" fmla="*/ 86484 w 2599415"/>
                    <a:gd name="connsiteY4" fmla="*/ 3452013 h 3624978"/>
                    <a:gd name="connsiteX5" fmla="*/ 172966 w 2599415"/>
                    <a:gd name="connsiteY5" fmla="*/ 3452013 h 3624978"/>
                    <a:gd name="connsiteX6" fmla="*/ 172966 w 2599415"/>
                    <a:gd name="connsiteY6" fmla="*/ 86483 h 3624978"/>
                    <a:gd name="connsiteX7" fmla="*/ 259449 w 2599415"/>
                    <a:gd name="connsiteY7" fmla="*/ 0 h 3624978"/>
                    <a:gd name="connsiteX8" fmla="*/ 2512932 w 2599415"/>
                    <a:gd name="connsiteY8" fmla="*/ 0 h 3624978"/>
                    <a:gd name="connsiteX9" fmla="*/ 2599415 w 2599415"/>
                    <a:gd name="connsiteY9" fmla="*/ 86483 h 3624978"/>
                    <a:gd name="connsiteX10" fmla="*/ 2512932 w 2599415"/>
                    <a:gd name="connsiteY10" fmla="*/ 172966 h 3624978"/>
                    <a:gd name="connsiteX11" fmla="*/ 2426450 w 2599415"/>
                    <a:gd name="connsiteY11" fmla="*/ 172965 h 3624978"/>
                    <a:gd name="connsiteX12" fmla="*/ 2426450 w 2599415"/>
                    <a:gd name="connsiteY12" fmla="*/ 3538495 h 3624978"/>
                    <a:gd name="connsiteX13" fmla="*/ 2339967 w 2599415"/>
                    <a:gd name="connsiteY13" fmla="*/ 3624978 h 3624978"/>
                    <a:gd name="connsiteX14" fmla="*/ 86484 w 2599415"/>
                    <a:gd name="connsiteY14" fmla="*/ 3624978 h 3624978"/>
                    <a:gd name="connsiteX15" fmla="*/ 345931 w 2599415"/>
                    <a:gd name="connsiteY15" fmla="*/ 86483 h 3624978"/>
                    <a:gd name="connsiteX16" fmla="*/ 259448 w 2599415"/>
                    <a:gd name="connsiteY16" fmla="*/ 172966 h 3624978"/>
                    <a:gd name="connsiteX17" fmla="*/ 216207 w 2599415"/>
                    <a:gd name="connsiteY17" fmla="*/ 129725 h 3624978"/>
                    <a:gd name="connsiteX18" fmla="*/ 259448 w 2599415"/>
                    <a:gd name="connsiteY18" fmla="*/ 86484 h 3624978"/>
                    <a:gd name="connsiteX19" fmla="*/ 345931 w 2599415"/>
                    <a:gd name="connsiteY19" fmla="*/ 86483 h 3624978"/>
                    <a:gd name="connsiteX0" fmla="*/ 345931 w 2599415"/>
                    <a:gd name="connsiteY0" fmla="*/ 86483 h 3624978"/>
                    <a:gd name="connsiteX1" fmla="*/ 259448 w 2599415"/>
                    <a:gd name="connsiteY1" fmla="*/ 172966 h 3624978"/>
                    <a:gd name="connsiteX2" fmla="*/ 216207 w 2599415"/>
                    <a:gd name="connsiteY2" fmla="*/ 129725 h 3624978"/>
                    <a:gd name="connsiteX3" fmla="*/ 259448 w 2599415"/>
                    <a:gd name="connsiteY3" fmla="*/ 86484 h 3624978"/>
                    <a:gd name="connsiteX4" fmla="*/ 345931 w 2599415"/>
                    <a:gd name="connsiteY4" fmla="*/ 86483 h 3624978"/>
                    <a:gd name="connsiteX5" fmla="*/ 172966 w 2599415"/>
                    <a:gd name="connsiteY5" fmla="*/ 3538495 h 3624978"/>
                    <a:gd name="connsiteX6" fmla="*/ 86483 w 2599415"/>
                    <a:gd name="connsiteY6" fmla="*/ 3624978 h 3624978"/>
                    <a:gd name="connsiteX7" fmla="*/ 0 w 2599415"/>
                    <a:gd name="connsiteY7" fmla="*/ 3538495 h 3624978"/>
                    <a:gd name="connsiteX8" fmla="*/ 86483 w 2599415"/>
                    <a:gd name="connsiteY8" fmla="*/ 3452012 h 3624978"/>
                    <a:gd name="connsiteX9" fmla="*/ 129724 w 2599415"/>
                    <a:gd name="connsiteY9" fmla="*/ 3495253 h 3624978"/>
                    <a:gd name="connsiteX10" fmla="*/ 86483 w 2599415"/>
                    <a:gd name="connsiteY10" fmla="*/ 3538494 h 3624978"/>
                    <a:gd name="connsiteX11" fmla="*/ 172966 w 2599415"/>
                    <a:gd name="connsiteY11" fmla="*/ 3538495 h 3624978"/>
                    <a:gd name="connsiteX0" fmla="*/ 172966 w 2599415"/>
                    <a:gd name="connsiteY0" fmla="*/ 3452013 h 3624978"/>
                    <a:gd name="connsiteX1" fmla="*/ 172966 w 2599415"/>
                    <a:gd name="connsiteY1" fmla="*/ 86483 h 3624978"/>
                    <a:gd name="connsiteX2" fmla="*/ 259449 w 2599415"/>
                    <a:gd name="connsiteY2" fmla="*/ 0 h 3624978"/>
                    <a:gd name="connsiteX3" fmla="*/ 2512932 w 2599415"/>
                    <a:gd name="connsiteY3" fmla="*/ 0 h 3624978"/>
                    <a:gd name="connsiteX4" fmla="*/ 2599415 w 2599415"/>
                    <a:gd name="connsiteY4" fmla="*/ 86483 h 3624978"/>
                    <a:gd name="connsiteX5" fmla="*/ 2512932 w 2599415"/>
                    <a:gd name="connsiteY5" fmla="*/ 172966 h 3624978"/>
                    <a:gd name="connsiteX6" fmla="*/ 2426450 w 2599415"/>
                    <a:gd name="connsiteY6" fmla="*/ 172965 h 3624978"/>
                    <a:gd name="connsiteX7" fmla="*/ 2426450 w 2599415"/>
                    <a:gd name="connsiteY7" fmla="*/ 3538495 h 3624978"/>
                    <a:gd name="connsiteX8" fmla="*/ 2339967 w 2599415"/>
                    <a:gd name="connsiteY8" fmla="*/ 3624978 h 3624978"/>
                    <a:gd name="connsiteX9" fmla="*/ 86484 w 2599415"/>
                    <a:gd name="connsiteY9" fmla="*/ 3624978 h 3624978"/>
                    <a:gd name="connsiteX10" fmla="*/ 1 w 2599415"/>
                    <a:gd name="connsiteY10" fmla="*/ 3538495 h 3624978"/>
                    <a:gd name="connsiteX11" fmla="*/ 86484 w 2599415"/>
                    <a:gd name="connsiteY11" fmla="*/ 3452012 h 3624978"/>
                    <a:gd name="connsiteX12" fmla="*/ 172966 w 2599415"/>
                    <a:gd name="connsiteY12" fmla="*/ 3452013 h 3624978"/>
                    <a:gd name="connsiteX13" fmla="*/ 259449 w 2599415"/>
                    <a:gd name="connsiteY13" fmla="*/ 0 h 3624978"/>
                    <a:gd name="connsiteX14" fmla="*/ 345932 w 2599415"/>
                    <a:gd name="connsiteY14" fmla="*/ 86483 h 3624978"/>
                    <a:gd name="connsiteX15" fmla="*/ 259449 w 2599415"/>
                    <a:gd name="connsiteY15" fmla="*/ 172966 h 3624978"/>
                    <a:gd name="connsiteX16" fmla="*/ 216208 w 2599415"/>
                    <a:gd name="connsiteY16" fmla="*/ 129725 h 3624978"/>
                    <a:gd name="connsiteX17" fmla="*/ 259449 w 2599415"/>
                    <a:gd name="connsiteY17" fmla="*/ 86484 h 3624978"/>
                    <a:gd name="connsiteX18" fmla="*/ 345931 w 2599415"/>
                    <a:gd name="connsiteY18" fmla="*/ 86483 h 3624978"/>
                    <a:gd name="connsiteX19" fmla="*/ 2426450 w 2599415"/>
                    <a:gd name="connsiteY19" fmla="*/ 172965 h 3624978"/>
                    <a:gd name="connsiteX20" fmla="*/ 259449 w 2599415"/>
                    <a:gd name="connsiteY20" fmla="*/ 172965 h 3624978"/>
                    <a:gd name="connsiteX21" fmla="*/ 86484 w 2599415"/>
                    <a:gd name="connsiteY21" fmla="*/ 3452013 h 3624978"/>
                    <a:gd name="connsiteX22" fmla="*/ 129725 w 2599415"/>
                    <a:gd name="connsiteY22" fmla="*/ 3495254 h 3624978"/>
                    <a:gd name="connsiteX23" fmla="*/ 86484 w 2599415"/>
                    <a:gd name="connsiteY23" fmla="*/ 3538495 h 3624978"/>
                    <a:gd name="connsiteX24" fmla="*/ 172966 w 2599415"/>
                    <a:gd name="connsiteY24" fmla="*/ 3538495 h 3624978"/>
                    <a:gd name="connsiteX25" fmla="*/ 102359 w 2599415"/>
                    <a:gd name="connsiteY25" fmla="*/ 3609103 h 3624978"/>
                    <a:gd name="connsiteX26" fmla="*/ 172967 w 2599415"/>
                    <a:gd name="connsiteY26" fmla="*/ 3538495 h 3624978"/>
                    <a:gd name="connsiteX27" fmla="*/ 172966 w 2599415"/>
                    <a:gd name="connsiteY27" fmla="*/ 3452013 h 3624978"/>
                    <a:gd name="connsiteX0" fmla="*/ 86484 w 2599415"/>
                    <a:gd name="connsiteY0" fmla="*/ 3624978 h 3624978"/>
                    <a:gd name="connsiteX1" fmla="*/ 172967 w 2599415"/>
                    <a:gd name="connsiteY1" fmla="*/ 3538495 h 3624978"/>
                    <a:gd name="connsiteX2" fmla="*/ 86484 w 2599415"/>
                    <a:gd name="connsiteY2" fmla="*/ 3538495 h 3624978"/>
                    <a:gd name="connsiteX3" fmla="*/ 129725 w 2599415"/>
                    <a:gd name="connsiteY3" fmla="*/ 3495254 h 3624978"/>
                    <a:gd name="connsiteX4" fmla="*/ 86484 w 2599415"/>
                    <a:gd name="connsiteY4" fmla="*/ 3452013 h 3624978"/>
                    <a:gd name="connsiteX5" fmla="*/ 172966 w 2599415"/>
                    <a:gd name="connsiteY5" fmla="*/ 3452013 h 3624978"/>
                    <a:gd name="connsiteX6" fmla="*/ 172966 w 2599415"/>
                    <a:gd name="connsiteY6" fmla="*/ 86483 h 3624978"/>
                    <a:gd name="connsiteX7" fmla="*/ 259449 w 2599415"/>
                    <a:gd name="connsiteY7" fmla="*/ 0 h 3624978"/>
                    <a:gd name="connsiteX8" fmla="*/ 2512932 w 2599415"/>
                    <a:gd name="connsiteY8" fmla="*/ 0 h 3624978"/>
                    <a:gd name="connsiteX9" fmla="*/ 2599415 w 2599415"/>
                    <a:gd name="connsiteY9" fmla="*/ 86483 h 3624978"/>
                    <a:gd name="connsiteX10" fmla="*/ 2512932 w 2599415"/>
                    <a:gd name="connsiteY10" fmla="*/ 172966 h 3624978"/>
                    <a:gd name="connsiteX11" fmla="*/ 2426450 w 2599415"/>
                    <a:gd name="connsiteY11" fmla="*/ 172965 h 3624978"/>
                    <a:gd name="connsiteX12" fmla="*/ 2426450 w 2599415"/>
                    <a:gd name="connsiteY12" fmla="*/ 3538495 h 3624978"/>
                    <a:gd name="connsiteX13" fmla="*/ 2339967 w 2599415"/>
                    <a:gd name="connsiteY13" fmla="*/ 3624978 h 3624978"/>
                    <a:gd name="connsiteX14" fmla="*/ 86484 w 2599415"/>
                    <a:gd name="connsiteY14" fmla="*/ 3624978 h 3624978"/>
                    <a:gd name="connsiteX15" fmla="*/ 345931 w 2599415"/>
                    <a:gd name="connsiteY15" fmla="*/ 86483 h 3624978"/>
                    <a:gd name="connsiteX16" fmla="*/ 259448 w 2599415"/>
                    <a:gd name="connsiteY16" fmla="*/ 172966 h 3624978"/>
                    <a:gd name="connsiteX17" fmla="*/ 216207 w 2599415"/>
                    <a:gd name="connsiteY17" fmla="*/ 129725 h 3624978"/>
                    <a:gd name="connsiteX18" fmla="*/ 259448 w 2599415"/>
                    <a:gd name="connsiteY18" fmla="*/ 86484 h 3624978"/>
                    <a:gd name="connsiteX19" fmla="*/ 345931 w 2599415"/>
                    <a:gd name="connsiteY19" fmla="*/ 86483 h 3624978"/>
                    <a:gd name="connsiteX0" fmla="*/ 345931 w 2599415"/>
                    <a:gd name="connsiteY0" fmla="*/ 86483 h 3624978"/>
                    <a:gd name="connsiteX1" fmla="*/ 259448 w 2599415"/>
                    <a:gd name="connsiteY1" fmla="*/ 172966 h 3624978"/>
                    <a:gd name="connsiteX2" fmla="*/ 216207 w 2599415"/>
                    <a:gd name="connsiteY2" fmla="*/ 129725 h 3624978"/>
                    <a:gd name="connsiteX3" fmla="*/ 259448 w 2599415"/>
                    <a:gd name="connsiteY3" fmla="*/ 86484 h 3624978"/>
                    <a:gd name="connsiteX4" fmla="*/ 345931 w 2599415"/>
                    <a:gd name="connsiteY4" fmla="*/ 86483 h 3624978"/>
                    <a:gd name="connsiteX5" fmla="*/ 172966 w 2599415"/>
                    <a:gd name="connsiteY5" fmla="*/ 3538495 h 3624978"/>
                    <a:gd name="connsiteX6" fmla="*/ 86483 w 2599415"/>
                    <a:gd name="connsiteY6" fmla="*/ 3624978 h 3624978"/>
                    <a:gd name="connsiteX7" fmla="*/ 0 w 2599415"/>
                    <a:gd name="connsiteY7" fmla="*/ 3538495 h 3624978"/>
                    <a:gd name="connsiteX8" fmla="*/ 86483 w 2599415"/>
                    <a:gd name="connsiteY8" fmla="*/ 3452012 h 3624978"/>
                    <a:gd name="connsiteX9" fmla="*/ 129724 w 2599415"/>
                    <a:gd name="connsiteY9" fmla="*/ 3495253 h 3624978"/>
                    <a:gd name="connsiteX10" fmla="*/ 86483 w 2599415"/>
                    <a:gd name="connsiteY10" fmla="*/ 3538494 h 3624978"/>
                    <a:gd name="connsiteX11" fmla="*/ 172966 w 2599415"/>
                    <a:gd name="connsiteY11" fmla="*/ 3538495 h 3624978"/>
                    <a:gd name="connsiteX0" fmla="*/ 172966 w 2599415"/>
                    <a:gd name="connsiteY0" fmla="*/ 3452013 h 3624978"/>
                    <a:gd name="connsiteX1" fmla="*/ 172966 w 2599415"/>
                    <a:gd name="connsiteY1" fmla="*/ 86483 h 3624978"/>
                    <a:gd name="connsiteX2" fmla="*/ 259449 w 2599415"/>
                    <a:gd name="connsiteY2" fmla="*/ 0 h 3624978"/>
                    <a:gd name="connsiteX3" fmla="*/ 2512932 w 2599415"/>
                    <a:gd name="connsiteY3" fmla="*/ 0 h 3624978"/>
                    <a:gd name="connsiteX4" fmla="*/ 2599415 w 2599415"/>
                    <a:gd name="connsiteY4" fmla="*/ 86483 h 3624978"/>
                    <a:gd name="connsiteX5" fmla="*/ 2512932 w 2599415"/>
                    <a:gd name="connsiteY5" fmla="*/ 172966 h 3624978"/>
                    <a:gd name="connsiteX6" fmla="*/ 2426450 w 2599415"/>
                    <a:gd name="connsiteY6" fmla="*/ 172965 h 3624978"/>
                    <a:gd name="connsiteX7" fmla="*/ 2426450 w 2599415"/>
                    <a:gd name="connsiteY7" fmla="*/ 3538495 h 3624978"/>
                    <a:gd name="connsiteX8" fmla="*/ 2339967 w 2599415"/>
                    <a:gd name="connsiteY8" fmla="*/ 3624978 h 3624978"/>
                    <a:gd name="connsiteX9" fmla="*/ 86484 w 2599415"/>
                    <a:gd name="connsiteY9" fmla="*/ 3624978 h 3624978"/>
                    <a:gd name="connsiteX10" fmla="*/ 1 w 2599415"/>
                    <a:gd name="connsiteY10" fmla="*/ 3538495 h 3624978"/>
                    <a:gd name="connsiteX11" fmla="*/ 86484 w 2599415"/>
                    <a:gd name="connsiteY11" fmla="*/ 3452012 h 3624978"/>
                    <a:gd name="connsiteX12" fmla="*/ 172966 w 2599415"/>
                    <a:gd name="connsiteY12" fmla="*/ 3452013 h 3624978"/>
                    <a:gd name="connsiteX13" fmla="*/ 259449 w 2599415"/>
                    <a:gd name="connsiteY13" fmla="*/ 0 h 3624978"/>
                    <a:gd name="connsiteX14" fmla="*/ 345932 w 2599415"/>
                    <a:gd name="connsiteY14" fmla="*/ 86483 h 3624978"/>
                    <a:gd name="connsiteX15" fmla="*/ 259449 w 2599415"/>
                    <a:gd name="connsiteY15" fmla="*/ 172966 h 3624978"/>
                    <a:gd name="connsiteX16" fmla="*/ 216208 w 2599415"/>
                    <a:gd name="connsiteY16" fmla="*/ 129725 h 3624978"/>
                    <a:gd name="connsiteX17" fmla="*/ 259449 w 2599415"/>
                    <a:gd name="connsiteY17" fmla="*/ 86484 h 3624978"/>
                    <a:gd name="connsiteX18" fmla="*/ 345931 w 2599415"/>
                    <a:gd name="connsiteY18" fmla="*/ 86483 h 3624978"/>
                    <a:gd name="connsiteX19" fmla="*/ 2426450 w 2599415"/>
                    <a:gd name="connsiteY19" fmla="*/ 172965 h 3624978"/>
                    <a:gd name="connsiteX20" fmla="*/ 259449 w 2599415"/>
                    <a:gd name="connsiteY20" fmla="*/ 172965 h 3624978"/>
                    <a:gd name="connsiteX21" fmla="*/ 86484 w 2599415"/>
                    <a:gd name="connsiteY21" fmla="*/ 3452013 h 3624978"/>
                    <a:gd name="connsiteX22" fmla="*/ 129725 w 2599415"/>
                    <a:gd name="connsiteY22" fmla="*/ 3495254 h 3624978"/>
                    <a:gd name="connsiteX23" fmla="*/ 86484 w 2599415"/>
                    <a:gd name="connsiteY23" fmla="*/ 3538495 h 3624978"/>
                    <a:gd name="connsiteX24" fmla="*/ 172966 w 2599415"/>
                    <a:gd name="connsiteY24" fmla="*/ 3538495 h 3624978"/>
                    <a:gd name="connsiteX25" fmla="*/ 89659 w 2599415"/>
                    <a:gd name="connsiteY25" fmla="*/ 3590053 h 3624978"/>
                    <a:gd name="connsiteX26" fmla="*/ 172967 w 2599415"/>
                    <a:gd name="connsiteY26" fmla="*/ 3538495 h 3624978"/>
                    <a:gd name="connsiteX27" fmla="*/ 172966 w 2599415"/>
                    <a:gd name="connsiteY27" fmla="*/ 3452013 h 3624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2599415" h="3624978" stroke="0" extrusionOk="0">
                      <a:moveTo>
                        <a:pt x="86484" y="3624978"/>
                      </a:moveTo>
                      <a:cubicBezTo>
                        <a:pt x="134247" y="3624978"/>
                        <a:pt x="172967" y="3586258"/>
                        <a:pt x="172967" y="3538495"/>
                      </a:cubicBezTo>
                      <a:lnTo>
                        <a:pt x="86484" y="3538495"/>
                      </a:lnTo>
                      <a:cubicBezTo>
                        <a:pt x="110365" y="3538495"/>
                        <a:pt x="129725" y="3519135"/>
                        <a:pt x="129725" y="3495254"/>
                      </a:cubicBezTo>
                      <a:cubicBezTo>
                        <a:pt x="129725" y="3471373"/>
                        <a:pt x="110365" y="3452013"/>
                        <a:pt x="86484" y="3452013"/>
                      </a:cubicBezTo>
                      <a:lnTo>
                        <a:pt x="172966" y="3452013"/>
                      </a:lnTo>
                      <a:lnTo>
                        <a:pt x="172966" y="86483"/>
                      </a:lnTo>
                      <a:cubicBezTo>
                        <a:pt x="172966" y="38720"/>
                        <a:pt x="211686" y="0"/>
                        <a:pt x="259449" y="0"/>
                      </a:cubicBezTo>
                      <a:lnTo>
                        <a:pt x="2512932" y="0"/>
                      </a:lnTo>
                      <a:cubicBezTo>
                        <a:pt x="2560695" y="0"/>
                        <a:pt x="2599415" y="38720"/>
                        <a:pt x="2599415" y="86483"/>
                      </a:cubicBezTo>
                      <a:cubicBezTo>
                        <a:pt x="2599415" y="134246"/>
                        <a:pt x="2560695" y="172966"/>
                        <a:pt x="2512932" y="172966"/>
                      </a:cubicBezTo>
                      <a:lnTo>
                        <a:pt x="2426450" y="172965"/>
                      </a:lnTo>
                      <a:lnTo>
                        <a:pt x="2426450" y="3538495"/>
                      </a:lnTo>
                      <a:cubicBezTo>
                        <a:pt x="2426450" y="3586258"/>
                        <a:pt x="2387730" y="3624978"/>
                        <a:pt x="2339967" y="3624978"/>
                      </a:cubicBezTo>
                      <a:lnTo>
                        <a:pt x="86484" y="3624978"/>
                      </a:lnTo>
                      <a:close/>
                      <a:moveTo>
                        <a:pt x="345931" y="86483"/>
                      </a:moveTo>
                      <a:cubicBezTo>
                        <a:pt x="345931" y="134246"/>
                        <a:pt x="307211" y="172966"/>
                        <a:pt x="259448" y="172966"/>
                      </a:cubicBezTo>
                      <a:cubicBezTo>
                        <a:pt x="235567" y="172966"/>
                        <a:pt x="216207" y="153606"/>
                        <a:pt x="216207" y="129725"/>
                      </a:cubicBezTo>
                      <a:cubicBezTo>
                        <a:pt x="216207" y="105844"/>
                        <a:pt x="235567" y="86484"/>
                        <a:pt x="259448" y="86484"/>
                      </a:cubicBezTo>
                      <a:lnTo>
                        <a:pt x="345931" y="86483"/>
                      </a:lnTo>
                      <a:close/>
                    </a:path>
                    <a:path w="2599415" h="3624978" fill="darkenLess" stroke="0" extrusionOk="0">
                      <a:moveTo>
                        <a:pt x="345931" y="86483"/>
                      </a:moveTo>
                      <a:cubicBezTo>
                        <a:pt x="345931" y="134246"/>
                        <a:pt x="307211" y="172966"/>
                        <a:pt x="259448" y="172966"/>
                      </a:cubicBezTo>
                      <a:cubicBezTo>
                        <a:pt x="235567" y="172966"/>
                        <a:pt x="216207" y="153606"/>
                        <a:pt x="216207" y="129725"/>
                      </a:cubicBezTo>
                      <a:cubicBezTo>
                        <a:pt x="216207" y="105844"/>
                        <a:pt x="235567" y="86484"/>
                        <a:pt x="259448" y="86484"/>
                      </a:cubicBezTo>
                      <a:lnTo>
                        <a:pt x="345931" y="86483"/>
                      </a:lnTo>
                      <a:close/>
                      <a:moveTo>
                        <a:pt x="172966" y="3538495"/>
                      </a:moveTo>
                      <a:cubicBezTo>
                        <a:pt x="172966" y="3586258"/>
                        <a:pt x="134246" y="3624978"/>
                        <a:pt x="86483" y="3624978"/>
                      </a:cubicBezTo>
                      <a:cubicBezTo>
                        <a:pt x="38720" y="3624978"/>
                        <a:pt x="0" y="3586258"/>
                        <a:pt x="0" y="3538495"/>
                      </a:cubicBezTo>
                      <a:cubicBezTo>
                        <a:pt x="0" y="3490732"/>
                        <a:pt x="38720" y="3452012"/>
                        <a:pt x="86483" y="3452012"/>
                      </a:cubicBezTo>
                      <a:cubicBezTo>
                        <a:pt x="110364" y="3452012"/>
                        <a:pt x="129724" y="3471372"/>
                        <a:pt x="129724" y="3495253"/>
                      </a:cubicBezTo>
                      <a:cubicBezTo>
                        <a:pt x="129724" y="3519134"/>
                        <a:pt x="110364" y="3538494"/>
                        <a:pt x="86483" y="3538494"/>
                      </a:cubicBezTo>
                      <a:lnTo>
                        <a:pt x="172966" y="3538495"/>
                      </a:lnTo>
                      <a:close/>
                    </a:path>
                    <a:path w="2599415" h="3624978" fill="none" extrusionOk="0">
                      <a:moveTo>
                        <a:pt x="172966" y="3452013"/>
                      </a:moveTo>
                      <a:lnTo>
                        <a:pt x="172966" y="86483"/>
                      </a:lnTo>
                      <a:cubicBezTo>
                        <a:pt x="172966" y="38720"/>
                        <a:pt x="211686" y="0"/>
                        <a:pt x="259449" y="0"/>
                      </a:cubicBezTo>
                      <a:lnTo>
                        <a:pt x="2512932" y="0"/>
                      </a:lnTo>
                      <a:cubicBezTo>
                        <a:pt x="2560695" y="0"/>
                        <a:pt x="2599415" y="38720"/>
                        <a:pt x="2599415" y="86483"/>
                      </a:cubicBezTo>
                      <a:cubicBezTo>
                        <a:pt x="2599415" y="134246"/>
                        <a:pt x="2560695" y="172966"/>
                        <a:pt x="2512932" y="172966"/>
                      </a:cubicBezTo>
                      <a:lnTo>
                        <a:pt x="2426450" y="172965"/>
                      </a:lnTo>
                      <a:lnTo>
                        <a:pt x="2426450" y="3538495"/>
                      </a:lnTo>
                      <a:cubicBezTo>
                        <a:pt x="2426450" y="3586258"/>
                        <a:pt x="2387730" y="3624978"/>
                        <a:pt x="2339967" y="3624978"/>
                      </a:cubicBezTo>
                      <a:lnTo>
                        <a:pt x="86484" y="3624978"/>
                      </a:lnTo>
                      <a:cubicBezTo>
                        <a:pt x="38721" y="3624978"/>
                        <a:pt x="1" y="3586258"/>
                        <a:pt x="1" y="3538495"/>
                      </a:cubicBezTo>
                      <a:cubicBezTo>
                        <a:pt x="1" y="3490732"/>
                        <a:pt x="38721" y="3452012"/>
                        <a:pt x="86484" y="3452012"/>
                      </a:cubicBezTo>
                      <a:lnTo>
                        <a:pt x="172966" y="3452013"/>
                      </a:lnTo>
                      <a:close/>
                      <a:moveTo>
                        <a:pt x="259449" y="0"/>
                      </a:moveTo>
                      <a:cubicBezTo>
                        <a:pt x="307212" y="0"/>
                        <a:pt x="345932" y="38720"/>
                        <a:pt x="345932" y="86483"/>
                      </a:cubicBezTo>
                      <a:cubicBezTo>
                        <a:pt x="345932" y="134246"/>
                        <a:pt x="307212" y="172966"/>
                        <a:pt x="259449" y="172966"/>
                      </a:cubicBezTo>
                      <a:cubicBezTo>
                        <a:pt x="235568" y="172966"/>
                        <a:pt x="216208" y="153606"/>
                        <a:pt x="216208" y="129725"/>
                      </a:cubicBezTo>
                      <a:cubicBezTo>
                        <a:pt x="216208" y="105844"/>
                        <a:pt x="235568" y="86484"/>
                        <a:pt x="259449" y="86484"/>
                      </a:cubicBezTo>
                      <a:lnTo>
                        <a:pt x="345931" y="86483"/>
                      </a:lnTo>
                      <a:moveTo>
                        <a:pt x="2426450" y="172965"/>
                      </a:moveTo>
                      <a:lnTo>
                        <a:pt x="259449" y="172965"/>
                      </a:lnTo>
                      <a:moveTo>
                        <a:pt x="86484" y="3452013"/>
                      </a:moveTo>
                      <a:cubicBezTo>
                        <a:pt x="110365" y="3452013"/>
                        <a:pt x="129725" y="3471373"/>
                        <a:pt x="129725" y="3495254"/>
                      </a:cubicBezTo>
                      <a:cubicBezTo>
                        <a:pt x="129725" y="3519135"/>
                        <a:pt x="110365" y="3538495"/>
                        <a:pt x="86484" y="3538495"/>
                      </a:cubicBezTo>
                      <a:lnTo>
                        <a:pt x="172966" y="3538495"/>
                      </a:lnTo>
                      <a:moveTo>
                        <a:pt x="89659" y="3590053"/>
                      </a:moveTo>
                      <a:cubicBezTo>
                        <a:pt x="137422" y="3590053"/>
                        <a:pt x="172967" y="3586258"/>
                        <a:pt x="172967" y="3538495"/>
                      </a:cubicBezTo>
                      <a:cubicBezTo>
                        <a:pt x="172967" y="3509668"/>
                        <a:pt x="172966" y="3480840"/>
                        <a:pt x="172966" y="3452013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5E25A942-2CD5-E744-96F3-48B91FAAE7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b="73592"/>
                <a:stretch/>
              </p:blipFill>
              <p:spPr>
                <a:xfrm>
                  <a:off x="4467855" y="2012800"/>
                  <a:ext cx="1898530" cy="501371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530E12AB-90EF-6447-89FE-197A4940B877}"/>
              </a:ext>
            </a:extLst>
          </p:cNvPr>
          <p:cNvSpPr txBox="1"/>
          <p:nvPr/>
        </p:nvSpPr>
        <p:spPr>
          <a:xfrm>
            <a:off x="2503633" y="6401565"/>
            <a:ext cx="1515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buy-many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A1EE638-B9B7-9146-92D3-AC5E1E0B4A02}"/>
              </a:ext>
            </a:extLst>
          </p:cNvPr>
          <p:cNvSpPr txBox="1"/>
          <p:nvPr/>
        </p:nvSpPr>
        <p:spPr>
          <a:xfrm>
            <a:off x="9008721" y="6372262"/>
            <a:ext cx="1132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Buy-many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0DD1B80-0E6A-BF44-A94B-BE455BF28941}"/>
              </a:ext>
            </a:extLst>
          </p:cNvPr>
          <p:cNvSpPr txBox="1"/>
          <p:nvPr/>
        </p:nvSpPr>
        <p:spPr>
          <a:xfrm>
            <a:off x="5635355" y="6396396"/>
            <a:ext cx="1515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buy-many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AC8524E-A805-5640-BD75-62E5EF3E810E}"/>
              </a:ext>
            </a:extLst>
          </p:cNvPr>
          <p:cNvSpPr txBox="1"/>
          <p:nvPr/>
        </p:nvSpPr>
        <p:spPr>
          <a:xfrm>
            <a:off x="8683432" y="5692390"/>
            <a:ext cx="115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½(           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9BBA6E4-54FD-8A49-8022-EB6D2624E63C}"/>
              </a:ext>
            </a:extLst>
          </p:cNvPr>
          <p:cNvSpPr txBox="1"/>
          <p:nvPr/>
        </p:nvSpPr>
        <p:spPr>
          <a:xfrm>
            <a:off x="5370485" y="5697665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½(    )+½(    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E5B075B-F37C-E248-B671-401073E4C0CA}"/>
              </a:ext>
            </a:extLst>
          </p:cNvPr>
          <p:cNvSpPr txBox="1"/>
          <p:nvPr/>
        </p:nvSpPr>
        <p:spPr>
          <a:xfrm>
            <a:off x="1619086" y="2665069"/>
            <a:ext cx="9353714" cy="400110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New goal: Study the properties and approximability of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optimal buy-many mechanisms</a:t>
            </a:r>
          </a:p>
        </p:txBody>
      </p:sp>
    </p:spTree>
    <p:extLst>
      <p:ext uri="{BB962C8B-B14F-4D97-AF65-F5344CB8AC3E}">
        <p14:creationId xmlns:p14="http://schemas.microsoft.com/office/powerpoint/2010/main" val="3112910787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ustom 3">
      <a:dk1>
        <a:srgbClr val="000000"/>
      </a:dk1>
      <a:lt1>
        <a:srgbClr val="FFFFFF"/>
      </a:lt1>
      <a:dk2>
        <a:srgbClr val="191B0E"/>
      </a:dk2>
      <a:lt2>
        <a:srgbClr val="F7F6F1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{4EA6574D-8062-5846-A628-58D1A5F2B471}tf10001072</Template>
  <TotalTime>24954</TotalTime>
  <Words>1654</Words>
  <Application>Microsoft Macintosh PowerPoint</Application>
  <PresentationFormat>Widescreen</PresentationFormat>
  <Paragraphs>246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Calibri</vt:lpstr>
      <vt:lpstr>Cambria Math</vt:lpstr>
      <vt:lpstr>Franklin Gothic Book</vt:lpstr>
      <vt:lpstr>Helvetica</vt:lpstr>
      <vt:lpstr>Crop</vt:lpstr>
      <vt:lpstr>Buy Many Mechanisms:       A new perspective on revenue-optimal mechanism design</vt:lpstr>
      <vt:lpstr>Revenue maximization with a single buyer</vt:lpstr>
      <vt:lpstr>What does the optimal menu look like? Can we find it?</vt:lpstr>
      <vt:lpstr>Can we get near-optimal revenue via a “simple” mechanism?</vt:lpstr>
      <vt:lpstr>The simplicity versus optimality tradeoff</vt:lpstr>
      <vt:lpstr>The simplicity versus optimality tradeoff</vt:lpstr>
      <vt:lpstr>Optimal mechanisms can be “unreasonable” </vt:lpstr>
      <vt:lpstr>Buy-many mechanisms</vt:lpstr>
      <vt:lpstr>Buy-many mechanisms</vt:lpstr>
      <vt:lpstr>Approximability and other properties of Buy-Many mechanisms</vt:lpstr>
      <vt:lpstr>Optimal buy-many mechanisms can be well approximated</vt:lpstr>
      <vt:lpstr>Optimal buy-many mechanisms can be well approximated</vt:lpstr>
      <vt:lpstr>What about a 99% approximation to optimal revenue?</vt:lpstr>
      <vt:lpstr>Revenue monotonicity</vt:lpstr>
      <vt:lpstr>Revenue continuity</vt:lpstr>
      <vt:lpstr>What makes Buy-Many mechanisms so well behaved?</vt:lpstr>
      <vt:lpstr>What makes buy-many menus well-behaved?</vt:lpstr>
      <vt:lpstr>A useful technical lemma</vt:lpstr>
      <vt:lpstr>What makes buy-many menus well-behaved?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SHUCHI CHAWLA</dc:creator>
  <cp:lastModifiedBy>Chawla, Shuchi</cp:lastModifiedBy>
  <cp:revision>217</cp:revision>
  <dcterms:created xsi:type="dcterms:W3CDTF">2019-02-23T18:15:25Z</dcterms:created>
  <dcterms:modified xsi:type="dcterms:W3CDTF">2024-10-04T16:46:39Z</dcterms:modified>
</cp:coreProperties>
</file>