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6" r:id="rId1"/>
  </p:sldMasterIdLst>
  <p:notesMasterIdLst>
    <p:notesMasterId r:id="rId40"/>
  </p:notesMasterIdLst>
  <p:handoutMasterIdLst>
    <p:handoutMasterId r:id="rId41"/>
  </p:handoutMasterIdLst>
  <p:sldIdLst>
    <p:sldId id="256" r:id="rId2"/>
    <p:sldId id="303" r:id="rId3"/>
    <p:sldId id="302" r:id="rId4"/>
    <p:sldId id="291" r:id="rId5"/>
    <p:sldId id="292" r:id="rId6"/>
    <p:sldId id="293" r:id="rId7"/>
    <p:sldId id="294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96" r:id="rId25"/>
    <p:sldId id="297" r:id="rId26"/>
    <p:sldId id="298" r:id="rId27"/>
    <p:sldId id="299" r:id="rId28"/>
    <p:sldId id="300" r:id="rId29"/>
    <p:sldId id="301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95" r:id="rId3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8F6D9"/>
    <a:srgbClr val="EDEBCF"/>
    <a:srgbClr val="D3F2D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42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2515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B2F3F-10ED-4A75-BF80-6A86AAFA1164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A6A73-98CD-460E-B8E2-E5D3FB92F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7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6213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4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67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275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57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563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680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275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98B12C5-B8B1-41C6-B29F-6FC9FEB127AE}" type="slidenum">
              <a:rPr lang="en-US" smtClean="0"/>
              <a:pPr>
                <a:defRPr/>
              </a:pPr>
              <a:t>38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50072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pitchFamily="1" charset="0"/>
              </a:rPr>
              <a:t>User — “addresses” are lexical locations in the user’s text.</a:t>
            </a:r>
          </a:p>
          <a:p>
            <a:r>
              <a:rPr lang="en-US" sz="1800">
                <a:latin typeface="Times" pitchFamily="1" charset="0"/>
              </a:rPr>
              <a:t>After compilation — addresses are labels (still lexical locations in an assembly language program).  </a:t>
            </a:r>
          </a:p>
          <a:p>
            <a:r>
              <a:rPr lang="en-US" sz="1800">
                <a:latin typeface="Times" pitchFamily="1" charset="0"/>
              </a:rPr>
              <a:t>After assembly — addresses in a logical address space.</a:t>
            </a:r>
          </a:p>
          <a:p>
            <a:r>
              <a:rPr lang="en-US" sz="1800">
                <a:latin typeface="Times" pitchFamily="1" charset="0"/>
              </a:rPr>
              <a:t>After linking — addresses in a new logical address space that now contains library routines.</a:t>
            </a:r>
          </a:p>
          <a:p>
            <a:r>
              <a:rPr lang="en-US" sz="1800">
                <a:latin typeface="Times" pitchFamily="1" charset="0"/>
              </a:rPr>
              <a:t>After loading — physical addresses.</a:t>
            </a:r>
          </a:p>
          <a:p>
            <a:endParaRPr lang="en-US" sz="1800">
              <a:latin typeface="Times" pitchFamily="1" charset="0"/>
            </a:endParaRPr>
          </a:p>
          <a:p>
            <a:r>
              <a:rPr lang="en-US" sz="1800">
                <a:latin typeface="Times" pitchFamily="1" charset="0"/>
              </a:rPr>
              <a:t>Here’s the point: </a:t>
            </a:r>
          </a:p>
          <a:p>
            <a:pPr lvl="1"/>
            <a:r>
              <a:rPr lang="en-US" sz="1800">
                <a:latin typeface="Times" pitchFamily="1" charset="0"/>
              </a:rPr>
              <a:t>—	There are many concepts of addresses.</a:t>
            </a:r>
          </a:p>
          <a:p>
            <a:pPr lvl="1"/>
            <a:r>
              <a:rPr lang="en-US" sz="1800">
                <a:latin typeface="Times" pitchFamily="1" charset="0"/>
              </a:rPr>
              <a:t>—	You need a context to interpret an address.</a:t>
            </a:r>
          </a:p>
          <a:p>
            <a:endParaRPr lang="en-US" sz="180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108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31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37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54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49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77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77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65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FF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2/3/2015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FF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FF6600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rgbClr val="FF6600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716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2/3/2015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1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FF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400" dirty="0" smtClean="0"/>
              <a:t>University of Texas at Austin</a:t>
            </a:r>
            <a:endParaRPr lang="en-US" sz="1400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81000" y="1295400"/>
            <a:ext cx="8534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100000"/>
        <a:buFont typeface="Arial"/>
        <a:buChar char="•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100000"/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100000"/>
        <a:buFont typeface="Arial"/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100000"/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100000"/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2012950"/>
            <a:ext cx="777240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685800" y="3886200"/>
            <a:ext cx="76787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1708150"/>
            <a:ext cx="7772400" cy="1720850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Compiling Objects</a:t>
            </a: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2872" cap="all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and other language implementation issues</a:t>
            </a:r>
            <a:endParaRPr kumimoji="0" lang="en-US" sz="2872" b="0" i="0" u="none" strike="noStrike" kern="1200" cap="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Subtitle 3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pPr lvl="0">
              <a:spcBef>
                <a:spcPct val="0"/>
              </a:spcBef>
              <a:buClrTx/>
              <a:buSzTx/>
              <a:defRPr/>
            </a:pPr>
            <a:r>
              <a:rPr lang="en-US" b="1" dirty="0" smtClean="0">
                <a:solidFill>
                  <a:srgbClr val="000000"/>
                </a:solidFill>
                <a:latin typeface="Calibri"/>
                <a:sym typeface="Calibri" charset="0"/>
              </a:rPr>
              <a:t>Credit: Mostly Bryant &amp; </a:t>
            </a:r>
            <a:r>
              <a:rPr lang="en-US" b="1" dirty="0" err="1" smtClean="0">
                <a:solidFill>
                  <a:srgbClr val="000000"/>
                </a:solidFill>
                <a:latin typeface="Calibri"/>
                <a:sym typeface="Calibri" charset="0"/>
              </a:rPr>
              <a:t>O’Hallaron</a:t>
            </a:r>
            <a:endParaRPr lang="en-US" b="1" dirty="0" smtClean="0">
              <a:solidFill>
                <a:srgbClr val="000000"/>
              </a:solidFill>
              <a:latin typeface="Calibri"/>
              <a:sym typeface="Calibr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Call Chain Example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2286000" y="23622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191000" y="3276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9" name="Rectangle 7"/>
          <p:cNvSpPr>
            <a:spLocks/>
          </p:cNvSpPr>
          <p:nvPr/>
        </p:nvSpPr>
        <p:spPr bwMode="auto">
          <a:xfrm>
            <a:off x="6883400" y="2209800"/>
            <a:ext cx="1549400" cy="3581400"/>
          </a:xfrm>
          <a:prstGeom prst="rect">
            <a:avLst/>
          </a:prstGeom>
          <a:solidFill>
            <a:srgbClr val="D8D8D8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0" name="Rectangle 8"/>
          <p:cNvSpPr>
            <a:spLocks/>
          </p:cNvSpPr>
          <p:nvPr/>
        </p:nvSpPr>
        <p:spPr bwMode="auto">
          <a:xfrm>
            <a:off x="7096125" y="2438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7096125" y="3124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49162" name="Rectangle 10"/>
          <p:cNvSpPr>
            <a:spLocks/>
          </p:cNvSpPr>
          <p:nvPr/>
        </p:nvSpPr>
        <p:spPr bwMode="auto">
          <a:xfrm>
            <a:off x="7085013" y="37988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3" name="Rectangle 11"/>
          <p:cNvSpPr>
            <a:spLocks/>
          </p:cNvSpPr>
          <p:nvPr/>
        </p:nvSpPr>
        <p:spPr bwMode="auto">
          <a:xfrm>
            <a:off x="7096125" y="44958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4" name="Rectangle 12"/>
          <p:cNvSpPr>
            <a:spLocks/>
          </p:cNvSpPr>
          <p:nvPr/>
        </p:nvSpPr>
        <p:spPr bwMode="auto">
          <a:xfrm>
            <a:off x="7096125" y="52578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7402513" y="2743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7402513" y="34290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7402513" y="41148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7402513" y="48768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Rectangle 17"/>
          <p:cNvSpPr>
            <a:spLocks/>
          </p:cNvSpPr>
          <p:nvPr/>
        </p:nvSpPr>
        <p:spPr bwMode="auto">
          <a:xfrm>
            <a:off x="6848475" y="1676400"/>
            <a:ext cx="1609725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Example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 Chain</a:t>
            </a:r>
          </a:p>
        </p:txBody>
      </p:sp>
      <p:sp>
        <p:nvSpPr>
          <p:cNvPr id="49170" name="Rectangle 18"/>
          <p:cNvSpPr>
            <a:spLocks/>
          </p:cNvSpPr>
          <p:nvPr/>
        </p:nvSpPr>
        <p:spPr bwMode="auto">
          <a:xfrm>
            <a:off x="7762875" y="37988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7543800" y="34290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Rectangle 20"/>
          <p:cNvSpPr>
            <a:spLocks/>
          </p:cNvSpPr>
          <p:nvPr/>
        </p:nvSpPr>
        <p:spPr bwMode="auto">
          <a:xfrm>
            <a:off x="3505200" y="5715000"/>
            <a:ext cx="2908300" cy="3683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Procedure 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()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recursive</a:t>
            </a:r>
          </a:p>
        </p:txBody>
      </p:sp>
    </p:spTree>
    <p:extLst>
      <p:ext uri="{BB962C8B-B14F-4D97-AF65-F5344CB8AC3E}">
        <p14:creationId xmlns:p14="http://schemas.microsoft.com/office/powerpoint/2010/main" val="1697957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6324600" y="2573338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3808413" y="2386013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Pointer: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Stack Frames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381000" y="1397000"/>
            <a:ext cx="4648200" cy="5435600"/>
          </a:xfrm>
          <a:ln/>
        </p:spPr>
        <p:txBody>
          <a:bodyPr>
            <a:normAutofit lnSpcReduction="10000"/>
          </a:bodyPr>
          <a:lstStyle/>
          <a:p>
            <a:r>
              <a:rPr lang="en-US" dirty="0"/>
              <a:t>Contents</a:t>
            </a:r>
          </a:p>
          <a:p>
            <a:pPr marL="552450" lvl="1"/>
            <a:r>
              <a:rPr lang="en-US" dirty="0"/>
              <a:t>Local variables</a:t>
            </a:r>
          </a:p>
          <a:p>
            <a:pPr marL="552450" lvl="1"/>
            <a:r>
              <a:rPr lang="en-US" dirty="0"/>
              <a:t>Return information</a:t>
            </a:r>
          </a:p>
          <a:p>
            <a:pPr marL="552450" lvl="1"/>
            <a:r>
              <a:rPr lang="en-US" dirty="0"/>
              <a:t>Temporary space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Management</a:t>
            </a:r>
          </a:p>
          <a:p>
            <a:pPr marL="552450" lvl="1"/>
            <a:r>
              <a:rPr lang="en-US" dirty="0"/>
              <a:t>Space allocated when enter procedure</a:t>
            </a:r>
          </a:p>
          <a:p>
            <a:pPr marL="838200" lvl="2"/>
            <a:r>
              <a:rPr lang="en-US" dirty="0"/>
              <a:t>“Set-up” code</a:t>
            </a:r>
          </a:p>
          <a:p>
            <a:pPr marL="552450" lvl="1"/>
            <a:r>
              <a:rPr lang="en-US" dirty="0" err="1"/>
              <a:t>Deallocated</a:t>
            </a:r>
            <a:r>
              <a:rPr lang="en-US" dirty="0"/>
              <a:t> when return</a:t>
            </a:r>
          </a:p>
          <a:p>
            <a:pPr marL="838200" lvl="2"/>
            <a:r>
              <a:rPr lang="en-US" dirty="0"/>
              <a:t>“Finish” code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6334125" y="3943350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3857625" y="3754438"/>
            <a:ext cx="2438400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6994525" y="4581525"/>
            <a:ext cx="1557338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50186" name="AutoShape 10"/>
          <p:cNvSpPr>
            <a:spLocks/>
          </p:cNvSpPr>
          <p:nvPr/>
        </p:nvSpPr>
        <p:spPr bwMode="auto">
          <a:xfrm rot="10800000" flipH="1">
            <a:off x="7461250" y="42037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50187" name="Group 11"/>
          <p:cNvGraphicFramePr>
            <a:graphicFrameLocks noGrp="1"/>
          </p:cNvGraphicFramePr>
          <p:nvPr/>
        </p:nvGraphicFramePr>
        <p:xfrm>
          <a:off x="7099300" y="698500"/>
          <a:ext cx="1320800" cy="3403600"/>
        </p:xfrm>
        <a:graphic>
          <a:graphicData uri="http://schemas.openxmlformats.org/drawingml/2006/table">
            <a:tbl>
              <a:tblPr/>
              <a:tblGrid>
                <a:gridCol w="1320800"/>
              </a:tblGrid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Frame for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proc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125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203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977900" y="15240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87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508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34751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326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914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1600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54165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609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82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5391150" y="4919663"/>
            <a:ext cx="1495425" cy="928687"/>
            <a:chOff x="0" y="0"/>
            <a:chExt cx="941" cy="585"/>
          </a:xfrm>
        </p:grpSpPr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5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/>
        </p:nvSpPr>
        <p:spPr bwMode="auto">
          <a:xfrm>
            <a:off x="1066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1816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65759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AutoShape 56"/>
          <p:cNvSpPr>
            <a:spLocks/>
          </p:cNvSpPr>
          <p:nvPr/>
        </p:nvSpPr>
        <p:spPr bwMode="auto">
          <a:xfrm>
            <a:off x="6858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37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9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-1524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61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9063" indent="-119063" eaLnBrk="1" hangingPunct="1"/>
            <a:r>
              <a:rPr lang="en-US"/>
              <a:t>Word-Oriented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96876" y="1581150"/>
            <a:ext cx="4554538" cy="4972050"/>
          </a:xfrm>
        </p:spPr>
        <p:txBody>
          <a:bodyPr/>
          <a:lstStyle/>
          <a:p>
            <a:pPr eaLnBrk="1" hangingPunct="1"/>
            <a:r>
              <a:rPr lang="en-US" dirty="0"/>
              <a:t>Addresses Specify Byte Locations</a:t>
            </a:r>
          </a:p>
          <a:p>
            <a:pPr marL="552450" lvl="1" eaLnBrk="1" hangingPunct="1"/>
            <a:r>
              <a:rPr lang="en-US" dirty="0"/>
              <a:t>Address of first byte in word</a:t>
            </a:r>
          </a:p>
          <a:p>
            <a:pPr marL="552450" lvl="1" eaLnBrk="1" hangingPunct="1"/>
            <a:r>
              <a:rPr lang="en-US" dirty="0"/>
              <a:t>Addresses of successive words differ by 4 (32-bit) or 8 (64-bit)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00422" y="1273175"/>
            <a:ext cx="3386378" cy="5461000"/>
            <a:chOff x="0" y="0"/>
            <a:chExt cx="2184" cy="3522"/>
          </a:xfrm>
        </p:grpSpPr>
        <p:sp>
          <p:nvSpPr>
            <p:cNvPr id="46087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8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9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0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1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2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3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4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5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6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7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8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9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0000</a:t>
              </a:r>
            </a:p>
          </p:txBody>
        </p:sp>
        <p:sp>
          <p:nvSpPr>
            <p:cNvPr id="46100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0001</a:t>
              </a:r>
            </a:p>
          </p:txBody>
        </p:sp>
        <p:sp>
          <p:nvSpPr>
            <p:cNvPr id="46101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0002</a:t>
              </a:r>
            </a:p>
          </p:txBody>
        </p:sp>
        <p:sp>
          <p:nvSpPr>
            <p:cNvPr id="46102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0003</a:t>
              </a:r>
            </a:p>
          </p:txBody>
        </p:sp>
        <p:sp>
          <p:nvSpPr>
            <p:cNvPr id="46103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0004</a:t>
              </a:r>
            </a:p>
          </p:txBody>
        </p:sp>
        <p:sp>
          <p:nvSpPr>
            <p:cNvPr id="46104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0005</a:t>
              </a:r>
            </a:p>
          </p:txBody>
        </p:sp>
        <p:sp>
          <p:nvSpPr>
            <p:cNvPr id="46105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0006</a:t>
              </a:r>
            </a:p>
          </p:txBody>
        </p:sp>
        <p:sp>
          <p:nvSpPr>
            <p:cNvPr id="46106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0007</a:t>
              </a:r>
            </a:p>
          </p:txBody>
        </p:sp>
        <p:sp>
          <p:nvSpPr>
            <p:cNvPr id="46107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0008</a:t>
              </a:r>
            </a:p>
          </p:txBody>
        </p:sp>
        <p:sp>
          <p:nvSpPr>
            <p:cNvPr id="46108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0009</a:t>
              </a:r>
            </a:p>
          </p:txBody>
        </p:sp>
        <p:sp>
          <p:nvSpPr>
            <p:cNvPr id="46109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0010</a:t>
              </a:r>
            </a:p>
          </p:txBody>
        </p:sp>
        <p:sp>
          <p:nvSpPr>
            <p:cNvPr id="46110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0011</a:t>
              </a:r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4615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4615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46113" name="Rectangle 38"/>
            <p:cNvSpPr>
              <a:spLocks/>
            </p:cNvSpPr>
            <p:nvPr/>
          </p:nvSpPr>
          <p:spPr bwMode="auto">
            <a:xfrm>
              <a:off x="0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32-bit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14" name="Rectangle 39"/>
            <p:cNvSpPr>
              <a:spLocks/>
            </p:cNvSpPr>
            <p:nvPr/>
          </p:nvSpPr>
          <p:spPr bwMode="auto">
            <a:xfrm>
              <a:off x="1198" y="82"/>
              <a:ext cx="49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Bytes</a:t>
              </a:r>
            </a:p>
          </p:txBody>
        </p:sp>
        <p:sp>
          <p:nvSpPr>
            <p:cNvPr id="46115" name="Rectangle 40"/>
            <p:cNvSpPr>
              <a:spLocks/>
            </p:cNvSpPr>
            <p:nvPr/>
          </p:nvSpPr>
          <p:spPr bwMode="auto">
            <a:xfrm>
              <a:off x="1718" y="82"/>
              <a:ext cx="46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Addr.</a:t>
              </a:r>
            </a:p>
          </p:txBody>
        </p:sp>
        <p:sp>
          <p:nvSpPr>
            <p:cNvPr id="46116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7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0012</a:t>
              </a:r>
            </a:p>
          </p:txBody>
        </p:sp>
        <p:sp>
          <p:nvSpPr>
            <p:cNvPr id="46118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9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0013</a:t>
              </a:r>
            </a:p>
          </p:txBody>
        </p:sp>
        <p:sp>
          <p:nvSpPr>
            <p:cNvPr id="46120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1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0014</a:t>
              </a:r>
            </a:p>
          </p:txBody>
        </p:sp>
        <p:sp>
          <p:nvSpPr>
            <p:cNvPr id="46122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3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0015</a:t>
              </a:r>
            </a:p>
          </p:txBody>
        </p:sp>
        <p:sp>
          <p:nvSpPr>
            <p:cNvPr id="46124" name="Rectangle 49"/>
            <p:cNvSpPr>
              <a:spLocks/>
            </p:cNvSpPr>
            <p:nvPr/>
          </p:nvSpPr>
          <p:spPr bwMode="auto">
            <a:xfrm>
              <a:off x="576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64-bit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25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6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7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8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9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30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6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4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5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4614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0004</a:t>
                  </a:r>
                </a:p>
              </p:txBody>
            </p:sp>
          </p:grpSp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4614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  <p:grpSp>
            <p:nvGrpSpPr>
              <p:cNvPr id="9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4614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11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3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12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4613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71275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63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4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431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749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62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59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825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49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397000"/>
            <a:ext cx="5372100" cy="54356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build:”</a:t>
            </a:r>
            <a:br>
              <a:rPr lang="en-US" dirty="0"/>
            </a:br>
            <a:r>
              <a:rPr lang="en-US" dirty="0"/>
              <a:t>Parameters for function about to call</a:t>
            </a:r>
          </a:p>
          <a:p>
            <a:pPr marL="552450" lvl="1"/>
            <a:r>
              <a:rPr lang="en-US" dirty="0"/>
              <a:t>Local variables</a:t>
            </a:r>
            <a:br>
              <a:rPr lang="en-US" dirty="0"/>
            </a:br>
            <a:r>
              <a:rPr lang="en-US" dirty="0"/>
              <a:t>If can’t keep in registers</a:t>
            </a:r>
          </a:p>
          <a:p>
            <a:pPr marL="552450" lvl="1"/>
            <a:r>
              <a:rPr lang="en-US" dirty="0"/>
              <a:t>Saved register context</a:t>
            </a:r>
          </a:p>
          <a:p>
            <a:pPr marL="552450" lvl="1"/>
            <a:r>
              <a:rPr lang="en-US" dirty="0"/>
              <a:t>Old frame pointer</a:t>
            </a:r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7366000" y="56991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3" name="Rectangle 9"/>
          <p:cNvSpPr>
            <a:spLocks/>
          </p:cNvSpPr>
          <p:nvPr/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%ebp</a:t>
            </a:r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8" name="Rectangle 14"/>
          <p:cNvSpPr>
            <a:spLocks/>
          </p:cNvSpPr>
          <p:nvPr/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478588" y="6365875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5005388" y="5897563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</p:spTree>
    <p:extLst>
      <p:ext uri="{BB962C8B-B14F-4D97-AF65-F5344CB8AC3E}">
        <p14:creationId xmlns:p14="http://schemas.microsoft.com/office/powerpoint/2010/main" val="2521833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en-US" smtClean="0">
                <a:solidFill>
                  <a:srgbClr val="993300"/>
                </a:solidFill>
              </a:rPr>
              <a:t>Program to Process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1423988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We write a program in e.g., </a:t>
            </a:r>
            <a:r>
              <a:rPr lang="en-US" sz="2400" dirty="0">
                <a:latin typeface="Arial" charset="0"/>
              </a:rPr>
              <a:t>C</a:t>
            </a:r>
            <a:r>
              <a:rPr lang="en-US" sz="2400" dirty="0" smtClean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A compiler turns that program into an instruction list.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The CPU interprets the instruction list (which is more a graph of basic blocks).</a:t>
            </a:r>
          </a:p>
          <a:p>
            <a:pPr lvl="2">
              <a:lnSpc>
                <a:spcPct val="90000"/>
              </a:lnSpc>
              <a:buFont typeface="Monotype Sorts" pitchFamily="1" charset="2"/>
              <a:buNone/>
            </a:pPr>
            <a:endParaRPr lang="en-US" sz="1600" dirty="0" smtClean="0">
              <a:latin typeface="Arial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65175" y="3041650"/>
            <a:ext cx="3813175" cy="30527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void X (</a:t>
            </a: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b) {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 if(b == 1) {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…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main() {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a = 2;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X(a);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}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884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en-US" altLang="en-US" dirty="0" smtClean="0">
                <a:solidFill>
                  <a:srgbClr val="993300"/>
                </a:solidFill>
              </a:rPr>
              <a:t>Process in Memory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3148" y="1368426"/>
            <a:ext cx="7772400" cy="442913"/>
          </a:xfrm>
          <a:noFill/>
        </p:spPr>
        <p:txBody>
          <a:bodyPr lIns="92075" tIns="46038" rIns="92075" bIns="46038"/>
          <a:lstStyle/>
          <a:p>
            <a:r>
              <a:rPr lang="en-US" altLang="en-US" sz="2000" dirty="0" smtClean="0"/>
              <a:t>Program to process.</a:t>
            </a:r>
          </a:p>
          <a:p>
            <a:pPr lvl="2">
              <a:buFont typeface="Monotype Sorts" pitchFamily="1" charset="2"/>
              <a:buNone/>
            </a:pPr>
            <a:endParaRPr lang="en-US" altLang="en-US" sz="1600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42938" y="2327275"/>
            <a:ext cx="3656012" cy="31511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pPr lvl="1" algn="l">
              <a:spcBef>
                <a:spcPct val="2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void X (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b) {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if(b == 1) {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…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main() {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a = 2;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X(a</a:t>
            </a:r>
            <a:r>
              <a:rPr lang="en-US" altLang="en-US" dirty="0" smtClean="0">
                <a:latin typeface="Courier New" panose="02070309020205020404" pitchFamily="49" charset="0"/>
              </a:rPr>
              <a:t>);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}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976313" y="1776413"/>
            <a:ext cx="28670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3"/>
              </a:buBlip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you wrote</a:t>
            </a:r>
          </a:p>
          <a:p>
            <a:pPr lvl="2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1" charset="2"/>
              <a:buNone/>
            </a:pP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5743575" y="871538"/>
            <a:ext cx="28670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3"/>
              </a:buBlip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in memory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5287963" y="3449638"/>
            <a:ext cx="3668712" cy="32083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pPr lvl="1" algn="l">
              <a:spcBef>
                <a:spcPct val="2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void X (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b) {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if(b == 1) {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…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main() {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a = 2;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X(a</a:t>
            </a:r>
            <a:r>
              <a:rPr lang="en-US" altLang="en-US" dirty="0" smtClean="0">
                <a:latin typeface="Courier New" panose="02070309020205020404" pitchFamily="49" charset="0"/>
              </a:rPr>
              <a:t>);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}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 flipV="1">
            <a:off x="5275263" y="2463800"/>
            <a:ext cx="3679825" cy="982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5264150" y="1560513"/>
            <a:ext cx="3690938" cy="903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7924800" y="59944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b="1"/>
              <a:t>Code</a:t>
            </a: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5237163" y="1544638"/>
            <a:ext cx="1563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/>
              <a:t>main; a = 2</a:t>
            </a:r>
          </a:p>
        </p:txBody>
      </p:sp>
      <p:sp>
        <p:nvSpPr>
          <p:cNvPr id="5132" name="Text Box 13"/>
          <p:cNvSpPr txBox="1">
            <a:spLocks noChangeArrowheads="1"/>
          </p:cNvSpPr>
          <p:nvPr/>
        </p:nvSpPr>
        <p:spPr bwMode="auto">
          <a:xfrm>
            <a:off x="5303838" y="1979613"/>
            <a:ext cx="119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/>
              <a:t>X; b = 2</a:t>
            </a:r>
          </a:p>
        </p:txBody>
      </p:sp>
      <p:sp>
        <p:nvSpPr>
          <p:cNvPr id="5133" name="Rectangle 14"/>
          <p:cNvSpPr>
            <a:spLocks noChangeArrowheads="1"/>
          </p:cNvSpPr>
          <p:nvPr/>
        </p:nvSpPr>
        <p:spPr bwMode="auto">
          <a:xfrm>
            <a:off x="5273675" y="2997200"/>
            <a:ext cx="3684588" cy="45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34" name="Text Box 15"/>
          <p:cNvSpPr txBox="1">
            <a:spLocks noChangeArrowheads="1"/>
          </p:cNvSpPr>
          <p:nvPr/>
        </p:nvSpPr>
        <p:spPr bwMode="auto">
          <a:xfrm>
            <a:off x="6788150" y="2995613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b="1"/>
              <a:t>Heap</a:t>
            </a:r>
          </a:p>
        </p:txBody>
      </p:sp>
      <p:sp>
        <p:nvSpPr>
          <p:cNvPr id="5135" name="Line 16"/>
          <p:cNvSpPr>
            <a:spLocks noChangeAspect="1" noChangeShapeType="1"/>
          </p:cNvSpPr>
          <p:nvPr/>
        </p:nvSpPr>
        <p:spPr bwMode="auto">
          <a:xfrm flipH="1" flipV="1">
            <a:off x="8218488" y="2620963"/>
            <a:ext cx="19050" cy="3889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7"/>
          <p:cNvSpPr>
            <a:spLocks noChangeAspect="1" noChangeShapeType="1"/>
          </p:cNvSpPr>
          <p:nvPr/>
        </p:nvSpPr>
        <p:spPr bwMode="auto">
          <a:xfrm flipH="1" flipV="1">
            <a:off x="7512050" y="2460625"/>
            <a:ext cx="19050" cy="3889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Text Box 18"/>
          <p:cNvSpPr txBox="1">
            <a:spLocks noChangeArrowheads="1"/>
          </p:cNvSpPr>
          <p:nvPr/>
        </p:nvSpPr>
        <p:spPr bwMode="auto">
          <a:xfrm>
            <a:off x="7442200" y="1687513"/>
            <a:ext cx="91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b="1"/>
              <a:t>Stack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057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>
            <a:normAutofit/>
          </a:bodyPr>
          <a:lstStyle/>
          <a:p>
            <a:r>
              <a:rPr lang="en-US" altLang="en-US" dirty="0" smtClean="0">
                <a:solidFill>
                  <a:srgbClr val="993300"/>
                </a:solidFill>
              </a:rPr>
              <a:t>Processes and Process </a:t>
            </a:r>
            <a:r>
              <a:rPr lang="en-US" altLang="en-US" dirty="0" smtClean="0">
                <a:solidFill>
                  <a:srgbClr val="993300"/>
                </a:solidFill>
              </a:rPr>
              <a:t>Management</a:t>
            </a:r>
            <a:endParaRPr lang="en-US" altLang="en-US" sz="1800" dirty="0" smtClean="0">
              <a:solidFill>
                <a:schemeClr val="folHlink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7400" y="1371600"/>
            <a:ext cx="7772400" cy="4953000"/>
          </a:xfrm>
          <a:noFill/>
        </p:spPr>
        <p:txBody>
          <a:bodyPr lIns="92075" tIns="46038" rIns="92075" bIns="46038"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 smtClean="0"/>
              <a:t>A program consists of code and </a:t>
            </a:r>
            <a:r>
              <a:rPr lang="en-US" altLang="en-US" sz="2400" dirty="0" smtClean="0"/>
              <a:t>data</a:t>
            </a:r>
            <a:endParaRPr lang="en-US" altLang="en-US" sz="1400" dirty="0" smtClean="0">
              <a:solidFill>
                <a:srgbClr val="99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On running a program, the </a:t>
            </a:r>
            <a:r>
              <a:rPr lang="en-US" altLang="en-US" sz="2400" dirty="0" smtClean="0"/>
              <a:t>OS loader</a:t>
            </a:r>
            <a:r>
              <a:rPr lang="en-US" altLang="en-US" sz="24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R</a:t>
            </a:r>
            <a:r>
              <a:rPr lang="en-US" altLang="en-US" sz="2000" dirty="0" smtClean="0"/>
              <a:t>eads </a:t>
            </a:r>
            <a:r>
              <a:rPr lang="en-US" altLang="en-US" sz="2000" dirty="0" smtClean="0"/>
              <a:t>and interprets the executable file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S</a:t>
            </a:r>
            <a:r>
              <a:rPr lang="en-US" altLang="en-US" sz="2000" dirty="0" smtClean="0"/>
              <a:t>ets </a:t>
            </a:r>
            <a:r>
              <a:rPr lang="en-US" altLang="en-US" sz="2000" dirty="0" smtClean="0"/>
              <a:t>up the process’s memory to contain the code &amp; data from executable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P</a:t>
            </a:r>
            <a:r>
              <a:rPr lang="en-US" altLang="en-US" sz="2000" dirty="0" smtClean="0"/>
              <a:t>ushes </a:t>
            </a:r>
            <a:r>
              <a:rPr lang="en-US" altLang="en-US" sz="2000" dirty="0" err="1" smtClean="0"/>
              <a:t>argc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argv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on the stack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S</a:t>
            </a:r>
            <a:r>
              <a:rPr lang="en-US" altLang="en-US" sz="2000" dirty="0" smtClean="0"/>
              <a:t>ets </a:t>
            </a:r>
            <a:r>
              <a:rPr lang="en-US" altLang="en-US" sz="2000" dirty="0" smtClean="0"/>
              <a:t>the CPU registers </a:t>
            </a:r>
            <a:r>
              <a:rPr lang="en-US" altLang="en-US" sz="2000" dirty="0" smtClean="0"/>
              <a:t>&amp; </a:t>
            </a:r>
            <a:r>
              <a:rPr lang="en-US" altLang="en-US" sz="2000" dirty="0" smtClean="0"/>
              <a:t>calls </a:t>
            </a:r>
            <a:r>
              <a:rPr lang="en-US" altLang="en-US" sz="2000" dirty="0" smtClean="0"/>
              <a:t>_</a:t>
            </a:r>
            <a:r>
              <a:rPr lang="en-US" altLang="en-US" sz="2000" dirty="0" smtClean="0"/>
              <a:t>start</a:t>
            </a:r>
            <a:r>
              <a:rPr lang="en-US" altLang="en-US" sz="2000" dirty="0" smtClean="0"/>
              <a:t>()</a:t>
            </a:r>
            <a:endParaRPr lang="en-US" altLang="en-US" sz="1400" dirty="0" smtClean="0"/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Program starts </a:t>
            </a:r>
            <a:r>
              <a:rPr lang="en-US" altLang="en-US" sz="2400" dirty="0" smtClean="0"/>
              <a:t>executing at </a:t>
            </a:r>
            <a:r>
              <a:rPr lang="en-US" altLang="en-US" sz="2400" dirty="0" smtClean="0"/>
              <a:t>_start()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/>
              <a:t>_start(</a:t>
            </a:r>
            <a:r>
              <a:rPr lang="en-US" altLang="en-US" sz="2000" dirty="0" err="1" smtClean="0"/>
              <a:t>args</a:t>
            </a:r>
            <a:r>
              <a:rPr lang="en-US" altLang="en-US" sz="2000" dirty="0" smtClean="0"/>
              <a:t>)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/>
              <a:t>    </a:t>
            </a:r>
            <a:r>
              <a:rPr lang="en-US" altLang="en-US" sz="2000" dirty="0" err="1" smtClean="0"/>
              <a:t>initialize_language_runtime</a:t>
            </a:r>
            <a:r>
              <a:rPr lang="en-US" altLang="en-US" sz="2000" dirty="0" smtClean="0"/>
              <a:t>();</a:t>
            </a:r>
            <a:endParaRPr lang="en-US" altLang="en-US" sz="2000" dirty="0" smtClean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/>
              <a:t>	ret = main(</a:t>
            </a:r>
            <a:r>
              <a:rPr lang="en-US" altLang="en-US" sz="2000" dirty="0" err="1" smtClean="0"/>
              <a:t>args</a:t>
            </a:r>
            <a:r>
              <a:rPr lang="en-US" altLang="en-US" sz="2000" dirty="0" smtClean="0"/>
              <a:t>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/>
              <a:t>	exit(ret)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/>
              <a:t>}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/>
              <a:t>Process </a:t>
            </a:r>
            <a:r>
              <a:rPr lang="en-US" altLang="en-US" sz="2000" dirty="0" smtClean="0"/>
              <a:t>is now </a:t>
            </a:r>
            <a:r>
              <a:rPr lang="en-US" altLang="en-US" sz="2000" dirty="0" smtClean="0"/>
              <a:t>running from program file</a:t>
            </a:r>
            <a:r>
              <a:rPr lang="en-US" altLang="en-US" sz="1600" dirty="0" smtClean="0"/>
              <a:t>	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When main() returns, </a:t>
            </a:r>
            <a:r>
              <a:rPr lang="en-US" altLang="en-US" sz="2400" dirty="0" smtClean="0"/>
              <a:t>runtime </a:t>
            </a:r>
            <a:r>
              <a:rPr lang="en-US" altLang="en-US" sz="2400" dirty="0" smtClean="0"/>
              <a:t>calls </a:t>
            </a:r>
            <a:r>
              <a:rPr lang="en-US" altLang="en-US" sz="2400" dirty="0" smtClean="0"/>
              <a:t>exit system call </a:t>
            </a:r>
            <a:r>
              <a:rPr lang="en-US" altLang="en-US" sz="2400" dirty="0" smtClean="0"/>
              <a:t>which destroys the process and returns all </a:t>
            </a:r>
            <a:r>
              <a:rPr lang="en-US" altLang="en-US" sz="2400" dirty="0" smtClean="0"/>
              <a:t>resources</a:t>
            </a:r>
            <a:endParaRPr lang="en-US" alt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392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0"/>
          <p:cNvSpPr txBox="1">
            <a:spLocks noChangeArrowheads="1"/>
          </p:cNvSpPr>
          <p:nvPr/>
        </p:nvSpPr>
        <p:spPr bwMode="auto">
          <a:xfrm>
            <a:off x="1060450" y="4211638"/>
            <a:ext cx="3695700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>
                <a:latin typeface="Arial Unicode MS" panose="020B0604020202020204" pitchFamily="34" charset="-128"/>
              </a:rPr>
              <a:t>pid = 127</a:t>
            </a:r>
          </a:p>
          <a:p>
            <a:r>
              <a:rPr lang="en-US" altLang="en-US">
                <a:latin typeface="Arial Unicode MS" panose="020B0604020202020204" pitchFamily="34" charset="-128"/>
              </a:rPr>
              <a:t>open files = “.history”</a:t>
            </a:r>
          </a:p>
          <a:p>
            <a:r>
              <a:rPr lang="en-US" altLang="en-US">
                <a:latin typeface="Arial Unicode MS" panose="020B0604020202020204" pitchFamily="34" charset="-128"/>
              </a:rPr>
              <a:t>last_cpu = 0</a:t>
            </a:r>
          </a:p>
        </p:txBody>
      </p:sp>
      <p:sp>
        <p:nvSpPr>
          <p:cNvPr id="318515" name="Text Box 51"/>
          <p:cNvSpPr txBox="1">
            <a:spLocks noChangeArrowheads="1"/>
          </p:cNvSpPr>
          <p:nvPr/>
        </p:nvSpPr>
        <p:spPr bwMode="auto">
          <a:xfrm>
            <a:off x="1054100" y="4211638"/>
            <a:ext cx="3695700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>
                <a:latin typeface="Arial Unicode MS" panose="020B0604020202020204" pitchFamily="34" charset="-128"/>
              </a:rPr>
              <a:t>pid = 128</a:t>
            </a:r>
          </a:p>
          <a:p>
            <a:r>
              <a:rPr lang="en-US" altLang="en-US">
                <a:latin typeface="Arial Unicode MS" panose="020B0604020202020204" pitchFamily="34" charset="-128"/>
              </a:rPr>
              <a:t>open files = “.history”</a:t>
            </a:r>
          </a:p>
          <a:p>
            <a:r>
              <a:rPr lang="en-US" altLang="en-US">
                <a:latin typeface="Arial Unicode MS" panose="020B0604020202020204" pitchFamily="34" charset="-128"/>
              </a:rPr>
              <a:t>last_cpu = 0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6600" y="228600"/>
            <a:ext cx="8407400" cy="712788"/>
          </a:xfrm>
          <a:prstGeom prst="rect">
            <a:avLst/>
          </a:prstGeom>
          <a:noFill/>
        </p:spPr>
        <p:txBody>
          <a:bodyPr lIns="92075" tIns="46038" rIns="92075" bIns="46038" anchor="ctr">
            <a:normAutofit fontScale="90000"/>
          </a:bodyPr>
          <a:lstStyle/>
          <a:p>
            <a:r>
              <a:rPr lang="en-US" altLang="en-US" dirty="0" smtClean="0">
                <a:solidFill>
                  <a:srgbClr val="993300"/>
                </a:solidFill>
              </a:rPr>
              <a:t>A shell forks and then execs a calculator</a:t>
            </a:r>
          </a:p>
        </p:txBody>
      </p:sp>
      <p:sp>
        <p:nvSpPr>
          <p:cNvPr id="318471" name="Text Box 7"/>
          <p:cNvSpPr txBox="1">
            <a:spLocks noChangeArrowheads="1"/>
          </p:cNvSpPr>
          <p:nvPr/>
        </p:nvSpPr>
        <p:spPr bwMode="auto">
          <a:xfrm>
            <a:off x="908050" y="1082675"/>
            <a:ext cx="3719513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int pid = fork();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if(pid == 0) {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>
                <a:solidFill>
                  <a:srgbClr val="F50101"/>
                </a:solidFill>
                <a:latin typeface="Courier New" panose="02070309020205020404" pitchFamily="49" charset="0"/>
              </a:rPr>
              <a:t>close(“.history”);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exec(“/bin/calc”);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} else {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wait(pid);</a:t>
            </a:r>
          </a:p>
        </p:txBody>
      </p:sp>
      <p:sp>
        <p:nvSpPr>
          <p:cNvPr id="318486" name="Text Box 22"/>
          <p:cNvSpPr txBox="1">
            <a:spLocks noChangeArrowheads="1"/>
          </p:cNvSpPr>
          <p:nvPr/>
        </p:nvSpPr>
        <p:spPr bwMode="auto">
          <a:xfrm>
            <a:off x="908050" y="1082675"/>
            <a:ext cx="3719513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int pid = fork();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if(pid == 0) {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close(“.history”);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exec(“/bin/calc”);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} else {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>
                <a:solidFill>
                  <a:srgbClr val="F50101"/>
                </a:solidFill>
                <a:latin typeface="Courier New" panose="02070309020205020404" pitchFamily="49" charset="0"/>
              </a:rPr>
              <a:t>wait(pid);</a:t>
            </a:r>
          </a:p>
        </p:txBody>
      </p:sp>
      <p:sp>
        <p:nvSpPr>
          <p:cNvPr id="19463" name="Line 49"/>
          <p:cNvSpPr>
            <a:spLocks noChangeShapeType="1"/>
          </p:cNvSpPr>
          <p:nvPr/>
        </p:nvSpPr>
        <p:spPr bwMode="auto">
          <a:xfrm>
            <a:off x="273050" y="4027488"/>
            <a:ext cx="8743950" cy="9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1593850" y="3390900"/>
            <a:ext cx="4160838" cy="3095625"/>
            <a:chOff x="1004" y="2136"/>
            <a:chExt cx="2621" cy="1950"/>
          </a:xfrm>
        </p:grpSpPr>
        <p:sp>
          <p:nvSpPr>
            <p:cNvPr id="19472" name="Line 53"/>
            <p:cNvSpPr>
              <a:spLocks noChangeShapeType="1"/>
            </p:cNvSpPr>
            <p:nvPr/>
          </p:nvSpPr>
          <p:spPr bwMode="auto">
            <a:xfrm flipV="1">
              <a:off x="1004" y="2136"/>
              <a:ext cx="29" cy="5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Line 54"/>
            <p:cNvSpPr>
              <a:spLocks noChangeShapeType="1"/>
            </p:cNvSpPr>
            <p:nvPr/>
          </p:nvSpPr>
          <p:spPr bwMode="auto">
            <a:xfrm flipV="1">
              <a:off x="2996" y="2136"/>
              <a:ext cx="629" cy="19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5" name="Text Box 56"/>
          <p:cNvSpPr txBox="1">
            <a:spLocks noChangeArrowheads="1"/>
          </p:cNvSpPr>
          <p:nvPr/>
        </p:nvSpPr>
        <p:spPr bwMode="auto">
          <a:xfrm>
            <a:off x="5543550" y="4510088"/>
            <a:ext cx="2257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b="1"/>
              <a:t>Process Control</a:t>
            </a:r>
          </a:p>
          <a:p>
            <a:r>
              <a:rPr lang="en-US" altLang="en-US" b="1"/>
              <a:t>Blocks (PCBs)</a:t>
            </a:r>
          </a:p>
        </p:txBody>
      </p:sp>
      <p:sp>
        <p:nvSpPr>
          <p:cNvPr id="19466" name="Text Box 57"/>
          <p:cNvSpPr txBox="1">
            <a:spLocks noChangeArrowheads="1"/>
          </p:cNvSpPr>
          <p:nvPr/>
        </p:nvSpPr>
        <p:spPr bwMode="auto">
          <a:xfrm>
            <a:off x="22225" y="4011613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b="1"/>
              <a:t>OS</a:t>
            </a:r>
          </a:p>
        </p:txBody>
      </p:sp>
      <p:sp>
        <p:nvSpPr>
          <p:cNvPr id="19467" name="Text Box 58"/>
          <p:cNvSpPr txBox="1">
            <a:spLocks noChangeArrowheads="1"/>
          </p:cNvSpPr>
          <p:nvPr/>
        </p:nvSpPr>
        <p:spPr bwMode="auto">
          <a:xfrm>
            <a:off x="55563" y="3503613"/>
            <a:ext cx="998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b="1"/>
              <a:t>USER</a:t>
            </a:r>
          </a:p>
        </p:txBody>
      </p:sp>
      <p:sp>
        <p:nvSpPr>
          <p:cNvPr id="318523" name="Text Box 59"/>
          <p:cNvSpPr txBox="1">
            <a:spLocks noChangeArrowheads="1"/>
          </p:cNvSpPr>
          <p:nvPr/>
        </p:nvSpPr>
        <p:spPr bwMode="auto">
          <a:xfrm>
            <a:off x="4995863" y="1082675"/>
            <a:ext cx="3719512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int pid = fork();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if(pid == 0) {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close(“.history”);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>
                <a:solidFill>
                  <a:srgbClr val="F50101"/>
                </a:solidFill>
                <a:latin typeface="Courier New" panose="02070309020205020404" pitchFamily="49" charset="0"/>
              </a:rPr>
              <a:t>exec(“/bin/calc”);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} else {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wait(pid);</a:t>
            </a:r>
          </a:p>
        </p:txBody>
      </p:sp>
      <p:sp>
        <p:nvSpPr>
          <p:cNvPr id="318525" name="Text Box 61"/>
          <p:cNvSpPr txBox="1">
            <a:spLocks noChangeArrowheads="1"/>
          </p:cNvSpPr>
          <p:nvPr/>
        </p:nvSpPr>
        <p:spPr bwMode="auto">
          <a:xfrm>
            <a:off x="4995863" y="1082675"/>
            <a:ext cx="3719512" cy="1930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int calc_main(){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int q = 7;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do_init();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ln = get_input();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exec_in(ln);</a:t>
            </a:r>
            <a:endParaRPr lang="en-US" altLang="en-US">
              <a:solidFill>
                <a:srgbClr val="F50101"/>
              </a:solidFill>
              <a:latin typeface="Courier New" panose="02070309020205020404" pitchFamily="49" charset="0"/>
            </a:endParaRPr>
          </a:p>
        </p:txBody>
      </p:sp>
      <p:sp>
        <p:nvSpPr>
          <p:cNvPr id="18" name="Text Box 55"/>
          <p:cNvSpPr txBox="1">
            <a:spLocks noChangeArrowheads="1"/>
          </p:cNvSpPr>
          <p:nvPr/>
        </p:nvSpPr>
        <p:spPr bwMode="auto">
          <a:xfrm>
            <a:off x="1054100" y="5519738"/>
            <a:ext cx="3695700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>
                <a:latin typeface="Arial Unicode MS" panose="020B0604020202020204" pitchFamily="34" charset="-128"/>
              </a:rPr>
              <a:t>pid = 128</a:t>
            </a:r>
          </a:p>
          <a:p>
            <a:r>
              <a:rPr lang="en-US" altLang="en-US">
                <a:latin typeface="Arial Unicode MS" panose="020B0604020202020204" pitchFamily="34" charset="-128"/>
              </a:rPr>
              <a:t>open files = </a:t>
            </a:r>
          </a:p>
          <a:p>
            <a:r>
              <a:rPr lang="en-US" altLang="en-US">
                <a:latin typeface="Arial Unicode MS" panose="020B0604020202020204" pitchFamily="34" charset="-128"/>
              </a:rPr>
              <a:t>last_cpu = 0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908050" y="1082675"/>
            <a:ext cx="3719513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50101"/>
                </a:solidFill>
                <a:latin typeface="Courier New" panose="02070309020205020404" pitchFamily="49" charset="0"/>
              </a:rPr>
              <a:t>int pid = fork();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if(pid == 0) {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close(“.history”);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exec(“/bin/calc”);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} else {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wait(pid);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404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44635 4.81481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L 0.00121 0.19306 " pathEditMode="relative" ptsTypes="AA">
                                      <p:cBhvr>
                                        <p:cTn id="17" dur="2000" fill="hold"/>
                                        <p:tgtEl>
                                          <p:spTgt spid="318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18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18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18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515" grpId="0" animBg="1"/>
      <p:bldP spid="318515" grpId="1" animBg="1"/>
      <p:bldP spid="318515" grpId="2" animBg="1"/>
      <p:bldP spid="318471" grpId="0" animBg="1"/>
      <p:bldP spid="318471" grpId="1" animBg="1"/>
      <p:bldP spid="318471" grpId="2" animBg="1"/>
      <p:bldP spid="318471" grpId="3" animBg="1"/>
      <p:bldP spid="318486" grpId="0" animBg="1"/>
      <p:bldP spid="318523" grpId="0" build="allAtOnce" animBg="1"/>
      <p:bldP spid="318523" grpId="1" build="allAtOnce" animBg="1"/>
      <p:bldP spid="318525" grpId="0" animBg="1"/>
      <p:bldP spid="18" grpId="0" animBg="1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77"/>
          <p:cNvSpPr txBox="1">
            <a:spLocks noChangeArrowheads="1"/>
          </p:cNvSpPr>
          <p:nvPr/>
        </p:nvSpPr>
        <p:spPr bwMode="auto">
          <a:xfrm>
            <a:off x="1060450" y="4211638"/>
            <a:ext cx="3692525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Arial Unicode MS" pitchFamily="34" charset="-128"/>
              </a:rPr>
              <a:t>pid = 127</a:t>
            </a:r>
          </a:p>
          <a:p>
            <a:r>
              <a:rPr lang="en-US">
                <a:latin typeface="Arial Unicode MS" pitchFamily="34" charset="-128"/>
              </a:rPr>
              <a:t>open files = “.history”</a:t>
            </a:r>
          </a:p>
          <a:p>
            <a:r>
              <a:rPr lang="en-US">
                <a:latin typeface="Arial Unicode MS" pitchFamily="34" charset="-128"/>
              </a:rPr>
              <a:t>last_cpu = 0</a:t>
            </a:r>
          </a:p>
        </p:txBody>
      </p:sp>
      <p:sp>
        <p:nvSpPr>
          <p:cNvPr id="317619" name="Text Box 179"/>
          <p:cNvSpPr txBox="1">
            <a:spLocks noChangeArrowheads="1"/>
          </p:cNvSpPr>
          <p:nvPr/>
        </p:nvSpPr>
        <p:spPr bwMode="auto">
          <a:xfrm>
            <a:off x="1060450" y="4211638"/>
            <a:ext cx="3692525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Arial Unicode MS" pitchFamily="34" charset="-128"/>
              </a:rPr>
              <a:t>pid = 128</a:t>
            </a:r>
          </a:p>
          <a:p>
            <a:r>
              <a:rPr lang="en-US">
                <a:latin typeface="Arial Unicode MS" pitchFamily="34" charset="-128"/>
              </a:rPr>
              <a:t>open files = “.history”</a:t>
            </a:r>
          </a:p>
          <a:p>
            <a:r>
              <a:rPr lang="en-US">
                <a:latin typeface="Arial Unicode MS" pitchFamily="34" charset="-128"/>
              </a:rPr>
              <a:t>last_cpu = 0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7975" y="76200"/>
            <a:ext cx="8836025" cy="757238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r>
              <a:rPr lang="en-US" dirty="0" smtClean="0">
                <a:solidFill>
                  <a:srgbClr val="993300"/>
                </a:solidFill>
              </a:rPr>
              <a:t>A shell forks and then execs a calculator</a:t>
            </a:r>
          </a:p>
        </p:txBody>
      </p:sp>
      <p:grpSp>
        <p:nvGrpSpPr>
          <p:cNvPr id="20485" name="Group 86"/>
          <p:cNvGrpSpPr>
            <a:grpSpLocks/>
          </p:cNvGrpSpPr>
          <p:nvPr/>
        </p:nvGrpSpPr>
        <p:grpSpPr bwMode="auto">
          <a:xfrm>
            <a:off x="1060450" y="866775"/>
            <a:ext cx="3505200" cy="2836863"/>
            <a:chOff x="3265" y="546"/>
            <a:chExt cx="2208" cy="1787"/>
          </a:xfrm>
        </p:grpSpPr>
        <p:sp>
          <p:nvSpPr>
            <p:cNvPr id="20524" name="Rectangle 41"/>
            <p:cNvSpPr>
              <a:spLocks noChangeArrowheads="1"/>
            </p:cNvSpPr>
            <p:nvPr/>
          </p:nvSpPr>
          <p:spPr bwMode="auto">
            <a:xfrm flipV="1">
              <a:off x="3265" y="845"/>
              <a:ext cx="2208" cy="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5" name="Group 42"/>
            <p:cNvGrpSpPr>
              <a:grpSpLocks/>
            </p:cNvGrpSpPr>
            <p:nvPr/>
          </p:nvGrpSpPr>
          <p:grpSpPr bwMode="auto">
            <a:xfrm>
              <a:off x="3265" y="1577"/>
              <a:ext cx="2208" cy="756"/>
              <a:chOff x="672" y="1788"/>
              <a:chExt cx="2208" cy="756"/>
            </a:xfrm>
          </p:grpSpPr>
          <p:sp>
            <p:nvSpPr>
              <p:cNvPr id="20536" name="Text Box 43"/>
              <p:cNvSpPr txBox="1">
                <a:spLocks noChangeArrowheads="1"/>
              </p:cNvSpPr>
              <p:nvPr/>
            </p:nvSpPr>
            <p:spPr bwMode="auto">
              <a:xfrm>
                <a:off x="672" y="1788"/>
                <a:ext cx="2208" cy="75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>
                    <a:latin typeface="Courier New" pitchFamily="49" charset="0"/>
                  </a:rPr>
                  <a:t>int shell_main() {</a:t>
                </a:r>
              </a:p>
              <a:p>
                <a:r>
                  <a:rPr lang="en-US">
                    <a:latin typeface="Courier New" pitchFamily="49" charset="0"/>
                  </a:rPr>
                  <a:t>  int a = 2;</a:t>
                </a:r>
              </a:p>
              <a:p>
                <a:r>
                  <a:rPr lang="en-US">
                    <a:latin typeface="Courier New" pitchFamily="49" charset="0"/>
                  </a:rPr>
                  <a:t>  …</a:t>
                </a:r>
              </a:p>
            </p:txBody>
          </p:sp>
          <p:sp>
            <p:nvSpPr>
              <p:cNvPr id="20537" name="Text Box 44"/>
              <p:cNvSpPr txBox="1">
                <a:spLocks noChangeArrowheads="1"/>
              </p:cNvSpPr>
              <p:nvPr/>
            </p:nvSpPr>
            <p:spPr bwMode="auto">
              <a:xfrm>
                <a:off x="2337" y="2256"/>
                <a:ext cx="5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Code</a:t>
                </a:r>
              </a:p>
            </p:txBody>
          </p:sp>
        </p:grpSp>
        <p:sp>
          <p:nvSpPr>
            <p:cNvPr id="20526" name="Text Box 45"/>
            <p:cNvSpPr txBox="1">
              <a:spLocks noChangeArrowheads="1"/>
            </p:cNvSpPr>
            <p:nvPr/>
          </p:nvSpPr>
          <p:spPr bwMode="auto">
            <a:xfrm>
              <a:off x="3297" y="546"/>
              <a:ext cx="9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itchFamily="1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itchFamily="1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9pPr>
            </a:lstStyle>
            <a:p>
              <a:r>
                <a:rPr lang="en-US"/>
                <a:t>main; a = 2</a:t>
              </a:r>
            </a:p>
          </p:txBody>
        </p:sp>
        <p:grpSp>
          <p:nvGrpSpPr>
            <p:cNvPr id="20527" name="Group 46"/>
            <p:cNvGrpSpPr>
              <a:grpSpLocks/>
            </p:cNvGrpSpPr>
            <p:nvPr/>
          </p:nvGrpSpPr>
          <p:grpSpPr bwMode="auto">
            <a:xfrm>
              <a:off x="3265" y="1229"/>
              <a:ext cx="2208" cy="346"/>
              <a:chOff x="672" y="1440"/>
              <a:chExt cx="2208" cy="346"/>
            </a:xfrm>
          </p:grpSpPr>
          <p:sp>
            <p:nvSpPr>
              <p:cNvPr id="20534" name="Rectangle 47"/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2208" cy="34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5" name="Text Box 48"/>
              <p:cNvSpPr txBox="1">
                <a:spLocks noChangeArrowheads="1"/>
              </p:cNvSpPr>
              <p:nvPr/>
            </p:nvSpPr>
            <p:spPr bwMode="auto">
              <a:xfrm>
                <a:off x="2327" y="1440"/>
                <a:ext cx="55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Heap</a:t>
                </a:r>
              </a:p>
            </p:txBody>
          </p:sp>
        </p:grpSp>
        <p:grpSp>
          <p:nvGrpSpPr>
            <p:cNvPr id="20528" name="Group 49"/>
            <p:cNvGrpSpPr>
              <a:grpSpLocks/>
            </p:cNvGrpSpPr>
            <p:nvPr/>
          </p:nvGrpSpPr>
          <p:grpSpPr bwMode="auto">
            <a:xfrm>
              <a:off x="3265" y="557"/>
              <a:ext cx="2208" cy="288"/>
              <a:chOff x="672" y="768"/>
              <a:chExt cx="2208" cy="288"/>
            </a:xfrm>
          </p:grpSpPr>
          <p:sp>
            <p:nvSpPr>
              <p:cNvPr id="20532" name="Rectangle 50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2208" cy="28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3" name="Text Box 51"/>
              <p:cNvSpPr txBox="1">
                <a:spLocks noChangeArrowheads="1"/>
              </p:cNvSpPr>
              <p:nvPr/>
            </p:nvSpPr>
            <p:spPr bwMode="auto">
              <a:xfrm>
                <a:off x="2305" y="768"/>
                <a:ext cx="5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Stack</a:t>
                </a:r>
              </a:p>
            </p:txBody>
          </p:sp>
        </p:grpSp>
        <p:sp>
          <p:nvSpPr>
            <p:cNvPr id="20529" name="Line 52"/>
            <p:cNvSpPr>
              <a:spLocks noChangeShapeType="1"/>
            </p:cNvSpPr>
            <p:nvPr/>
          </p:nvSpPr>
          <p:spPr bwMode="auto">
            <a:xfrm>
              <a:off x="3601" y="845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Line 53"/>
            <p:cNvSpPr>
              <a:spLocks noChangeShapeType="1"/>
            </p:cNvSpPr>
            <p:nvPr/>
          </p:nvSpPr>
          <p:spPr bwMode="auto">
            <a:xfrm>
              <a:off x="3745" y="989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Text Box 85"/>
            <p:cNvSpPr txBox="1">
              <a:spLocks noChangeArrowheads="1"/>
            </p:cNvSpPr>
            <p:nvPr/>
          </p:nvSpPr>
          <p:spPr bwMode="auto">
            <a:xfrm>
              <a:off x="3342" y="1296"/>
              <a:ext cx="1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itchFamily="1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itchFamily="1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9pPr>
            </a:lstStyle>
            <a:p>
              <a:r>
                <a:rPr lang="en-US">
                  <a:latin typeface="Courier New" pitchFamily="49" charset="0"/>
                </a:rPr>
                <a:t>0xFC0933CA</a:t>
              </a:r>
            </a:p>
          </p:txBody>
        </p:sp>
      </p:grpSp>
      <p:grpSp>
        <p:nvGrpSpPr>
          <p:cNvPr id="6" name="Group 131"/>
          <p:cNvGrpSpPr>
            <a:grpSpLocks/>
          </p:cNvGrpSpPr>
          <p:nvPr/>
        </p:nvGrpSpPr>
        <p:grpSpPr bwMode="auto">
          <a:xfrm>
            <a:off x="1060450" y="866775"/>
            <a:ext cx="3505200" cy="2836863"/>
            <a:chOff x="3265" y="546"/>
            <a:chExt cx="2208" cy="1787"/>
          </a:xfrm>
        </p:grpSpPr>
        <p:sp>
          <p:nvSpPr>
            <p:cNvPr id="20510" name="Rectangle 132"/>
            <p:cNvSpPr>
              <a:spLocks noChangeArrowheads="1"/>
            </p:cNvSpPr>
            <p:nvPr/>
          </p:nvSpPr>
          <p:spPr bwMode="auto">
            <a:xfrm flipV="1">
              <a:off x="3265" y="845"/>
              <a:ext cx="2208" cy="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11" name="Group 133"/>
            <p:cNvGrpSpPr>
              <a:grpSpLocks/>
            </p:cNvGrpSpPr>
            <p:nvPr/>
          </p:nvGrpSpPr>
          <p:grpSpPr bwMode="auto">
            <a:xfrm>
              <a:off x="3265" y="1577"/>
              <a:ext cx="2208" cy="756"/>
              <a:chOff x="672" y="1788"/>
              <a:chExt cx="2208" cy="756"/>
            </a:xfrm>
          </p:grpSpPr>
          <p:sp>
            <p:nvSpPr>
              <p:cNvPr id="20522" name="Text Box 134"/>
              <p:cNvSpPr txBox="1">
                <a:spLocks noChangeArrowheads="1"/>
              </p:cNvSpPr>
              <p:nvPr/>
            </p:nvSpPr>
            <p:spPr bwMode="auto">
              <a:xfrm>
                <a:off x="672" y="1788"/>
                <a:ext cx="2208" cy="75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>
                    <a:latin typeface="Courier New" pitchFamily="49" charset="0"/>
                  </a:rPr>
                  <a:t>int shell_main() {</a:t>
                </a:r>
              </a:p>
              <a:p>
                <a:r>
                  <a:rPr lang="en-US">
                    <a:latin typeface="Courier New" pitchFamily="49" charset="0"/>
                  </a:rPr>
                  <a:t>  int a = 2;</a:t>
                </a:r>
              </a:p>
              <a:p>
                <a:r>
                  <a:rPr lang="en-US">
                    <a:latin typeface="Courier New" pitchFamily="49" charset="0"/>
                  </a:rPr>
                  <a:t>  …</a:t>
                </a:r>
              </a:p>
            </p:txBody>
          </p:sp>
          <p:sp>
            <p:nvSpPr>
              <p:cNvPr id="20523" name="Text Box 135"/>
              <p:cNvSpPr txBox="1">
                <a:spLocks noChangeArrowheads="1"/>
              </p:cNvSpPr>
              <p:nvPr/>
            </p:nvSpPr>
            <p:spPr bwMode="auto">
              <a:xfrm>
                <a:off x="2337" y="2256"/>
                <a:ext cx="5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Code</a:t>
                </a:r>
              </a:p>
            </p:txBody>
          </p:sp>
        </p:grpSp>
        <p:sp>
          <p:nvSpPr>
            <p:cNvPr id="20512" name="Text Box 136"/>
            <p:cNvSpPr txBox="1">
              <a:spLocks noChangeArrowheads="1"/>
            </p:cNvSpPr>
            <p:nvPr/>
          </p:nvSpPr>
          <p:spPr bwMode="auto">
            <a:xfrm>
              <a:off x="3297" y="546"/>
              <a:ext cx="9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itchFamily="1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itchFamily="1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9pPr>
            </a:lstStyle>
            <a:p>
              <a:r>
                <a:rPr lang="en-US"/>
                <a:t>main; a = 2</a:t>
              </a:r>
            </a:p>
          </p:txBody>
        </p:sp>
        <p:grpSp>
          <p:nvGrpSpPr>
            <p:cNvPr id="20513" name="Group 137"/>
            <p:cNvGrpSpPr>
              <a:grpSpLocks/>
            </p:cNvGrpSpPr>
            <p:nvPr/>
          </p:nvGrpSpPr>
          <p:grpSpPr bwMode="auto">
            <a:xfrm>
              <a:off x="3265" y="1229"/>
              <a:ext cx="2208" cy="346"/>
              <a:chOff x="672" y="1440"/>
              <a:chExt cx="2208" cy="346"/>
            </a:xfrm>
          </p:grpSpPr>
          <p:sp>
            <p:nvSpPr>
              <p:cNvPr id="20520" name="Rectangle 138"/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2208" cy="34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1" name="Text Box 139"/>
              <p:cNvSpPr txBox="1">
                <a:spLocks noChangeArrowheads="1"/>
              </p:cNvSpPr>
              <p:nvPr/>
            </p:nvSpPr>
            <p:spPr bwMode="auto">
              <a:xfrm>
                <a:off x="2327" y="1440"/>
                <a:ext cx="55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Heap</a:t>
                </a:r>
              </a:p>
            </p:txBody>
          </p:sp>
        </p:grpSp>
        <p:grpSp>
          <p:nvGrpSpPr>
            <p:cNvPr id="20514" name="Group 140"/>
            <p:cNvGrpSpPr>
              <a:grpSpLocks/>
            </p:cNvGrpSpPr>
            <p:nvPr/>
          </p:nvGrpSpPr>
          <p:grpSpPr bwMode="auto">
            <a:xfrm>
              <a:off x="3265" y="557"/>
              <a:ext cx="2208" cy="288"/>
              <a:chOff x="672" y="768"/>
              <a:chExt cx="2208" cy="288"/>
            </a:xfrm>
          </p:grpSpPr>
          <p:sp>
            <p:nvSpPr>
              <p:cNvPr id="20518" name="Rectangle 141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2208" cy="28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9" name="Text Box 142"/>
              <p:cNvSpPr txBox="1">
                <a:spLocks noChangeArrowheads="1"/>
              </p:cNvSpPr>
              <p:nvPr/>
            </p:nvSpPr>
            <p:spPr bwMode="auto">
              <a:xfrm>
                <a:off x="2305" y="768"/>
                <a:ext cx="5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Stack</a:t>
                </a:r>
              </a:p>
            </p:txBody>
          </p:sp>
        </p:grpSp>
        <p:sp>
          <p:nvSpPr>
            <p:cNvPr id="20515" name="Line 143"/>
            <p:cNvSpPr>
              <a:spLocks noChangeShapeType="1"/>
            </p:cNvSpPr>
            <p:nvPr/>
          </p:nvSpPr>
          <p:spPr bwMode="auto">
            <a:xfrm>
              <a:off x="3601" y="845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144"/>
            <p:cNvSpPr>
              <a:spLocks noChangeShapeType="1"/>
            </p:cNvSpPr>
            <p:nvPr/>
          </p:nvSpPr>
          <p:spPr bwMode="auto">
            <a:xfrm>
              <a:off x="3745" y="989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Text Box 145"/>
            <p:cNvSpPr txBox="1">
              <a:spLocks noChangeArrowheads="1"/>
            </p:cNvSpPr>
            <p:nvPr/>
          </p:nvSpPr>
          <p:spPr bwMode="auto">
            <a:xfrm>
              <a:off x="3342" y="1296"/>
              <a:ext cx="1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itchFamily="1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itchFamily="1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9pPr>
            </a:lstStyle>
            <a:p>
              <a:r>
                <a:rPr lang="en-US">
                  <a:latin typeface="Courier New" pitchFamily="49" charset="0"/>
                </a:rPr>
                <a:t>0xFC0933CA</a:t>
              </a:r>
            </a:p>
          </p:txBody>
        </p:sp>
      </p:grpSp>
      <p:grpSp>
        <p:nvGrpSpPr>
          <p:cNvPr id="10" name="Group 161"/>
          <p:cNvGrpSpPr>
            <a:grpSpLocks/>
          </p:cNvGrpSpPr>
          <p:nvPr/>
        </p:nvGrpSpPr>
        <p:grpSpPr bwMode="auto">
          <a:xfrm>
            <a:off x="5221288" y="866775"/>
            <a:ext cx="3505200" cy="2836863"/>
            <a:chOff x="3265" y="546"/>
            <a:chExt cx="2208" cy="1787"/>
          </a:xfrm>
        </p:grpSpPr>
        <p:sp>
          <p:nvSpPr>
            <p:cNvPr id="20496" name="Rectangle 162"/>
            <p:cNvSpPr>
              <a:spLocks noChangeArrowheads="1"/>
            </p:cNvSpPr>
            <p:nvPr/>
          </p:nvSpPr>
          <p:spPr bwMode="auto">
            <a:xfrm flipV="1">
              <a:off x="3265" y="845"/>
              <a:ext cx="2208" cy="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7" name="Group 163"/>
            <p:cNvGrpSpPr>
              <a:grpSpLocks/>
            </p:cNvGrpSpPr>
            <p:nvPr/>
          </p:nvGrpSpPr>
          <p:grpSpPr bwMode="auto">
            <a:xfrm>
              <a:off x="3265" y="1577"/>
              <a:ext cx="2208" cy="756"/>
              <a:chOff x="672" y="1788"/>
              <a:chExt cx="2208" cy="756"/>
            </a:xfrm>
          </p:grpSpPr>
          <p:sp>
            <p:nvSpPr>
              <p:cNvPr id="20508" name="Text Box 164"/>
              <p:cNvSpPr txBox="1">
                <a:spLocks noChangeArrowheads="1"/>
              </p:cNvSpPr>
              <p:nvPr/>
            </p:nvSpPr>
            <p:spPr bwMode="auto">
              <a:xfrm>
                <a:off x="672" y="1788"/>
                <a:ext cx="2208" cy="75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>
                    <a:latin typeface="Courier New" pitchFamily="49" charset="0"/>
                  </a:rPr>
                  <a:t>int calc_main() {</a:t>
                </a:r>
              </a:p>
              <a:p>
                <a:r>
                  <a:rPr lang="en-US">
                    <a:latin typeface="Courier New" pitchFamily="49" charset="0"/>
                  </a:rPr>
                  <a:t>  int q = 7;</a:t>
                </a:r>
              </a:p>
              <a:p>
                <a:r>
                  <a:rPr lang="en-US">
                    <a:latin typeface="Courier New" pitchFamily="49" charset="0"/>
                  </a:rPr>
                  <a:t>  …</a:t>
                </a:r>
              </a:p>
            </p:txBody>
          </p:sp>
          <p:sp>
            <p:nvSpPr>
              <p:cNvPr id="20509" name="Text Box 165"/>
              <p:cNvSpPr txBox="1">
                <a:spLocks noChangeArrowheads="1"/>
              </p:cNvSpPr>
              <p:nvPr/>
            </p:nvSpPr>
            <p:spPr bwMode="auto">
              <a:xfrm>
                <a:off x="2337" y="2256"/>
                <a:ext cx="5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Code</a:t>
                </a:r>
              </a:p>
            </p:txBody>
          </p:sp>
        </p:grpSp>
        <p:sp>
          <p:nvSpPr>
            <p:cNvPr id="20498" name="Text Box 166"/>
            <p:cNvSpPr txBox="1">
              <a:spLocks noChangeArrowheads="1"/>
            </p:cNvSpPr>
            <p:nvPr/>
          </p:nvSpPr>
          <p:spPr bwMode="auto">
            <a:xfrm>
              <a:off x="3297" y="546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itchFamily="1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itchFamily="1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20499" name="Group 167"/>
            <p:cNvGrpSpPr>
              <a:grpSpLocks/>
            </p:cNvGrpSpPr>
            <p:nvPr/>
          </p:nvGrpSpPr>
          <p:grpSpPr bwMode="auto">
            <a:xfrm>
              <a:off x="3265" y="1229"/>
              <a:ext cx="2208" cy="346"/>
              <a:chOff x="672" y="1440"/>
              <a:chExt cx="2208" cy="346"/>
            </a:xfrm>
          </p:grpSpPr>
          <p:sp>
            <p:nvSpPr>
              <p:cNvPr id="20506" name="Rectangle 168"/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2208" cy="34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7" name="Text Box 169"/>
              <p:cNvSpPr txBox="1">
                <a:spLocks noChangeArrowheads="1"/>
              </p:cNvSpPr>
              <p:nvPr/>
            </p:nvSpPr>
            <p:spPr bwMode="auto">
              <a:xfrm>
                <a:off x="2327" y="1440"/>
                <a:ext cx="55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Heap</a:t>
                </a:r>
              </a:p>
            </p:txBody>
          </p:sp>
        </p:grpSp>
        <p:grpSp>
          <p:nvGrpSpPr>
            <p:cNvPr id="20500" name="Group 170"/>
            <p:cNvGrpSpPr>
              <a:grpSpLocks/>
            </p:cNvGrpSpPr>
            <p:nvPr/>
          </p:nvGrpSpPr>
          <p:grpSpPr bwMode="auto">
            <a:xfrm>
              <a:off x="3265" y="557"/>
              <a:ext cx="2208" cy="288"/>
              <a:chOff x="672" y="768"/>
              <a:chExt cx="2208" cy="288"/>
            </a:xfrm>
          </p:grpSpPr>
          <p:sp>
            <p:nvSpPr>
              <p:cNvPr id="20504" name="Rectangle 171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2208" cy="28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5" name="Text Box 172"/>
              <p:cNvSpPr txBox="1">
                <a:spLocks noChangeArrowheads="1"/>
              </p:cNvSpPr>
              <p:nvPr/>
            </p:nvSpPr>
            <p:spPr bwMode="auto">
              <a:xfrm>
                <a:off x="2305" y="768"/>
                <a:ext cx="5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pitchFamily="1" charset="0"/>
                  </a:defRPr>
                </a:lvl9pPr>
              </a:lstStyle>
              <a:p>
                <a:r>
                  <a:rPr lang="en-US" b="1"/>
                  <a:t>Stack</a:t>
                </a:r>
              </a:p>
            </p:txBody>
          </p:sp>
        </p:grpSp>
        <p:sp>
          <p:nvSpPr>
            <p:cNvPr id="20501" name="Line 173"/>
            <p:cNvSpPr>
              <a:spLocks noChangeShapeType="1"/>
            </p:cNvSpPr>
            <p:nvPr/>
          </p:nvSpPr>
          <p:spPr bwMode="auto">
            <a:xfrm>
              <a:off x="3601" y="845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174"/>
            <p:cNvSpPr>
              <a:spLocks noChangeShapeType="1"/>
            </p:cNvSpPr>
            <p:nvPr/>
          </p:nvSpPr>
          <p:spPr bwMode="auto">
            <a:xfrm>
              <a:off x="3745" y="989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Text Box 175"/>
            <p:cNvSpPr txBox="1">
              <a:spLocks noChangeArrowheads="1"/>
            </p:cNvSpPr>
            <p:nvPr/>
          </p:nvSpPr>
          <p:spPr bwMode="auto">
            <a:xfrm>
              <a:off x="3342" y="1296"/>
              <a:ext cx="1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pitchFamily="1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pitchFamily="1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pitchFamily="1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pitchFamily="1" charset="0"/>
                </a:defRPr>
              </a:lvl9pPr>
            </a:lstStyle>
            <a:p>
              <a:r>
                <a:rPr lang="en-US">
                  <a:latin typeface="Courier New" pitchFamily="49" charset="0"/>
                </a:rPr>
                <a:t>0x43178050</a:t>
              </a:r>
            </a:p>
          </p:txBody>
        </p:sp>
      </p:grpSp>
      <p:sp>
        <p:nvSpPr>
          <p:cNvPr id="20488" name="Line 176"/>
          <p:cNvSpPr>
            <a:spLocks noChangeShapeType="1"/>
          </p:cNvSpPr>
          <p:nvPr/>
        </p:nvSpPr>
        <p:spPr bwMode="auto">
          <a:xfrm>
            <a:off x="273050" y="4027488"/>
            <a:ext cx="8743950" cy="9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" name="Group 188"/>
          <p:cNvGrpSpPr>
            <a:grpSpLocks/>
          </p:cNvGrpSpPr>
          <p:nvPr/>
        </p:nvGrpSpPr>
        <p:grpSpPr bwMode="auto">
          <a:xfrm>
            <a:off x="1593850" y="3703638"/>
            <a:ext cx="4160838" cy="2386012"/>
            <a:chOff x="1004" y="2333"/>
            <a:chExt cx="2621" cy="1503"/>
          </a:xfrm>
        </p:grpSpPr>
        <p:sp>
          <p:nvSpPr>
            <p:cNvPr id="20494" name="Line 180"/>
            <p:cNvSpPr>
              <a:spLocks noChangeShapeType="1"/>
            </p:cNvSpPr>
            <p:nvPr/>
          </p:nvSpPr>
          <p:spPr bwMode="auto">
            <a:xfrm flipV="1">
              <a:off x="1004" y="2333"/>
              <a:ext cx="0" cy="3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Line 181"/>
            <p:cNvSpPr>
              <a:spLocks noChangeShapeType="1"/>
            </p:cNvSpPr>
            <p:nvPr/>
          </p:nvSpPr>
          <p:spPr bwMode="auto">
            <a:xfrm flipV="1">
              <a:off x="2994" y="2333"/>
              <a:ext cx="631" cy="150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23" name="Text Box 183"/>
          <p:cNvSpPr txBox="1">
            <a:spLocks noChangeArrowheads="1"/>
          </p:cNvSpPr>
          <p:nvPr/>
        </p:nvSpPr>
        <p:spPr bwMode="auto">
          <a:xfrm>
            <a:off x="1054100" y="5483225"/>
            <a:ext cx="3692525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>
                <a:latin typeface="Arial Unicode MS" pitchFamily="34" charset="-128"/>
              </a:rPr>
              <a:t>pid = 128</a:t>
            </a:r>
          </a:p>
          <a:p>
            <a:r>
              <a:rPr lang="en-US">
                <a:latin typeface="Arial Unicode MS" pitchFamily="34" charset="-128"/>
              </a:rPr>
              <a:t>open files =</a:t>
            </a:r>
          </a:p>
          <a:p>
            <a:r>
              <a:rPr lang="en-US">
                <a:latin typeface="Arial Unicode MS" pitchFamily="34" charset="-128"/>
              </a:rPr>
              <a:t>last_cpu = 0</a:t>
            </a:r>
          </a:p>
        </p:txBody>
      </p:sp>
      <p:sp>
        <p:nvSpPr>
          <p:cNvPr id="20491" name="Text Box 184"/>
          <p:cNvSpPr txBox="1">
            <a:spLocks noChangeArrowheads="1"/>
          </p:cNvSpPr>
          <p:nvPr/>
        </p:nvSpPr>
        <p:spPr bwMode="auto">
          <a:xfrm>
            <a:off x="5543550" y="4510088"/>
            <a:ext cx="2257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 b="1"/>
              <a:t>Process Control</a:t>
            </a:r>
          </a:p>
          <a:p>
            <a:r>
              <a:rPr lang="en-US" b="1"/>
              <a:t>Blocks (PCBs)</a:t>
            </a:r>
          </a:p>
        </p:txBody>
      </p:sp>
      <p:sp>
        <p:nvSpPr>
          <p:cNvPr id="20492" name="Text Box 185"/>
          <p:cNvSpPr txBox="1">
            <a:spLocks noChangeArrowheads="1"/>
          </p:cNvSpPr>
          <p:nvPr/>
        </p:nvSpPr>
        <p:spPr bwMode="auto">
          <a:xfrm>
            <a:off x="22225" y="4011613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 b="1"/>
              <a:t>OS</a:t>
            </a:r>
          </a:p>
        </p:txBody>
      </p:sp>
      <p:sp>
        <p:nvSpPr>
          <p:cNvPr id="20493" name="Text Box 186"/>
          <p:cNvSpPr txBox="1">
            <a:spLocks noChangeArrowheads="1"/>
          </p:cNvSpPr>
          <p:nvPr/>
        </p:nvSpPr>
        <p:spPr bwMode="auto">
          <a:xfrm>
            <a:off x="55563" y="3503613"/>
            <a:ext cx="998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pitchFamily="1" charset="0"/>
              </a:defRPr>
            </a:lvl9pPr>
          </a:lstStyle>
          <a:p>
            <a:r>
              <a:rPr lang="en-US" b="1"/>
              <a:t>USER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508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5.55556E-6 L 0.45417 5.55556E-6 " pathEditMode="relative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L 0.00121 0.19306 " pathEditMode="relative" ptsTypes="AA">
                                      <p:cBhvr>
                                        <p:cTn id="11" dur="2000" fill="hold"/>
                                        <p:tgtEl>
                                          <p:spTgt spid="317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1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0"/>
                                        <p:tgtEl>
                                          <p:spTgt spid="317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19" grpId="0" animBg="1"/>
      <p:bldP spid="317619" grpId="1" animBg="1"/>
      <p:bldP spid="317619" grpId="2" animBg="1"/>
      <p:bldP spid="31762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4" y="304800"/>
            <a:ext cx="7324725" cy="781050"/>
          </a:xfrm>
          <a:noFill/>
        </p:spPr>
        <p:txBody>
          <a:bodyPr lIns="92075" tIns="46038" rIns="92075" bIns="46038" anchor="ctr">
            <a:normAutofit/>
          </a:bodyPr>
          <a:lstStyle/>
          <a:p>
            <a:r>
              <a:rPr lang="en-US" dirty="0" smtClean="0">
                <a:solidFill>
                  <a:srgbClr val="993300"/>
                </a:solidFill>
              </a:rPr>
              <a:t>Anatomy of an address space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1196975" y="1912938"/>
            <a:ext cx="1968500" cy="673100"/>
          </a:xfrm>
          <a:prstGeom prst="rect">
            <a:avLst/>
          </a:prstGeom>
          <a:solidFill>
            <a:schemeClr val="hlink">
              <a:alpha val="50195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1784350" y="2012950"/>
            <a:ext cx="7032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Code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1196975" y="1531938"/>
            <a:ext cx="1968500" cy="368300"/>
          </a:xfrm>
          <a:prstGeom prst="rect">
            <a:avLst/>
          </a:prstGeom>
          <a:solidFill>
            <a:srgbClr val="CCFF33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1708150" y="1555750"/>
            <a:ext cx="9731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Header</a:t>
            </a:r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1196975" y="2598738"/>
            <a:ext cx="1968500" cy="673100"/>
          </a:xfrm>
          <a:prstGeom prst="rect">
            <a:avLst/>
          </a:prstGeom>
          <a:solidFill>
            <a:srgbClr val="FFFF0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10"/>
          <p:cNvSpPr>
            <a:spLocks noChangeArrowheads="1"/>
          </p:cNvSpPr>
          <p:nvPr/>
        </p:nvSpPr>
        <p:spPr bwMode="auto">
          <a:xfrm>
            <a:off x="1327150" y="2698750"/>
            <a:ext cx="18351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Initialized data</a:t>
            </a:r>
          </a:p>
        </p:txBody>
      </p:sp>
      <p:sp>
        <p:nvSpPr>
          <p:cNvPr id="27657" name="Rectangle 12"/>
          <p:cNvSpPr>
            <a:spLocks noChangeArrowheads="1"/>
          </p:cNvSpPr>
          <p:nvPr/>
        </p:nvSpPr>
        <p:spPr bwMode="auto">
          <a:xfrm>
            <a:off x="1187450" y="3275013"/>
            <a:ext cx="1968500" cy="3683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41"/>
          <p:cNvSpPr>
            <a:spLocks noChangeArrowheads="1"/>
          </p:cNvSpPr>
          <p:nvPr/>
        </p:nvSpPr>
        <p:spPr bwMode="auto">
          <a:xfrm>
            <a:off x="1174750" y="5059363"/>
            <a:ext cx="2014538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Executable File</a:t>
            </a:r>
          </a:p>
        </p:txBody>
      </p:sp>
      <p:sp>
        <p:nvSpPr>
          <p:cNvPr id="27666" name="Rectangle 20"/>
          <p:cNvSpPr>
            <a:spLocks noChangeArrowheads="1"/>
          </p:cNvSpPr>
          <p:nvPr/>
        </p:nvSpPr>
        <p:spPr bwMode="auto">
          <a:xfrm>
            <a:off x="6273800" y="1428750"/>
            <a:ext cx="1968500" cy="527367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Rectangle 23"/>
          <p:cNvSpPr>
            <a:spLocks noChangeArrowheads="1"/>
          </p:cNvSpPr>
          <p:nvPr/>
        </p:nvSpPr>
        <p:spPr bwMode="auto">
          <a:xfrm>
            <a:off x="6261100" y="5351463"/>
            <a:ext cx="1968500" cy="817562"/>
          </a:xfrm>
          <a:prstGeom prst="rect">
            <a:avLst/>
          </a:prstGeom>
          <a:solidFill>
            <a:schemeClr val="hlink">
              <a:alpha val="50195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Rectangle 24"/>
          <p:cNvSpPr>
            <a:spLocks noChangeArrowheads="1"/>
          </p:cNvSpPr>
          <p:nvPr/>
        </p:nvSpPr>
        <p:spPr bwMode="auto">
          <a:xfrm>
            <a:off x="6848475" y="5472113"/>
            <a:ext cx="703263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mic Sans MS" pitchFamily="66" charset="0"/>
              </a:rPr>
              <a:t>Code</a:t>
            </a:r>
          </a:p>
        </p:txBody>
      </p:sp>
      <p:sp>
        <p:nvSpPr>
          <p:cNvPr id="27669" name="Rectangle 26"/>
          <p:cNvSpPr>
            <a:spLocks noChangeArrowheads="1"/>
          </p:cNvSpPr>
          <p:nvPr/>
        </p:nvSpPr>
        <p:spPr bwMode="auto">
          <a:xfrm>
            <a:off x="6261100" y="4518025"/>
            <a:ext cx="1968500" cy="820737"/>
          </a:xfrm>
          <a:prstGeom prst="rect">
            <a:avLst/>
          </a:prstGeom>
          <a:solidFill>
            <a:srgbClr val="FFFF0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27"/>
          <p:cNvSpPr>
            <a:spLocks noChangeArrowheads="1"/>
          </p:cNvSpPr>
          <p:nvPr/>
        </p:nvSpPr>
        <p:spPr bwMode="auto">
          <a:xfrm>
            <a:off x="6391275" y="4641850"/>
            <a:ext cx="18351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Initialized data</a:t>
            </a:r>
          </a:p>
        </p:txBody>
      </p:sp>
      <p:sp>
        <p:nvSpPr>
          <p:cNvPr id="27671" name="Rectangle 31"/>
          <p:cNvSpPr>
            <a:spLocks noChangeArrowheads="1"/>
          </p:cNvSpPr>
          <p:nvPr/>
        </p:nvSpPr>
        <p:spPr bwMode="auto">
          <a:xfrm>
            <a:off x="6261100" y="3962400"/>
            <a:ext cx="1968500" cy="549275"/>
          </a:xfrm>
          <a:prstGeom prst="rect">
            <a:avLst/>
          </a:prstGeom>
          <a:solidFill>
            <a:srgbClr val="CCEC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672" name="Rectangle 32"/>
          <p:cNvSpPr>
            <a:spLocks noChangeArrowheads="1"/>
          </p:cNvSpPr>
          <p:nvPr/>
        </p:nvSpPr>
        <p:spPr bwMode="auto">
          <a:xfrm>
            <a:off x="6835775" y="4062413"/>
            <a:ext cx="725488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Heap</a:t>
            </a:r>
          </a:p>
        </p:txBody>
      </p:sp>
      <p:sp>
        <p:nvSpPr>
          <p:cNvPr id="27673" name="AutoShape 33"/>
          <p:cNvSpPr>
            <a:spLocks noChangeArrowheads="1"/>
          </p:cNvSpPr>
          <p:nvPr/>
        </p:nvSpPr>
        <p:spPr bwMode="auto">
          <a:xfrm>
            <a:off x="7035800" y="3683000"/>
            <a:ext cx="368300" cy="292100"/>
          </a:xfrm>
          <a:prstGeom prst="upArrow">
            <a:avLst>
              <a:gd name="adj1" fmla="val 75009"/>
              <a:gd name="adj2" fmla="val 4999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Rectangle 34"/>
          <p:cNvSpPr>
            <a:spLocks noChangeArrowheads="1"/>
          </p:cNvSpPr>
          <p:nvPr/>
        </p:nvSpPr>
        <p:spPr bwMode="auto">
          <a:xfrm>
            <a:off x="6273800" y="2324100"/>
            <a:ext cx="1968500" cy="520700"/>
          </a:xfrm>
          <a:prstGeom prst="rect">
            <a:avLst/>
          </a:prstGeom>
          <a:solidFill>
            <a:srgbClr val="66FFCC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AutoShape 35"/>
          <p:cNvSpPr>
            <a:spLocks noChangeArrowheads="1"/>
          </p:cNvSpPr>
          <p:nvPr/>
        </p:nvSpPr>
        <p:spPr bwMode="auto">
          <a:xfrm>
            <a:off x="7035800" y="2857500"/>
            <a:ext cx="368300" cy="292100"/>
          </a:xfrm>
          <a:prstGeom prst="downArrow">
            <a:avLst>
              <a:gd name="adj1" fmla="val 75009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Rectangle 36"/>
          <p:cNvSpPr>
            <a:spLocks noChangeArrowheads="1"/>
          </p:cNvSpPr>
          <p:nvPr/>
        </p:nvSpPr>
        <p:spPr bwMode="auto">
          <a:xfrm>
            <a:off x="6861175" y="2347913"/>
            <a:ext cx="8096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Stack</a:t>
            </a:r>
          </a:p>
        </p:txBody>
      </p:sp>
      <p:sp>
        <p:nvSpPr>
          <p:cNvPr id="27677" name="Rectangle 37"/>
          <p:cNvSpPr>
            <a:spLocks noChangeArrowheads="1"/>
          </p:cNvSpPr>
          <p:nvPr/>
        </p:nvSpPr>
        <p:spPr bwMode="auto">
          <a:xfrm>
            <a:off x="6283325" y="1809750"/>
            <a:ext cx="1968500" cy="520700"/>
          </a:xfrm>
          <a:prstGeom prst="rect">
            <a:avLst/>
          </a:prstGeom>
          <a:solidFill>
            <a:srgbClr val="FFCC66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Rectangle 38"/>
          <p:cNvSpPr>
            <a:spLocks noChangeArrowheads="1"/>
          </p:cNvSpPr>
          <p:nvPr/>
        </p:nvSpPr>
        <p:spPr bwMode="auto">
          <a:xfrm>
            <a:off x="6804025" y="1871663"/>
            <a:ext cx="75247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DLL’s</a:t>
            </a:r>
          </a:p>
        </p:txBody>
      </p:sp>
      <p:sp>
        <p:nvSpPr>
          <p:cNvPr id="27679" name="Rectangle 39"/>
          <p:cNvSpPr>
            <a:spLocks noChangeArrowheads="1"/>
          </p:cNvSpPr>
          <p:nvPr/>
        </p:nvSpPr>
        <p:spPr bwMode="auto">
          <a:xfrm>
            <a:off x="6273800" y="1438275"/>
            <a:ext cx="1968500" cy="368300"/>
          </a:xfrm>
          <a:prstGeom prst="rect">
            <a:avLst/>
          </a:prstGeom>
          <a:solidFill>
            <a:srgbClr val="CCFF66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0" name="Rectangle 40"/>
          <p:cNvSpPr>
            <a:spLocks noChangeArrowheads="1"/>
          </p:cNvSpPr>
          <p:nvPr/>
        </p:nvSpPr>
        <p:spPr bwMode="auto">
          <a:xfrm>
            <a:off x="6242050" y="1423988"/>
            <a:ext cx="20510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mic Sans MS" pitchFamily="66" charset="0"/>
              </a:rPr>
              <a:t>mapped segments</a:t>
            </a:r>
          </a:p>
        </p:txBody>
      </p:sp>
      <p:sp>
        <p:nvSpPr>
          <p:cNvPr id="27681" name="Rectangle 42"/>
          <p:cNvSpPr>
            <a:spLocks noChangeArrowheads="1"/>
          </p:cNvSpPr>
          <p:nvPr/>
        </p:nvSpPr>
        <p:spPr bwMode="auto">
          <a:xfrm>
            <a:off x="4117975" y="2271713"/>
            <a:ext cx="18589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Process’s </a:t>
            </a:r>
          </a:p>
          <a:p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address space</a:t>
            </a:r>
          </a:p>
        </p:txBody>
      </p:sp>
      <p:sp>
        <p:nvSpPr>
          <p:cNvPr id="27660" name="Rectangle 43"/>
          <p:cNvSpPr>
            <a:spLocks noChangeArrowheads="1"/>
          </p:cNvSpPr>
          <p:nvPr/>
        </p:nvSpPr>
        <p:spPr bwMode="auto">
          <a:xfrm>
            <a:off x="1190625" y="1524000"/>
            <a:ext cx="1971675" cy="33432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Oval 44"/>
          <p:cNvSpPr>
            <a:spLocks noChangeArrowheads="1"/>
          </p:cNvSpPr>
          <p:nvPr/>
        </p:nvSpPr>
        <p:spPr bwMode="auto">
          <a:xfrm>
            <a:off x="2124075" y="3835400"/>
            <a:ext cx="88900" cy="88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Oval 45"/>
          <p:cNvSpPr>
            <a:spLocks noChangeArrowheads="1"/>
          </p:cNvSpPr>
          <p:nvPr/>
        </p:nvSpPr>
        <p:spPr bwMode="auto">
          <a:xfrm>
            <a:off x="2124075" y="4187825"/>
            <a:ext cx="88900" cy="88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Oval 47"/>
          <p:cNvSpPr>
            <a:spLocks noChangeArrowheads="1"/>
          </p:cNvSpPr>
          <p:nvPr/>
        </p:nvSpPr>
        <p:spPr bwMode="auto">
          <a:xfrm>
            <a:off x="2124075" y="4568825"/>
            <a:ext cx="88900" cy="88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23"/>
          <p:cNvSpPr>
            <a:spLocks noChangeArrowheads="1"/>
          </p:cNvSpPr>
          <p:nvPr/>
        </p:nvSpPr>
        <p:spPr bwMode="auto">
          <a:xfrm>
            <a:off x="6276563" y="6169025"/>
            <a:ext cx="1968500" cy="533399"/>
          </a:xfrm>
          <a:prstGeom prst="rect">
            <a:avLst/>
          </a:prstGeom>
          <a:solidFill>
            <a:srgbClr val="FF000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24"/>
          <p:cNvSpPr>
            <a:spLocks noChangeArrowheads="1"/>
          </p:cNvSpPr>
          <p:nvPr/>
        </p:nvSpPr>
        <p:spPr bwMode="auto">
          <a:xfrm>
            <a:off x="6477000" y="6250737"/>
            <a:ext cx="1545295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Inaccessible</a:t>
            </a:r>
            <a:endParaRPr lang="en-US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289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390525"/>
            <a:ext cx="7956550" cy="60007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folHlink"/>
                </a:solidFill>
              </a:rPr>
              <a:t>Where do addresses come from?</a:t>
            </a:r>
            <a:endParaRPr lang="en-US" sz="8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7724" y="1254125"/>
            <a:ext cx="5324475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compilation pipeline</a:t>
            </a:r>
          </a:p>
        </p:txBody>
      </p:sp>
      <p:sp>
        <p:nvSpPr>
          <p:cNvPr id="420868" name="Rectangle 4"/>
          <p:cNvSpPr>
            <a:spLocks noChangeArrowheads="1"/>
          </p:cNvSpPr>
          <p:nvPr/>
        </p:nvSpPr>
        <p:spPr bwMode="auto">
          <a:xfrm>
            <a:off x="7586663" y="2039938"/>
            <a:ext cx="1371600" cy="3184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7581900" y="5207000"/>
            <a:ext cx="1384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7594600" y="2032000"/>
            <a:ext cx="13589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1" name="Rectangle 7"/>
          <p:cNvSpPr>
            <a:spLocks noChangeArrowheads="1"/>
          </p:cNvSpPr>
          <p:nvPr/>
        </p:nvSpPr>
        <p:spPr bwMode="auto">
          <a:xfrm>
            <a:off x="114300" y="3128963"/>
            <a:ext cx="1079500" cy="1765300"/>
          </a:xfrm>
          <a:prstGeom prst="rect">
            <a:avLst/>
          </a:prstGeom>
          <a:solidFill>
            <a:srgbClr val="FFFFCC"/>
          </a:solidFill>
          <a:ln w="25400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</a:rPr>
              <a:t>prog P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</a:rPr>
              <a:t>  foo()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</a:rPr>
              <a:t>end P</a:t>
            </a:r>
          </a:p>
        </p:txBody>
      </p:sp>
      <p:sp>
        <p:nvSpPr>
          <p:cNvPr id="420872" name="Rectangle 8"/>
          <p:cNvSpPr>
            <a:spLocks noChangeArrowheads="1"/>
          </p:cNvSpPr>
          <p:nvPr/>
        </p:nvSpPr>
        <p:spPr bwMode="auto">
          <a:xfrm>
            <a:off x="1549400" y="3128963"/>
            <a:ext cx="1270000" cy="1765300"/>
          </a:xfrm>
          <a:prstGeom prst="rect">
            <a:avLst/>
          </a:prstGeom>
          <a:solidFill>
            <a:srgbClr val="FFFFCC"/>
          </a:solidFill>
          <a:ln w="25400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latin typeface="Courier" pitchFamily="49" charset="0"/>
              </a:rPr>
              <a:t>P</a:t>
            </a:r>
            <a:r>
              <a:rPr lang="en-US" sz="1600">
                <a:latin typeface="Courier" pitchFamily="49" charset="0"/>
              </a:rPr>
              <a:t>:</a:t>
            </a:r>
            <a:endParaRPr lang="en-US" sz="1600" b="1">
              <a:latin typeface="Courier" pitchFamily="49" charset="0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  </a:t>
            </a:r>
            <a:r>
              <a:rPr lang="en-US" sz="1600" b="1">
                <a:latin typeface="Times"/>
              </a:rPr>
              <a:t>:</a:t>
            </a:r>
            <a:endParaRPr lang="en-US" sz="1600" b="1">
              <a:latin typeface="Courier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</a:rPr>
              <a:t>push </a:t>
            </a:r>
            <a:r>
              <a:rPr lang="en-US" sz="1800">
                <a:latin typeface="Times"/>
              </a:rPr>
              <a:t>...</a:t>
            </a:r>
            <a:endParaRPr lang="en-US" sz="1600" b="1">
              <a:latin typeface="Courier" pitchFamily="49" charset="0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inc SP, x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jmp _foo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  </a:t>
            </a:r>
            <a:r>
              <a:rPr lang="en-US" sz="1600" b="1">
                <a:latin typeface="Times"/>
              </a:rPr>
              <a:t>:</a:t>
            </a:r>
            <a:endParaRPr lang="en-US" sz="1600" b="1">
              <a:latin typeface="Courier" pitchFamily="49" charset="0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foo: </a:t>
            </a:r>
            <a:r>
              <a:rPr lang="en-US" sz="1600" b="1">
                <a:latin typeface="Times"/>
              </a:rPr>
              <a:t>...</a:t>
            </a:r>
          </a:p>
        </p:txBody>
      </p:sp>
      <p:sp>
        <p:nvSpPr>
          <p:cNvPr id="420873" name="Rectangle 9"/>
          <p:cNvSpPr>
            <a:spLocks noChangeArrowheads="1"/>
          </p:cNvSpPr>
          <p:nvPr/>
        </p:nvSpPr>
        <p:spPr bwMode="auto">
          <a:xfrm>
            <a:off x="3416300" y="3141663"/>
            <a:ext cx="1371600" cy="1739900"/>
          </a:xfrm>
          <a:prstGeom prst="rect">
            <a:avLst/>
          </a:prstGeom>
          <a:solidFill>
            <a:srgbClr val="CCFFFF"/>
          </a:solidFill>
          <a:ln w="19050">
            <a:solidFill>
              <a:srgbClr val="0033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</a:rPr>
              <a:t>push </a:t>
            </a:r>
            <a:r>
              <a:rPr lang="en-US" sz="1800">
                <a:latin typeface="Times"/>
              </a:rPr>
              <a:t>...</a:t>
            </a:r>
            <a:endParaRPr lang="en-US" sz="1600" b="1">
              <a:latin typeface="Courier" pitchFamily="49" charset="0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inc SP, 4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jmp 75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  </a:t>
            </a:r>
            <a:r>
              <a:rPr lang="en-US" sz="1600" b="1">
                <a:latin typeface="Times"/>
              </a:rPr>
              <a:t>...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167063" y="3003550"/>
            <a:ext cx="282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0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065463" y="4552950"/>
            <a:ext cx="3841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75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7027863" y="3003550"/>
            <a:ext cx="587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1100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7027863" y="4552950"/>
            <a:ext cx="587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1175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7581900" y="2328863"/>
            <a:ext cx="1371600" cy="800100"/>
          </a:xfrm>
          <a:prstGeom prst="rect">
            <a:avLst/>
          </a:prstGeom>
          <a:solidFill>
            <a:srgbClr val="CCFFFF"/>
          </a:solidFill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sz="1800">
                <a:solidFill>
                  <a:schemeClr val="folHlink"/>
                </a:solidFill>
              </a:rPr>
              <a:t>Library</a:t>
            </a:r>
          </a:p>
          <a:p>
            <a:pPr algn="ctr"/>
            <a:r>
              <a:rPr lang="en-US" sz="1800">
                <a:solidFill>
                  <a:schemeClr val="folHlink"/>
                </a:solidFill>
              </a:rPr>
              <a:t>Routines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7027863" y="2178050"/>
            <a:ext cx="587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1000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5033963" y="4552950"/>
            <a:ext cx="4857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175</a:t>
            </a:r>
          </a:p>
        </p:txBody>
      </p:sp>
      <p:sp>
        <p:nvSpPr>
          <p:cNvPr id="420881" name="Rectangle 17"/>
          <p:cNvSpPr>
            <a:spLocks noChangeArrowheads="1"/>
          </p:cNvSpPr>
          <p:nvPr/>
        </p:nvSpPr>
        <p:spPr bwMode="auto">
          <a:xfrm>
            <a:off x="5473700" y="2341563"/>
            <a:ext cx="1371600" cy="800100"/>
          </a:xfrm>
          <a:prstGeom prst="rect">
            <a:avLst/>
          </a:prstGeom>
          <a:solidFill>
            <a:srgbClr val="CCFFFF"/>
          </a:solidFill>
          <a:ln w="19050">
            <a:solidFill>
              <a:srgbClr val="0033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1800">
                <a:solidFill>
                  <a:schemeClr val="folHlink"/>
                </a:solidFill>
                <a:latin typeface="Times"/>
              </a:rPr>
              <a:t>Library</a:t>
            </a:r>
          </a:p>
          <a:p>
            <a:pPr algn="ctr">
              <a:defRPr/>
            </a:pPr>
            <a:r>
              <a:rPr lang="en-US" sz="1800">
                <a:solidFill>
                  <a:schemeClr val="folHlink"/>
                </a:solidFill>
                <a:latin typeface="Times"/>
              </a:rPr>
              <a:t>Routines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5237163" y="2178050"/>
            <a:ext cx="282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0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5033963" y="3003550"/>
            <a:ext cx="4857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100</a:t>
            </a:r>
          </a:p>
        </p:txBody>
      </p:sp>
      <p:grpSp>
        <p:nvGrpSpPr>
          <p:cNvPr id="5140" name="Group 20"/>
          <p:cNvGrpSpPr>
            <a:grpSpLocks/>
          </p:cNvGrpSpPr>
          <p:nvPr/>
        </p:nvGrpSpPr>
        <p:grpSpPr bwMode="auto">
          <a:xfrm>
            <a:off x="546100" y="5030788"/>
            <a:ext cx="1322388" cy="647700"/>
            <a:chOff x="344" y="2865"/>
            <a:chExt cx="833" cy="408"/>
          </a:xfrm>
        </p:grpSpPr>
        <p:sp>
          <p:nvSpPr>
            <p:cNvPr id="5159" name="Arc 21"/>
            <p:cNvSpPr>
              <a:spLocks/>
            </p:cNvSpPr>
            <p:nvPr/>
          </p:nvSpPr>
          <p:spPr bwMode="auto">
            <a:xfrm rot="10800000">
              <a:off x="344" y="2865"/>
              <a:ext cx="420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0" name="Arc 22"/>
            <p:cNvSpPr>
              <a:spLocks/>
            </p:cNvSpPr>
            <p:nvPr/>
          </p:nvSpPr>
          <p:spPr bwMode="auto">
            <a:xfrm rot="10800000">
              <a:off x="757" y="2865"/>
              <a:ext cx="420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9"/>
                    <a:pt x="9639" y="27"/>
                    <a:pt x="2154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9"/>
                    <a:pt x="9639" y="27"/>
                    <a:pt x="2154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41" name="Group 23"/>
          <p:cNvGrpSpPr>
            <a:grpSpLocks/>
          </p:cNvGrpSpPr>
          <p:nvPr/>
        </p:nvGrpSpPr>
        <p:grpSpPr bwMode="auto">
          <a:xfrm>
            <a:off x="2400300" y="5030788"/>
            <a:ext cx="1436688" cy="647700"/>
            <a:chOff x="1512" y="2865"/>
            <a:chExt cx="905" cy="408"/>
          </a:xfrm>
        </p:grpSpPr>
        <p:sp>
          <p:nvSpPr>
            <p:cNvPr id="5157" name="Arc 24"/>
            <p:cNvSpPr>
              <a:spLocks/>
            </p:cNvSpPr>
            <p:nvPr/>
          </p:nvSpPr>
          <p:spPr bwMode="auto">
            <a:xfrm rot="10800000">
              <a:off x="1512" y="2865"/>
              <a:ext cx="457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Arc 25"/>
            <p:cNvSpPr>
              <a:spLocks/>
            </p:cNvSpPr>
            <p:nvPr/>
          </p:nvSpPr>
          <p:spPr bwMode="auto">
            <a:xfrm rot="10800000">
              <a:off x="1960" y="2865"/>
              <a:ext cx="457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8"/>
                    <a:pt x="9642" y="24"/>
                    <a:pt x="21552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8"/>
                    <a:pt x="9642" y="24"/>
                    <a:pt x="21552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42" name="Group 26"/>
          <p:cNvGrpSpPr>
            <a:grpSpLocks/>
          </p:cNvGrpSpPr>
          <p:nvPr/>
        </p:nvGrpSpPr>
        <p:grpSpPr bwMode="auto">
          <a:xfrm>
            <a:off x="4419600" y="5030788"/>
            <a:ext cx="1550988" cy="647700"/>
            <a:chOff x="2784" y="2865"/>
            <a:chExt cx="977" cy="408"/>
          </a:xfrm>
        </p:grpSpPr>
        <p:sp>
          <p:nvSpPr>
            <p:cNvPr id="5155" name="Arc 27"/>
            <p:cNvSpPr>
              <a:spLocks/>
            </p:cNvSpPr>
            <p:nvPr/>
          </p:nvSpPr>
          <p:spPr bwMode="auto">
            <a:xfrm rot="10800000">
              <a:off x="2784" y="2865"/>
              <a:ext cx="494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Arc 28"/>
            <p:cNvSpPr>
              <a:spLocks/>
            </p:cNvSpPr>
            <p:nvPr/>
          </p:nvSpPr>
          <p:spPr bwMode="auto">
            <a:xfrm rot="10800000">
              <a:off x="3267" y="2865"/>
              <a:ext cx="494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6"/>
                    <a:pt x="9644" y="22"/>
                    <a:pt x="2155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6"/>
                    <a:pt x="9644" y="22"/>
                    <a:pt x="2155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43" name="Rectangle 32"/>
          <p:cNvSpPr>
            <a:spLocks noChangeArrowheads="1"/>
          </p:cNvSpPr>
          <p:nvPr/>
        </p:nvSpPr>
        <p:spPr bwMode="auto">
          <a:xfrm>
            <a:off x="169311" y="5770563"/>
            <a:ext cx="2083903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800" dirty="0"/>
              <a:t>Compilation</a:t>
            </a:r>
          </a:p>
        </p:txBody>
      </p:sp>
      <p:sp>
        <p:nvSpPr>
          <p:cNvPr id="5144" name="Rectangle 33"/>
          <p:cNvSpPr>
            <a:spLocks noChangeArrowheads="1"/>
          </p:cNvSpPr>
          <p:nvPr/>
        </p:nvSpPr>
        <p:spPr bwMode="auto">
          <a:xfrm>
            <a:off x="2272820" y="5770563"/>
            <a:ext cx="1740860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800" dirty="0"/>
              <a:t>Assembly</a:t>
            </a:r>
          </a:p>
        </p:txBody>
      </p:sp>
      <p:sp>
        <p:nvSpPr>
          <p:cNvPr id="5145" name="Rectangle 34"/>
          <p:cNvSpPr>
            <a:spLocks noChangeArrowheads="1"/>
          </p:cNvSpPr>
          <p:nvPr/>
        </p:nvSpPr>
        <p:spPr bwMode="auto">
          <a:xfrm>
            <a:off x="4525116" y="5770563"/>
            <a:ext cx="1324079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800" dirty="0"/>
              <a:t>Linking</a:t>
            </a:r>
          </a:p>
        </p:txBody>
      </p:sp>
      <p:sp>
        <p:nvSpPr>
          <p:cNvPr id="5146" name="Rectangle 35"/>
          <p:cNvSpPr>
            <a:spLocks noChangeArrowheads="1"/>
          </p:cNvSpPr>
          <p:nvPr/>
        </p:nvSpPr>
        <p:spPr bwMode="auto">
          <a:xfrm>
            <a:off x="6664385" y="5770563"/>
            <a:ext cx="1465144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800" dirty="0"/>
              <a:t>Loading</a:t>
            </a:r>
          </a:p>
        </p:txBody>
      </p:sp>
      <p:sp>
        <p:nvSpPr>
          <p:cNvPr id="5147" name="Rectangle 36"/>
          <p:cNvSpPr>
            <a:spLocks noChangeArrowheads="1"/>
          </p:cNvSpPr>
          <p:nvPr/>
        </p:nvSpPr>
        <p:spPr bwMode="auto">
          <a:xfrm>
            <a:off x="7581900" y="3141663"/>
            <a:ext cx="1371600" cy="17399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r>
              <a:rPr lang="en-US" sz="1600" b="1">
                <a:latin typeface="Courier" pitchFamily="49" charset="0"/>
              </a:rPr>
              <a:t>jmp 1175</a:t>
            </a:r>
          </a:p>
          <a:p>
            <a:r>
              <a:rPr lang="en-US" sz="1600" b="1">
                <a:latin typeface="Courier" pitchFamily="49" charset="0"/>
              </a:rPr>
              <a:t>  :</a:t>
            </a:r>
          </a:p>
          <a:p>
            <a:r>
              <a:rPr lang="en-US" sz="1600" b="1">
                <a:latin typeface="Courier" pitchFamily="49" charset="0"/>
              </a:rPr>
              <a:t>  </a:t>
            </a:r>
            <a:r>
              <a:rPr lang="en-US" sz="1600" b="1"/>
              <a:t>...</a:t>
            </a:r>
          </a:p>
        </p:txBody>
      </p:sp>
      <p:sp>
        <p:nvSpPr>
          <p:cNvPr id="420901" name="Rectangle 37"/>
          <p:cNvSpPr>
            <a:spLocks noChangeArrowheads="1"/>
          </p:cNvSpPr>
          <p:nvPr/>
        </p:nvSpPr>
        <p:spPr bwMode="auto">
          <a:xfrm>
            <a:off x="5473700" y="3141663"/>
            <a:ext cx="1371600" cy="1739900"/>
          </a:xfrm>
          <a:prstGeom prst="rect">
            <a:avLst/>
          </a:prstGeom>
          <a:solidFill>
            <a:srgbClr val="CCFFFF"/>
          </a:solidFill>
          <a:ln w="19050">
            <a:solidFill>
              <a:srgbClr val="0033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jmp 175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  :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</a:rPr>
              <a:t>  </a:t>
            </a:r>
            <a:r>
              <a:rPr lang="en-US" sz="1600" b="1">
                <a:latin typeface="Times"/>
              </a:rPr>
              <a:t>...</a:t>
            </a:r>
          </a:p>
        </p:txBody>
      </p:sp>
      <p:sp>
        <p:nvSpPr>
          <p:cNvPr id="5149" name="Line 38"/>
          <p:cNvSpPr>
            <a:spLocks noChangeShapeType="1"/>
          </p:cNvSpPr>
          <p:nvPr/>
        </p:nvSpPr>
        <p:spPr bwMode="auto">
          <a:xfrm flipV="1">
            <a:off x="8966200" y="1752600"/>
            <a:ext cx="0" cy="3695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Line 39"/>
          <p:cNvSpPr>
            <a:spLocks noChangeShapeType="1"/>
          </p:cNvSpPr>
          <p:nvPr/>
        </p:nvSpPr>
        <p:spPr bwMode="auto">
          <a:xfrm flipV="1">
            <a:off x="7594600" y="1739900"/>
            <a:ext cx="0" cy="370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51" name="Group 42"/>
          <p:cNvGrpSpPr>
            <a:grpSpLocks/>
          </p:cNvGrpSpPr>
          <p:nvPr/>
        </p:nvGrpSpPr>
        <p:grpSpPr bwMode="auto">
          <a:xfrm>
            <a:off x="6362700" y="4940300"/>
            <a:ext cx="1830388" cy="738188"/>
            <a:chOff x="4008" y="3112"/>
            <a:chExt cx="1153" cy="465"/>
          </a:xfrm>
        </p:grpSpPr>
        <p:sp>
          <p:nvSpPr>
            <p:cNvPr id="5152" name="Arc 30"/>
            <p:cNvSpPr>
              <a:spLocks/>
            </p:cNvSpPr>
            <p:nvPr/>
          </p:nvSpPr>
          <p:spPr bwMode="auto">
            <a:xfrm rot="10800000">
              <a:off x="4008" y="3169"/>
              <a:ext cx="585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Arc 31"/>
            <p:cNvSpPr>
              <a:spLocks/>
            </p:cNvSpPr>
            <p:nvPr/>
          </p:nvSpPr>
          <p:spPr bwMode="auto">
            <a:xfrm rot="10800000">
              <a:off x="4576" y="3169"/>
              <a:ext cx="585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3"/>
                    <a:pt x="9648" y="18"/>
                    <a:pt x="2156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3"/>
                    <a:pt x="9648" y="18"/>
                    <a:pt x="21563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Line 41"/>
            <p:cNvSpPr>
              <a:spLocks noChangeShapeType="1"/>
            </p:cNvSpPr>
            <p:nvPr/>
          </p:nvSpPr>
          <p:spPr bwMode="auto">
            <a:xfrm flipV="1">
              <a:off x="5152" y="3112"/>
              <a:ext cx="0" cy="112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6905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1747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Symbols	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449388"/>
            <a:ext cx="8548687" cy="4570412"/>
          </a:xfrm>
          <a:ln/>
        </p:spPr>
        <p:txBody>
          <a:bodyPr>
            <a:normAutofit fontScale="77500" lnSpcReduction="20000"/>
          </a:bodyPr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defined by module </a:t>
            </a:r>
            <a:r>
              <a:rPr lang="en-GB" i="1" dirty="0"/>
              <a:t>m</a:t>
            </a:r>
            <a:r>
              <a:rPr lang="en-GB" dirty="0"/>
              <a:t> that can be referenced by other modules.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E.g.: </a:t>
            </a:r>
            <a:r>
              <a:rPr lang="en-GB" dirty="0"/>
              <a:t>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C functions and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global variables.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External </a:t>
            </a:r>
            <a:r>
              <a:rPr lang="en-GB" dirty="0"/>
              <a:t>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 that are referenced by module </a:t>
            </a:r>
            <a:r>
              <a:rPr lang="en-GB" i="1" dirty="0"/>
              <a:t>m</a:t>
            </a:r>
            <a:r>
              <a:rPr lang="en-GB" dirty="0"/>
              <a:t> but defined by some other module.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Local </a:t>
            </a:r>
            <a:r>
              <a:rPr lang="en-GB" dirty="0"/>
              <a:t>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that are defined and referenced exclusively by module </a:t>
            </a:r>
            <a:r>
              <a:rPr lang="en-GB" i="1" dirty="0"/>
              <a:t>m</a:t>
            </a:r>
            <a:r>
              <a:rPr lang="en-GB" dirty="0"/>
              <a:t>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E.g.: </a:t>
            </a:r>
            <a:r>
              <a:rPr lang="en-GB" dirty="0"/>
              <a:t>C functions and variables defined with the 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 smtClean="0"/>
              <a:t>attribute.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smtClean="0">
                <a:solidFill>
                  <a:srgbClr val="C00000"/>
                </a:solidFill>
              </a:rPr>
              <a:t>Local </a:t>
            </a:r>
            <a:r>
              <a:rPr lang="en-GB" b="1" dirty="0">
                <a:solidFill>
                  <a:srgbClr val="C00000"/>
                </a:solidFill>
              </a:rPr>
              <a:t>linker symbols are </a:t>
            </a:r>
            <a:r>
              <a:rPr lang="en-GB" b="1" i="1" dirty="0">
                <a:solidFill>
                  <a:srgbClr val="C00000"/>
                </a:solidFill>
              </a:rPr>
              <a:t>not</a:t>
            </a:r>
            <a:r>
              <a:rPr lang="en-GB" b="1" dirty="0">
                <a:solidFill>
                  <a:srgbClr val="C00000"/>
                </a:solidFill>
              </a:rPr>
              <a:t> local program variables</a:t>
            </a:r>
          </a:p>
        </p:txBody>
      </p:sp>
    </p:spTree>
    <p:extLst>
      <p:ext uri="{BB962C8B-B14F-4D97-AF65-F5344CB8AC3E}">
        <p14:creationId xmlns:p14="http://schemas.microsoft.com/office/powerpoint/2010/main" val="42386238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Resolving Symbols</a:t>
            </a:r>
            <a:endParaRPr lang="en-GB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3400" y="1979613"/>
            <a:ext cx="2938923" cy="1921361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buf[2] = {1, 2};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main()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swap();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return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} 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494953" y="3582986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87848" y="1981200"/>
            <a:ext cx="3076781" cy="3739999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extern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[];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 smtClean="0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*bufp0 = &amp;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[0];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static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*bufp1;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void swap()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temp;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 dirty="0">
              <a:solidFill>
                <a:srgbClr val="DBF2DA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bufp1 = &amp;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[1];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temp = *bufp0;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*bufp0 = *bufp1;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*bufp1 = temp;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537664" y="5418667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swap.c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6001" y="1269999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Global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1109131" y="1811075"/>
            <a:ext cx="455613" cy="1588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5400000">
            <a:off x="1032137" y="2056607"/>
            <a:ext cx="914402" cy="1589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36599" y="4219602"/>
            <a:ext cx="97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External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6200000" flipV="1">
            <a:off x="752737" y="3766869"/>
            <a:ext cx="914402" cy="1589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774266" y="1269999"/>
            <a:ext cx="97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External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rot="5400000">
            <a:off x="6021388" y="1827213"/>
            <a:ext cx="455613" cy="1588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7391400" y="1269999"/>
            <a:ext cx="670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Local</a:t>
            </a:r>
          </a:p>
        </p:txBody>
      </p:sp>
      <p:cxnSp>
        <p:nvCxnSpPr>
          <p:cNvPr id="22" name="Straight Arrow Connector 21"/>
          <p:cNvCxnSpPr>
            <a:stCxn id="18" idx="2"/>
          </p:cNvCxnSpPr>
          <p:nvPr/>
        </p:nvCxnSpPr>
        <p:spPr bwMode="auto">
          <a:xfrm rot="5400000">
            <a:off x="6645720" y="1738402"/>
            <a:ext cx="1180069" cy="981927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967371" y="3264456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Global</a:t>
            </a:r>
          </a:p>
        </p:txBody>
      </p:sp>
      <p:cxnSp>
        <p:nvCxnSpPr>
          <p:cNvPr id="27" name="Straight Arrow Connector 26"/>
          <p:cNvCxnSpPr>
            <a:stCxn id="23" idx="1"/>
          </p:cNvCxnSpPr>
          <p:nvPr/>
        </p:nvCxnSpPr>
        <p:spPr bwMode="auto">
          <a:xfrm rot="10800000" flipV="1">
            <a:off x="6080623" y="3449121"/>
            <a:ext cx="886749" cy="5279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371474" y="4267200"/>
            <a:ext cx="1730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Linker knows</a:t>
            </a:r>
          </a:p>
          <a:p>
            <a:pPr algn="r"/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nothing of temp</a:t>
            </a:r>
          </a:p>
        </p:txBody>
      </p:sp>
      <p:cxnSp>
        <p:nvCxnSpPr>
          <p:cNvPr id="32" name="Straight Arrow Connector 31"/>
          <p:cNvCxnSpPr>
            <a:stCxn id="28" idx="3"/>
          </p:cNvCxnSpPr>
          <p:nvPr/>
        </p:nvCxnSpPr>
        <p:spPr bwMode="auto">
          <a:xfrm flipV="1">
            <a:off x="4101819" y="4114800"/>
            <a:ext cx="1384581" cy="475566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538371" y="1415534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Global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rot="16200000" flipH="1">
            <a:off x="3903125" y="1845730"/>
            <a:ext cx="729739" cy="608011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811163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6" grpId="0"/>
      <p:bldP spid="18" grpId="0"/>
      <p:bldP spid="23" grpId="0"/>
      <p:bldP spid="28" grpId="0"/>
      <p:bldP spid="2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465667"/>
            <a:ext cx="7594600" cy="573088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Relocating Code and Data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8174" y="370205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main()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14865" y="3395828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08174" y="5565775"/>
            <a:ext cx="227806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*bufp0=&amp;buf[0]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8174" y="5032375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swap()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97934" y="4738689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swap.o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231591" y="4786313"/>
            <a:ext cx="2422525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buf[2]={1,2}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5231591" y="2309813"/>
            <a:ext cx="2422525" cy="319087"/>
          </a:xfrm>
          <a:prstGeom prst="rect">
            <a:avLst/>
          </a:prstGeom>
          <a:solidFill>
            <a:srgbClr val="FFFFF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Headers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5231591" y="2957513"/>
            <a:ext cx="2422525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main()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5231591" y="3490913"/>
            <a:ext cx="2422525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swap()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948237" y="2136774"/>
            <a:ext cx="30956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08174" y="205740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code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5231591" y="5003800"/>
            <a:ext cx="2422525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*bufp0=&amp;buf[0]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08174" y="4235450"/>
            <a:ext cx="227806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[2]={1,2}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08174" y="2590800"/>
            <a:ext cx="227806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data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5231591" y="4024313"/>
            <a:ext cx="2422525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More system code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5231591" y="4557713"/>
            <a:ext cx="2422525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data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03095" y="1306513"/>
            <a:ext cx="424030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 dirty="0" err="1"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r>
              <a:rPr lang="en-GB" sz="3200" b="1" dirty="0">
                <a:latin typeface="Calibri" pitchFamily="34" charset="0"/>
                <a:ea typeface="msgothic" charset="0"/>
                <a:cs typeface="msgothic" charset="0"/>
              </a:rPr>
              <a:t> Object Files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4636650" y="1306513"/>
            <a:ext cx="3933362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 dirty="0"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18453" name="AutoShape 21"/>
          <p:cNvSpPr>
            <a:spLocks/>
          </p:cNvSpPr>
          <p:nvPr/>
        </p:nvSpPr>
        <p:spPr bwMode="auto">
          <a:xfrm>
            <a:off x="7730316" y="2309813"/>
            <a:ext cx="304800" cy="2247900"/>
          </a:xfrm>
          <a:prstGeom prst="rightBrace">
            <a:avLst>
              <a:gd name="adj1" fmla="val 59766"/>
              <a:gd name="adj2" fmla="val 50000"/>
            </a:avLst>
          </a:prstGeom>
          <a:noFill/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8068413" y="3224742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778299" y="211296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778299" y="24780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2778299" y="374173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778299" y="41544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2778299" y="510381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2778299" y="5464175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5231591" y="5414963"/>
            <a:ext cx="2422525" cy="685800"/>
          </a:xfrm>
          <a:prstGeom prst="rect">
            <a:avLst/>
          </a:prstGeom>
          <a:solidFill>
            <a:srgbClr val="FFFFF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.symtab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.debug</a:t>
            </a:r>
          </a:p>
        </p:txBody>
      </p:sp>
      <p:sp>
        <p:nvSpPr>
          <p:cNvPr id="18463" name="AutoShape 31"/>
          <p:cNvSpPr>
            <a:spLocks/>
          </p:cNvSpPr>
          <p:nvPr/>
        </p:nvSpPr>
        <p:spPr bwMode="auto">
          <a:xfrm>
            <a:off x="7730316" y="4557713"/>
            <a:ext cx="304800" cy="676275"/>
          </a:xfrm>
          <a:prstGeom prst="rightBrace">
            <a:avLst>
              <a:gd name="adj1" fmla="val 18490"/>
              <a:gd name="adj2" fmla="val 50000"/>
            </a:avLst>
          </a:prstGeom>
          <a:noFill/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8068413" y="4696354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5231591" y="5233988"/>
            <a:ext cx="2422525" cy="228600"/>
          </a:xfrm>
          <a:prstGeom prst="rect">
            <a:avLst/>
          </a:prstGeom>
          <a:solidFill>
            <a:srgbClr val="D5F1C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latin typeface="Courier New" pitchFamily="49" charset="0"/>
                <a:ea typeface="msgothic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ea typeface="msgothic" charset="0"/>
                <a:cs typeface="Courier New" pitchFamily="49" charset="0"/>
              </a:rPr>
              <a:t> *bufp1</a:t>
            </a:r>
            <a:endParaRPr lang="en-GB" sz="1600" dirty="0">
              <a:latin typeface="Courier New" pitchFamily="49" charset="0"/>
              <a:ea typeface="msgothic" charset="0"/>
              <a:cs typeface="Courier New" pitchFamily="49" charset="0"/>
            </a:endParaRP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8068413" y="5140854"/>
            <a:ext cx="733191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.bss</a:t>
            </a:r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4038600" y="4106070"/>
            <a:ext cx="836613" cy="1587"/>
          </a:xfrm>
          <a:prstGeom prst="line">
            <a:avLst/>
          </a:prstGeom>
          <a:noFill/>
          <a:ln w="7632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4038600" y="2971800"/>
            <a:ext cx="836613" cy="392113"/>
          </a:xfrm>
          <a:prstGeom prst="line">
            <a:avLst/>
          </a:prstGeom>
          <a:noFill/>
          <a:ln w="7632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 flipV="1">
            <a:off x="4038600" y="4849813"/>
            <a:ext cx="836613" cy="409575"/>
          </a:xfrm>
          <a:prstGeom prst="line">
            <a:avLst/>
          </a:prstGeom>
          <a:noFill/>
          <a:ln w="7632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5231591" y="2633663"/>
            <a:ext cx="2422525" cy="319087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code</a:t>
            </a:r>
          </a:p>
        </p:txBody>
      </p:sp>
      <p:sp>
        <p:nvSpPr>
          <p:cNvPr id="18471" name="AutoShape 39"/>
          <p:cNvSpPr>
            <a:spLocks/>
          </p:cNvSpPr>
          <p:nvPr/>
        </p:nvSpPr>
        <p:spPr bwMode="auto">
          <a:xfrm>
            <a:off x="7727141" y="5249863"/>
            <a:ext cx="304800" cy="220662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33"/>
          <p:cNvSpPr>
            <a:spLocks noChangeArrowheads="1"/>
          </p:cNvSpPr>
          <p:nvPr/>
        </p:nvSpPr>
        <p:spPr bwMode="auto">
          <a:xfrm>
            <a:off x="508174" y="5819081"/>
            <a:ext cx="2270125" cy="228600"/>
          </a:xfrm>
          <a:prstGeom prst="rect">
            <a:avLst/>
          </a:prstGeom>
          <a:solidFill>
            <a:srgbClr val="D5F1C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Courier New" pitchFamily="49" charset="0"/>
              </a:rPr>
              <a:t>static 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Courier New" pitchFamily="49" charset="0"/>
              </a:rPr>
              <a:t> *bufp1</a:t>
            </a:r>
            <a:endParaRPr lang="en-GB" sz="1600" b="1" dirty="0">
              <a:latin typeface="Courier New" pitchFamily="49" charset="0"/>
              <a:ea typeface="msgothic" charset="0"/>
              <a:cs typeface="Courier New" pitchFamily="49" charset="0"/>
            </a:endParaRPr>
          </a:p>
        </p:txBody>
      </p:sp>
      <p:sp>
        <p:nvSpPr>
          <p:cNvPr id="43" name="Text Box 34"/>
          <p:cNvSpPr txBox="1">
            <a:spLocks noChangeArrowheads="1"/>
          </p:cNvSpPr>
          <p:nvPr/>
        </p:nvSpPr>
        <p:spPr bwMode="auto">
          <a:xfrm>
            <a:off x="2819400" y="5791200"/>
            <a:ext cx="733191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.bss</a:t>
            </a:r>
          </a:p>
        </p:txBody>
      </p:sp>
      <p:cxnSp>
        <p:nvCxnSpPr>
          <p:cNvPr id="44" name="Straight Arrow Connector 43"/>
          <p:cNvCxnSpPr>
            <a:endCxn id="43" idx="1"/>
          </p:cNvCxnSpPr>
          <p:nvPr/>
        </p:nvCxnSpPr>
        <p:spPr bwMode="auto">
          <a:xfrm rot="10800000">
            <a:off x="2819400" y="5968654"/>
            <a:ext cx="829948" cy="50834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615969" y="6292335"/>
            <a:ext cx="5439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Even though private to swap, requires allocation in .</a:t>
            </a:r>
            <a:r>
              <a:rPr lang="en-US" sz="1800" dirty="0" err="1" smtClean="0">
                <a:latin typeface="Calibri" pitchFamily="34" charset="0"/>
              </a:rPr>
              <a:t>bss</a:t>
            </a:r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82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/>
      <p:bldP spid="18440" grpId="0" animBg="1"/>
      <p:bldP spid="18441" grpId="0" animBg="1"/>
      <p:bldP spid="18442" grpId="0" animBg="1"/>
      <p:bldP spid="18443" grpId="0"/>
      <p:bldP spid="18445" grpId="0" animBg="1"/>
      <p:bldP spid="18448" grpId="0" animBg="1"/>
      <p:bldP spid="18450" grpId="0" animBg="1"/>
      <p:bldP spid="18452" grpId="0"/>
      <p:bldP spid="18453" grpId="0" animBg="1"/>
      <p:bldP spid="18454" grpId="0"/>
      <p:bldP spid="18462" grpId="0" animBg="1"/>
      <p:bldP spid="18463" grpId="0" animBg="1"/>
      <p:bldP spid="18464" grpId="0"/>
      <p:bldP spid="18465" grpId="0" animBg="1"/>
      <p:bldP spid="18466" grpId="0"/>
      <p:bldP spid="18467" grpId="0" animBg="1"/>
      <p:bldP spid="18468" grpId="0" animBg="1"/>
      <p:bldP spid="18469" grpId="0" animBg="1"/>
      <p:bldP spid="18470" grpId="0" animBg="1"/>
      <p:bldP spid="18471" grpId="0" animBg="1"/>
      <p:bldP spid="41" grpId="0" animBg="1"/>
      <p:bldP spid="4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40266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Strong and Weak Symbols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449388"/>
            <a:ext cx="8307387" cy="1446212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 symbols are either strong or weak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</a:t>
            </a:r>
            <a:r>
              <a:rPr lang="en-GB" b="1" i="1" dirty="0" smtClean="0">
                <a:solidFill>
                  <a:srgbClr val="C00000"/>
                </a:solidFill>
              </a:rPr>
              <a:t>trong</a:t>
            </a:r>
            <a:r>
              <a:rPr lang="en-GB" dirty="0"/>
              <a:t>: procedures and initialized </a:t>
            </a:r>
            <a:r>
              <a:rPr lang="en-GB" dirty="0" err="1"/>
              <a:t>globals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W</a:t>
            </a:r>
            <a:r>
              <a:rPr lang="en-GB" b="1" i="1" dirty="0" smtClean="0">
                <a:solidFill>
                  <a:srgbClr val="C00000"/>
                </a:solidFill>
              </a:rPr>
              <a:t>eak</a:t>
            </a:r>
            <a:r>
              <a:rPr lang="en-GB" dirty="0"/>
              <a:t>: uninitialized </a:t>
            </a:r>
            <a:r>
              <a:rPr lang="en-GB" dirty="0" err="1"/>
              <a:t>globals</a:t>
            </a:r>
            <a:endParaRPr lang="en-GB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470150" y="3588319"/>
            <a:ext cx="1560340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p1()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981575" y="3588319"/>
            <a:ext cx="1284624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p2()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462213" y="32184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p1.c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976813" y="32184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p2.c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242175" y="4086793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327775" y="4267200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7242175" y="3578794"/>
            <a:ext cx="69132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weak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324600" y="3766077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04850" y="4126482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1520825" y="4340794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04850" y="3584615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1520825" y="3767668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190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 animBg="1"/>
      <p:bldP spid="24585" grpId="0"/>
      <p:bldP spid="24586" grpId="0" animBg="1"/>
      <p:bldP spid="24587" grpId="0"/>
      <p:bldP spid="24588" grpId="0" animBg="1"/>
      <p:bldP spid="24589" grpId="0"/>
      <p:bldP spid="2459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Linker’s Symbol Rules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224462"/>
          </a:xfrm>
          <a:ln/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</a:t>
            </a:r>
            <a:r>
              <a:rPr lang="en-GB" dirty="0" smtClean="0"/>
              <a:t>1: Multiple strong symbols are not allowed</a:t>
            </a:r>
          </a:p>
          <a:p>
            <a:pPr lvl="1">
              <a:lnSpc>
                <a:spcPct val="12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Each </a:t>
            </a:r>
            <a:r>
              <a:rPr lang="en-GB" dirty="0"/>
              <a:t>item can be defined only </a:t>
            </a:r>
            <a:r>
              <a:rPr lang="en-GB" dirty="0" smtClean="0"/>
              <a:t>once</a:t>
            </a:r>
          </a:p>
          <a:p>
            <a:pPr lvl="1">
              <a:lnSpc>
                <a:spcPct val="12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Otherwise: Linker error</a:t>
            </a:r>
            <a:endParaRPr lang="en-GB" dirty="0"/>
          </a:p>
          <a:p>
            <a:pPr>
              <a:lnSpc>
                <a:spcPct val="12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12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</a:t>
            </a:r>
            <a:r>
              <a:rPr lang="en-GB" dirty="0" smtClean="0"/>
              <a:t>2: Given a strong symbol and multiple weak symbol, choose the strong symbol</a:t>
            </a:r>
            <a:endParaRPr lang="en-GB" dirty="0"/>
          </a:p>
          <a:p>
            <a:pPr lvl="1">
              <a:lnSpc>
                <a:spcPct val="12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</a:t>
            </a:r>
            <a:r>
              <a:rPr lang="en-GB" dirty="0" smtClean="0"/>
              <a:t>eferences </a:t>
            </a:r>
            <a:r>
              <a:rPr lang="en-GB" dirty="0"/>
              <a:t>to the weak symbol resolve to the strong </a:t>
            </a:r>
            <a:r>
              <a:rPr lang="en-GB" dirty="0" smtClean="0"/>
              <a:t>symbol</a:t>
            </a:r>
            <a:endParaRPr lang="en-GB" dirty="0"/>
          </a:p>
          <a:p>
            <a:pPr>
              <a:lnSpc>
                <a:spcPct val="12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12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</a:t>
            </a:r>
            <a:r>
              <a:rPr lang="en-GB" dirty="0" smtClean="0"/>
              <a:t>3: </a:t>
            </a:r>
            <a:r>
              <a:rPr lang="en-GB" dirty="0"/>
              <a:t>If there are multiple weak symbols, </a:t>
            </a:r>
            <a:r>
              <a:rPr lang="en-GB" dirty="0" smtClean="0"/>
              <a:t>pick </a:t>
            </a:r>
            <a:r>
              <a:rPr lang="en-GB" dirty="0"/>
              <a:t>an arbitrary </a:t>
            </a:r>
            <a:r>
              <a:rPr lang="en-GB" dirty="0" smtClean="0"/>
              <a:t>one</a:t>
            </a:r>
            <a:endParaRPr lang="en-GB" dirty="0"/>
          </a:p>
          <a:p>
            <a:pPr lvl="1">
              <a:lnSpc>
                <a:spcPct val="12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override this with </a:t>
            </a:r>
            <a:r>
              <a:rPr lang="en-GB" b="1" dirty="0" err="1">
                <a:latin typeface="Courier New" pitchFamily="49" charset="0"/>
              </a:rPr>
              <a:t>gcc</a:t>
            </a:r>
            <a:r>
              <a:rPr lang="en-GB" b="1" dirty="0">
                <a:latin typeface="Courier New" pitchFamily="49" charset="0"/>
              </a:rPr>
              <a:t> –</a:t>
            </a:r>
            <a:r>
              <a:rPr lang="en-GB" b="1" dirty="0" err="1">
                <a:latin typeface="Courier New" pitchFamily="49" charset="0"/>
              </a:rPr>
              <a:t>fno</a:t>
            </a:r>
            <a:r>
              <a:rPr lang="en-GB" b="1" dirty="0">
                <a:latin typeface="Courier New" pitchFamily="49" charset="0"/>
              </a:rPr>
              <a:t>-common</a:t>
            </a:r>
          </a:p>
          <a:p>
            <a:pPr>
              <a:lnSpc>
                <a:spcPct val="12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111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0" y="3962400"/>
            <a:ext cx="9144000" cy="11038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0" y="1879599"/>
            <a:ext cx="9144000" cy="1098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2841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Puzzles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983961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3079750"/>
            <a:ext cx="1045777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983961" y="3079750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3400" y="4129088"/>
            <a:ext cx="1169208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83961" y="4129088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" y="5195888"/>
            <a:ext cx="1169208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983961" y="5195888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33400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983961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819525" y="1304925"/>
            <a:ext cx="404743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Link time error: two strong symbols (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p1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94125" y="2159000"/>
            <a:ext cx="439707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References to 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will refer to the same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uninitialized int. Is this what you really want?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824287" y="3194050"/>
            <a:ext cx="361167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might 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Evil!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829050" y="4140200"/>
            <a:ext cx="3477532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will 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Nasty! 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40266" y="6051550"/>
            <a:ext cx="7813014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Nightmare scenario: two identical weak </a:t>
            </a: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structs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compiled by different compilers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with different alignment rules. 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824287" y="5159375"/>
            <a:ext cx="4654008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References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will refer to the same initialized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variable.</a:t>
            </a:r>
          </a:p>
        </p:txBody>
      </p:sp>
    </p:spTree>
    <p:extLst>
      <p:ext uri="{BB962C8B-B14F-4D97-AF65-F5344CB8AC3E}">
        <p14:creationId xmlns:p14="http://schemas.microsoft.com/office/powerpoint/2010/main" val="7243805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6626" grpId="0" animBg="1"/>
      <p:bldP spid="26627" grpId="0" animBg="1"/>
      <p:bldP spid="26628" grpId="0" animBg="1"/>
      <p:bldP spid="26629" grpId="0" animBg="1"/>
      <p:bldP spid="26630" grpId="0" animBg="1"/>
      <p:bldP spid="26631" grpId="0" animBg="1"/>
      <p:bldP spid="26632" grpId="0" animBg="1"/>
      <p:bldP spid="26633" grpId="0" animBg="1"/>
      <p:bldP spid="26636" grpId="0"/>
      <p:bldP spid="26637" grpId="0"/>
      <p:bldP spid="26638" grpId="0"/>
      <p:bldP spid="26639" grpId="0"/>
      <p:bldP spid="26641" grpId="0"/>
      <p:bldP spid="2664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Using Static Libraries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428750"/>
            <a:ext cx="8307387" cy="4133850"/>
          </a:xfrm>
          <a:ln/>
        </p:spPr>
        <p:txBody>
          <a:bodyPr>
            <a:normAutofit fontScale="85000" lnSpcReduction="1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Linker’s algorithm for resolving external references:</a:t>
            </a:r>
          </a:p>
          <a:p>
            <a:pPr marL="0" lvl="1">
              <a:lnSpc>
                <a:spcPct val="12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Scan </a:t>
            </a:r>
            <a:r>
              <a:rPr lang="en-GB" b="1" dirty="0">
                <a:latin typeface="Courier New" pitchFamily="49" charset="0"/>
              </a:rPr>
              <a:t>.o</a:t>
            </a:r>
            <a:r>
              <a:rPr lang="en-GB" dirty="0"/>
              <a:t> files and </a:t>
            </a:r>
            <a:r>
              <a:rPr lang="en-GB" b="1" dirty="0">
                <a:latin typeface="Courier New" pitchFamily="49" charset="0"/>
              </a:rPr>
              <a:t>.a</a:t>
            </a:r>
            <a:r>
              <a:rPr lang="en-GB" dirty="0"/>
              <a:t> files in the command line order.</a:t>
            </a:r>
          </a:p>
          <a:p>
            <a:pPr marL="0" lvl="1">
              <a:lnSpc>
                <a:spcPct val="12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During </a:t>
            </a:r>
            <a:r>
              <a:rPr lang="en-GB" dirty="0" smtClean="0"/>
              <a:t>scan</a:t>
            </a:r>
            <a:r>
              <a:rPr lang="en-GB" dirty="0"/>
              <a:t>, keep a list of the current unresolved references.</a:t>
            </a:r>
          </a:p>
          <a:p>
            <a:pPr marL="0" lvl="1">
              <a:lnSpc>
                <a:spcPct val="12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 each new </a:t>
            </a:r>
            <a:r>
              <a:rPr lang="en-GB" b="1" dirty="0">
                <a:latin typeface="Courier New" pitchFamily="49" charset="0"/>
              </a:rPr>
              <a:t>.o</a:t>
            </a:r>
            <a:r>
              <a:rPr lang="en-GB" dirty="0"/>
              <a:t> or </a:t>
            </a:r>
            <a:r>
              <a:rPr lang="en-GB" b="1" dirty="0">
                <a:latin typeface="Courier New" pitchFamily="49" charset="0"/>
              </a:rPr>
              <a:t>.a</a:t>
            </a:r>
            <a:r>
              <a:rPr lang="en-GB" dirty="0"/>
              <a:t> file, </a:t>
            </a:r>
            <a:r>
              <a:rPr lang="en-GB" i="1" dirty="0" err="1"/>
              <a:t>obj</a:t>
            </a:r>
            <a:r>
              <a:rPr lang="en-GB" dirty="0"/>
              <a:t>, is encountered, try to resolve each unresolved </a:t>
            </a:r>
            <a:r>
              <a:rPr lang="en-GB" dirty="0" smtClean="0"/>
              <a:t>reference </a:t>
            </a:r>
            <a:r>
              <a:rPr lang="en-GB" dirty="0"/>
              <a:t>against the symbols defined in </a:t>
            </a:r>
            <a:r>
              <a:rPr lang="en-GB" i="1" dirty="0"/>
              <a:t>obj</a:t>
            </a:r>
            <a:r>
              <a:rPr lang="en-GB" dirty="0"/>
              <a:t>. </a:t>
            </a:r>
          </a:p>
          <a:p>
            <a:pPr marL="0" lvl="1">
              <a:lnSpc>
                <a:spcPct val="120000"/>
              </a:lnSpc>
              <a:spcBef>
                <a:spcPts val="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any entries in the unresolved list at end of scan, then error.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Problem</a:t>
            </a:r>
            <a:r>
              <a:rPr lang="en-GB" dirty="0"/>
              <a:t>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Command line order matters!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Moral: put libraries at the end of the command line.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990600" y="5336318"/>
            <a:ext cx="6847044" cy="1024064"/>
          </a:xfrm>
          <a:prstGeom prst="rect">
            <a:avLst/>
          </a:prstGeom>
          <a:solidFill>
            <a:srgbClr val="E6E6E6"/>
          </a:solidFill>
          <a:ln w="64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-L.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lmine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-L. -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lmine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: In function `main':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(.text+0x4): undefined reference to `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libfun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' </a:t>
            </a:r>
          </a:p>
        </p:txBody>
      </p:sp>
    </p:spTree>
    <p:extLst>
      <p:ext uri="{BB962C8B-B14F-4D97-AF65-F5344CB8AC3E}">
        <p14:creationId xmlns:p14="http://schemas.microsoft.com/office/powerpoint/2010/main" val="12803473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Loading Executable Object </a:t>
            </a:r>
            <a:r>
              <a:rPr lang="en-GB" dirty="0" smtClean="0"/>
              <a:t>Files</a:t>
            </a:r>
            <a:endParaRPr lang="en-GB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23646" y="15677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23646" y="19487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Program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3646" y="2939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.text section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3646" y="3701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.data section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23646" y="4082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23646" y="4463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symtab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23646" y="4844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.debug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23646" y="59873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relocatables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269568" y="1413296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98806" y="1236452"/>
            <a:ext cx="2285154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686829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686829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4686829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686830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686829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6076950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686829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V="1">
            <a:off x="6076950" y="2738438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076950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4686829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421194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834221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esp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7527834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677150" y="899576"/>
            <a:ext cx="1366377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outside 32-bit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address space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V="1">
            <a:off x="7543800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7888288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H="1">
            <a:off x="7504113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3505200" y="1595216"/>
            <a:ext cx="1204474" cy="270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smtClean="0">
                <a:latin typeface="Courier New" pitchFamily="49" charset="0"/>
                <a:ea typeface="msgothic" charset="0"/>
                <a:cs typeface="msgothic" charset="0"/>
              </a:rPr>
              <a:t>0x100000000</a:t>
            </a:r>
            <a:endParaRPr lang="en-GB" sz="12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3567113" y="6189452"/>
            <a:ext cx="1111500" cy="268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latin typeface="Courier New" pitchFamily="49" charset="0"/>
                <a:ea typeface="msgothic" charset="0"/>
                <a:cs typeface="msgothic" charset="0"/>
              </a:rPr>
              <a:t>0x08048000</a:t>
            </a:r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3594100" y="3498907"/>
            <a:ext cx="1111500" cy="270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smtClean="0">
                <a:latin typeface="Courier New" pitchFamily="49" charset="0"/>
                <a:ea typeface="msgothic" charset="0"/>
                <a:cs typeface="msgothic" charset="0"/>
              </a:rPr>
              <a:t>0xf7e9ddc0</a:t>
            </a:r>
            <a:endParaRPr lang="en-GB" sz="12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4686829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4686829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8" name="AutoShape 36"/>
          <p:cNvSpPr>
            <a:spLocks/>
          </p:cNvSpPr>
          <p:nvPr/>
        </p:nvSpPr>
        <p:spPr bwMode="auto">
          <a:xfrm>
            <a:off x="7524750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7677150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323646" y="3320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alibri" pitchFamily="34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323646" y="5225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.line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23646" y="2558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ini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t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323646" y="5606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alibri" pitchFamily="34" charset="0"/>
                <a:ea typeface="msgothic" charset="0"/>
                <a:cs typeface="msgothic" charset="0"/>
              </a:rPr>
              <a:t>strtab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5713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solidFill>
                  <a:srgbClr val="C00000"/>
                </a:solidFill>
              </a:rPr>
              <a:t>Architecture:</a:t>
            </a:r>
            <a:r>
              <a:rPr lang="en-US" sz="2800" dirty="0" smtClean="0"/>
              <a:t> (also instruction set architecture: ISA) The parts of a processor design that one needs to understand to write assembly code. </a:t>
            </a:r>
          </a:p>
          <a:p>
            <a:pPr lvl="1"/>
            <a:r>
              <a:rPr lang="en-US" sz="2400" dirty="0" smtClean="0"/>
              <a:t>Examples: 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instruction set specification, registers.</a:t>
            </a:r>
          </a:p>
          <a:p>
            <a:r>
              <a:rPr lang="en-US" sz="2800" dirty="0" err="1" smtClean="0">
                <a:solidFill>
                  <a:srgbClr val="C00000"/>
                </a:solidFill>
              </a:rPr>
              <a:t>Microarchitecture</a:t>
            </a:r>
            <a:r>
              <a:rPr lang="en-US" sz="2800" dirty="0" smtClean="0">
                <a:solidFill>
                  <a:srgbClr val="C00000"/>
                </a:solidFill>
              </a:rPr>
              <a:t>:</a:t>
            </a:r>
            <a:r>
              <a:rPr lang="en-US" sz="2800" dirty="0" smtClean="0"/>
              <a:t> Implementation of the architecture.</a:t>
            </a:r>
          </a:p>
          <a:p>
            <a:pPr lvl="1"/>
            <a:r>
              <a:rPr lang="en-US" sz="2400" dirty="0" smtClean="0"/>
              <a:t>Examples: cache sizes and core frequency.</a:t>
            </a:r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Example ISAs (Intel): </a:t>
            </a:r>
            <a:r>
              <a:rPr lang="en-US" sz="2800" dirty="0" smtClean="0"/>
              <a:t>x86, ARM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7451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Monomorphic &amp; Polymorphic</a:t>
            </a:r>
            <a:endParaRPr lang="en-US" altLang="en-US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mtClean="0"/>
              <a:t>Monomorphic swap function</a:t>
            </a:r>
          </a:p>
          <a:p>
            <a:pPr lvl="1">
              <a:buFontTx/>
              <a:buNone/>
            </a:pPr>
            <a:r>
              <a:rPr lang="en-US" altLang="en-US" smtClean="0"/>
              <a:t>	void swap(int&amp; x, int&amp; y){</a:t>
            </a:r>
          </a:p>
          <a:p>
            <a:pPr lvl="1">
              <a:buFontTx/>
              <a:buNone/>
            </a:pPr>
            <a:r>
              <a:rPr lang="en-US" altLang="en-US" smtClean="0"/>
              <a:t>	       int tmp = x;  x = y;  y = tmp;</a:t>
            </a:r>
          </a:p>
          <a:p>
            <a:pPr lvl="1">
              <a:buFontTx/>
              <a:buNone/>
            </a:pPr>
            <a:r>
              <a:rPr lang="en-US" altLang="en-US" smtClean="0"/>
              <a:t>	} </a:t>
            </a:r>
          </a:p>
          <a:p>
            <a:r>
              <a:rPr lang="en-US" altLang="en-US" smtClean="0"/>
              <a:t>Polymorphic function template</a:t>
            </a:r>
          </a:p>
          <a:p>
            <a:pPr lvl="1">
              <a:buFontTx/>
              <a:buNone/>
            </a:pPr>
            <a:r>
              <a:rPr lang="en-US" altLang="en-US" smtClean="0"/>
              <a:t>	template&lt;class T&gt;</a:t>
            </a:r>
          </a:p>
          <a:p>
            <a:pPr lvl="1">
              <a:buFontTx/>
              <a:buNone/>
            </a:pPr>
            <a:r>
              <a:rPr lang="en-US" altLang="en-US" smtClean="0"/>
              <a:t>	void swap(T&amp; x, T&amp; y){</a:t>
            </a:r>
          </a:p>
          <a:p>
            <a:pPr lvl="1">
              <a:buFontTx/>
              <a:buNone/>
            </a:pPr>
            <a:r>
              <a:rPr lang="en-US" altLang="en-US" smtClean="0"/>
              <a:t>	      T tmp = x;  x = y;  y = tmp;</a:t>
            </a:r>
          </a:p>
          <a:p>
            <a:pPr lvl="1">
              <a:buFontTx/>
              <a:buNone/>
            </a:pPr>
            <a:r>
              <a:rPr lang="en-US" altLang="en-US" smtClean="0"/>
              <a:t>	} </a:t>
            </a:r>
          </a:p>
          <a:p>
            <a:r>
              <a:rPr lang="en-US" altLang="en-US" smtClean="0"/>
              <a:t>Call like ordinary function</a:t>
            </a:r>
          </a:p>
          <a:p>
            <a:pPr lvl="1">
              <a:buFontTx/>
              <a:buNone/>
            </a:pPr>
            <a:r>
              <a:rPr lang="en-US" altLang="en-US" smtClean="0"/>
              <a:t>	float a, b;  …   ;  swap(a,b); 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6519446"/>
            <a:ext cx="2042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Credit: John Mitchell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176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29600" cy="914400"/>
          </a:xfrm>
        </p:spPr>
        <p:txBody>
          <a:bodyPr/>
          <a:lstStyle/>
          <a:p>
            <a:r>
              <a:rPr lang="en-US" altLang="en-US" dirty="0" smtClean="0"/>
              <a:t>Obtaining Abstraction</a:t>
            </a:r>
            <a:endParaRPr lang="en-US" alt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mtClean="0"/>
              <a:t>C:</a:t>
            </a:r>
          </a:p>
          <a:p>
            <a:pPr lvl="1">
              <a:spcAft>
                <a:spcPts val="600"/>
              </a:spcAft>
              <a:buFontTx/>
              <a:buNone/>
            </a:pPr>
            <a:r>
              <a:rPr lang="en-US" altLang="en-US" smtClean="0"/>
              <a:t>	qsort( (void*)v, N, sizeof(v[0]), compare_int );</a:t>
            </a:r>
          </a:p>
          <a:p>
            <a:pPr>
              <a:spcAft>
                <a:spcPts val="600"/>
              </a:spcAft>
            </a:pPr>
            <a:r>
              <a:rPr lang="en-US" altLang="en-US" smtClean="0"/>
              <a:t>C++, using raw C arrays:</a:t>
            </a:r>
          </a:p>
          <a:p>
            <a:pPr lvl="1">
              <a:spcAft>
                <a:spcPts val="600"/>
              </a:spcAft>
              <a:buFontTx/>
              <a:buNone/>
            </a:pPr>
            <a:r>
              <a:rPr lang="en-US" altLang="en-US" smtClean="0"/>
              <a:t>	int v[N];</a:t>
            </a:r>
          </a:p>
          <a:p>
            <a:pPr lvl="1">
              <a:spcAft>
                <a:spcPts val="600"/>
              </a:spcAft>
              <a:buFontTx/>
              <a:buNone/>
            </a:pPr>
            <a:r>
              <a:rPr lang="en-US" altLang="en-US" smtClean="0"/>
              <a:t>	sort( v, v+N );</a:t>
            </a:r>
          </a:p>
          <a:p>
            <a:pPr>
              <a:spcAft>
                <a:spcPts val="600"/>
              </a:spcAft>
            </a:pPr>
            <a:r>
              <a:rPr lang="en-US" altLang="en-US" smtClean="0"/>
              <a:t>C++, using a vector class:</a:t>
            </a:r>
          </a:p>
          <a:p>
            <a:pPr lvl="1">
              <a:spcAft>
                <a:spcPts val="600"/>
              </a:spcAft>
              <a:buFontTx/>
              <a:buNone/>
            </a:pPr>
            <a:r>
              <a:rPr lang="en-US" altLang="en-US" smtClean="0"/>
              <a:t>	vector v(N);</a:t>
            </a:r>
          </a:p>
          <a:p>
            <a:pPr lvl="1">
              <a:spcAft>
                <a:spcPts val="600"/>
              </a:spcAft>
              <a:buFontTx/>
              <a:buNone/>
            </a:pPr>
            <a:r>
              <a:rPr lang="en-US" altLang="en-US" smtClean="0"/>
              <a:t>	sort( v.begin(), v.end() );</a:t>
            </a: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34200" y="6519446"/>
            <a:ext cx="2042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Credit: John Mitchell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3683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Language concepts</a:t>
            </a:r>
          </a:p>
        </p:txBody>
      </p:sp>
      <p:sp>
        <p:nvSpPr>
          <p:cNvPr id="35843" name="Rectangle 1031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Dynamic lookup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different code for different object</a:t>
            </a:r>
          </a:p>
          <a:p>
            <a:pPr lvl="1"/>
            <a:r>
              <a:rPr lang="en-US" altLang="en-US" dirty="0" smtClean="0"/>
              <a:t>integer  “+”  different from real   “+”</a:t>
            </a:r>
          </a:p>
          <a:p>
            <a:r>
              <a:rPr lang="en-US" altLang="en-US" dirty="0" smtClean="0"/>
              <a:t>Encapsulation</a:t>
            </a:r>
          </a:p>
          <a:p>
            <a:pPr lvl="1"/>
            <a:r>
              <a:rPr lang="en-US" altLang="en-US" dirty="0" smtClean="0"/>
              <a:t>Implementer of a concept has detailed view</a:t>
            </a:r>
          </a:p>
          <a:p>
            <a:pPr lvl="1"/>
            <a:r>
              <a:rPr lang="en-US" altLang="en-US" dirty="0" smtClean="0"/>
              <a:t>User has “abstract” view</a:t>
            </a:r>
          </a:p>
          <a:p>
            <a:pPr lvl="1"/>
            <a:r>
              <a:rPr lang="en-US" altLang="en-US" dirty="0" smtClean="0"/>
              <a:t>Encapsulation separates these two views </a:t>
            </a:r>
          </a:p>
          <a:p>
            <a:r>
              <a:rPr lang="en-US" altLang="en-US" dirty="0" smtClean="0"/>
              <a:t>Subtyping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Relation between interfaces</a:t>
            </a:r>
            <a:endParaRPr lang="en-US" altLang="en-US" dirty="0" smtClean="0"/>
          </a:p>
          <a:p>
            <a:r>
              <a:rPr lang="en-US" altLang="en-US" dirty="0" smtClean="0"/>
              <a:t>Inheritance</a:t>
            </a:r>
          </a:p>
          <a:p>
            <a:pPr lvl="1"/>
            <a:r>
              <a:rPr lang="en-US" altLang="en-US" dirty="0" smtClean="0"/>
              <a:t>Relation between implementations</a:t>
            </a:r>
            <a:endParaRPr lang="en-US" alt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934200" y="6519446"/>
            <a:ext cx="2042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Credit: John Mitchell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73875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functions (</a:t>
            </a:r>
            <a:r>
              <a:rPr lang="en-US" dirty="0" err="1" smtClean="0"/>
              <a:t>vptr</a:t>
            </a:r>
            <a:r>
              <a:rPr lang="en-US" dirty="0" smtClean="0"/>
              <a:t> &amp; </a:t>
            </a:r>
            <a:r>
              <a:rPr lang="en-US" dirty="0" err="1" smtClean="0"/>
              <a:t>vtable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416552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Inserted by compiler!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FunctionPointer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*__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vptr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public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virtual void function1() {};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virtual void function2() {};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D1: public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Base {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virtual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function1() {};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D2: public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Base {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virtual void function2() {};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6626" name="Picture 2" descr="http://www.learncpp.com/images/CppTutorial/Section12/VTab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1495424"/>
            <a:ext cx="4686300" cy="460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16570" y="6519446"/>
            <a:ext cx="20778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Credit: learncpp.com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5092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1039812" y="3031455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i="1" dirty="0">
                <a:latin typeface="Calibri" pitchFamily="34" charset="0"/>
              </a:rPr>
              <a:t>text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1039812" y="4172555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i="1" dirty="0">
                <a:latin typeface="Calibri" pitchFamily="34" charset="0"/>
              </a:rPr>
              <a:t>text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766762" y="5241255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i="1" dirty="0">
                <a:latin typeface="Calibri" pitchFamily="34" charset="0"/>
              </a:rPr>
              <a:t>binary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766762" y="6384255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i="1" dirty="0">
                <a:latin typeface="Calibri" pitchFamily="34" charset="0"/>
              </a:rPr>
              <a:t>binary</a:t>
            </a: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3927475" y="3494088"/>
            <a:ext cx="0" cy="680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4233862" y="3641055"/>
            <a:ext cx="25019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Compiler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ourier New" pitchFamily="49" charset="0"/>
              </a:rPr>
              <a:t> -S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4217987" y="4707855"/>
            <a:ext cx="30480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Assembler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 </a:t>
            </a:r>
            <a:r>
              <a:rPr lang="en-US" sz="2000" dirty="0">
                <a:latin typeface="Courier New" pitchFamily="49" charset="0"/>
              </a:rPr>
              <a:t>as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4233862" y="5850855"/>
            <a:ext cx="26384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Linker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</a:t>
            </a:r>
            <a:r>
              <a:rPr lang="en-US" sz="2000" dirty="0">
                <a:latin typeface="Courier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ld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2311400" y="3096543"/>
            <a:ext cx="32639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 program (</a:t>
            </a:r>
            <a:r>
              <a:rPr lang="en-US" sz="2000" dirty="0">
                <a:latin typeface="Courier New" pitchFamily="49" charset="0"/>
              </a:rPr>
              <a:t>p1.c p2.c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2197100" y="4174455"/>
            <a:ext cx="34925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 pitchFamily="34" charset="0"/>
              </a:rPr>
              <a:t>Asm</a:t>
            </a:r>
            <a:r>
              <a:rPr lang="en-US" sz="2000" dirty="0">
                <a:latin typeface="Calibri" pitchFamily="34" charset="0"/>
              </a:rPr>
              <a:t> program (</a:t>
            </a:r>
            <a:r>
              <a:rPr lang="en-US" sz="2000" dirty="0">
                <a:latin typeface="Courier New" pitchFamily="49" charset="0"/>
              </a:rPr>
              <a:t>p1.s p2.s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2082800" y="5317455"/>
            <a:ext cx="3721100" cy="397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Object program (</a:t>
            </a:r>
            <a:r>
              <a:rPr lang="en-US" sz="2000" dirty="0">
                <a:latin typeface="Courier New" pitchFamily="49" charset="0"/>
              </a:rPr>
              <a:t>p1.o p2.o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2069306" y="6460455"/>
            <a:ext cx="3748088" cy="39754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Executable program (</a:t>
            </a:r>
            <a:r>
              <a:rPr lang="en-US" sz="2000" dirty="0">
                <a:latin typeface="Courier New" pitchFamily="49" charset="0"/>
              </a:rPr>
              <a:t>p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>
            <a:off x="3927475" y="4572000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>
            <a:off x="3927475" y="5715000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6796087" y="5317455"/>
            <a:ext cx="2044700" cy="705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Static libraries (</a:t>
            </a:r>
            <a:r>
              <a:rPr lang="en-US" sz="2000" dirty="0">
                <a:latin typeface="Courier New" pitchFamily="49" charset="0"/>
              </a:rPr>
              <a:t>.a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 flipH="1">
            <a:off x="5803900" y="5850855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8" name="Rectangle 18"/>
          <p:cNvSpPr>
            <a:spLocks noGrp="1" noChangeArrowheads="1"/>
          </p:cNvSpPr>
          <p:nvPr>
            <p:ph type="title"/>
          </p:nvPr>
        </p:nvSpPr>
        <p:spPr>
          <a:xfrm>
            <a:off x="774700" y="493712"/>
            <a:ext cx="6997700" cy="573088"/>
          </a:xfrm>
        </p:spPr>
        <p:txBody>
          <a:bodyPr>
            <a:normAutofit fontScale="90000"/>
          </a:bodyPr>
          <a:lstStyle/>
          <a:p>
            <a:r>
              <a:rPr lang="en-US" dirty="0"/>
              <a:t>Turning C into Object Code</a:t>
            </a:r>
          </a:p>
        </p:txBody>
      </p:sp>
      <p:sp>
        <p:nvSpPr>
          <p:cNvPr id="148499" name="Rectangle 19"/>
          <p:cNvSpPr>
            <a:spLocks noGrp="1" noChangeArrowheads="1"/>
          </p:cNvSpPr>
          <p:nvPr>
            <p:ph sz="quarter" idx="1"/>
          </p:nvPr>
        </p:nvSpPr>
        <p:spPr>
          <a:xfrm>
            <a:off x="228600" y="1507455"/>
            <a:ext cx="8307387" cy="1463675"/>
          </a:xfrm>
        </p:spPr>
        <p:txBody>
          <a:bodyPr>
            <a:normAutofit fontScale="92500" lnSpcReduction="20000"/>
          </a:bodyPr>
          <a:lstStyle/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Code in files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</a:rPr>
              <a:t>p1</a:t>
            </a:r>
            <a:r>
              <a:rPr lang="en-US" b="1" dirty="0">
                <a:latin typeface="Courier New" pitchFamily="49" charset="0"/>
              </a:rPr>
              <a:t>.c p2.c</a:t>
            </a:r>
            <a:endParaRPr lang="en-US" b="1" dirty="0">
              <a:latin typeface="Courier" pitchFamily="49" charset="0"/>
            </a:endParaRPr>
          </a:p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Compile with command: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</a:rPr>
              <a:t>gcc</a:t>
            </a:r>
            <a:r>
              <a:rPr lang="en-US" b="1" dirty="0" smtClean="0">
                <a:latin typeface="Courier New" pitchFamily="49" charset="0"/>
              </a:rPr>
              <a:t> –O1 </a:t>
            </a:r>
            <a:r>
              <a:rPr lang="en-US" b="1" dirty="0">
                <a:latin typeface="Courier New" pitchFamily="49" charset="0"/>
              </a:rPr>
              <a:t>p1.c p2.c -o p</a:t>
            </a:r>
            <a:endParaRPr lang="en-US" b="1" dirty="0">
              <a:latin typeface="Courier" pitchFamily="49" charset="0"/>
            </a:endParaRP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Use </a:t>
            </a:r>
            <a:r>
              <a:rPr lang="en-US" dirty="0" smtClean="0"/>
              <a:t>basic optimizations </a:t>
            </a:r>
            <a:r>
              <a:rPr lang="en-US" dirty="0"/>
              <a:t>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-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O1</a:t>
            </a:r>
            <a:r>
              <a:rPr lang="en-US" dirty="0" smtClean="0"/>
              <a:t>)</a:t>
            </a:r>
            <a:endParaRPr lang="en-US" dirty="0"/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Put resulting binary in file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5328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4975"/>
            <a:ext cx="6845300" cy="555625"/>
          </a:xfrm>
          <a:noFill/>
          <a:ln/>
          <a:effectLst/>
        </p:spPr>
        <p:txBody>
          <a:bodyPr>
            <a:normAutofit fontScale="90000"/>
          </a:bodyPr>
          <a:lstStyle/>
          <a:p>
            <a:r>
              <a:rPr lang="en-US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4837" y="1524000"/>
            <a:ext cx="1622425" cy="363538"/>
          </a:xfrm>
          <a:noFill/>
          <a:ln/>
        </p:spPr>
        <p:txBody>
          <a:bodyPr lIns="90487" tIns="44450" rIns="90487" bIns="44450"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C Code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681037" y="1981200"/>
            <a:ext cx="388302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sum(int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x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y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t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x+y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795837" y="149225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IA32 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4872037" y="1973263"/>
            <a:ext cx="4195763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sum: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pushl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12(%ebp),%eax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addl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8(%ebp),%</a:t>
            </a:r>
            <a:r>
              <a:rPr lang="en-US" sz="1800" dirty="0" smtClean="0">
                <a:latin typeface="Courier New" pitchFamily="49" charset="0"/>
              </a:rPr>
              <a:t>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popl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833437" y="5367104"/>
            <a:ext cx="7467600" cy="1567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Obtain with command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</a:rPr>
              <a:t>usr/local/bin/gcc</a:t>
            </a:r>
            <a:r>
              <a:rPr lang="en-US" sz="2400" dirty="0" smtClean="0">
                <a:latin typeface="Courier New" pitchFamily="49" charset="0"/>
              </a:rPr>
              <a:t> –O1 </a:t>
            </a:r>
            <a:r>
              <a:rPr lang="en-US" sz="2400" dirty="0">
                <a:latin typeface="Courier New" pitchFamily="49" charset="0"/>
              </a:rPr>
              <a:t>-S </a:t>
            </a:r>
            <a:r>
              <a:rPr lang="en-US" sz="2400" dirty="0" err="1">
                <a:latin typeface="Courier New" pitchFamily="49" charset="0"/>
              </a:rPr>
              <a:t>code.c</a:t>
            </a:r>
            <a:endParaRPr lang="en-US" sz="2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Produces file </a:t>
            </a:r>
            <a:r>
              <a:rPr lang="en-US" sz="2400" dirty="0" err="1">
                <a:latin typeface="Courier New" pitchFamily="49" charset="0"/>
              </a:rPr>
              <a:t>code.s</a:t>
            </a:r>
            <a:endParaRPr lang="en-US" sz="2400" dirty="0">
              <a:latin typeface="Courier New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28637" y="3606006"/>
            <a:ext cx="4799012" cy="1775638"/>
            <a:chOff x="228600" y="3074963"/>
            <a:chExt cx="4799012" cy="1775638"/>
          </a:xfrm>
        </p:grpSpPr>
        <p:sp>
          <p:nvSpPr>
            <p:cNvPr id="149513" name="Line 9"/>
            <p:cNvSpPr>
              <a:spLocks noChangeShapeType="1"/>
            </p:cNvSpPr>
            <p:nvPr/>
          </p:nvSpPr>
          <p:spPr bwMode="auto">
            <a:xfrm flipH="1">
              <a:off x="3856037" y="3074963"/>
              <a:ext cx="1171575" cy="1236663"/>
            </a:xfrm>
            <a:prstGeom prst="line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  <a:round/>
              <a:headEnd type="triangle" w="lg" len="med"/>
              <a:tailEnd type="none" w="sm" len="sm"/>
            </a:ln>
            <a:effectLst/>
          </p:spPr>
          <p:txBody>
            <a:bodyPr wrap="square" lIns="45720" rIns="45720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9514" name="Text Box 10"/>
            <p:cNvSpPr txBox="1">
              <a:spLocks noChangeArrowheads="1"/>
            </p:cNvSpPr>
            <p:nvPr/>
          </p:nvSpPr>
          <p:spPr bwMode="auto">
            <a:xfrm>
              <a:off x="228600" y="3896494"/>
              <a:ext cx="3627437" cy="9541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sz="2800" dirty="0">
                  <a:latin typeface="Calibri" pitchFamily="34" charset="0"/>
                </a:rPr>
                <a:t>Some compilers use </a:t>
              </a:r>
              <a:r>
                <a:rPr lang="en-US" sz="2800" dirty="0" smtClean="0">
                  <a:latin typeface="Calibri" pitchFamily="34" charset="0"/>
                </a:rPr>
                <a:t>instruction </a:t>
              </a:r>
              <a:r>
                <a:rPr lang="en-US" sz="2800" dirty="0">
                  <a:latin typeface="Calibri" pitchFamily="34" charset="0"/>
                </a:rPr>
                <a:t>“</a:t>
              </a:r>
              <a:r>
                <a:rPr lang="en-US" sz="2800" dirty="0">
                  <a:latin typeface="Courier New" pitchFamily="49" charset="0"/>
                  <a:cs typeface="Courier New" pitchFamily="49" charset="0"/>
                </a:rPr>
                <a:t>leave</a:t>
              </a:r>
              <a:r>
                <a:rPr lang="en-US" sz="2800" dirty="0">
                  <a:latin typeface="Calibri" pitchFamily="34" charset="0"/>
                </a:rPr>
                <a:t>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6471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Pages>0</Pages>
  <Words>2673</Words>
  <Characters>0</Characters>
  <Application>Microsoft Office PowerPoint</Application>
  <PresentationFormat>On-screen Show (4:3)</PresentationFormat>
  <Lines>0</Lines>
  <Paragraphs>1036</Paragraphs>
  <Slides>38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62" baseType="lpstr">
      <vt:lpstr>Arial Unicode MS</vt:lpstr>
      <vt:lpstr>MS PGothic</vt:lpstr>
      <vt:lpstr>Arial</vt:lpstr>
      <vt:lpstr>Arial Narrow</vt:lpstr>
      <vt:lpstr>Arial Narrow Bold</vt:lpstr>
      <vt:lpstr>Calibri</vt:lpstr>
      <vt:lpstr>Calibri Bold</vt:lpstr>
      <vt:lpstr>Comic Sans MS</vt:lpstr>
      <vt:lpstr>Courier</vt:lpstr>
      <vt:lpstr>Courier New</vt:lpstr>
      <vt:lpstr>Courier New Bold</vt:lpstr>
      <vt:lpstr>Gill Sans</vt:lpstr>
      <vt:lpstr>Helvetica</vt:lpstr>
      <vt:lpstr>Lucida Grande</vt:lpstr>
      <vt:lpstr>Monaco</vt:lpstr>
      <vt:lpstr>Monotype Sorts</vt:lpstr>
      <vt:lpstr>msgothic</vt:lpstr>
      <vt:lpstr>Times</vt:lpstr>
      <vt:lpstr>Tw Cen MT</vt:lpstr>
      <vt:lpstr>Wingdings</vt:lpstr>
      <vt:lpstr>Wingdings 2</vt:lpstr>
      <vt:lpstr>ヒラギノ角ゴ ProN W3</vt:lpstr>
      <vt:lpstr>ヒラギノ角ゴ ProN W6</vt:lpstr>
      <vt:lpstr>Median</vt:lpstr>
      <vt:lpstr>PowerPoint Presentation</vt:lpstr>
      <vt:lpstr>Word-Oriented Memory Organization</vt:lpstr>
      <vt:lpstr>Where do addresses come from?</vt:lpstr>
      <vt:lpstr>Monomorphic &amp; Polymorphic</vt:lpstr>
      <vt:lpstr>Obtaining Abstraction</vt:lpstr>
      <vt:lpstr>Language concepts</vt:lpstr>
      <vt:lpstr>Virtual functions (vptr &amp; vtable)</vt:lpstr>
      <vt:lpstr>Turning C into Object Code</vt:lpstr>
      <vt:lpstr>Compiling Into Assembly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IA32/Linux Stack Frame</vt:lpstr>
      <vt:lpstr>Program to Process</vt:lpstr>
      <vt:lpstr>Process in Memory</vt:lpstr>
      <vt:lpstr>Processes and Process Management</vt:lpstr>
      <vt:lpstr>A shell forks and then execs a calculator</vt:lpstr>
      <vt:lpstr>A shell forks and then execs a calculator</vt:lpstr>
      <vt:lpstr>Anatomy of an address space</vt:lpstr>
      <vt:lpstr>Linker Symbols </vt:lpstr>
      <vt:lpstr>Resolving Symbols</vt:lpstr>
      <vt:lpstr>Relocating Code and Data</vt:lpstr>
      <vt:lpstr>Strong and Weak Symbols</vt:lpstr>
      <vt:lpstr>Linker’s Symbol Rules</vt:lpstr>
      <vt:lpstr>Linker Puzzles</vt:lpstr>
      <vt:lpstr>Using Static Libraries</vt:lpstr>
      <vt:lpstr>Loading Executable Object Files</vt:lpstr>
      <vt:lpstr>Definitions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378 Language Implementation</dc:title>
  <dc:creator>Emmett Witchel</dc:creator>
  <dc:description>Includes slides created by Randal E. Bryant and David R. O'Hallaron</dc:description>
  <cp:lastModifiedBy>Emmett Witchel</cp:lastModifiedBy>
  <cp:revision>128</cp:revision>
  <cp:lastPrinted>2010-08-23T15:08:39Z</cp:lastPrinted>
  <dcterms:created xsi:type="dcterms:W3CDTF">2012-01-17T05:42:08Z</dcterms:created>
  <dcterms:modified xsi:type="dcterms:W3CDTF">2015-02-03T08:40:20Z</dcterms:modified>
</cp:coreProperties>
</file>