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3" r:id="rId3"/>
    <p:sldId id="302" r:id="rId4"/>
    <p:sldId id="291" r:id="rId5"/>
    <p:sldId id="292" r:id="rId6"/>
    <p:sldId id="293" r:id="rId7"/>
    <p:sldId id="294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6" r:id="rId25"/>
    <p:sldId id="297" r:id="rId26"/>
    <p:sldId id="298" r:id="rId27"/>
    <p:sldId id="299" r:id="rId28"/>
    <p:sldId id="300" r:id="rId29"/>
    <p:sldId id="301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95" r:id="rId3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42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515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B2F3F-10ED-4A75-BF80-6A86AAFA1164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A6A73-98CD-460E-B8E2-E5D3FB92F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7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6213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4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67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27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57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56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68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27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007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pitchFamily="1" charset="0"/>
              </a:rPr>
              <a:t>User — “addresses” are lexical locations in the user’s text.</a:t>
            </a:r>
          </a:p>
          <a:p>
            <a:r>
              <a:rPr lang="en-US" sz="1800">
                <a:latin typeface="Times" pitchFamily="1" charset="0"/>
              </a:rPr>
              <a:t>After compilation — addresses are labels (still lexical locations in an assembly language program).  </a:t>
            </a:r>
          </a:p>
          <a:p>
            <a:r>
              <a:rPr lang="en-US" sz="1800">
                <a:latin typeface="Times" pitchFamily="1" charset="0"/>
              </a:rPr>
              <a:t>After assembly — addresses in a logical address space.</a:t>
            </a:r>
          </a:p>
          <a:p>
            <a:r>
              <a:rPr lang="en-US" sz="1800">
                <a:latin typeface="Times" pitchFamily="1" charset="0"/>
              </a:rPr>
              <a:t>After linking — addresses in a new logical address space that now contains library routines.</a:t>
            </a:r>
          </a:p>
          <a:p>
            <a:r>
              <a:rPr lang="en-US" sz="1800">
                <a:latin typeface="Times" pitchFamily="1" charset="0"/>
              </a:rPr>
              <a:t>After loading — physical addresses.</a:t>
            </a:r>
          </a:p>
          <a:p>
            <a:endParaRPr lang="en-US" sz="1800">
              <a:latin typeface="Times" pitchFamily="1" charset="0"/>
            </a:endParaRPr>
          </a:p>
          <a:p>
            <a:r>
              <a:rPr lang="en-US" sz="1800">
                <a:latin typeface="Times" pitchFamily="1" charset="0"/>
              </a:rPr>
              <a:t>Here’s the point: </a:t>
            </a:r>
          </a:p>
          <a:p>
            <a:pPr lvl="1"/>
            <a:r>
              <a:rPr lang="en-US" sz="1800">
                <a:latin typeface="Times" pitchFamily="1" charset="0"/>
              </a:rPr>
              <a:t>—	There are many concepts of addresses.</a:t>
            </a:r>
          </a:p>
          <a:p>
            <a:pPr lvl="1"/>
            <a:r>
              <a:rPr lang="en-US" sz="1800">
                <a:latin typeface="Times" pitchFamily="1" charset="0"/>
              </a:rPr>
              <a:t>—	You need a context to interpret an address.</a:t>
            </a:r>
          </a:p>
          <a:p>
            <a:endParaRPr lang="en-US" sz="18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108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31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37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54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49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77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77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5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2/3/2015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716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2/3/2015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400" dirty="0" smtClean="0"/>
              <a:t>University of Texas at Austin</a:t>
            </a:r>
            <a:endParaRPr lang="en-US" sz="1400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100000"/>
        <a:buFont typeface="Arial"/>
        <a:buChar char="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100000"/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012950"/>
            <a:ext cx="77724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685800" y="3886200"/>
            <a:ext cx="76787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1708150"/>
            <a:ext cx="7772400" cy="172085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Compiling Objects</a:t>
            </a:r>
            <a:r>
              <a:rPr kumimoji="0" lang="en-US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2872" cap="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and other language implementation issues</a:t>
            </a:r>
            <a:endParaRPr kumimoji="0" lang="en-US" sz="2872" b="0" i="0" u="none" strike="noStrike" kern="1200" cap="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Subtitle 3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"/>
                <a:sym typeface="Calibri" charset="0"/>
              </a:rPr>
              <a:t>Credit: Mostly Bryant &amp; </a:t>
            </a:r>
            <a:r>
              <a:rPr lang="en-US" b="1" dirty="0" err="1" smtClean="0">
                <a:solidFill>
                  <a:srgbClr val="000000"/>
                </a:solidFill>
                <a:latin typeface="Calibri"/>
                <a:sym typeface="Calibri" charset="0"/>
              </a:rPr>
              <a:t>O’Hallaron</a:t>
            </a:r>
            <a:endParaRPr lang="en-US" b="1" dirty="0" smtClean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22098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2438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3124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7988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4495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5257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743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34290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4114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876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676400"/>
            <a:ext cx="16097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7988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34290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  <p:extLst>
      <p:ext uri="{BB962C8B-B14F-4D97-AF65-F5344CB8AC3E}">
        <p14:creationId xmlns:p14="http://schemas.microsoft.com/office/powerpoint/2010/main" val="1697957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324600" y="2573338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3808413" y="23860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4648200" cy="5435600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Local variables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Temporary space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334125" y="3943350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3857625" y="3754438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994525" y="4581525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461250" y="42037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099300" y="698500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125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87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4751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54165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82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5759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37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9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61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6" y="1581150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00422" y="1273175"/>
            <a:ext cx="3386378" cy="5461000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71275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6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62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49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5372100" cy="54356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3658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5897563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  <p:extLst>
      <p:ext uri="{BB962C8B-B14F-4D97-AF65-F5344CB8AC3E}">
        <p14:creationId xmlns:p14="http://schemas.microsoft.com/office/powerpoint/2010/main" val="2521833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smtClean="0">
                <a:solidFill>
                  <a:srgbClr val="993300"/>
                </a:solidFill>
              </a:rPr>
              <a:t>Program to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1423988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We write a program in e.g., </a:t>
            </a:r>
            <a:r>
              <a:rPr lang="en-US" sz="2400" dirty="0">
                <a:latin typeface="Arial" charset="0"/>
              </a:rPr>
              <a:t>C</a:t>
            </a:r>
            <a:r>
              <a:rPr lang="en-US" sz="24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pitchFamily="1" charset="2"/>
              <a:buNone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void X (</a:t>
            </a:r>
            <a:r>
              <a:rPr lang="en-US" sz="2400" b="1" dirty="0" err="1">
                <a:latin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</a:rPr>
              <a:t> b) {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if(b == 1) {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…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</a:rPr>
              <a:t> main() {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</a:rPr>
              <a:t> a = 2;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X(a);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88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altLang="en-US" dirty="0" smtClean="0">
                <a:solidFill>
                  <a:srgbClr val="993300"/>
                </a:solidFill>
              </a:rPr>
              <a:t>Process in Memory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3148" y="1368426"/>
            <a:ext cx="7772400" cy="442913"/>
          </a:xfrm>
          <a:noFill/>
        </p:spPr>
        <p:txBody>
          <a:bodyPr lIns="92075" tIns="46038" rIns="92075" bIns="46038"/>
          <a:lstStyle/>
          <a:p>
            <a:r>
              <a:rPr lang="en-US" altLang="en-US" sz="2000" dirty="0" smtClean="0"/>
              <a:t>Program to process.</a:t>
            </a:r>
          </a:p>
          <a:p>
            <a:pPr lvl="2">
              <a:buFont typeface="Monotype Sorts" pitchFamily="1" charset="2"/>
              <a:buNone/>
            </a:pPr>
            <a:endParaRPr lang="en-US" altLang="en-US" sz="1600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42938" y="2327275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void X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b) {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if(b == 1) {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…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main() {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a = 2;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X(a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76313" y="1776413"/>
            <a:ext cx="28670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you wrote</a:t>
            </a:r>
          </a:p>
          <a:p>
            <a:pPr lvl="2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743575" y="871538"/>
            <a:ext cx="28670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 memory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449638"/>
            <a:ext cx="3668712" cy="32083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void X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b) {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if(b == 1) {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…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main() {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a = 2;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X(a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463800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560513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9944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544638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1979613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2997200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2995613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620963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460625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687513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Stack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05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>
            <a:normAutofit/>
          </a:bodyPr>
          <a:lstStyle/>
          <a:p>
            <a:r>
              <a:rPr lang="en-US" altLang="en-US" dirty="0" smtClean="0">
                <a:solidFill>
                  <a:srgbClr val="993300"/>
                </a:solidFill>
              </a:rPr>
              <a:t>Processes and Process </a:t>
            </a:r>
            <a:r>
              <a:rPr lang="en-US" altLang="en-US" dirty="0" smtClean="0">
                <a:solidFill>
                  <a:srgbClr val="993300"/>
                </a:solidFill>
              </a:rPr>
              <a:t>Management</a:t>
            </a:r>
            <a:endParaRPr lang="en-US" altLang="en-US" sz="1800" dirty="0" smtClean="0">
              <a:solidFill>
                <a:schemeClr val="folHlink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371600"/>
            <a:ext cx="7772400" cy="4953000"/>
          </a:xfrm>
          <a:noFill/>
        </p:spPr>
        <p:txBody>
          <a:bodyPr lIns="92075" tIns="46038" rIns="92075" bIns="46038"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A program consists of code and </a:t>
            </a:r>
            <a:r>
              <a:rPr lang="en-US" altLang="en-US" sz="2400" dirty="0" smtClean="0"/>
              <a:t>data</a:t>
            </a:r>
            <a:endParaRPr lang="en-US" altLang="en-US" sz="1400" dirty="0" smtClean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On running a program, the </a:t>
            </a:r>
            <a:r>
              <a:rPr lang="en-US" altLang="en-US" sz="2400" dirty="0" smtClean="0"/>
              <a:t>OS loader</a:t>
            </a:r>
            <a:r>
              <a:rPr lang="en-US" altLang="en-US" sz="24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R</a:t>
            </a:r>
            <a:r>
              <a:rPr lang="en-US" altLang="en-US" sz="2000" dirty="0" smtClean="0"/>
              <a:t>eads </a:t>
            </a:r>
            <a:r>
              <a:rPr lang="en-US" altLang="en-US" sz="2000" dirty="0" smtClean="0"/>
              <a:t>and interprets the executable file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S</a:t>
            </a:r>
            <a:r>
              <a:rPr lang="en-US" altLang="en-US" sz="2000" dirty="0" smtClean="0"/>
              <a:t>ets </a:t>
            </a:r>
            <a:r>
              <a:rPr lang="en-US" altLang="en-US" sz="2000" dirty="0" smtClean="0"/>
              <a:t>up the process’s memory to contain the code &amp; data from executable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P</a:t>
            </a:r>
            <a:r>
              <a:rPr lang="en-US" altLang="en-US" sz="2000" dirty="0" smtClean="0"/>
              <a:t>ushes </a:t>
            </a:r>
            <a:r>
              <a:rPr lang="en-US" altLang="en-US" sz="2000" dirty="0" err="1" smtClean="0"/>
              <a:t>argc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argv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on the stack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S</a:t>
            </a:r>
            <a:r>
              <a:rPr lang="en-US" altLang="en-US" sz="2000" dirty="0" smtClean="0"/>
              <a:t>ets </a:t>
            </a:r>
            <a:r>
              <a:rPr lang="en-US" altLang="en-US" sz="2000" dirty="0" smtClean="0"/>
              <a:t>the CPU registers </a:t>
            </a:r>
            <a:r>
              <a:rPr lang="en-US" altLang="en-US" sz="2000" dirty="0" smtClean="0"/>
              <a:t>&amp; </a:t>
            </a:r>
            <a:r>
              <a:rPr lang="en-US" altLang="en-US" sz="2000" dirty="0" smtClean="0"/>
              <a:t>calls </a:t>
            </a:r>
            <a:r>
              <a:rPr lang="en-US" altLang="en-US" sz="2000" dirty="0" smtClean="0"/>
              <a:t>_</a:t>
            </a:r>
            <a:r>
              <a:rPr lang="en-US" altLang="en-US" sz="2000" dirty="0" smtClean="0"/>
              <a:t>start</a:t>
            </a:r>
            <a:r>
              <a:rPr lang="en-US" altLang="en-US" sz="2000" dirty="0" smtClean="0"/>
              <a:t>()</a:t>
            </a:r>
            <a:endParaRPr lang="en-US" altLang="en-US" sz="1400" dirty="0" smtClean="0"/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Program starts </a:t>
            </a:r>
            <a:r>
              <a:rPr lang="en-US" altLang="en-US" sz="2400" dirty="0" smtClean="0"/>
              <a:t>executing at </a:t>
            </a:r>
            <a:r>
              <a:rPr lang="en-US" altLang="en-US" sz="2400" dirty="0" smtClean="0"/>
              <a:t>_start()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_start(</a:t>
            </a:r>
            <a:r>
              <a:rPr lang="en-US" altLang="en-US" sz="2000" dirty="0" err="1" smtClean="0"/>
              <a:t>args</a:t>
            </a:r>
            <a:r>
              <a:rPr lang="en-US" altLang="en-US" sz="2000" dirty="0" smtClean="0"/>
              <a:t>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    </a:t>
            </a:r>
            <a:r>
              <a:rPr lang="en-US" altLang="en-US" sz="2000" dirty="0" err="1" smtClean="0"/>
              <a:t>initialize_language_runtime</a:t>
            </a:r>
            <a:r>
              <a:rPr lang="en-US" altLang="en-US" sz="2000" dirty="0" smtClean="0"/>
              <a:t>();</a:t>
            </a:r>
            <a:endParaRPr lang="en-US" altLang="en-US" sz="2000" dirty="0" smtClean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	ret = main(</a:t>
            </a:r>
            <a:r>
              <a:rPr lang="en-US" altLang="en-US" sz="2000" dirty="0" err="1" smtClean="0"/>
              <a:t>args</a:t>
            </a:r>
            <a:r>
              <a:rPr lang="en-US" altLang="en-US" sz="2000" dirty="0" smtClean="0"/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	exit(ret)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Process </a:t>
            </a:r>
            <a:r>
              <a:rPr lang="en-US" altLang="en-US" sz="2000" dirty="0" smtClean="0"/>
              <a:t>is now </a:t>
            </a:r>
            <a:r>
              <a:rPr lang="en-US" altLang="en-US" sz="2000" dirty="0" smtClean="0"/>
              <a:t>running from program file</a:t>
            </a:r>
            <a:r>
              <a:rPr lang="en-US" altLang="en-US" sz="1600" dirty="0" smtClean="0"/>
              <a:t>	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When main() returns, </a:t>
            </a:r>
            <a:r>
              <a:rPr lang="en-US" altLang="en-US" sz="2400" dirty="0" smtClean="0"/>
              <a:t>runtime </a:t>
            </a:r>
            <a:r>
              <a:rPr lang="en-US" altLang="en-US" sz="2400" dirty="0" smtClean="0"/>
              <a:t>calls </a:t>
            </a:r>
            <a:r>
              <a:rPr lang="en-US" altLang="en-US" sz="2400" dirty="0" smtClean="0"/>
              <a:t>exit system call </a:t>
            </a:r>
            <a:r>
              <a:rPr lang="en-US" altLang="en-US" sz="2400" dirty="0" smtClean="0"/>
              <a:t>which destroys the process and returns all </a:t>
            </a:r>
            <a:r>
              <a:rPr lang="en-US" altLang="en-US" sz="2400" dirty="0" smtClean="0"/>
              <a:t>resources</a:t>
            </a: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39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2116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 Unicode MS" panose="020B0604020202020204" pitchFamily="34" charset="-128"/>
              </a:rPr>
              <a:t>pid = 127</a:t>
            </a:r>
          </a:p>
          <a:p>
            <a:r>
              <a:rPr lang="en-US" altLang="en-US">
                <a:latin typeface="Arial Unicode MS" panose="020B0604020202020204" pitchFamily="34" charset="-128"/>
              </a:rPr>
              <a:t>open files = “.history”</a:t>
            </a:r>
          </a:p>
          <a:p>
            <a:r>
              <a:rPr lang="en-US" altLang="en-US">
                <a:latin typeface="Arial Unicode MS" panose="020B0604020202020204" pitchFamily="34" charset="-128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2116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 Unicode MS" panose="020B0604020202020204" pitchFamily="34" charset="-128"/>
              </a:rPr>
              <a:t>pid = 128</a:t>
            </a:r>
          </a:p>
          <a:p>
            <a:r>
              <a:rPr lang="en-US" altLang="en-US">
                <a:latin typeface="Arial Unicode MS" panose="020B0604020202020204" pitchFamily="34" charset="-128"/>
              </a:rPr>
              <a:t>open files = “.history”</a:t>
            </a:r>
          </a:p>
          <a:p>
            <a:r>
              <a:rPr lang="en-US" altLang="en-US">
                <a:latin typeface="Arial Unicode MS" panose="020B0604020202020204" pitchFamily="34" charset="-128"/>
              </a:rPr>
              <a:t>last_cpu = 0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6600" y="228600"/>
            <a:ext cx="8407400" cy="712788"/>
          </a:xfrm>
          <a:prstGeom prst="rect">
            <a:avLst/>
          </a:prstGeom>
          <a:noFill/>
        </p:spPr>
        <p:txBody>
          <a:bodyPr lIns="92075" tIns="46038" rIns="92075" bIns="46038" anchor="ctr">
            <a:normAutofit fontScale="90000"/>
          </a:bodyPr>
          <a:lstStyle/>
          <a:p>
            <a:r>
              <a:rPr lang="en-US" altLang="en-US" dirty="0" smtClean="0">
                <a:solidFill>
                  <a:srgbClr val="993300"/>
                </a:solidFill>
              </a:rPr>
              <a:t>A shell forks and then execs a calculator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 pid = fork();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if(pid == 0)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>
                <a:solidFill>
                  <a:srgbClr val="F50101"/>
                </a:solidFill>
                <a:latin typeface="Courier New" panose="02070309020205020404" pitchFamily="49" charset="0"/>
              </a:rPr>
              <a:t>close(“.history”);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exec(“/bin/calc”);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} else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wait(pid);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 pid = fork();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if(pid == 0)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close(“.history”);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exec(“/bin/calc”);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} else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>
                <a:solidFill>
                  <a:srgbClr val="F50101"/>
                </a:solidFill>
                <a:latin typeface="Courier New" panose="02070309020205020404" pitchFamily="49" charset="0"/>
              </a:rPr>
              <a:t>wait(pid);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027488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1593850" y="3390900"/>
            <a:ext cx="4160838" cy="3095625"/>
            <a:chOff x="1004" y="2136"/>
            <a:chExt cx="2621" cy="1950"/>
          </a:xfrm>
        </p:grpSpPr>
        <p:sp>
          <p:nvSpPr>
            <p:cNvPr id="19472" name="Line 53"/>
            <p:cNvSpPr>
              <a:spLocks noChangeShapeType="1"/>
            </p:cNvSpPr>
            <p:nvPr/>
          </p:nvSpPr>
          <p:spPr bwMode="auto">
            <a:xfrm flipV="1">
              <a:off x="1004" y="2136"/>
              <a:ext cx="29" cy="5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54"/>
            <p:cNvSpPr>
              <a:spLocks noChangeShapeType="1"/>
            </p:cNvSpPr>
            <p:nvPr/>
          </p:nvSpPr>
          <p:spPr bwMode="auto">
            <a:xfrm flipV="1">
              <a:off x="2996" y="2136"/>
              <a:ext cx="629" cy="1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5543550" y="4510088"/>
            <a:ext cx="2257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Process Control</a:t>
            </a:r>
          </a:p>
          <a:p>
            <a:r>
              <a:rPr lang="en-US" altLang="en-US" b="1"/>
              <a:t>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011613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503613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95863" y="10826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 pid = fork();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if(pid == 0)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close(“.history”);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>
                <a:solidFill>
                  <a:srgbClr val="F50101"/>
                </a:solidFill>
                <a:latin typeface="Courier New" panose="02070309020205020404" pitchFamily="49" charset="0"/>
              </a:rPr>
              <a:t>exec(“/bin/calc”);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} else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wait(pid);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95863" y="10826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 calc_main(){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int q = 7;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do_init();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ln = get_input();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exec_in(ln);</a:t>
            </a:r>
            <a:endParaRPr lang="en-US" altLang="en-US">
              <a:solidFill>
                <a:srgbClr val="F50101"/>
              </a:solidFill>
              <a:latin typeface="Courier New" panose="02070309020205020404" pitchFamily="49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1054100" y="55197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 Unicode MS" panose="020B0604020202020204" pitchFamily="34" charset="-128"/>
              </a:rPr>
              <a:t>pid = 128</a:t>
            </a:r>
          </a:p>
          <a:p>
            <a:r>
              <a:rPr lang="en-US" altLang="en-US">
                <a:latin typeface="Arial Unicode MS" panose="020B0604020202020204" pitchFamily="34" charset="-128"/>
              </a:rPr>
              <a:t>open files = </a:t>
            </a:r>
          </a:p>
          <a:p>
            <a:r>
              <a:rPr lang="en-US" altLang="en-US">
                <a:latin typeface="Arial Unicode MS" panose="020B0604020202020204" pitchFamily="34" charset="-128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50101"/>
                </a:solidFill>
                <a:latin typeface="Courier New" panose="02070309020205020404" pitchFamily="49" charset="0"/>
              </a:rPr>
              <a:t>int pid = fork();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if(pid == 0)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close(“.history”);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exec(“/bin/calc”);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} else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wait(pid);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404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00121 0.19306 " pathEditMode="relative" ptsTypes="AA">
                                      <p:cBhvr>
                                        <p:cTn id="17" dur="2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211638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127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211638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7975" y="76200"/>
            <a:ext cx="8836025" cy="757238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 shell forks and then execs a calculator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866775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shell_main()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a = 2;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866775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shell_main()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a = 2;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866775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calc_main()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q = 7;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027488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188"/>
          <p:cNvGrpSpPr>
            <a:grpSpLocks/>
          </p:cNvGrpSpPr>
          <p:nvPr/>
        </p:nvGrpSpPr>
        <p:grpSpPr bwMode="auto">
          <a:xfrm>
            <a:off x="1593850" y="3703638"/>
            <a:ext cx="4160838" cy="2386012"/>
            <a:chOff x="1004" y="2333"/>
            <a:chExt cx="2621" cy="1503"/>
          </a:xfrm>
        </p:grpSpPr>
        <p:sp>
          <p:nvSpPr>
            <p:cNvPr id="20494" name="Line 180"/>
            <p:cNvSpPr>
              <a:spLocks noChangeShapeType="1"/>
            </p:cNvSpPr>
            <p:nvPr/>
          </p:nvSpPr>
          <p:spPr bwMode="auto">
            <a:xfrm flipV="1">
              <a:off x="1004" y="2333"/>
              <a:ext cx="0" cy="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81"/>
            <p:cNvSpPr>
              <a:spLocks noChangeShapeType="1"/>
            </p:cNvSpPr>
            <p:nvPr/>
          </p:nvSpPr>
          <p:spPr bwMode="auto">
            <a:xfrm flipV="1">
              <a:off x="2994" y="2333"/>
              <a:ext cx="631" cy="150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1054100" y="5483225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20491" name="Text Box 184"/>
          <p:cNvSpPr txBox="1">
            <a:spLocks noChangeArrowheads="1"/>
          </p:cNvSpPr>
          <p:nvPr/>
        </p:nvSpPr>
        <p:spPr bwMode="auto">
          <a:xfrm>
            <a:off x="5543550" y="4510088"/>
            <a:ext cx="2257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Process Control</a:t>
            </a:r>
          </a:p>
          <a:p>
            <a:r>
              <a:rPr lang="en-US" b="1"/>
              <a:t>Blocks (PCBs)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011613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503613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508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00121 0.19306 " pathEditMode="relative" ptsTypes="AA">
                                      <p:cBhvr>
                                        <p:cTn id="11" dur="2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4" y="304800"/>
            <a:ext cx="7324725" cy="781050"/>
          </a:xfrm>
          <a:noFill/>
        </p:spPr>
        <p:txBody>
          <a:bodyPr lIns="92075" tIns="46038" rIns="92075" bIns="46038" anchor="ctr">
            <a:normAutofit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Anatomy of an address space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1196975" y="1912938"/>
            <a:ext cx="1968500" cy="673100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784350" y="2012950"/>
            <a:ext cx="70326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Code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196975" y="1531938"/>
            <a:ext cx="1968500" cy="368300"/>
          </a:xfrm>
          <a:prstGeom prst="rect">
            <a:avLst/>
          </a:prstGeom>
          <a:solidFill>
            <a:srgbClr val="CCFF3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1708150" y="1555750"/>
            <a:ext cx="9731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Header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1196975" y="2598738"/>
            <a:ext cx="1968500" cy="6731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1327150" y="2698750"/>
            <a:ext cx="18351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Initialized data</a:t>
            </a: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1187450" y="3275013"/>
            <a:ext cx="1968500" cy="3683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41"/>
          <p:cNvSpPr>
            <a:spLocks noChangeArrowheads="1"/>
          </p:cNvSpPr>
          <p:nvPr/>
        </p:nvSpPr>
        <p:spPr bwMode="auto">
          <a:xfrm>
            <a:off x="1174750" y="5059363"/>
            <a:ext cx="20145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Executable File</a:t>
            </a:r>
          </a:p>
        </p:txBody>
      </p:sp>
      <p:sp>
        <p:nvSpPr>
          <p:cNvPr id="27666" name="Rectangle 20"/>
          <p:cNvSpPr>
            <a:spLocks noChangeArrowheads="1"/>
          </p:cNvSpPr>
          <p:nvPr/>
        </p:nvSpPr>
        <p:spPr bwMode="auto">
          <a:xfrm>
            <a:off x="6273800" y="1428750"/>
            <a:ext cx="1968500" cy="52736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23"/>
          <p:cNvSpPr>
            <a:spLocks noChangeArrowheads="1"/>
          </p:cNvSpPr>
          <p:nvPr/>
        </p:nvSpPr>
        <p:spPr bwMode="auto">
          <a:xfrm>
            <a:off x="6261100" y="5351463"/>
            <a:ext cx="1968500" cy="817562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24"/>
          <p:cNvSpPr>
            <a:spLocks noChangeArrowheads="1"/>
          </p:cNvSpPr>
          <p:nvPr/>
        </p:nvSpPr>
        <p:spPr bwMode="auto">
          <a:xfrm>
            <a:off x="6848475" y="5472113"/>
            <a:ext cx="70326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mic Sans MS" pitchFamily="66" charset="0"/>
              </a:rPr>
              <a:t>Code</a:t>
            </a:r>
          </a:p>
        </p:txBody>
      </p:sp>
      <p:sp>
        <p:nvSpPr>
          <p:cNvPr id="27669" name="Rectangle 26"/>
          <p:cNvSpPr>
            <a:spLocks noChangeArrowheads="1"/>
          </p:cNvSpPr>
          <p:nvPr/>
        </p:nvSpPr>
        <p:spPr bwMode="auto">
          <a:xfrm>
            <a:off x="6261100" y="4518025"/>
            <a:ext cx="1968500" cy="820737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7"/>
          <p:cNvSpPr>
            <a:spLocks noChangeArrowheads="1"/>
          </p:cNvSpPr>
          <p:nvPr/>
        </p:nvSpPr>
        <p:spPr bwMode="auto">
          <a:xfrm>
            <a:off x="6391275" y="4641850"/>
            <a:ext cx="18351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Initialized data</a:t>
            </a:r>
          </a:p>
        </p:txBody>
      </p:sp>
      <p:sp>
        <p:nvSpPr>
          <p:cNvPr id="27671" name="Rectangle 31"/>
          <p:cNvSpPr>
            <a:spLocks noChangeArrowheads="1"/>
          </p:cNvSpPr>
          <p:nvPr/>
        </p:nvSpPr>
        <p:spPr bwMode="auto">
          <a:xfrm>
            <a:off x="6261100" y="3962400"/>
            <a:ext cx="1968500" cy="549275"/>
          </a:xfrm>
          <a:prstGeom prst="rect">
            <a:avLst/>
          </a:prstGeom>
          <a:solidFill>
            <a:srgbClr val="CCEC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672" name="Rectangle 32"/>
          <p:cNvSpPr>
            <a:spLocks noChangeArrowheads="1"/>
          </p:cNvSpPr>
          <p:nvPr/>
        </p:nvSpPr>
        <p:spPr bwMode="auto">
          <a:xfrm>
            <a:off x="6835775" y="4062413"/>
            <a:ext cx="725488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Heap</a:t>
            </a:r>
          </a:p>
        </p:txBody>
      </p:sp>
      <p:sp>
        <p:nvSpPr>
          <p:cNvPr id="27673" name="AutoShape 33"/>
          <p:cNvSpPr>
            <a:spLocks noChangeArrowheads="1"/>
          </p:cNvSpPr>
          <p:nvPr/>
        </p:nvSpPr>
        <p:spPr bwMode="auto">
          <a:xfrm>
            <a:off x="7035800" y="3683000"/>
            <a:ext cx="368300" cy="292100"/>
          </a:xfrm>
          <a:prstGeom prst="upArrow">
            <a:avLst>
              <a:gd name="adj1" fmla="val 75009"/>
              <a:gd name="adj2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34"/>
          <p:cNvSpPr>
            <a:spLocks noChangeArrowheads="1"/>
          </p:cNvSpPr>
          <p:nvPr/>
        </p:nvSpPr>
        <p:spPr bwMode="auto">
          <a:xfrm>
            <a:off x="6273800" y="2324100"/>
            <a:ext cx="1968500" cy="520700"/>
          </a:xfrm>
          <a:prstGeom prst="rect">
            <a:avLst/>
          </a:prstGeom>
          <a:solidFill>
            <a:srgbClr val="66FF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AutoShape 35"/>
          <p:cNvSpPr>
            <a:spLocks noChangeArrowheads="1"/>
          </p:cNvSpPr>
          <p:nvPr/>
        </p:nvSpPr>
        <p:spPr bwMode="auto">
          <a:xfrm>
            <a:off x="7035800" y="2857500"/>
            <a:ext cx="368300" cy="2921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36"/>
          <p:cNvSpPr>
            <a:spLocks noChangeArrowheads="1"/>
          </p:cNvSpPr>
          <p:nvPr/>
        </p:nvSpPr>
        <p:spPr bwMode="auto">
          <a:xfrm>
            <a:off x="6861175" y="2347913"/>
            <a:ext cx="8096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Stack</a:t>
            </a:r>
          </a:p>
        </p:txBody>
      </p:sp>
      <p:sp>
        <p:nvSpPr>
          <p:cNvPr id="27677" name="Rectangle 37"/>
          <p:cNvSpPr>
            <a:spLocks noChangeArrowheads="1"/>
          </p:cNvSpPr>
          <p:nvPr/>
        </p:nvSpPr>
        <p:spPr bwMode="auto">
          <a:xfrm>
            <a:off x="6283325" y="1809750"/>
            <a:ext cx="1968500" cy="520700"/>
          </a:xfrm>
          <a:prstGeom prst="rect">
            <a:avLst/>
          </a:prstGeom>
          <a:solidFill>
            <a:srgbClr val="FFCC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38"/>
          <p:cNvSpPr>
            <a:spLocks noChangeArrowheads="1"/>
          </p:cNvSpPr>
          <p:nvPr/>
        </p:nvSpPr>
        <p:spPr bwMode="auto">
          <a:xfrm>
            <a:off x="6804025" y="1871663"/>
            <a:ext cx="7524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DLL’s</a:t>
            </a:r>
          </a:p>
        </p:txBody>
      </p:sp>
      <p:sp>
        <p:nvSpPr>
          <p:cNvPr id="27679" name="Rectangle 39"/>
          <p:cNvSpPr>
            <a:spLocks noChangeArrowheads="1"/>
          </p:cNvSpPr>
          <p:nvPr/>
        </p:nvSpPr>
        <p:spPr bwMode="auto">
          <a:xfrm>
            <a:off x="6273800" y="1438275"/>
            <a:ext cx="1968500" cy="368300"/>
          </a:xfrm>
          <a:prstGeom prst="rect">
            <a:avLst/>
          </a:prstGeom>
          <a:solidFill>
            <a:srgbClr val="CCFF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40"/>
          <p:cNvSpPr>
            <a:spLocks noChangeArrowheads="1"/>
          </p:cNvSpPr>
          <p:nvPr/>
        </p:nvSpPr>
        <p:spPr bwMode="auto">
          <a:xfrm>
            <a:off x="6242050" y="1423988"/>
            <a:ext cx="20510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mapped segments</a:t>
            </a:r>
          </a:p>
        </p:txBody>
      </p:sp>
      <p:sp>
        <p:nvSpPr>
          <p:cNvPr id="27681" name="Rectangle 42"/>
          <p:cNvSpPr>
            <a:spLocks noChangeArrowheads="1"/>
          </p:cNvSpPr>
          <p:nvPr/>
        </p:nvSpPr>
        <p:spPr bwMode="auto">
          <a:xfrm>
            <a:off x="4117975" y="2271713"/>
            <a:ext cx="18589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Process’s </a:t>
            </a:r>
          </a:p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address space</a:t>
            </a:r>
          </a:p>
        </p:txBody>
      </p:sp>
      <p:sp>
        <p:nvSpPr>
          <p:cNvPr id="27660" name="Rectangle 43"/>
          <p:cNvSpPr>
            <a:spLocks noChangeArrowheads="1"/>
          </p:cNvSpPr>
          <p:nvPr/>
        </p:nvSpPr>
        <p:spPr bwMode="auto">
          <a:xfrm>
            <a:off x="1190625" y="1524000"/>
            <a:ext cx="1971675" cy="3343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44"/>
          <p:cNvSpPr>
            <a:spLocks noChangeArrowheads="1"/>
          </p:cNvSpPr>
          <p:nvPr/>
        </p:nvSpPr>
        <p:spPr bwMode="auto">
          <a:xfrm>
            <a:off x="2124075" y="3835400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Oval 45"/>
          <p:cNvSpPr>
            <a:spLocks noChangeArrowheads="1"/>
          </p:cNvSpPr>
          <p:nvPr/>
        </p:nvSpPr>
        <p:spPr bwMode="auto">
          <a:xfrm>
            <a:off x="2124075" y="4187825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47"/>
          <p:cNvSpPr>
            <a:spLocks noChangeArrowheads="1"/>
          </p:cNvSpPr>
          <p:nvPr/>
        </p:nvSpPr>
        <p:spPr bwMode="auto">
          <a:xfrm>
            <a:off x="2124075" y="4568825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23"/>
          <p:cNvSpPr>
            <a:spLocks noChangeArrowheads="1"/>
          </p:cNvSpPr>
          <p:nvPr/>
        </p:nvSpPr>
        <p:spPr bwMode="auto">
          <a:xfrm>
            <a:off x="6276563" y="6169025"/>
            <a:ext cx="1968500" cy="533399"/>
          </a:xfrm>
          <a:prstGeom prst="rect">
            <a:avLst/>
          </a:pr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477000" y="6250737"/>
            <a:ext cx="1545295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mic Sans MS" pitchFamily="66" charset="0"/>
              </a:rPr>
              <a:t>Inaccessible</a:t>
            </a:r>
            <a:endParaRPr lang="en-US" sz="1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28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390525"/>
            <a:ext cx="7956550" cy="60007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folHlink"/>
                </a:solidFill>
              </a:rPr>
              <a:t>Where do addresses come from?</a:t>
            </a:r>
            <a:endParaRPr lang="en-US" sz="8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4" y="1254125"/>
            <a:ext cx="5324475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P</a:t>
            </a:r>
            <a:r>
              <a:rPr lang="en-US" sz="1600">
                <a:latin typeface="Courier" pitchFamily="49" charset="0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push </a:t>
            </a:r>
            <a:r>
              <a:rPr lang="en-US" sz="1800">
                <a:latin typeface="Times"/>
              </a:rPr>
              <a:t>...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foo: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push </a:t>
            </a:r>
            <a:r>
              <a:rPr lang="en-US" sz="1800">
                <a:latin typeface="Times"/>
              </a:rPr>
              <a:t>...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169311" y="5770563"/>
            <a:ext cx="208390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800" dirty="0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272820" y="5770563"/>
            <a:ext cx="174086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800" dirty="0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525116" y="5770563"/>
            <a:ext cx="1324079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800" dirty="0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664385" y="5770563"/>
            <a:ext cx="1465144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800" dirty="0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r>
              <a:rPr lang="en-US" sz="1600" b="1">
                <a:latin typeface="Courier" pitchFamily="49" charset="0"/>
              </a:rPr>
              <a:t>jmp 1175</a:t>
            </a:r>
          </a:p>
          <a:p>
            <a:r>
              <a:rPr lang="en-US" sz="1600" b="1">
                <a:latin typeface="Courier" pitchFamily="49" charset="0"/>
              </a:rPr>
              <a:t>  :</a:t>
            </a:r>
          </a:p>
          <a:p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6905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External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Local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C functions and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 smtClean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>
                <a:solidFill>
                  <a:srgbClr val="C00000"/>
                </a:solidFill>
              </a:rPr>
              <a:t>Local </a:t>
            </a:r>
            <a:r>
              <a:rPr lang="en-GB" b="1" dirty="0">
                <a:solidFill>
                  <a:srgbClr val="C00000"/>
                </a:solidFill>
              </a:rPr>
              <a:t>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  <p:extLst>
      <p:ext uri="{BB962C8B-B14F-4D97-AF65-F5344CB8AC3E}">
        <p14:creationId xmlns:p14="http://schemas.microsoft.com/office/powerpoint/2010/main" val="4238623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Resolving Symbols</a:t>
            </a:r>
            <a:endParaRPr lang="en-GB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1979613"/>
            <a:ext cx="2938923" cy="192136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buf[2] = {1, 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swap();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494953" y="3582986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1981200"/>
            <a:ext cx="3076781" cy="3739999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*bufp0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[0];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solidFill>
                <a:srgbClr val="DBF2DA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537664" y="5418667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swap.c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6001" y="1269999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09131" y="1811075"/>
            <a:ext cx="455613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1032137" y="2056607"/>
            <a:ext cx="914402" cy="158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36599" y="4219602"/>
            <a:ext cx="97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External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6200000" flipV="1">
            <a:off x="752737" y="3766869"/>
            <a:ext cx="914402" cy="158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774266" y="1269999"/>
            <a:ext cx="97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External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rot="5400000">
            <a:off x="6021388" y="1827213"/>
            <a:ext cx="455613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391400" y="1269999"/>
            <a:ext cx="67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Local</a:t>
            </a:r>
          </a:p>
        </p:txBody>
      </p:sp>
      <p:cxnSp>
        <p:nvCxnSpPr>
          <p:cNvPr id="22" name="Straight Arrow Connector 21"/>
          <p:cNvCxnSpPr>
            <a:stCxn id="18" idx="2"/>
          </p:cNvCxnSpPr>
          <p:nvPr/>
        </p:nvCxnSpPr>
        <p:spPr bwMode="auto">
          <a:xfrm rot="5400000">
            <a:off x="6645720" y="1738402"/>
            <a:ext cx="1180069" cy="981927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967371" y="326445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27" name="Straight Arrow Connector 26"/>
          <p:cNvCxnSpPr>
            <a:stCxn id="23" idx="1"/>
          </p:cNvCxnSpPr>
          <p:nvPr/>
        </p:nvCxnSpPr>
        <p:spPr bwMode="auto">
          <a:xfrm rot="10800000" flipV="1">
            <a:off x="6080623" y="3449121"/>
            <a:ext cx="886749" cy="527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71474" y="4267200"/>
            <a:ext cx="173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Linker knows</a:t>
            </a:r>
          </a:p>
          <a:p>
            <a:pPr algn="r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nothing of temp</a:t>
            </a:r>
          </a:p>
        </p:txBody>
      </p:sp>
      <p:cxnSp>
        <p:nvCxnSpPr>
          <p:cNvPr id="32" name="Straight Arrow Connector 31"/>
          <p:cNvCxnSpPr>
            <a:stCxn id="28" idx="3"/>
          </p:cNvCxnSpPr>
          <p:nvPr/>
        </p:nvCxnSpPr>
        <p:spPr bwMode="auto">
          <a:xfrm flipV="1">
            <a:off x="4101819" y="4114800"/>
            <a:ext cx="1384581" cy="475566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538371" y="1415534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6200000" flipH="1">
            <a:off x="3903125" y="1845730"/>
            <a:ext cx="729739" cy="608011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81116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6" grpId="0"/>
      <p:bldP spid="18" grpId="0"/>
      <p:bldP spid="23" grpId="0"/>
      <p:bldP spid="28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Relocating Code and Data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08174" y="5565775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*bufp0=&amp;buf[0]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swap()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7934" y="4738689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swap.o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231591" y="4786313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buf[2]={1,2}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231591" y="2309813"/>
            <a:ext cx="2422525" cy="319087"/>
          </a:xfrm>
          <a:prstGeom prst="rect">
            <a:avLst/>
          </a:prstGeom>
          <a:solidFill>
            <a:srgbClr val="FFFFF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Headers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231591" y="29575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5231591" y="34909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swap()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948237" y="2136774"/>
            <a:ext cx="30956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231591" y="5003800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*bufp0=&amp;buf[0]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231591" y="40243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More system code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231591" y="4557713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03095" y="1306513"/>
            <a:ext cx="424030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dirty="0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sz="3200" b="1" dirty="0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4636650" y="1306513"/>
            <a:ext cx="39333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18453" name="AutoShape 21"/>
          <p:cNvSpPr>
            <a:spLocks/>
          </p:cNvSpPr>
          <p:nvPr/>
        </p:nvSpPr>
        <p:spPr bwMode="auto">
          <a:xfrm>
            <a:off x="7730316" y="2309813"/>
            <a:ext cx="304800" cy="2247900"/>
          </a:xfrm>
          <a:prstGeom prst="rightBrace">
            <a:avLst>
              <a:gd name="adj1" fmla="val 59766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8068413" y="3224742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2778299" y="5464175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5231591" y="5414963"/>
            <a:ext cx="2422525" cy="685800"/>
          </a:xfrm>
          <a:prstGeom prst="rect">
            <a:avLst/>
          </a:prstGeom>
          <a:solidFill>
            <a:srgbClr val="FFFFF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.symtab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18463" name="AutoShape 31"/>
          <p:cNvSpPr>
            <a:spLocks/>
          </p:cNvSpPr>
          <p:nvPr/>
        </p:nvSpPr>
        <p:spPr bwMode="auto">
          <a:xfrm>
            <a:off x="7730316" y="4557713"/>
            <a:ext cx="304800" cy="676275"/>
          </a:xfrm>
          <a:prstGeom prst="rightBrace">
            <a:avLst>
              <a:gd name="adj1" fmla="val 18490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8068413" y="4696354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5231591" y="5233988"/>
            <a:ext cx="2422525" cy="228600"/>
          </a:xfrm>
          <a:prstGeom prst="rect">
            <a:avLst/>
          </a:prstGeom>
          <a:solidFill>
            <a:srgbClr val="D5F1C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 pitchFamily="49" charset="0"/>
                <a:ea typeface="msgothic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Courier New" pitchFamily="49" charset="0"/>
                <a:ea typeface="msgothic" charset="0"/>
                <a:cs typeface="Courier New" pitchFamily="49" charset="0"/>
              </a:rPr>
              <a:t> *bufp1</a:t>
            </a:r>
            <a:endParaRPr lang="en-GB" sz="1600" dirty="0">
              <a:latin typeface="Courier New" pitchFamily="49" charset="0"/>
              <a:ea typeface="msgothic" charset="0"/>
              <a:cs typeface="Courier New" pitchFamily="49" charset="0"/>
            </a:endParaRP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8068413" y="5140854"/>
            <a:ext cx="733191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.bss</a:t>
            </a: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4038600" y="4106070"/>
            <a:ext cx="836613" cy="1587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4038600" y="2971800"/>
            <a:ext cx="836613" cy="392113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 flipV="1">
            <a:off x="4038600" y="4849813"/>
            <a:ext cx="836613" cy="409575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5231591" y="2633663"/>
            <a:ext cx="2422525" cy="319087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71" name="AutoShape 39"/>
          <p:cNvSpPr>
            <a:spLocks/>
          </p:cNvSpPr>
          <p:nvPr/>
        </p:nvSpPr>
        <p:spPr bwMode="auto">
          <a:xfrm>
            <a:off x="7727141" y="5249863"/>
            <a:ext cx="304800" cy="220662"/>
          </a:xfrm>
          <a:prstGeom prst="rightBrace">
            <a:avLst>
              <a:gd name="adj1" fmla="val 8333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08174" y="5819081"/>
            <a:ext cx="2270125" cy="228600"/>
          </a:xfrm>
          <a:prstGeom prst="rect">
            <a:avLst/>
          </a:prstGeom>
          <a:solidFill>
            <a:srgbClr val="D5F1C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Courier New" pitchFamily="49" charset="0"/>
              </a:rPr>
              <a:t>static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Courier New" pitchFamily="49" charset="0"/>
              </a:rPr>
              <a:t> *bufp1</a:t>
            </a:r>
            <a:endParaRPr lang="en-GB" sz="1600" b="1" dirty="0">
              <a:latin typeface="Courier New" pitchFamily="49" charset="0"/>
              <a:ea typeface="msgothic" charset="0"/>
              <a:cs typeface="Courier New" pitchFamily="49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819400" y="5791200"/>
            <a:ext cx="733191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.bss</a:t>
            </a:r>
          </a:p>
        </p:txBody>
      </p:sp>
      <p:cxnSp>
        <p:nvCxnSpPr>
          <p:cNvPr id="44" name="Straight Arrow Connector 43"/>
          <p:cNvCxnSpPr>
            <a:endCxn id="43" idx="1"/>
          </p:cNvCxnSpPr>
          <p:nvPr/>
        </p:nvCxnSpPr>
        <p:spPr bwMode="auto">
          <a:xfrm rot="10800000">
            <a:off x="2819400" y="5968654"/>
            <a:ext cx="829948" cy="5083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615969" y="6292335"/>
            <a:ext cx="543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Even though private to swap, requires allocation in .</a:t>
            </a:r>
            <a:r>
              <a:rPr lang="en-US" sz="1800" dirty="0" err="1" smtClean="0">
                <a:latin typeface="Calibri" pitchFamily="34" charset="0"/>
              </a:rPr>
              <a:t>bss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82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0" grpId="0" animBg="1"/>
      <p:bldP spid="18441" grpId="0" animBg="1"/>
      <p:bldP spid="18442" grpId="0" animBg="1"/>
      <p:bldP spid="18443" grpId="0"/>
      <p:bldP spid="18445" grpId="0" animBg="1"/>
      <p:bldP spid="18448" grpId="0" animBg="1"/>
      <p:bldP spid="18450" grpId="0" animBg="1"/>
      <p:bldP spid="18452" grpId="0"/>
      <p:bldP spid="18453" grpId="0" animBg="1"/>
      <p:bldP spid="18454" grpId="0"/>
      <p:bldP spid="18462" grpId="0" animBg="1"/>
      <p:bldP spid="18463" grpId="0" animBg="1"/>
      <p:bldP spid="18464" grpId="0"/>
      <p:bldP spid="18465" grpId="0" animBg="1"/>
      <p:bldP spid="18466" grpId="0"/>
      <p:bldP spid="18467" grpId="0" animBg="1"/>
      <p:bldP spid="18468" grpId="0" animBg="1"/>
      <p:bldP spid="18469" grpId="0" animBg="1"/>
      <p:bldP spid="18470" grpId="0" animBg="1"/>
      <p:bldP spid="18471" grpId="0" animBg="1"/>
      <p:bldP spid="41" grpId="0" animBg="1"/>
      <p:bldP spid="4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Strong and Weak Symbols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49388"/>
            <a:ext cx="8307387" cy="1446212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strong or 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</a:t>
            </a:r>
            <a:r>
              <a:rPr lang="en-GB" b="1" i="1" dirty="0" smtClean="0">
                <a:solidFill>
                  <a:srgbClr val="C00000"/>
                </a:solidFill>
              </a:rPr>
              <a:t>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</a:t>
            </a:r>
            <a:r>
              <a:rPr lang="en-GB" b="1" i="1" dirty="0" smtClean="0">
                <a:solidFill>
                  <a:srgbClr val="C00000"/>
                </a:solidFill>
              </a:rPr>
              <a:t>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5883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5883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2184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2184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0867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2672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5787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37660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1264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3407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5846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37676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19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1: Multiple strong symbols are not allowed</a:t>
            </a:r>
          </a:p>
          <a:p>
            <a:pPr lvl="1"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</a:t>
            </a:r>
            <a:r>
              <a:rPr lang="en-GB" dirty="0"/>
              <a:t>item can be defined only </a:t>
            </a:r>
            <a:r>
              <a:rPr lang="en-GB" dirty="0" smtClean="0"/>
              <a:t>once</a:t>
            </a:r>
          </a:p>
          <a:p>
            <a:pPr lvl="1"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Otherwise: Linker error</a:t>
            </a:r>
            <a:endParaRPr lang="en-GB" dirty="0"/>
          </a:p>
          <a:p>
            <a:pPr>
              <a:lnSpc>
                <a:spcPct val="12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2: Given a strong symbol and multiple weak symbol, choose the strong symbol</a:t>
            </a:r>
            <a:endParaRPr lang="en-GB" dirty="0"/>
          </a:p>
          <a:p>
            <a:pPr lvl="1"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</a:t>
            </a:r>
            <a:r>
              <a:rPr lang="en-GB" dirty="0" smtClean="0"/>
              <a:t>eferences </a:t>
            </a:r>
            <a:r>
              <a:rPr lang="en-GB" dirty="0"/>
              <a:t>to the weak symbol resolve to the strong </a:t>
            </a:r>
            <a:r>
              <a:rPr lang="en-GB" dirty="0" smtClean="0"/>
              <a:t>symbol</a:t>
            </a:r>
            <a:endParaRPr lang="en-GB" dirty="0"/>
          </a:p>
          <a:p>
            <a:pPr>
              <a:lnSpc>
                <a:spcPct val="12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3: </a:t>
            </a:r>
            <a:r>
              <a:rPr lang="en-GB" dirty="0"/>
              <a:t>If there are multiple weak symbols, </a:t>
            </a:r>
            <a:r>
              <a:rPr lang="en-GB" dirty="0" smtClean="0"/>
              <a:t>pick </a:t>
            </a:r>
            <a:r>
              <a:rPr lang="en-GB" dirty="0"/>
              <a:t>an arbitrary </a:t>
            </a:r>
            <a:r>
              <a:rPr lang="en-GB" dirty="0" smtClean="0"/>
              <a:t>one</a:t>
            </a:r>
            <a:endParaRPr lang="en-GB" dirty="0"/>
          </a:p>
          <a:p>
            <a:pPr lvl="1">
              <a:lnSpc>
                <a:spcPct val="12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>
                <a:latin typeface="Courier New" pitchFamily="49" charset="0"/>
              </a:rPr>
              <a:t>fno</a:t>
            </a:r>
            <a:r>
              <a:rPr lang="en-GB" b="1" dirty="0">
                <a:latin typeface="Courier New" pitchFamily="49" charset="0"/>
              </a:rPr>
              <a:t>-common</a:t>
            </a:r>
          </a:p>
          <a:p>
            <a:pPr>
              <a:lnSpc>
                <a:spcPct val="12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111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will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  <p:extLst>
      <p:ext uri="{BB962C8B-B14F-4D97-AF65-F5344CB8AC3E}">
        <p14:creationId xmlns:p14="http://schemas.microsoft.com/office/powerpoint/2010/main" val="7243805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>
            <a:normAutofit fontScale="85000" lnSpcReduction="1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</a:t>
            </a:r>
            <a:r>
              <a:rPr lang="en-GB" dirty="0" smtClean="0"/>
              <a:t>scan</a:t>
            </a:r>
            <a:r>
              <a:rPr lang="en-GB" dirty="0"/>
              <a:t>, keep a list of the current unresolved references.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</a:t>
            </a:r>
            <a:r>
              <a:rPr lang="en-GB" dirty="0" smtClean="0"/>
              <a:t>reference </a:t>
            </a:r>
            <a:r>
              <a:rPr lang="en-GB" dirty="0"/>
              <a:t>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  <a:r>
              <a:rPr lang="en-GB" dirty="0"/>
              <a:t>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5336318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: In function `main':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(.text+0x4): undefined reference to `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 </a:t>
            </a:r>
          </a:p>
        </p:txBody>
      </p:sp>
    </p:spTree>
    <p:extLst>
      <p:ext uri="{BB962C8B-B14F-4D97-AF65-F5344CB8AC3E}">
        <p14:creationId xmlns:p14="http://schemas.microsoft.com/office/powerpoint/2010/main" val="1280347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</a:t>
            </a:r>
            <a:r>
              <a:rPr lang="en-GB" dirty="0" smtClean="0"/>
              <a:t>Files</a:t>
            </a:r>
            <a:endParaRPr lang="en-GB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V="1">
            <a:off x="6076950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66377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outside 32-bit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address space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505200" y="1595216"/>
            <a:ext cx="1204474" cy="270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0x100000000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567113" y="6189452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0x08048000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3594100" y="3498907"/>
            <a:ext cx="1111500" cy="270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0xf7e9ddc0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.line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t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571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Architecture:</a:t>
            </a:r>
            <a:r>
              <a:rPr lang="en-US" sz="2800" dirty="0" smtClean="0"/>
              <a:t> (also instruction set architecture: ISA) The parts of a processor design that one needs to understand to write assembly code. </a:t>
            </a:r>
          </a:p>
          <a:p>
            <a:pPr lvl="1"/>
            <a:r>
              <a:rPr lang="en-US" sz="2400" dirty="0" smtClean="0"/>
              <a:t>Examples: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instruction set specification, registers.</a:t>
            </a:r>
          </a:p>
          <a:p>
            <a:r>
              <a:rPr lang="en-US" sz="2800" dirty="0" err="1" smtClean="0">
                <a:solidFill>
                  <a:srgbClr val="C00000"/>
                </a:solidFill>
              </a:rPr>
              <a:t>Microarchitecture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  <a:r>
              <a:rPr lang="en-US" sz="2800" dirty="0" smtClean="0"/>
              <a:t> Implementation of the architecture.</a:t>
            </a:r>
          </a:p>
          <a:p>
            <a:pPr lvl="1"/>
            <a:r>
              <a:rPr lang="en-US" sz="2400" dirty="0" smtClean="0"/>
              <a:t>Examples: cache sizes and core frequency.</a:t>
            </a:r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Example ISAs (Intel): </a:t>
            </a:r>
            <a:r>
              <a:rPr lang="en-US" sz="2800" dirty="0" smtClean="0"/>
              <a:t>x86, ARM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7451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Monomorphic &amp; Polymorphic</a:t>
            </a:r>
            <a:endParaRPr lang="en-US" alt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Monomorphic swap function</a:t>
            </a:r>
          </a:p>
          <a:p>
            <a:pPr lvl="1">
              <a:buFontTx/>
              <a:buNone/>
            </a:pPr>
            <a:r>
              <a:rPr lang="en-US" altLang="en-US" smtClean="0"/>
              <a:t>	void swap(int&amp; x, int&amp; y){</a:t>
            </a:r>
          </a:p>
          <a:p>
            <a:pPr lvl="1">
              <a:buFontTx/>
              <a:buNone/>
            </a:pPr>
            <a:r>
              <a:rPr lang="en-US" altLang="en-US" smtClean="0"/>
              <a:t>	       int tmp = x;  x = y;  y = tmp;</a:t>
            </a:r>
          </a:p>
          <a:p>
            <a:pPr lvl="1">
              <a:buFontTx/>
              <a:buNone/>
            </a:pPr>
            <a:r>
              <a:rPr lang="en-US" altLang="en-US" smtClean="0"/>
              <a:t>	} </a:t>
            </a:r>
          </a:p>
          <a:p>
            <a:r>
              <a:rPr lang="en-US" altLang="en-US" smtClean="0"/>
              <a:t>Polymorphic function template</a:t>
            </a:r>
          </a:p>
          <a:p>
            <a:pPr lvl="1">
              <a:buFontTx/>
              <a:buNone/>
            </a:pPr>
            <a:r>
              <a:rPr lang="en-US" altLang="en-US" smtClean="0"/>
              <a:t>	template&lt;class T&gt;</a:t>
            </a:r>
          </a:p>
          <a:p>
            <a:pPr lvl="1">
              <a:buFontTx/>
              <a:buNone/>
            </a:pPr>
            <a:r>
              <a:rPr lang="en-US" altLang="en-US" smtClean="0"/>
              <a:t>	void swap(T&amp; x, T&amp; y){</a:t>
            </a:r>
          </a:p>
          <a:p>
            <a:pPr lvl="1">
              <a:buFontTx/>
              <a:buNone/>
            </a:pPr>
            <a:r>
              <a:rPr lang="en-US" altLang="en-US" smtClean="0"/>
              <a:t>	      T tmp = x;  x = y;  y = tmp;</a:t>
            </a:r>
          </a:p>
          <a:p>
            <a:pPr lvl="1">
              <a:buFontTx/>
              <a:buNone/>
            </a:pPr>
            <a:r>
              <a:rPr lang="en-US" altLang="en-US" smtClean="0"/>
              <a:t>	} </a:t>
            </a:r>
          </a:p>
          <a:p>
            <a:r>
              <a:rPr lang="en-US" altLang="en-US" smtClean="0"/>
              <a:t>Call like ordinary function</a:t>
            </a:r>
          </a:p>
          <a:p>
            <a:pPr lvl="1">
              <a:buFontTx/>
              <a:buNone/>
            </a:pPr>
            <a:r>
              <a:rPr lang="en-US" altLang="en-US" smtClean="0"/>
              <a:t>	float a, b;  …   ;  swap(a,b); 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519446"/>
            <a:ext cx="2042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Credit: John Mitchell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176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/>
          <a:lstStyle/>
          <a:p>
            <a:r>
              <a:rPr lang="en-US" altLang="en-US" dirty="0" smtClean="0"/>
              <a:t>Obtaining Abstraction</a:t>
            </a:r>
            <a:endParaRPr lang="en-US" alt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mtClean="0"/>
              <a:t>C:</a:t>
            </a:r>
          </a:p>
          <a:p>
            <a:pPr lvl="1">
              <a:spcAft>
                <a:spcPts val="600"/>
              </a:spcAft>
              <a:buFontTx/>
              <a:buNone/>
            </a:pPr>
            <a:r>
              <a:rPr lang="en-US" altLang="en-US" smtClean="0"/>
              <a:t>	qsort( (void*)v, N, sizeof(v[0]), compare_int );</a:t>
            </a:r>
          </a:p>
          <a:p>
            <a:pPr>
              <a:spcAft>
                <a:spcPts val="600"/>
              </a:spcAft>
            </a:pPr>
            <a:r>
              <a:rPr lang="en-US" altLang="en-US" smtClean="0"/>
              <a:t>C++, using raw C arrays:</a:t>
            </a:r>
          </a:p>
          <a:p>
            <a:pPr lvl="1">
              <a:spcAft>
                <a:spcPts val="600"/>
              </a:spcAft>
              <a:buFontTx/>
              <a:buNone/>
            </a:pPr>
            <a:r>
              <a:rPr lang="en-US" altLang="en-US" smtClean="0"/>
              <a:t>	int v[N];</a:t>
            </a:r>
          </a:p>
          <a:p>
            <a:pPr lvl="1">
              <a:spcAft>
                <a:spcPts val="600"/>
              </a:spcAft>
              <a:buFontTx/>
              <a:buNone/>
            </a:pPr>
            <a:r>
              <a:rPr lang="en-US" altLang="en-US" smtClean="0"/>
              <a:t>	sort( v, v+N );</a:t>
            </a:r>
          </a:p>
          <a:p>
            <a:pPr>
              <a:spcAft>
                <a:spcPts val="600"/>
              </a:spcAft>
            </a:pPr>
            <a:r>
              <a:rPr lang="en-US" altLang="en-US" smtClean="0"/>
              <a:t>C++, using a vector class:</a:t>
            </a:r>
          </a:p>
          <a:p>
            <a:pPr lvl="1">
              <a:spcAft>
                <a:spcPts val="600"/>
              </a:spcAft>
              <a:buFontTx/>
              <a:buNone/>
            </a:pPr>
            <a:r>
              <a:rPr lang="en-US" altLang="en-US" smtClean="0"/>
              <a:t>	vector v(N);</a:t>
            </a:r>
          </a:p>
          <a:p>
            <a:pPr lvl="1">
              <a:spcAft>
                <a:spcPts val="600"/>
              </a:spcAft>
              <a:buFontTx/>
              <a:buNone/>
            </a:pPr>
            <a:r>
              <a:rPr lang="en-US" altLang="en-US" smtClean="0"/>
              <a:t>	sort( v.begin(), v.end() );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4200" y="6519446"/>
            <a:ext cx="2042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Credit: John Mitchell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368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Language concepts</a:t>
            </a:r>
          </a:p>
        </p:txBody>
      </p:sp>
      <p:sp>
        <p:nvSpPr>
          <p:cNvPr id="35843" name="Rectangle 1031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Dynamic lookup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different code for different object</a:t>
            </a:r>
          </a:p>
          <a:p>
            <a:pPr lvl="1"/>
            <a:r>
              <a:rPr lang="en-US" altLang="en-US" dirty="0" smtClean="0"/>
              <a:t>integer  “+”  different from real   “+”</a:t>
            </a:r>
          </a:p>
          <a:p>
            <a:r>
              <a:rPr lang="en-US" altLang="en-US" dirty="0" smtClean="0"/>
              <a:t>Encapsulation</a:t>
            </a:r>
          </a:p>
          <a:p>
            <a:pPr lvl="1"/>
            <a:r>
              <a:rPr lang="en-US" altLang="en-US" dirty="0" smtClean="0"/>
              <a:t>Implementer of a concept has detailed view</a:t>
            </a:r>
          </a:p>
          <a:p>
            <a:pPr lvl="1"/>
            <a:r>
              <a:rPr lang="en-US" altLang="en-US" dirty="0" smtClean="0"/>
              <a:t>User has “abstract” view</a:t>
            </a:r>
          </a:p>
          <a:p>
            <a:pPr lvl="1"/>
            <a:r>
              <a:rPr lang="en-US" altLang="en-US" dirty="0" smtClean="0"/>
              <a:t>Encapsulation separates these two views </a:t>
            </a:r>
          </a:p>
          <a:p>
            <a:r>
              <a:rPr lang="en-US" altLang="en-US" dirty="0" smtClean="0"/>
              <a:t>Subtyping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Relation between interfaces</a:t>
            </a:r>
            <a:endParaRPr lang="en-US" altLang="en-US" dirty="0" smtClean="0"/>
          </a:p>
          <a:p>
            <a:r>
              <a:rPr lang="en-US" altLang="en-US" dirty="0" smtClean="0"/>
              <a:t>Inheritance</a:t>
            </a:r>
          </a:p>
          <a:p>
            <a:pPr lvl="1"/>
            <a:r>
              <a:rPr lang="en-US" altLang="en-US" dirty="0" smtClean="0"/>
              <a:t>Relation between implementations</a:t>
            </a:r>
            <a:endParaRPr lang="en-US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934200" y="6519446"/>
            <a:ext cx="2042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Credit: John Mitchell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3875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functions (</a:t>
            </a:r>
            <a:r>
              <a:rPr lang="en-US" dirty="0" err="1" smtClean="0"/>
              <a:t>vptr</a:t>
            </a:r>
            <a:r>
              <a:rPr lang="en-US" dirty="0" smtClean="0"/>
              <a:t> &amp; </a:t>
            </a:r>
            <a:r>
              <a:rPr lang="en-US" dirty="0" err="1" smtClean="0"/>
              <a:t>vtable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16552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Inserted by compiler!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FunctionPointer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*__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vptr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virtual void function1() {};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virtual void function2() {};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D1: public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Base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virtual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function1() {};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D2: public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Base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virtual void function2() {};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6626" name="Picture 2" descr="http://www.learncpp.com/images/CppTutorial/Section12/VT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495424"/>
            <a:ext cx="4686300" cy="460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16570" y="6519446"/>
            <a:ext cx="2077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Credit: learncpp.com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092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039812" y="3031455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039812" y="4172555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766762" y="5241255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766762" y="6384255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27475" y="3494088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33862" y="3641055"/>
            <a:ext cx="25019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17987" y="4707855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33862" y="5850855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11400" y="3096543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197100" y="4174455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082800" y="5317455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069306" y="6460455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27475" y="4572000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27475" y="5715000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796087" y="5317455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03900" y="5850855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774700" y="493712"/>
            <a:ext cx="69977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sz="quarter" idx="1"/>
          </p:nvPr>
        </p:nvSpPr>
        <p:spPr>
          <a:xfrm>
            <a:off x="228600" y="1507455"/>
            <a:ext cx="8307387" cy="1463675"/>
          </a:xfrm>
        </p:spPr>
        <p:txBody>
          <a:bodyPr>
            <a:normAutofit fontScale="92500" lnSpcReduction="20000"/>
          </a:bodyPr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–O1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5328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>
            <a:normAutofit fontScale="90000"/>
          </a:bodyPr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4837" y="1524000"/>
            <a:ext cx="1622425" cy="363538"/>
          </a:xfrm>
          <a:noFill/>
          <a:ln/>
        </p:spPr>
        <p:txBody>
          <a:bodyPr lIns="90487" tIns="44450" rIns="90487" bIns="44450"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 Code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81037" y="1981200"/>
            <a:ext cx="38830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795837" y="1492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872037" y="197326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833437" y="5367104"/>
            <a:ext cx="7467600" cy="1567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Obtain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usr/local/bin/gcc</a:t>
            </a:r>
            <a:r>
              <a:rPr lang="en-US" sz="2400" dirty="0" smtClean="0">
                <a:latin typeface="Courier New" pitchFamily="49" charset="0"/>
              </a:rPr>
              <a:t> –O1 </a:t>
            </a:r>
            <a:r>
              <a:rPr lang="en-US" sz="2400" dirty="0">
                <a:latin typeface="Courier New" pitchFamily="49" charset="0"/>
              </a:rPr>
              <a:t>-S </a:t>
            </a:r>
            <a:r>
              <a:rPr lang="en-US" sz="2400" dirty="0" err="1">
                <a:latin typeface="Courier New" pitchFamily="49" charset="0"/>
              </a:rPr>
              <a:t>code.c</a:t>
            </a:r>
            <a:endParaRPr lang="en-US" sz="2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Produces file </a:t>
            </a:r>
            <a:r>
              <a:rPr lang="en-US" sz="2400" dirty="0" err="1">
                <a:latin typeface="Courier New" pitchFamily="49" charset="0"/>
              </a:rPr>
              <a:t>code.s</a:t>
            </a:r>
            <a:endParaRPr lang="en-US" sz="2400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8637" y="3606006"/>
            <a:ext cx="4799012" cy="1775638"/>
            <a:chOff x="228600" y="3074963"/>
            <a:chExt cx="4799012" cy="1775638"/>
          </a:xfrm>
        </p:grpSpPr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 flipH="1">
              <a:off x="3856037" y="3074963"/>
              <a:ext cx="1171575" cy="1236663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round/>
              <a:headEnd type="triangle" w="lg" len="med"/>
              <a:tailEnd type="none" w="sm" len="sm"/>
            </a:ln>
            <a:effectLst/>
          </p:spPr>
          <p:txBody>
            <a:bodyPr wrap="squar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9514" name="Text Box 10"/>
            <p:cNvSpPr txBox="1">
              <a:spLocks noChangeArrowheads="1"/>
            </p:cNvSpPr>
            <p:nvPr/>
          </p:nvSpPr>
          <p:spPr bwMode="auto">
            <a:xfrm>
              <a:off x="228600" y="3896494"/>
              <a:ext cx="3627437" cy="954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2800" dirty="0">
                  <a:latin typeface="Calibri" pitchFamily="34" charset="0"/>
                </a:rPr>
                <a:t>Some compilers use </a:t>
              </a:r>
              <a:r>
                <a:rPr lang="en-US" sz="2800" dirty="0" smtClean="0">
                  <a:latin typeface="Calibri" pitchFamily="34" charset="0"/>
                </a:rPr>
                <a:t>instruction </a:t>
              </a:r>
              <a:r>
                <a:rPr lang="en-US" sz="2800" dirty="0">
                  <a:latin typeface="Calibri" pitchFamily="34" charset="0"/>
                </a:rPr>
                <a:t>“</a:t>
              </a:r>
              <a:r>
                <a:rPr lang="en-US" sz="2800" dirty="0">
                  <a:latin typeface="Courier New" pitchFamily="49" charset="0"/>
                  <a:cs typeface="Courier New" pitchFamily="49" charset="0"/>
                </a:rPr>
                <a:t>leave</a:t>
              </a:r>
              <a:r>
                <a:rPr lang="en-US" sz="2800" dirty="0">
                  <a:latin typeface="Calibri" pitchFamily="34" charset="0"/>
                </a:rPr>
                <a:t>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6471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Pages>0</Pages>
  <Words>2673</Words>
  <Characters>0</Characters>
  <Application>Microsoft Office PowerPoint</Application>
  <PresentationFormat>On-screen Show (4:3)</PresentationFormat>
  <Lines>0</Lines>
  <Paragraphs>1036</Paragraphs>
  <Slides>38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62" baseType="lpstr">
      <vt:lpstr>Arial Unicode MS</vt:lpstr>
      <vt:lpstr>MS PGothic</vt:lpstr>
      <vt:lpstr>Arial</vt:lpstr>
      <vt:lpstr>Arial Narrow</vt:lpstr>
      <vt:lpstr>Arial Narrow Bold</vt:lpstr>
      <vt:lpstr>Calibri</vt:lpstr>
      <vt:lpstr>Calibri Bold</vt:lpstr>
      <vt:lpstr>Comic Sans MS</vt:lpstr>
      <vt:lpstr>Courier</vt:lpstr>
      <vt:lpstr>Courier New</vt:lpstr>
      <vt:lpstr>Courier New Bold</vt:lpstr>
      <vt:lpstr>Gill Sans</vt:lpstr>
      <vt:lpstr>Helvetica</vt:lpstr>
      <vt:lpstr>Lucida Grande</vt:lpstr>
      <vt:lpstr>Monaco</vt:lpstr>
      <vt:lpstr>Monotype Sorts</vt:lpstr>
      <vt:lpstr>msgothic</vt:lpstr>
      <vt:lpstr>Times</vt:lpstr>
      <vt:lpstr>Tw Cen MT</vt:lpstr>
      <vt:lpstr>Wingdings</vt:lpstr>
      <vt:lpstr>Wingdings 2</vt:lpstr>
      <vt:lpstr>ヒラギノ角ゴ ProN W3</vt:lpstr>
      <vt:lpstr>ヒラギノ角ゴ ProN W6</vt:lpstr>
      <vt:lpstr>Median</vt:lpstr>
      <vt:lpstr>PowerPoint Presentation</vt:lpstr>
      <vt:lpstr>Word-Oriented Memory Organization</vt:lpstr>
      <vt:lpstr>Where do addresses come from?</vt:lpstr>
      <vt:lpstr>Monomorphic &amp; Polymorphic</vt:lpstr>
      <vt:lpstr>Obtaining Abstraction</vt:lpstr>
      <vt:lpstr>Language concepts</vt:lpstr>
      <vt:lpstr>Virtual functions (vptr &amp; vtable)</vt:lpstr>
      <vt:lpstr>Turning C into Object Code</vt:lpstr>
      <vt:lpstr>Compiling Into Assembly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IA32/Linux Stack Frame</vt:lpstr>
      <vt:lpstr>Program to Process</vt:lpstr>
      <vt:lpstr>Process in Memory</vt:lpstr>
      <vt:lpstr>Processes and Process Management</vt:lpstr>
      <vt:lpstr>A shell forks and then execs a calculator</vt:lpstr>
      <vt:lpstr>A shell forks and then execs a calculator</vt:lpstr>
      <vt:lpstr>Anatomy of an address space</vt:lpstr>
      <vt:lpstr>Linker Symbols </vt:lpstr>
      <vt:lpstr>Resolving Symbols</vt:lpstr>
      <vt:lpstr>Relocating Code and Data</vt:lpstr>
      <vt:lpstr>Strong and Weak Symbols</vt:lpstr>
      <vt:lpstr>Linker’s Symbol Rules</vt:lpstr>
      <vt:lpstr>Linker Puzzles</vt:lpstr>
      <vt:lpstr>Using Static Libraries</vt:lpstr>
      <vt:lpstr>Loading Executable Object Files</vt:lpstr>
      <vt:lpstr>Definitions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378 Language Implementation</dc:title>
  <dc:creator>Emmett Witchel</dc:creator>
  <dc:description>Includes slides created by Randal E. Bryant and David R. O'Hallaron</dc:description>
  <cp:lastModifiedBy>Emmett Witchel</cp:lastModifiedBy>
  <cp:revision>128</cp:revision>
  <cp:lastPrinted>2010-08-23T15:08:39Z</cp:lastPrinted>
  <dcterms:created xsi:type="dcterms:W3CDTF">2012-01-17T05:42:08Z</dcterms:created>
  <dcterms:modified xsi:type="dcterms:W3CDTF">2015-02-03T08:40:20Z</dcterms:modified>
</cp:coreProperties>
</file>