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312" r:id="rId2"/>
    <p:sldId id="273" r:id="rId3"/>
    <p:sldId id="267" r:id="rId4"/>
    <p:sldId id="274" r:id="rId5"/>
    <p:sldId id="268" r:id="rId6"/>
    <p:sldId id="275" r:id="rId7"/>
    <p:sldId id="269" r:id="rId8"/>
    <p:sldId id="276" r:id="rId9"/>
    <p:sldId id="277" r:id="rId10"/>
    <p:sldId id="278" r:id="rId11"/>
    <p:sldId id="279" r:id="rId12"/>
    <p:sldId id="315" r:id="rId13"/>
    <p:sldId id="316" r:id="rId14"/>
    <p:sldId id="317" r:id="rId15"/>
    <p:sldId id="318" r:id="rId16"/>
    <p:sldId id="337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38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</p:sldIdLst>
  <p:sldSz cx="9131300" cy="6845300"/>
  <p:notesSz cx="6858000" cy="9144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4" d="100"/>
          <a:sy n="94" d="100"/>
        </p:scale>
        <p:origin x="96" y="211"/>
      </p:cViewPr>
      <p:guideLst>
        <p:guide orient="horz" pos="16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6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ChangeArrowheads="1"/>
          </p:cNvSpPr>
          <p:nvPr/>
        </p:nvSpPr>
        <p:spPr bwMode="auto">
          <a:xfrm>
            <a:off x="2530475" y="360363"/>
            <a:ext cx="1658938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15-349, Summer 2002</a:t>
            </a:r>
          </a:p>
        </p:txBody>
      </p:sp>
    </p:spTree>
    <p:extLst>
      <p:ext uri="{BB962C8B-B14F-4D97-AF65-F5344CB8AC3E}">
        <p14:creationId xmlns:p14="http://schemas.microsoft.com/office/powerpoint/2010/main" val="2625852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552950" cy="339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55938" y="8789988"/>
            <a:ext cx="706437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Page </a:t>
            </a:r>
            <a:fld id="{80849037-66E0-4CF9-82FA-3C253DEC87C3}" type="slidenum">
              <a:rPr lang="en-US" sz="1200"/>
              <a:pPr defTabSz="814388"/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03352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5012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5808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6156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0437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0752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6846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6646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54178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422756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97564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2152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32237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4814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4599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34618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403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621120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35691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63177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731131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97218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4462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12364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11585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83710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91470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3499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7259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7547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4388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1803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2086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9988" y="688975"/>
            <a:ext cx="4530725" cy="3397250"/>
          </a:xfrm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9388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37062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922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644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5944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84993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14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129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4727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4399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54448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301038" y="6400800"/>
            <a:ext cx="309562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647" tIns="45647" rIns="45647" bIns="45647" anchor="ctr">
            <a:spAutoFit/>
          </a:bodyPr>
          <a:lstStyle>
            <a:lvl1pPr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1pPr>
            <a:lvl2pPr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2pPr>
            <a:lvl3pPr marL="912813"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3pPr>
            <a:lvl4pPr marL="1370013"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4pPr>
            <a:lvl5pPr marL="1825625" algn="l" defTabSz="912813">
              <a:defRPr sz="2400">
                <a:solidFill>
                  <a:schemeClr val="tx1"/>
                </a:solidFill>
                <a:latin typeface="Times" pitchFamily="1" charset="0"/>
              </a:defRPr>
            </a:lvl5pPr>
            <a:lvl6pPr marL="22828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6pPr>
            <a:lvl7pPr marL="27400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7pPr>
            <a:lvl8pPr marL="31972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8pPr>
            <a:lvl9pPr marL="3654425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</a:defRPr>
            </a:lvl9pPr>
          </a:lstStyle>
          <a:p>
            <a:pPr algn="ctr">
              <a:defRPr/>
            </a:pPr>
            <a:fld id="{1562A90F-9365-4BB7-B26D-16FD2E1B02FF}" type="slidenum">
              <a:rPr lang="en-US" sz="1400" b="0" smtClean="0">
                <a:solidFill>
                  <a:schemeClr val="hlink"/>
                </a:solidFill>
                <a:latin typeface="Helvetica" pitchFamily="1" charset="0"/>
              </a:rPr>
              <a:pPr algn="ctr">
                <a:defRPr/>
              </a:pPr>
              <a:t>‹#›</a:t>
            </a:fld>
            <a:endParaRPr lang="en-US" sz="1400" b="0" smtClean="0">
              <a:latin typeface="Helvetica" pitchFamily="1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effectLst/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2pPr>
      <a:lvl3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3pPr>
      <a:lvl4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4pPr>
      <a:lvl5pPr algn="l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1" charset="0"/>
        </a:defRPr>
      </a:lvl9pPr>
    </p:titleStyle>
    <p:bodyStyle>
      <a:lvl1pPr marL="385763" indent="-385763" algn="l" defTabSz="912813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1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1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1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3563"/>
            <a:ext cx="9131300" cy="15621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mtClean="0"/>
              <a:t>Datapath Design II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3498850"/>
            <a:ext cx="6165850" cy="24574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342" rIns="90342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Control flow instructions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Hardware for sequential machine (SEQ)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494088" y="760413"/>
            <a:ext cx="238125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98" tIns="25359" rIns="63398" bIns="25359">
            <a:spAutoFit/>
          </a:bodyPr>
          <a:lstStyle/>
          <a:p>
            <a:pPr defTabSz="911225" eaLnBrk="1" hangingPunct="1">
              <a:lnSpc>
                <a:spcPct val="87000"/>
              </a:lnSpc>
            </a:pPr>
            <a:r>
              <a:rPr lang="en-US" sz="3800"/>
              <a:t>Systems 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Computed Values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281487" cy="5213350"/>
          </a:xfrm>
        </p:spPr>
        <p:txBody>
          <a:bodyPr/>
          <a:lstStyle/>
          <a:p>
            <a:pPr marL="0" indent="0" eaLnBrk="1" hangingPunct="1">
              <a:tabLst>
                <a:tab pos="1485900" algn="l"/>
              </a:tabLst>
              <a:defRPr/>
            </a:pPr>
            <a:r>
              <a:rPr lang="en-US" sz="2000" smtClean="0"/>
              <a:t>Fetch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icode	Instruction code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ifun	Instruction function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rA	Instr. Register A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rB	Instr. Register B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valC	Instruction constant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valP	Incremented PC</a:t>
            </a:r>
          </a:p>
          <a:p>
            <a:pPr marL="0" indent="0" eaLnBrk="1" hangingPunct="1">
              <a:tabLst>
                <a:tab pos="1485900" algn="l"/>
              </a:tabLst>
              <a:defRPr/>
            </a:pPr>
            <a:r>
              <a:rPr lang="en-US" sz="2000" smtClean="0"/>
              <a:t>Decode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srcA	Register ID A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srcB	Register ID B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dstE	Destination Register E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dstM	Destination Register M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valA	Register value A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r>
              <a:rPr lang="en-US" sz="1800" smtClean="0"/>
              <a:t>valB	Register value B</a:t>
            </a:r>
          </a:p>
          <a:p>
            <a:pPr lvl="1" eaLnBrk="1" hangingPunct="1">
              <a:buFont typeface="Wingdings" pitchFamily="1" charset="2"/>
              <a:buNone/>
              <a:tabLst>
                <a:tab pos="1485900" algn="l"/>
              </a:tabLst>
              <a:defRPr/>
            </a:pPr>
            <a:endParaRPr lang="en-US" sz="1800" smtClean="0"/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19200"/>
            <a:ext cx="3784600" cy="5213350"/>
          </a:xfrm>
        </p:spPr>
        <p:txBody>
          <a:bodyPr/>
          <a:lstStyle/>
          <a:p>
            <a:pPr marL="0" indent="0" eaLnBrk="1" hangingPunct="1">
              <a:tabLst>
                <a:tab pos="1485900" algn="l"/>
              </a:tabLst>
              <a:defRPr/>
            </a:pPr>
            <a:r>
              <a:rPr lang="en-US" sz="2000" smtClean="0"/>
              <a:t>Execute</a:t>
            </a:r>
          </a:p>
          <a:p>
            <a:pPr lvl="1" eaLnBrk="1" hangingPunct="1">
              <a:tabLst>
                <a:tab pos="1485900" algn="l"/>
              </a:tabLst>
              <a:defRPr/>
            </a:pPr>
            <a:r>
              <a:rPr lang="en-US" sz="1800" smtClean="0"/>
              <a:t>valE	ALU result</a:t>
            </a:r>
          </a:p>
          <a:p>
            <a:pPr lvl="1" eaLnBrk="1" hangingPunct="1">
              <a:tabLst>
                <a:tab pos="1485900" algn="l"/>
              </a:tabLst>
              <a:defRPr/>
            </a:pPr>
            <a:r>
              <a:rPr lang="en-US" sz="1800" smtClean="0"/>
              <a:t>Bch	Branch flag</a:t>
            </a:r>
          </a:p>
          <a:p>
            <a:pPr marL="0" indent="0" eaLnBrk="1" hangingPunct="1">
              <a:tabLst>
                <a:tab pos="1485900" algn="l"/>
              </a:tabLst>
              <a:defRPr/>
            </a:pPr>
            <a:r>
              <a:rPr lang="en-US" sz="2000" smtClean="0"/>
              <a:t>Memory	</a:t>
            </a:r>
          </a:p>
          <a:p>
            <a:pPr lvl="1" eaLnBrk="1" hangingPunct="1">
              <a:tabLst>
                <a:tab pos="1485900" algn="l"/>
              </a:tabLst>
              <a:defRPr/>
            </a:pPr>
            <a:r>
              <a:rPr lang="en-US" sz="1800" smtClean="0"/>
              <a:t>valM	Value from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Key</a:t>
            </a:r>
          </a:p>
          <a:p>
            <a:pPr lvl="1" eaLnBrk="1" hangingPunct="1">
              <a:defRPr/>
            </a:pPr>
            <a:r>
              <a:rPr lang="en-US" sz="1800" smtClean="0"/>
              <a:t>Blue boxes:     predesigned hardware blocks</a:t>
            </a:r>
          </a:p>
          <a:p>
            <a:pPr lvl="2" eaLnBrk="1" hangingPunct="1">
              <a:defRPr/>
            </a:pPr>
            <a:r>
              <a:rPr lang="en-US" sz="1600" smtClean="0"/>
              <a:t>E.g., memories, ALU</a:t>
            </a:r>
          </a:p>
          <a:p>
            <a:pPr lvl="1" eaLnBrk="1" hangingPunct="1">
              <a:defRPr/>
            </a:pPr>
            <a:r>
              <a:rPr lang="en-US" sz="1800" smtClean="0"/>
              <a:t>Gray boxes:             control logic</a:t>
            </a:r>
          </a:p>
          <a:p>
            <a:pPr lvl="2" eaLnBrk="1" hangingPunct="1">
              <a:defRPr/>
            </a:pPr>
            <a:r>
              <a:rPr lang="en-US" sz="1600" smtClean="0"/>
              <a:t>Describe in HCL</a:t>
            </a:r>
          </a:p>
          <a:p>
            <a:pPr lvl="1" eaLnBrk="1" hangingPunct="1">
              <a:defRPr/>
            </a:pPr>
            <a:r>
              <a:rPr lang="en-US" sz="1800" smtClean="0"/>
              <a:t>White ovals:                      labels for signals</a:t>
            </a:r>
          </a:p>
          <a:p>
            <a:pPr lvl="1" eaLnBrk="1" hangingPunct="1">
              <a:defRPr/>
            </a:pPr>
            <a:r>
              <a:rPr lang="en-US" sz="1800" smtClean="0"/>
              <a:t>Thick lines:                     32-bit word values</a:t>
            </a:r>
          </a:p>
          <a:p>
            <a:pPr lvl="1" eaLnBrk="1" hangingPunct="1">
              <a:defRPr/>
            </a:pPr>
            <a:r>
              <a:rPr lang="en-US" sz="1800" smtClean="0"/>
              <a:t>Thin lines:                         4-8 bit values</a:t>
            </a:r>
          </a:p>
          <a:p>
            <a:pPr lvl="1" eaLnBrk="1" hangingPunct="1">
              <a:defRPr/>
            </a:pPr>
            <a:r>
              <a:rPr lang="en-US" sz="1800" smtClean="0"/>
              <a:t>Dotted lines:                     1-bit values</a:t>
            </a:r>
          </a:p>
          <a:p>
            <a:pPr lvl="1" eaLnBrk="1" hangingPunct="1">
              <a:defRPr/>
            </a:pPr>
            <a:endParaRPr lang="en-US" sz="1800" smtClean="0"/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4168775" cy="61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Today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Control flow instructions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Hardware for sequential machine (SEQ)</a:t>
            </a:r>
          </a:p>
          <a:p>
            <a:pPr eaLnBrk="1" hangingPunct="1">
              <a:defRPr/>
            </a:pPr>
            <a:r>
              <a:rPr lang="en-US" smtClean="0"/>
              <a:t>Next time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Control logic for instruction execution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Timing and clocking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3563"/>
            <a:ext cx="9131300" cy="15621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smtClean="0"/>
              <a:t>Datapath Design III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4813" y="3498850"/>
            <a:ext cx="6165850" cy="24574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342" rIns="90342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Control logic for instruction execution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Timing and clocking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494088" y="760413"/>
            <a:ext cx="238125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98" tIns="25359" rIns="63398" bIns="25359">
            <a:spAutoFit/>
          </a:bodyPr>
          <a:lstStyle/>
          <a:p>
            <a:pPr defTabSz="911225" eaLnBrk="1" hangingPunct="1">
              <a:lnSpc>
                <a:spcPct val="87000"/>
              </a:lnSpc>
            </a:pPr>
            <a:r>
              <a:rPr lang="en-US" sz="3800"/>
              <a:t>Systems 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Logic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191000"/>
            <a:ext cx="8294687" cy="22415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Predefined Blocks</a:t>
            </a:r>
          </a:p>
          <a:p>
            <a:pPr lvl="1" eaLnBrk="1" hangingPunct="1">
              <a:defRPr/>
            </a:pPr>
            <a:r>
              <a:rPr lang="en-US" smtClean="0"/>
              <a:t>PC: Register containing PC</a:t>
            </a:r>
          </a:p>
          <a:p>
            <a:pPr lvl="1" eaLnBrk="1" hangingPunct="1">
              <a:defRPr/>
            </a:pPr>
            <a:r>
              <a:rPr lang="en-US" smtClean="0"/>
              <a:t>Instruction memory: Read 6 bytes (PC to PC+5)</a:t>
            </a:r>
          </a:p>
          <a:p>
            <a:pPr lvl="1" eaLnBrk="1" hangingPunct="1">
              <a:defRPr/>
            </a:pPr>
            <a:r>
              <a:rPr lang="en-US" smtClean="0"/>
              <a:t>Split: Divide instruction byte into icode and ifun</a:t>
            </a:r>
          </a:p>
          <a:p>
            <a:pPr lvl="1" eaLnBrk="1" hangingPunct="1">
              <a:defRPr/>
            </a:pPr>
            <a:r>
              <a:rPr lang="en-US" smtClean="0"/>
              <a:t>Align: Get fields for rA, rB, and valC</a:t>
            </a:r>
          </a:p>
        </p:txBody>
      </p:sp>
      <p:pic>
        <p:nvPicPr>
          <p:cNvPr id="16388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33400"/>
            <a:ext cx="53879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Logic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672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Control Logic</a:t>
            </a:r>
          </a:p>
          <a:p>
            <a:pPr lvl="1" eaLnBrk="1" hangingPunct="1">
              <a:defRPr/>
            </a:pPr>
            <a:r>
              <a:rPr lang="en-US" dirty="0" smtClean="0"/>
              <a:t>Instr. Valid: Is this instruction valid?</a:t>
            </a:r>
          </a:p>
          <a:p>
            <a:pPr lvl="1" eaLnBrk="1" hangingPunct="1">
              <a:defRPr/>
            </a:pPr>
            <a:r>
              <a:rPr lang="en-US" dirty="0" smtClean="0"/>
              <a:t>Need </a:t>
            </a:r>
            <a:r>
              <a:rPr lang="en-US" dirty="0" err="1" smtClean="0"/>
              <a:t>regids</a:t>
            </a:r>
            <a:r>
              <a:rPr lang="en-US" smtClean="0"/>
              <a:t>: Does this instruction have a register byte?</a:t>
            </a:r>
          </a:p>
          <a:p>
            <a:pPr lvl="1" eaLnBrk="1" hangingPunct="1">
              <a:defRPr/>
            </a:pPr>
            <a:r>
              <a:rPr lang="en-US" dirty="0" smtClean="0"/>
              <a:t>Need </a:t>
            </a:r>
            <a:r>
              <a:rPr lang="en-US" dirty="0" err="1" smtClean="0"/>
              <a:t>valC</a:t>
            </a:r>
            <a:r>
              <a:rPr lang="en-US" dirty="0" smtClean="0"/>
              <a:t>: Does this instruction have a constant word?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81000"/>
            <a:ext cx="53879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r>
              <a:rPr lang="en-US" dirty="0"/>
              <a:t>Fetch Control </a:t>
            </a:r>
            <a:r>
              <a:rPr lang="en-US" dirty="0" smtClean="0"/>
              <a:t>Logic in HCL</a:t>
            </a:r>
            <a:endParaRPr lang="en-US" dirty="0"/>
          </a:p>
        </p:txBody>
      </p:sp>
      <p:sp>
        <p:nvSpPr>
          <p:cNvPr id="381110" name="Text Box 182"/>
          <p:cNvSpPr txBox="1">
            <a:spLocks noChangeArrowheads="1"/>
          </p:cNvSpPr>
          <p:nvPr/>
        </p:nvSpPr>
        <p:spPr bwMode="auto">
          <a:xfrm>
            <a:off x="908050" y="3346450"/>
            <a:ext cx="8001000" cy="280076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code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INOP;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imem_icode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</a:pP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 Determine instruction function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ifun</a:t>
            </a:r>
            <a:r>
              <a:rPr lang="en-US" sz="1600" dirty="0" smtClean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: FNONE;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1: </a:t>
            </a:r>
            <a:r>
              <a:rPr lang="en-US" sz="1600" dirty="0" err="1" smtClean="0">
                <a:latin typeface="Courier New" pitchFamily="49" charset="0"/>
              </a:rPr>
              <a:t>imem_ifun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5099050" y="603250"/>
            <a:ext cx="3048000" cy="4114800"/>
            <a:chOff x="4337050" y="146050"/>
            <a:chExt cx="3048000" cy="411480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5327650" y="266065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Instruction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25" name="Line 221"/>
            <p:cNvSpPr>
              <a:spLocks noChangeShapeType="1"/>
            </p:cNvSpPr>
            <p:nvPr/>
          </p:nvSpPr>
          <p:spPr bwMode="auto">
            <a:xfrm flipV="1">
              <a:off x="6394450" y="3270250"/>
              <a:ext cx="0" cy="6096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231"/>
            <p:cNvSpPr>
              <a:spLocks noChangeArrowheads="1"/>
            </p:cNvSpPr>
            <p:nvPr/>
          </p:nvSpPr>
          <p:spPr bwMode="auto">
            <a:xfrm>
              <a:off x="6013450" y="3879850"/>
              <a:ext cx="762000" cy="38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PC</a:t>
              </a:r>
            </a:p>
          </p:txBody>
        </p:sp>
        <p:sp>
          <p:nvSpPr>
            <p:cNvPr id="32" name="Line 298"/>
            <p:cNvSpPr>
              <a:spLocks noChangeShapeType="1"/>
            </p:cNvSpPr>
            <p:nvPr/>
          </p:nvSpPr>
          <p:spPr bwMode="auto">
            <a:xfrm flipH="1" flipV="1">
              <a:off x="54800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Rectangle 327"/>
            <p:cNvSpPr>
              <a:spLocks noChangeArrowheads="1"/>
            </p:cNvSpPr>
            <p:nvPr/>
          </p:nvSpPr>
          <p:spPr bwMode="auto">
            <a:xfrm>
              <a:off x="5403850" y="197485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Split</a:t>
              </a:r>
            </a:p>
          </p:txBody>
        </p:sp>
        <p:sp>
          <p:nvSpPr>
            <p:cNvPr id="50" name="Line 328"/>
            <p:cNvSpPr>
              <a:spLocks noChangeShapeType="1"/>
            </p:cNvSpPr>
            <p:nvPr/>
          </p:nvSpPr>
          <p:spPr bwMode="auto">
            <a:xfrm flipV="1">
              <a:off x="5708650" y="2355850"/>
              <a:ext cx="0" cy="304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Rectangle 330"/>
            <p:cNvSpPr>
              <a:spLocks noChangeArrowheads="1"/>
            </p:cNvSpPr>
            <p:nvPr/>
          </p:nvSpPr>
          <p:spPr bwMode="auto">
            <a:xfrm>
              <a:off x="5721350" y="2386013"/>
              <a:ext cx="511679" cy="230832"/>
            </a:xfrm>
            <a:prstGeom prst="rect">
              <a:avLst/>
            </a:prstGeom>
            <a:noFill/>
            <a:ln w="28575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Byte 0</a:t>
              </a:r>
            </a:p>
          </p:txBody>
        </p:sp>
        <p:cxnSp>
          <p:nvCxnSpPr>
            <p:cNvPr id="53" name="Straight Arrow Connector 53"/>
            <p:cNvCxnSpPr>
              <a:cxnSpLocks noChangeShapeType="1"/>
              <a:stCxn id="18" idx="1"/>
            </p:cNvCxnSpPr>
            <p:nvPr/>
          </p:nvCxnSpPr>
          <p:spPr bwMode="auto">
            <a:xfrm rot="10800000">
              <a:off x="4489450" y="2965450"/>
              <a:ext cx="8382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sp>
          <p:nvSpPr>
            <p:cNvPr id="54" name="Oval 6"/>
            <p:cNvSpPr>
              <a:spLocks noChangeArrowheads="1"/>
            </p:cNvSpPr>
            <p:nvPr/>
          </p:nvSpPr>
          <p:spPr bwMode="auto">
            <a:xfrm>
              <a:off x="4337050" y="2965450"/>
              <a:ext cx="9144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55" name="AutoShape 301"/>
            <p:cNvSpPr>
              <a:spLocks noChangeArrowheads="1"/>
            </p:cNvSpPr>
            <p:nvPr/>
          </p:nvSpPr>
          <p:spPr bwMode="auto">
            <a:xfrm>
              <a:off x="52514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cxnSp>
          <p:nvCxnSpPr>
            <p:cNvPr id="56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4374357" y="2318544"/>
              <a:ext cx="1296987" cy="3175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/>
            </a:ln>
          </p:spPr>
        </p:cxnSp>
        <p:cxnSp>
          <p:nvCxnSpPr>
            <p:cNvPr id="57" name="Straight Arrow Connector 56"/>
            <p:cNvCxnSpPr>
              <a:cxnSpLocks noChangeShapeType="1"/>
              <a:endCxn id="55" idx="1"/>
            </p:cNvCxnSpPr>
            <p:nvPr/>
          </p:nvCxnSpPr>
          <p:spPr bwMode="auto">
            <a:xfrm>
              <a:off x="5022850" y="1670050"/>
              <a:ext cx="228600" cy="1588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triangle" w="med" len="med"/>
            </a:ln>
          </p:spPr>
        </p:cxnSp>
        <p:grpSp>
          <p:nvGrpSpPr>
            <p:cNvPr id="58" name="Group 316"/>
            <p:cNvGrpSpPr>
              <a:grpSpLocks/>
            </p:cNvGrpSpPr>
            <p:nvPr/>
          </p:nvGrpSpPr>
          <p:grpSpPr bwMode="auto">
            <a:xfrm>
              <a:off x="4946650" y="2889250"/>
              <a:ext cx="152400" cy="152400"/>
              <a:chOff x="240" y="4176"/>
              <a:chExt cx="192" cy="192"/>
            </a:xfrm>
          </p:grpSpPr>
          <p:sp>
            <p:nvSpPr>
              <p:cNvPr id="63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9" name="Line 298"/>
            <p:cNvSpPr>
              <a:spLocks noChangeShapeType="1"/>
            </p:cNvSpPr>
            <p:nvPr/>
          </p:nvSpPr>
          <p:spPr bwMode="auto">
            <a:xfrm flipH="1" flipV="1">
              <a:off x="5937250" y="146050"/>
              <a:ext cx="0" cy="1828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AutoShape 301"/>
            <p:cNvSpPr>
              <a:spLocks noChangeArrowheads="1"/>
            </p:cNvSpPr>
            <p:nvPr/>
          </p:nvSpPr>
          <p:spPr bwMode="auto">
            <a:xfrm>
              <a:off x="5708650" y="151765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72493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4167187" cy="1200150"/>
          </a:xfrm>
        </p:spPr>
        <p:txBody>
          <a:bodyPr/>
          <a:lstStyle/>
          <a:p>
            <a:pPr eaLnBrk="1" hangingPunct="1"/>
            <a:r>
              <a:rPr lang="en-US" smtClean="0"/>
              <a:t>Fetch Control Logic</a:t>
            </a:r>
          </a:p>
        </p:txBody>
      </p:sp>
      <p:pic>
        <p:nvPicPr>
          <p:cNvPr id="18435" name="Picture 18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"/>
            <a:ext cx="4186238" cy="402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pic>
      <p:sp>
        <p:nvSpPr>
          <p:cNvPr id="18436" name="Text Box 182"/>
          <p:cNvSpPr txBox="1">
            <a:spLocks noChangeArrowheads="1"/>
          </p:cNvSpPr>
          <p:nvPr/>
        </p:nvSpPr>
        <p:spPr bwMode="auto">
          <a:xfrm>
            <a:off x="457200" y="4419600"/>
            <a:ext cx="80010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bool need_regids =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IRRMOVL, IOPL, IPUSHL, IPOPL, 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	     IIRMOVL, IRMMOVL, IMRMOVL };</a:t>
            </a:r>
          </a:p>
          <a:p>
            <a:pPr algn="l">
              <a:lnSpc>
                <a:spcPct val="100000"/>
              </a:lnSpc>
            </a:pPr>
            <a:endParaRPr lang="en-US" sz="1600">
              <a:latin typeface="Courier New" pitchFamily="1" charset="0"/>
            </a:endParaRP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bool instr_valid = icode in 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{ INOP, IHALT, IRRMOVL, IIRMOVL, IRMMOVL, IMRMOVL,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       IOPL, IJXX, ICALL, IRET, IPUSHL, IPOPL };</a:t>
            </a:r>
          </a:p>
        </p:txBody>
      </p:sp>
      <p:grpSp>
        <p:nvGrpSpPr>
          <p:cNvPr id="381119" name="Group 191"/>
          <p:cNvGrpSpPr>
            <a:grpSpLocks/>
          </p:cNvGrpSpPr>
          <p:nvPr/>
        </p:nvGrpSpPr>
        <p:grpSpPr bwMode="auto">
          <a:xfrm>
            <a:off x="2838450" y="1066800"/>
            <a:ext cx="1733550" cy="3505200"/>
            <a:chOff x="1788" y="672"/>
            <a:chExt cx="1092" cy="2208"/>
          </a:xfrm>
        </p:grpSpPr>
        <p:sp>
          <p:nvSpPr>
            <p:cNvPr id="18438" name="Line 183"/>
            <p:cNvSpPr>
              <a:spLocks noChangeShapeType="1"/>
            </p:cNvSpPr>
            <p:nvPr/>
          </p:nvSpPr>
          <p:spPr bwMode="auto">
            <a:xfrm>
              <a:off x="2352" y="67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39" name="Line 184"/>
            <p:cNvSpPr>
              <a:spLocks noChangeShapeType="1"/>
            </p:cNvSpPr>
            <p:nvPr/>
          </p:nvSpPr>
          <p:spPr bwMode="auto">
            <a:xfrm>
              <a:off x="2352" y="86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0" name="Line 185"/>
            <p:cNvSpPr>
              <a:spLocks noChangeShapeType="1"/>
            </p:cNvSpPr>
            <p:nvPr/>
          </p:nvSpPr>
          <p:spPr bwMode="auto">
            <a:xfrm>
              <a:off x="2352" y="1104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1" name="Line 186"/>
            <p:cNvSpPr>
              <a:spLocks noChangeShapeType="1"/>
            </p:cNvSpPr>
            <p:nvPr/>
          </p:nvSpPr>
          <p:spPr bwMode="auto">
            <a:xfrm>
              <a:off x="2352" y="129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2" name="Line 187"/>
            <p:cNvSpPr>
              <a:spLocks noChangeShapeType="1"/>
            </p:cNvSpPr>
            <p:nvPr/>
          </p:nvSpPr>
          <p:spPr bwMode="auto">
            <a:xfrm>
              <a:off x="2352" y="1536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3" name="Line 188"/>
            <p:cNvSpPr>
              <a:spLocks noChangeShapeType="1"/>
            </p:cNvSpPr>
            <p:nvPr/>
          </p:nvSpPr>
          <p:spPr bwMode="auto">
            <a:xfrm>
              <a:off x="2352" y="2400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4" name="Line 189"/>
            <p:cNvSpPr>
              <a:spLocks noChangeShapeType="1"/>
            </p:cNvSpPr>
            <p:nvPr/>
          </p:nvSpPr>
          <p:spPr bwMode="auto">
            <a:xfrm>
              <a:off x="2352" y="2592"/>
              <a:ext cx="52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8445" name="Freeform 190"/>
            <p:cNvSpPr>
              <a:spLocks/>
            </p:cNvSpPr>
            <p:nvPr/>
          </p:nvSpPr>
          <p:spPr bwMode="auto">
            <a:xfrm>
              <a:off x="1788" y="672"/>
              <a:ext cx="564" cy="2208"/>
            </a:xfrm>
            <a:custGeom>
              <a:avLst/>
              <a:gdLst>
                <a:gd name="T0" fmla="*/ 0 w 564"/>
                <a:gd name="T1" fmla="*/ 2208 h 2208"/>
                <a:gd name="T2" fmla="*/ 420 w 564"/>
                <a:gd name="T3" fmla="*/ 2112 h 2208"/>
                <a:gd name="T4" fmla="*/ 564 w 564"/>
                <a:gd name="T5" fmla="*/ 2016 h 2208"/>
                <a:gd name="T6" fmla="*/ 564 w 564"/>
                <a:gd name="T7" fmla="*/ 1920 h 2208"/>
                <a:gd name="T8" fmla="*/ 564 w 564"/>
                <a:gd name="T9" fmla="*/ 0 h 22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4" h="2208">
                  <a:moveTo>
                    <a:pt x="0" y="2208"/>
                  </a:moveTo>
                  <a:lnTo>
                    <a:pt x="420" y="2112"/>
                  </a:lnTo>
                  <a:lnTo>
                    <a:pt x="564" y="2016"/>
                  </a:lnTo>
                  <a:lnTo>
                    <a:pt x="564" y="1920"/>
                  </a:lnTo>
                  <a:lnTo>
                    <a:pt x="56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Decode Logic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662487" cy="2590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Register File</a:t>
            </a:r>
          </a:p>
          <a:p>
            <a:pPr lvl="1" eaLnBrk="1" hangingPunct="1">
              <a:defRPr/>
            </a:pPr>
            <a:r>
              <a:rPr lang="en-US" smtClean="0"/>
              <a:t>Read ports A, B</a:t>
            </a:r>
          </a:p>
          <a:p>
            <a:pPr lvl="1" eaLnBrk="1" hangingPunct="1">
              <a:defRPr/>
            </a:pPr>
            <a:r>
              <a:rPr lang="en-US" smtClean="0"/>
              <a:t>Write ports E, M</a:t>
            </a:r>
          </a:p>
          <a:p>
            <a:pPr lvl="1" eaLnBrk="1" hangingPunct="1">
              <a:defRPr/>
            </a:pPr>
            <a:r>
              <a:rPr lang="en-US" smtClean="0"/>
              <a:t>Addresses are register IDs or 8 (no access)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14400"/>
            <a:ext cx="38989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290513" y="3505200"/>
            <a:ext cx="466248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1" charset="2"/>
              <a:buNone/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Logic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1" charset="2"/>
              <a:buChar char="n"/>
              <a:defRPr/>
            </a:pPr>
            <a:r>
              <a:rPr lang="en-US" sz="2000"/>
              <a:t>srcA, srcB: read port addresses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1" charset="2"/>
              <a:buChar char="n"/>
              <a:defRPr/>
            </a:pPr>
            <a:r>
              <a:rPr lang="en-US" sz="2000"/>
              <a:t>dstA, dstB: write port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Source</a:t>
            </a:r>
          </a:p>
        </p:txBody>
      </p:sp>
      <p:grpSp>
        <p:nvGrpSpPr>
          <p:cNvPr id="20483" name="Group 79"/>
          <p:cNvGrpSpPr>
            <a:grpSpLocks/>
          </p:cNvGrpSpPr>
          <p:nvPr/>
        </p:nvGrpSpPr>
        <p:grpSpPr bwMode="auto">
          <a:xfrm>
            <a:off x="2286000" y="685800"/>
            <a:ext cx="7010400" cy="4419600"/>
            <a:chOff x="576" y="624"/>
            <a:chExt cx="4416" cy="2784"/>
          </a:xfrm>
        </p:grpSpPr>
        <p:sp>
          <p:nvSpPr>
            <p:cNvPr id="20485" name="Text Box 4"/>
            <p:cNvSpPr txBox="1">
              <a:spLocks noChangeArrowheads="1"/>
            </p:cNvSpPr>
            <p:nvPr/>
          </p:nvSpPr>
          <p:spPr bwMode="auto">
            <a:xfrm>
              <a:off x="1344" y="6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0486" name="Text Box 17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R[rA]</a:t>
              </a:r>
            </a:p>
          </p:txBody>
        </p:sp>
        <p:sp>
          <p:nvSpPr>
            <p:cNvPr id="20487" name="Text Box 19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488" name="Text Box 20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489" name="Text Box 21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20490" name="Text Box 45"/>
            <p:cNvSpPr txBox="1">
              <a:spLocks noChangeArrowheads="1"/>
            </p:cNvSpPr>
            <p:nvPr/>
          </p:nvSpPr>
          <p:spPr bwMode="auto">
            <a:xfrm>
              <a:off x="1344" y="11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0491" name="Text Box 47"/>
            <p:cNvSpPr txBox="1">
              <a:spLocks noChangeArrowheads="1"/>
            </p:cNvSpPr>
            <p:nvPr/>
          </p:nvSpPr>
          <p:spPr bwMode="auto">
            <a:xfrm>
              <a:off x="1344" y="129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R[rA]</a:t>
              </a:r>
            </a:p>
          </p:txBody>
        </p:sp>
        <p:sp>
          <p:nvSpPr>
            <p:cNvPr id="20492" name="Text Box 49"/>
            <p:cNvSpPr txBox="1">
              <a:spLocks noChangeArrowheads="1"/>
            </p:cNvSpPr>
            <p:nvPr/>
          </p:nvSpPr>
          <p:spPr bwMode="auto">
            <a:xfrm>
              <a:off x="1344" y="12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493" name="Text Box 50"/>
            <p:cNvSpPr txBox="1">
              <a:spLocks noChangeArrowheads="1"/>
            </p:cNvSpPr>
            <p:nvPr/>
          </p:nvSpPr>
          <p:spPr bwMode="auto">
            <a:xfrm>
              <a:off x="576" y="12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494" name="Text Box 51"/>
            <p:cNvSpPr txBox="1">
              <a:spLocks noChangeArrowheads="1"/>
            </p:cNvSpPr>
            <p:nvPr/>
          </p:nvSpPr>
          <p:spPr bwMode="auto">
            <a:xfrm>
              <a:off x="3216" y="129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operand A</a:t>
              </a:r>
            </a:p>
          </p:txBody>
        </p:sp>
        <p:sp>
          <p:nvSpPr>
            <p:cNvPr id="20495" name="Text Box 53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0496" name="Text Box 55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20497" name="Text Box 57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498" name="Text Box 58"/>
            <p:cNvSpPr txBox="1">
              <a:spLocks noChangeArrowheads="1"/>
            </p:cNvSpPr>
            <p:nvPr/>
          </p:nvSpPr>
          <p:spPr bwMode="auto">
            <a:xfrm>
              <a:off x="576" y="177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499" name="Text Box 59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20500" name="Text Box 61"/>
            <p:cNvSpPr txBox="1">
              <a:spLocks noChangeArrowheads="1"/>
            </p:cNvSpPr>
            <p:nvPr/>
          </p:nvSpPr>
          <p:spPr bwMode="auto">
            <a:xfrm>
              <a:off x="1344" y="20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0501" name="Text Box 62"/>
            <p:cNvSpPr txBox="1">
              <a:spLocks noChangeArrowheads="1"/>
            </p:cNvSpPr>
            <p:nvPr/>
          </p:nvSpPr>
          <p:spPr bwMode="auto">
            <a:xfrm>
              <a:off x="1344" y="225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0502" name="Text Box 63"/>
            <p:cNvSpPr txBox="1">
              <a:spLocks noChangeArrowheads="1"/>
            </p:cNvSpPr>
            <p:nvPr/>
          </p:nvSpPr>
          <p:spPr bwMode="auto">
            <a:xfrm>
              <a:off x="1344" y="22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503" name="Text Box 64"/>
            <p:cNvSpPr txBox="1">
              <a:spLocks noChangeArrowheads="1"/>
            </p:cNvSpPr>
            <p:nvPr/>
          </p:nvSpPr>
          <p:spPr bwMode="auto">
            <a:xfrm>
              <a:off x="576" y="22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504" name="Text Box 65"/>
            <p:cNvSpPr txBox="1">
              <a:spLocks noChangeArrowheads="1"/>
            </p:cNvSpPr>
            <p:nvPr/>
          </p:nvSpPr>
          <p:spPr bwMode="auto">
            <a:xfrm>
              <a:off x="3216" y="225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  <p:sp>
          <p:nvSpPr>
            <p:cNvPr id="20505" name="Text Box 66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0506" name="Text Box 70"/>
            <p:cNvSpPr txBox="1">
              <a:spLocks noChangeArrowheads="1"/>
            </p:cNvSpPr>
            <p:nvPr/>
          </p:nvSpPr>
          <p:spPr bwMode="auto">
            <a:xfrm>
              <a:off x="1344" y="321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20507" name="Text Box 71"/>
            <p:cNvSpPr txBox="1">
              <a:spLocks noChangeArrowheads="1"/>
            </p:cNvSpPr>
            <p:nvPr/>
          </p:nvSpPr>
          <p:spPr bwMode="auto">
            <a:xfrm>
              <a:off x="1344" y="32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508" name="Text Box 72"/>
            <p:cNvSpPr txBox="1">
              <a:spLocks noChangeArrowheads="1"/>
            </p:cNvSpPr>
            <p:nvPr/>
          </p:nvSpPr>
          <p:spPr bwMode="auto">
            <a:xfrm>
              <a:off x="576" y="321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509" name="Text Box 73"/>
            <p:cNvSpPr txBox="1">
              <a:spLocks noChangeArrowheads="1"/>
            </p:cNvSpPr>
            <p:nvPr/>
          </p:nvSpPr>
          <p:spPr bwMode="auto">
            <a:xfrm>
              <a:off x="3216" y="32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  <p:sp>
          <p:nvSpPr>
            <p:cNvPr id="20510" name="Text Box 74"/>
            <p:cNvSpPr txBox="1">
              <a:spLocks noChangeArrowheads="1"/>
            </p:cNvSpPr>
            <p:nvPr/>
          </p:nvSpPr>
          <p:spPr bwMode="auto">
            <a:xfrm>
              <a:off x="1344" y="30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0511" name="Text Box 75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0512" name="Text Box 7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0513" name="Text Box 77"/>
            <p:cNvSpPr txBox="1">
              <a:spLocks noChangeArrowheads="1"/>
            </p:cNvSpPr>
            <p:nvPr/>
          </p:nvSpPr>
          <p:spPr bwMode="auto">
            <a:xfrm>
              <a:off x="576" y="273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20514" name="Text Box 78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operand</a:t>
              </a:r>
            </a:p>
          </p:txBody>
        </p:sp>
      </p:grpSp>
      <p:sp>
        <p:nvSpPr>
          <p:cNvPr id="20484" name="Text Box 80"/>
          <p:cNvSpPr txBox="1">
            <a:spLocks noChangeArrowheads="1"/>
          </p:cNvSpPr>
          <p:nvPr/>
        </p:nvSpPr>
        <p:spPr bwMode="auto">
          <a:xfrm>
            <a:off x="609600" y="5181600"/>
            <a:ext cx="8001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srcA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IRRMOVL, IRMMOVL, IOPL, IPUSHL  } : rA;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IPOPL, IRET } : RESP;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1 : RNONE;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Executing Jumps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048000"/>
            <a:ext cx="4070350" cy="33845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Fetch</a:t>
            </a:r>
          </a:p>
          <a:p>
            <a:pPr lvl="1" eaLnBrk="1" hangingPunct="1">
              <a:defRPr/>
            </a:pPr>
            <a:r>
              <a:rPr lang="en-US" sz="1800" smtClean="0"/>
              <a:t>Read 5 bytes</a:t>
            </a:r>
          </a:p>
          <a:p>
            <a:pPr lvl="1" eaLnBrk="1" hangingPunct="1">
              <a:defRPr/>
            </a:pPr>
            <a:r>
              <a:rPr lang="en-US" sz="1800" smtClean="0"/>
              <a:t>Increment PC by 5</a:t>
            </a:r>
          </a:p>
          <a:p>
            <a:pPr marL="0" indent="0" eaLnBrk="1" hangingPunct="1">
              <a:defRPr/>
            </a:pPr>
            <a:r>
              <a:rPr lang="en-US" sz="2000" smtClean="0"/>
              <a:t>Decode</a:t>
            </a:r>
          </a:p>
          <a:p>
            <a:pPr lvl="1" eaLnBrk="1" hangingPunct="1">
              <a:defRPr/>
            </a:pPr>
            <a:r>
              <a:rPr lang="en-US" sz="1800" smtClean="0"/>
              <a:t>Do nothing</a:t>
            </a:r>
          </a:p>
          <a:p>
            <a:pPr marL="0" indent="0" eaLnBrk="1" hangingPunct="1">
              <a:defRPr/>
            </a:pPr>
            <a:r>
              <a:rPr lang="en-US" sz="2000" smtClean="0"/>
              <a:t>Execute</a:t>
            </a:r>
          </a:p>
          <a:p>
            <a:pPr lvl="1" eaLnBrk="1" hangingPunct="1">
              <a:defRPr/>
            </a:pPr>
            <a:r>
              <a:rPr lang="en-US" sz="1800" smtClean="0"/>
              <a:t>Determine whether to take branch based on jump condition and condition codes</a:t>
            </a:r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048000"/>
            <a:ext cx="4071937" cy="33845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Memory</a:t>
            </a:r>
          </a:p>
          <a:p>
            <a:pPr lvl="1" eaLnBrk="1" hangingPunct="1">
              <a:defRPr/>
            </a:pPr>
            <a:r>
              <a:rPr lang="en-US" sz="1800" smtClean="0"/>
              <a:t>Do nothing</a:t>
            </a:r>
          </a:p>
          <a:p>
            <a:pPr marL="0" indent="0" eaLnBrk="1" hangingPunct="1">
              <a:defRPr/>
            </a:pPr>
            <a:r>
              <a:rPr lang="en-US" sz="2000" smtClean="0"/>
              <a:t>Write back</a:t>
            </a:r>
          </a:p>
          <a:p>
            <a:pPr lvl="1" eaLnBrk="1" hangingPunct="1">
              <a:defRPr/>
            </a:pPr>
            <a:r>
              <a:rPr lang="en-US" sz="1800" smtClean="0"/>
              <a:t>Do nothing</a:t>
            </a:r>
          </a:p>
          <a:p>
            <a:pPr marL="0" indent="0" eaLnBrk="1" hangingPunct="1">
              <a:defRPr/>
            </a:pPr>
            <a:r>
              <a:rPr lang="en-US" sz="2000" smtClean="0"/>
              <a:t>PC Update</a:t>
            </a:r>
          </a:p>
          <a:p>
            <a:pPr lvl="1" eaLnBrk="1" hangingPunct="1">
              <a:defRPr/>
            </a:pPr>
            <a:r>
              <a:rPr lang="en-US" sz="1800" smtClean="0"/>
              <a:t>Set PC to Dest if branch taken or to incremented PC if not branch</a:t>
            </a:r>
          </a:p>
        </p:txBody>
      </p:sp>
      <p:grpSp>
        <p:nvGrpSpPr>
          <p:cNvPr id="4101" name="Group 42"/>
          <p:cNvGrpSpPr>
            <a:grpSpLocks/>
          </p:cNvGrpSpPr>
          <p:nvPr/>
        </p:nvGrpSpPr>
        <p:grpSpPr bwMode="auto">
          <a:xfrm>
            <a:off x="2286000" y="1143000"/>
            <a:ext cx="6116638" cy="1752600"/>
            <a:chOff x="336" y="768"/>
            <a:chExt cx="3853" cy="1104"/>
          </a:xfrm>
        </p:grpSpPr>
        <p:sp>
          <p:nvSpPr>
            <p:cNvPr id="4102" name="Rectangle 18"/>
            <p:cNvSpPr>
              <a:spLocks noChangeArrowheads="1"/>
            </p:cNvSpPr>
            <p:nvPr/>
          </p:nvSpPr>
          <p:spPr bwMode="auto">
            <a:xfrm>
              <a:off x="336" y="768"/>
              <a:ext cx="2909" cy="110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103" name="Rectangle 19"/>
            <p:cNvSpPr>
              <a:spLocks noChangeArrowheads="1"/>
            </p:cNvSpPr>
            <p:nvPr/>
          </p:nvSpPr>
          <p:spPr bwMode="auto">
            <a:xfrm>
              <a:off x="480" y="816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jXX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4104" name="Group 20"/>
            <p:cNvGrpSpPr>
              <a:grpSpLocks/>
            </p:cNvGrpSpPr>
            <p:nvPr/>
          </p:nvGrpSpPr>
          <p:grpSpPr bwMode="auto">
            <a:xfrm>
              <a:off x="1200" y="816"/>
              <a:ext cx="384" cy="192"/>
              <a:chOff x="1296" y="2544"/>
              <a:chExt cx="384" cy="192"/>
            </a:xfrm>
          </p:grpSpPr>
          <p:sp>
            <p:nvSpPr>
              <p:cNvPr id="4120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4121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4122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4105" name="Rectangle 25"/>
            <p:cNvSpPr>
              <a:spLocks noChangeArrowheads="1"/>
            </p:cNvSpPr>
            <p:nvPr/>
          </p:nvSpPr>
          <p:spPr bwMode="auto">
            <a:xfrm>
              <a:off x="1584" y="816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4106" name="Group 27"/>
            <p:cNvGrpSpPr>
              <a:grpSpLocks/>
            </p:cNvGrpSpPr>
            <p:nvPr/>
          </p:nvGrpSpPr>
          <p:grpSpPr bwMode="auto">
            <a:xfrm>
              <a:off x="1200" y="1056"/>
              <a:ext cx="384" cy="192"/>
              <a:chOff x="1296" y="2544"/>
              <a:chExt cx="384" cy="192"/>
            </a:xfrm>
          </p:grpSpPr>
          <p:sp>
            <p:nvSpPr>
              <p:cNvPr id="4117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4118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4119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4107" name="Rectangle 31"/>
            <p:cNvSpPr>
              <a:spLocks noChangeArrowheads="1"/>
            </p:cNvSpPr>
            <p:nvPr/>
          </p:nvSpPr>
          <p:spPr bwMode="auto">
            <a:xfrm>
              <a:off x="480" y="1056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fall thru:</a:t>
              </a:r>
            </a:p>
          </p:txBody>
        </p:sp>
        <p:grpSp>
          <p:nvGrpSpPr>
            <p:cNvPr id="4108" name="Group 33"/>
            <p:cNvGrpSpPr>
              <a:grpSpLocks/>
            </p:cNvGrpSpPr>
            <p:nvPr/>
          </p:nvGrpSpPr>
          <p:grpSpPr bwMode="auto">
            <a:xfrm>
              <a:off x="1200" y="1536"/>
              <a:ext cx="384" cy="192"/>
              <a:chOff x="1296" y="2544"/>
              <a:chExt cx="384" cy="192"/>
            </a:xfrm>
          </p:grpSpPr>
          <p:sp>
            <p:nvSpPr>
              <p:cNvPr id="4114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4115" name="Rectangle 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4116" name="Rectangle 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4109" name="Rectangle 37"/>
            <p:cNvSpPr>
              <a:spLocks noChangeArrowheads="1"/>
            </p:cNvSpPr>
            <p:nvPr/>
          </p:nvSpPr>
          <p:spPr bwMode="auto">
            <a:xfrm>
              <a:off x="480" y="1536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  <p:sp>
          <p:nvSpPr>
            <p:cNvPr id="4110" name="Line 38"/>
            <p:cNvSpPr>
              <a:spLocks noChangeShapeType="1"/>
            </p:cNvSpPr>
            <p:nvPr/>
          </p:nvSpPr>
          <p:spPr bwMode="auto">
            <a:xfrm flipH="1">
              <a:off x="1584" y="115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111" name="Line 39"/>
            <p:cNvSpPr>
              <a:spLocks noChangeShapeType="1"/>
            </p:cNvSpPr>
            <p:nvPr/>
          </p:nvSpPr>
          <p:spPr bwMode="auto">
            <a:xfrm flipH="1">
              <a:off x="1584" y="1632"/>
              <a:ext cx="182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112" name="Text Box 40"/>
            <p:cNvSpPr txBox="1">
              <a:spLocks noChangeArrowheads="1"/>
            </p:cNvSpPr>
            <p:nvPr/>
          </p:nvSpPr>
          <p:spPr bwMode="auto">
            <a:xfrm>
              <a:off x="3475" y="997"/>
              <a:ext cx="71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2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/>
              <a:r>
                <a:rPr lang="en-US"/>
                <a:t>Not taken</a:t>
              </a:r>
            </a:p>
          </p:txBody>
        </p:sp>
        <p:sp>
          <p:nvSpPr>
            <p:cNvPr id="4113" name="Text Box 41"/>
            <p:cNvSpPr txBox="1">
              <a:spLocks noChangeArrowheads="1"/>
            </p:cNvSpPr>
            <p:nvPr/>
          </p:nvSpPr>
          <p:spPr bwMode="auto">
            <a:xfrm>
              <a:off x="3462" y="1562"/>
              <a:ext cx="474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2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/>
              <a:r>
                <a:rPr lang="en-US"/>
                <a:t>Taken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 Destination</a:t>
            </a:r>
          </a:p>
        </p:txBody>
      </p:sp>
      <p:grpSp>
        <p:nvGrpSpPr>
          <p:cNvPr id="21507" name="Group 76"/>
          <p:cNvGrpSpPr>
            <a:grpSpLocks/>
          </p:cNvGrpSpPr>
          <p:nvPr/>
        </p:nvGrpSpPr>
        <p:grpSpPr bwMode="auto">
          <a:xfrm>
            <a:off x="2514600" y="685800"/>
            <a:ext cx="7010400" cy="4419600"/>
            <a:chOff x="1584" y="432"/>
            <a:chExt cx="4416" cy="2784"/>
          </a:xfrm>
        </p:grpSpPr>
        <p:sp>
          <p:nvSpPr>
            <p:cNvPr id="21509" name="Text Box 62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1510" name="Text Box 63"/>
            <p:cNvSpPr txBox="1">
              <a:spLocks noChangeArrowheads="1"/>
            </p:cNvSpPr>
            <p:nvPr/>
          </p:nvSpPr>
          <p:spPr bwMode="auto">
            <a:xfrm>
              <a:off x="4224" y="206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21511" name="Text Box 56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" charset="2"/>
                </a:rPr>
                <a:t>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21512" name="Text Box 60"/>
            <p:cNvSpPr txBox="1">
              <a:spLocks noChangeArrowheads="1"/>
            </p:cNvSpPr>
            <p:nvPr/>
          </p:nvSpPr>
          <p:spPr bwMode="auto">
            <a:xfrm>
              <a:off x="4224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21513" name="Text Box 53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1514" name="Text Box 54"/>
            <p:cNvSpPr txBox="1">
              <a:spLocks noChangeArrowheads="1"/>
            </p:cNvSpPr>
            <p:nvPr/>
          </p:nvSpPr>
          <p:spPr bwMode="auto">
            <a:xfrm>
              <a:off x="4224" y="110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None</a:t>
              </a:r>
            </a:p>
          </p:txBody>
        </p:sp>
        <p:sp>
          <p:nvSpPr>
            <p:cNvPr id="21515" name="Text Box 46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R[rB]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21516" name="Text Box 4"/>
            <p:cNvSpPr txBox="1">
              <a:spLocks noChangeArrowheads="1"/>
            </p:cNvSpPr>
            <p:nvPr/>
          </p:nvSpPr>
          <p:spPr bwMode="auto">
            <a:xfrm>
              <a:off x="2352" y="4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1517" name="Text Box 7"/>
            <p:cNvSpPr txBox="1">
              <a:spLocks noChangeArrowheads="1"/>
            </p:cNvSpPr>
            <p:nvPr/>
          </p:nvSpPr>
          <p:spPr bwMode="auto">
            <a:xfrm>
              <a:off x="1584" y="6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18" name="Text Box 9"/>
            <p:cNvSpPr txBox="1">
              <a:spLocks noChangeArrowheads="1"/>
            </p:cNvSpPr>
            <p:nvPr/>
          </p:nvSpPr>
          <p:spPr bwMode="auto">
            <a:xfrm>
              <a:off x="2352" y="91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1519" name="Text Box 11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20" name="Text Box 14"/>
            <p:cNvSpPr txBox="1">
              <a:spLocks noChangeArrowheads="1"/>
            </p:cNvSpPr>
            <p:nvPr/>
          </p:nvSpPr>
          <p:spPr bwMode="auto">
            <a:xfrm>
              <a:off x="2352" y="139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1521" name="Text Box 16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22" name="Text Box 19"/>
            <p:cNvSpPr txBox="1">
              <a:spLocks noChangeArrowheads="1"/>
            </p:cNvSpPr>
            <p:nvPr/>
          </p:nvSpPr>
          <p:spPr bwMode="auto">
            <a:xfrm>
              <a:off x="2352" y="187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1523" name="Text Box 21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24" name="Text Box 24"/>
            <p:cNvSpPr txBox="1">
              <a:spLocks noChangeArrowheads="1"/>
            </p:cNvSpPr>
            <p:nvPr/>
          </p:nvSpPr>
          <p:spPr bwMode="auto">
            <a:xfrm>
              <a:off x="2352" y="235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1525" name="Text Box 29"/>
            <p:cNvSpPr txBox="1">
              <a:spLocks noChangeArrowheads="1"/>
            </p:cNvSpPr>
            <p:nvPr/>
          </p:nvSpPr>
          <p:spPr bwMode="auto">
            <a:xfrm>
              <a:off x="2352" y="28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1526" name="Text Box 40"/>
            <p:cNvSpPr txBox="1">
              <a:spLocks noChangeArrowheads="1"/>
            </p:cNvSpPr>
            <p:nvPr/>
          </p:nvSpPr>
          <p:spPr bwMode="auto">
            <a:xfrm>
              <a:off x="1584" y="110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27" name="Text Box 41"/>
            <p:cNvSpPr txBox="1">
              <a:spLocks noChangeArrowheads="1"/>
            </p:cNvSpPr>
            <p:nvPr/>
          </p:nvSpPr>
          <p:spPr bwMode="auto">
            <a:xfrm>
              <a:off x="1584" y="158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28" name="Text Box 42"/>
            <p:cNvSpPr txBox="1">
              <a:spLocks noChangeArrowheads="1"/>
            </p:cNvSpPr>
            <p:nvPr/>
          </p:nvSpPr>
          <p:spPr bwMode="auto">
            <a:xfrm>
              <a:off x="1584" y="206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29" name="Text Box 43"/>
            <p:cNvSpPr txBox="1">
              <a:spLocks noChangeArrowheads="1"/>
            </p:cNvSpPr>
            <p:nvPr/>
          </p:nvSpPr>
          <p:spPr bwMode="auto">
            <a:xfrm>
              <a:off x="1584" y="254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30" name="Text Box 44"/>
            <p:cNvSpPr txBox="1">
              <a:spLocks noChangeArrowheads="1"/>
            </p:cNvSpPr>
            <p:nvPr/>
          </p:nvSpPr>
          <p:spPr bwMode="auto">
            <a:xfrm>
              <a:off x="1584" y="30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Write-back</a:t>
              </a:r>
            </a:p>
          </p:txBody>
        </p:sp>
        <p:sp>
          <p:nvSpPr>
            <p:cNvPr id="21531" name="Text Box 50"/>
            <p:cNvSpPr txBox="1">
              <a:spLocks noChangeArrowheads="1"/>
            </p:cNvSpPr>
            <p:nvPr/>
          </p:nvSpPr>
          <p:spPr bwMode="auto">
            <a:xfrm>
              <a:off x="4224" y="6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 back result</a:t>
              </a:r>
            </a:p>
          </p:txBody>
        </p:sp>
        <p:sp>
          <p:nvSpPr>
            <p:cNvPr id="21532" name="Text Box 52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33" name="Text Box 70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" charset="2"/>
                </a:rPr>
                <a:t>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21534" name="Text Box 71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35" name="Text Box 72"/>
            <p:cNvSpPr txBox="1">
              <a:spLocks noChangeArrowheads="1"/>
            </p:cNvSpPr>
            <p:nvPr/>
          </p:nvSpPr>
          <p:spPr bwMode="auto">
            <a:xfrm>
              <a:off x="4224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21536" name="Text Box 73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" charset="2"/>
                </a:rPr>
                <a:t>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21537" name="Text Box 74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1538" name="Text Box 75"/>
            <p:cNvSpPr txBox="1">
              <a:spLocks noChangeArrowheads="1"/>
            </p:cNvSpPr>
            <p:nvPr/>
          </p:nvSpPr>
          <p:spPr bwMode="auto">
            <a:xfrm>
              <a:off x="4224" y="30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</p:grpSp>
      <p:sp>
        <p:nvSpPr>
          <p:cNvPr id="21508" name="Text Box 77"/>
          <p:cNvSpPr txBox="1">
            <a:spLocks noChangeArrowheads="1"/>
          </p:cNvSpPr>
          <p:nvPr/>
        </p:nvSpPr>
        <p:spPr bwMode="auto">
          <a:xfrm>
            <a:off x="533400" y="5181600"/>
            <a:ext cx="8001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dstE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IRRMOVL, IIRMOVL, IOPL} : rB;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IPUSHL, IPOPL, ICALL, IRET } : RESP;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1 : RNONE;  # Don't need register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Execute Logic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4586287" cy="521335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smtClean="0"/>
              <a:t>Units</a:t>
            </a:r>
          </a:p>
          <a:p>
            <a:pPr lvl="1" eaLnBrk="1" hangingPunct="1">
              <a:defRPr/>
            </a:pPr>
            <a:r>
              <a:rPr lang="en-US" sz="1800" smtClean="0"/>
              <a:t>ALU</a:t>
            </a:r>
          </a:p>
          <a:p>
            <a:pPr lvl="2" eaLnBrk="1" hangingPunct="1">
              <a:defRPr/>
            </a:pPr>
            <a:r>
              <a:rPr lang="en-US" sz="1600" smtClean="0"/>
              <a:t>Implements 4 required functions</a:t>
            </a:r>
          </a:p>
          <a:p>
            <a:pPr lvl="2" eaLnBrk="1" hangingPunct="1">
              <a:defRPr/>
            </a:pPr>
            <a:r>
              <a:rPr lang="en-US" sz="1600" smtClean="0"/>
              <a:t>Generates condition code values</a:t>
            </a:r>
          </a:p>
          <a:p>
            <a:pPr lvl="1" eaLnBrk="1" hangingPunct="1">
              <a:defRPr/>
            </a:pPr>
            <a:r>
              <a:rPr lang="en-US" sz="1800" smtClean="0"/>
              <a:t>CC</a:t>
            </a:r>
          </a:p>
          <a:p>
            <a:pPr lvl="2" eaLnBrk="1" hangingPunct="1">
              <a:defRPr/>
            </a:pPr>
            <a:r>
              <a:rPr lang="en-US" sz="1600" smtClean="0"/>
              <a:t>Register with 3 condition code bits</a:t>
            </a:r>
          </a:p>
          <a:p>
            <a:pPr lvl="1" eaLnBrk="1" hangingPunct="1">
              <a:defRPr/>
            </a:pPr>
            <a:r>
              <a:rPr lang="en-US" sz="1800" smtClean="0"/>
              <a:t>bcond</a:t>
            </a:r>
          </a:p>
          <a:p>
            <a:pPr lvl="2" eaLnBrk="1" hangingPunct="1">
              <a:defRPr/>
            </a:pPr>
            <a:r>
              <a:rPr lang="en-US" sz="1600" smtClean="0"/>
              <a:t>Computes branch flag</a:t>
            </a:r>
          </a:p>
          <a:p>
            <a:pPr eaLnBrk="1" hangingPunct="1">
              <a:defRPr/>
            </a:pPr>
            <a:r>
              <a:rPr lang="en-US" sz="2000" smtClean="0"/>
              <a:t>Control Logic</a:t>
            </a:r>
          </a:p>
          <a:p>
            <a:pPr lvl="1" eaLnBrk="1" hangingPunct="1">
              <a:defRPr/>
            </a:pPr>
            <a:r>
              <a:rPr lang="en-US" sz="1800" smtClean="0"/>
              <a:t>Set CC: Should condition code register be loaded?</a:t>
            </a:r>
          </a:p>
          <a:p>
            <a:pPr lvl="1" eaLnBrk="1" hangingPunct="1">
              <a:defRPr/>
            </a:pPr>
            <a:r>
              <a:rPr lang="en-US" sz="1800" smtClean="0"/>
              <a:t>ALU A: Input A to ALU</a:t>
            </a:r>
          </a:p>
          <a:p>
            <a:pPr lvl="1" eaLnBrk="1" hangingPunct="1">
              <a:defRPr/>
            </a:pPr>
            <a:r>
              <a:rPr lang="en-US" sz="1800" smtClean="0"/>
              <a:t>ALU B: Input B to ALU</a:t>
            </a:r>
          </a:p>
          <a:p>
            <a:pPr lvl="1" eaLnBrk="1" hangingPunct="1">
              <a:defRPr/>
            </a:pPr>
            <a:r>
              <a:rPr lang="en-US" sz="1800" smtClean="0"/>
              <a:t>ALU fun: What function should ALU compute?</a:t>
            </a:r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057400"/>
            <a:ext cx="4056063" cy="313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76200"/>
            <a:ext cx="8704262" cy="779463"/>
          </a:xfrm>
        </p:spPr>
        <p:txBody>
          <a:bodyPr/>
          <a:lstStyle/>
          <a:p>
            <a:pPr eaLnBrk="1" hangingPunct="1"/>
            <a:r>
              <a:rPr lang="en-US" smtClean="0"/>
              <a:t>ALU A Input</a:t>
            </a:r>
          </a:p>
        </p:txBody>
      </p:sp>
      <p:sp>
        <p:nvSpPr>
          <p:cNvPr id="23555" name="Text Box 7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grpSp>
        <p:nvGrpSpPr>
          <p:cNvPr id="23556" name="Group 77"/>
          <p:cNvGrpSpPr>
            <a:grpSpLocks/>
          </p:cNvGrpSpPr>
          <p:nvPr/>
        </p:nvGrpSpPr>
        <p:grpSpPr bwMode="auto">
          <a:xfrm>
            <a:off x="2133600" y="533400"/>
            <a:ext cx="7010400" cy="4419600"/>
            <a:chOff x="1584" y="432"/>
            <a:chExt cx="4416" cy="2784"/>
          </a:xfrm>
        </p:grpSpPr>
        <p:sp>
          <p:nvSpPr>
            <p:cNvPr id="23558" name="Text Box 68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–4</a:t>
              </a:r>
            </a:p>
          </p:txBody>
        </p:sp>
        <p:sp>
          <p:nvSpPr>
            <p:cNvPr id="23559" name="Text Box 72"/>
            <p:cNvSpPr txBox="1">
              <a:spLocks noChangeArrowheads="1"/>
            </p:cNvSpPr>
            <p:nvPr/>
          </p:nvSpPr>
          <p:spPr bwMode="auto">
            <a:xfrm>
              <a:off x="4224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23560" name="Text Box 61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3561" name="Text Box 65"/>
            <p:cNvSpPr txBox="1">
              <a:spLocks noChangeArrowheads="1"/>
            </p:cNvSpPr>
            <p:nvPr/>
          </p:nvSpPr>
          <p:spPr bwMode="auto">
            <a:xfrm>
              <a:off x="4224" y="206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23562" name="Text Box 54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4</a:t>
              </a:r>
            </a:p>
          </p:txBody>
        </p:sp>
        <p:sp>
          <p:nvSpPr>
            <p:cNvPr id="23563" name="Text Box 58"/>
            <p:cNvSpPr txBox="1">
              <a:spLocks noChangeArrowheads="1"/>
            </p:cNvSpPr>
            <p:nvPr/>
          </p:nvSpPr>
          <p:spPr bwMode="auto">
            <a:xfrm>
              <a:off x="4224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23564" name="Text Box 47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valC</a:t>
              </a:r>
            </a:p>
          </p:txBody>
        </p:sp>
        <p:sp>
          <p:nvSpPr>
            <p:cNvPr id="23565" name="Text Box 51"/>
            <p:cNvSpPr txBox="1">
              <a:spLocks noChangeArrowheads="1"/>
            </p:cNvSpPr>
            <p:nvPr/>
          </p:nvSpPr>
          <p:spPr bwMode="auto">
            <a:xfrm>
              <a:off x="4224" y="110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23566" name="Text Box 40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OP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valA</a:t>
              </a:r>
            </a:p>
          </p:txBody>
        </p:sp>
        <p:sp>
          <p:nvSpPr>
            <p:cNvPr id="23567" name="Text Box 44"/>
            <p:cNvSpPr txBox="1">
              <a:spLocks noChangeArrowheads="1"/>
            </p:cNvSpPr>
            <p:nvPr/>
          </p:nvSpPr>
          <p:spPr bwMode="auto">
            <a:xfrm>
              <a:off x="4224" y="6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23568" name="Text Box 11"/>
            <p:cNvSpPr txBox="1">
              <a:spLocks noChangeArrowheads="1"/>
            </p:cNvSpPr>
            <p:nvPr/>
          </p:nvSpPr>
          <p:spPr bwMode="auto">
            <a:xfrm>
              <a:off x="2352" y="4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3569" name="Text Box 12"/>
            <p:cNvSpPr txBox="1">
              <a:spLocks noChangeArrowheads="1"/>
            </p:cNvSpPr>
            <p:nvPr/>
          </p:nvSpPr>
          <p:spPr bwMode="auto">
            <a:xfrm>
              <a:off x="1584" y="6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70" name="Text Box 13"/>
            <p:cNvSpPr txBox="1">
              <a:spLocks noChangeArrowheads="1"/>
            </p:cNvSpPr>
            <p:nvPr/>
          </p:nvSpPr>
          <p:spPr bwMode="auto">
            <a:xfrm>
              <a:off x="2352" y="91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3571" name="Text Box 14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72" name="Text Box 15"/>
            <p:cNvSpPr txBox="1">
              <a:spLocks noChangeArrowheads="1"/>
            </p:cNvSpPr>
            <p:nvPr/>
          </p:nvSpPr>
          <p:spPr bwMode="auto">
            <a:xfrm>
              <a:off x="2352" y="139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3573" name="Text Box 16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74" name="Text Box 17"/>
            <p:cNvSpPr txBox="1">
              <a:spLocks noChangeArrowheads="1"/>
            </p:cNvSpPr>
            <p:nvPr/>
          </p:nvSpPr>
          <p:spPr bwMode="auto">
            <a:xfrm>
              <a:off x="2352" y="187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3575" name="Text Box 18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76" name="Text Box 19"/>
            <p:cNvSpPr txBox="1">
              <a:spLocks noChangeArrowheads="1"/>
            </p:cNvSpPr>
            <p:nvPr/>
          </p:nvSpPr>
          <p:spPr bwMode="auto">
            <a:xfrm>
              <a:off x="2352" y="235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3577" name="Text Box 20"/>
            <p:cNvSpPr txBox="1">
              <a:spLocks noChangeArrowheads="1"/>
            </p:cNvSpPr>
            <p:nvPr/>
          </p:nvSpPr>
          <p:spPr bwMode="auto">
            <a:xfrm>
              <a:off x="2352" y="28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3578" name="Text Box 27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79" name="Text Box 29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3580" name="Text Box 34"/>
            <p:cNvSpPr txBox="1">
              <a:spLocks noChangeArrowheads="1"/>
            </p:cNvSpPr>
            <p:nvPr/>
          </p:nvSpPr>
          <p:spPr bwMode="auto">
            <a:xfrm>
              <a:off x="1584" y="110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1" name="Text Box 35"/>
            <p:cNvSpPr txBox="1">
              <a:spLocks noChangeArrowheads="1"/>
            </p:cNvSpPr>
            <p:nvPr/>
          </p:nvSpPr>
          <p:spPr bwMode="auto">
            <a:xfrm>
              <a:off x="1584" y="158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2" name="Text Box 36"/>
            <p:cNvSpPr txBox="1">
              <a:spLocks noChangeArrowheads="1"/>
            </p:cNvSpPr>
            <p:nvPr/>
          </p:nvSpPr>
          <p:spPr bwMode="auto">
            <a:xfrm>
              <a:off x="1584" y="206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3" name="Text Box 37"/>
            <p:cNvSpPr txBox="1">
              <a:spLocks noChangeArrowheads="1"/>
            </p:cNvSpPr>
            <p:nvPr/>
          </p:nvSpPr>
          <p:spPr bwMode="auto">
            <a:xfrm>
              <a:off x="1584" y="254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4" name="Text Box 38"/>
            <p:cNvSpPr txBox="1">
              <a:spLocks noChangeArrowheads="1"/>
            </p:cNvSpPr>
            <p:nvPr/>
          </p:nvSpPr>
          <p:spPr bwMode="auto">
            <a:xfrm>
              <a:off x="1584" y="30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3585" name="Text Box 74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4</a:t>
              </a:r>
            </a:p>
          </p:txBody>
        </p:sp>
        <p:sp>
          <p:nvSpPr>
            <p:cNvPr id="23586" name="Text Box 75"/>
            <p:cNvSpPr txBox="1">
              <a:spLocks noChangeArrowheads="1"/>
            </p:cNvSpPr>
            <p:nvPr/>
          </p:nvSpPr>
          <p:spPr bwMode="auto">
            <a:xfrm>
              <a:off x="4224" y="30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23587" name="Text Box 76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23557" name="Text Box 78"/>
          <p:cNvSpPr txBox="1">
            <a:spLocks noChangeArrowheads="1"/>
          </p:cNvSpPr>
          <p:nvPr/>
        </p:nvSpPr>
        <p:spPr bwMode="auto">
          <a:xfrm>
            <a:off x="838200" y="5054600"/>
            <a:ext cx="80010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aluA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IRRMOVL, IOPL } : valA;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IIRMOVL, IRMMOVL, IMRMOVL }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ICALL, IPUSHL } : -4;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IRET, IPOPL } : 4;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# Other instructions don't need ALU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ALU Operation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876800" y="5715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524000" y="914400"/>
            <a:ext cx="7010400" cy="4419600"/>
            <a:chOff x="1584" y="432"/>
            <a:chExt cx="4416" cy="2784"/>
          </a:xfrm>
        </p:grpSpPr>
        <p:sp>
          <p:nvSpPr>
            <p:cNvPr id="24582" name="Text Box 5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+</a:t>
              </a:r>
              <a:r>
                <a:rPr lang="en-US" sz="1600">
                  <a:sym typeface="Symbol" pitchFamily="1" charset="2"/>
                </a:rPr>
                <a:t> –4</a:t>
              </a:r>
            </a:p>
          </p:txBody>
        </p:sp>
        <p:sp>
          <p:nvSpPr>
            <p:cNvPr id="24583" name="Text Box 6"/>
            <p:cNvSpPr txBox="1">
              <a:spLocks noChangeArrowheads="1"/>
            </p:cNvSpPr>
            <p:nvPr/>
          </p:nvSpPr>
          <p:spPr bwMode="auto">
            <a:xfrm>
              <a:off x="4224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24584" name="Text Box 7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24585" name="Text Box 8"/>
            <p:cNvSpPr txBox="1">
              <a:spLocks noChangeArrowheads="1"/>
            </p:cNvSpPr>
            <p:nvPr/>
          </p:nvSpPr>
          <p:spPr bwMode="auto">
            <a:xfrm>
              <a:off x="4224" y="206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</a:t>
              </a:r>
            </a:p>
          </p:txBody>
        </p:sp>
        <p:sp>
          <p:nvSpPr>
            <p:cNvPr id="24586" name="Text Box 9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+</a:t>
              </a:r>
              <a:r>
                <a:rPr lang="en-US" sz="1600">
                  <a:sym typeface="Symbol" pitchFamily="1" charset="2"/>
                </a:rPr>
                <a:t> 4</a:t>
              </a:r>
            </a:p>
          </p:txBody>
        </p:sp>
        <p:sp>
          <p:nvSpPr>
            <p:cNvPr id="24587" name="Text Box 10"/>
            <p:cNvSpPr txBox="1">
              <a:spLocks noChangeArrowheads="1"/>
            </p:cNvSpPr>
            <p:nvPr/>
          </p:nvSpPr>
          <p:spPr bwMode="auto">
            <a:xfrm>
              <a:off x="4224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24588" name="Text Box 11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+</a:t>
              </a:r>
              <a:r>
                <a:rPr lang="en-US" sz="1600">
                  <a:sym typeface="Symbol" pitchFamily="1" charset="2"/>
                </a:rPr>
                <a:t> valC</a:t>
              </a:r>
            </a:p>
          </p:txBody>
        </p:sp>
        <p:sp>
          <p:nvSpPr>
            <p:cNvPr id="24589" name="Text Box 12"/>
            <p:cNvSpPr txBox="1">
              <a:spLocks noChangeArrowheads="1"/>
            </p:cNvSpPr>
            <p:nvPr/>
          </p:nvSpPr>
          <p:spPr bwMode="auto">
            <a:xfrm>
              <a:off x="4224" y="110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Compute effective address</a:t>
              </a:r>
            </a:p>
          </p:txBody>
        </p: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OP</a:t>
              </a:r>
              <a:r>
                <a:rPr lang="en-US" sz="1600">
                  <a:sym typeface="Symbol" pitchFamily="1" charset="2"/>
                </a:rPr>
                <a:t> valA</a:t>
              </a:r>
            </a:p>
          </p:txBody>
        </p:sp>
        <p:sp>
          <p:nvSpPr>
            <p:cNvPr id="24591" name="Text Box 14"/>
            <p:cNvSpPr txBox="1">
              <a:spLocks noChangeArrowheads="1"/>
            </p:cNvSpPr>
            <p:nvPr/>
          </p:nvSpPr>
          <p:spPr bwMode="auto">
            <a:xfrm>
              <a:off x="4224" y="6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Perform ALU operation</a:t>
              </a:r>
            </a:p>
          </p:txBody>
        </p:sp>
        <p:sp>
          <p:nvSpPr>
            <p:cNvPr id="24592" name="Text Box 15"/>
            <p:cNvSpPr txBox="1">
              <a:spLocks noChangeArrowheads="1"/>
            </p:cNvSpPr>
            <p:nvPr/>
          </p:nvSpPr>
          <p:spPr bwMode="auto">
            <a:xfrm>
              <a:off x="2352" y="4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4593" name="Text Box 16"/>
            <p:cNvSpPr txBox="1">
              <a:spLocks noChangeArrowheads="1"/>
            </p:cNvSpPr>
            <p:nvPr/>
          </p:nvSpPr>
          <p:spPr bwMode="auto">
            <a:xfrm>
              <a:off x="1584" y="6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594" name="Text Box 17"/>
            <p:cNvSpPr txBox="1">
              <a:spLocks noChangeArrowheads="1"/>
            </p:cNvSpPr>
            <p:nvPr/>
          </p:nvSpPr>
          <p:spPr bwMode="auto">
            <a:xfrm>
              <a:off x="2352" y="91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4595" name="Text Box 18"/>
            <p:cNvSpPr txBox="1">
              <a:spLocks noChangeArrowheads="1"/>
            </p:cNvSpPr>
            <p:nvPr/>
          </p:nvSpPr>
          <p:spPr bwMode="auto">
            <a:xfrm>
              <a:off x="2352" y="11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596" name="Text Box 19"/>
            <p:cNvSpPr txBox="1">
              <a:spLocks noChangeArrowheads="1"/>
            </p:cNvSpPr>
            <p:nvPr/>
          </p:nvSpPr>
          <p:spPr bwMode="auto">
            <a:xfrm>
              <a:off x="2352" y="139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4597" name="Text Box 20"/>
            <p:cNvSpPr txBox="1">
              <a:spLocks noChangeArrowheads="1"/>
            </p:cNvSpPr>
            <p:nvPr/>
          </p:nvSpPr>
          <p:spPr bwMode="auto">
            <a:xfrm>
              <a:off x="2352" y="15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598" name="Text Box 21"/>
            <p:cNvSpPr txBox="1">
              <a:spLocks noChangeArrowheads="1"/>
            </p:cNvSpPr>
            <p:nvPr/>
          </p:nvSpPr>
          <p:spPr bwMode="auto">
            <a:xfrm>
              <a:off x="2352" y="187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4599" name="Text Box 22"/>
            <p:cNvSpPr txBox="1">
              <a:spLocks noChangeArrowheads="1"/>
            </p:cNvSpPr>
            <p:nvPr/>
          </p:nvSpPr>
          <p:spPr bwMode="auto">
            <a:xfrm>
              <a:off x="2352" y="20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600" name="Text Box 23"/>
            <p:cNvSpPr txBox="1">
              <a:spLocks noChangeArrowheads="1"/>
            </p:cNvSpPr>
            <p:nvPr/>
          </p:nvSpPr>
          <p:spPr bwMode="auto">
            <a:xfrm>
              <a:off x="2352" y="235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4601" name="Text Box 24"/>
            <p:cNvSpPr txBox="1">
              <a:spLocks noChangeArrowheads="1"/>
            </p:cNvSpPr>
            <p:nvPr/>
          </p:nvSpPr>
          <p:spPr bwMode="auto">
            <a:xfrm>
              <a:off x="2352" y="2832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4602" name="Text Box 25"/>
            <p:cNvSpPr txBox="1">
              <a:spLocks noChangeArrowheads="1"/>
            </p:cNvSpPr>
            <p:nvPr/>
          </p:nvSpPr>
          <p:spPr bwMode="auto">
            <a:xfrm>
              <a:off x="2352" y="6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603" name="Text Box 26"/>
            <p:cNvSpPr txBox="1">
              <a:spLocks noChangeArrowheads="1"/>
            </p:cNvSpPr>
            <p:nvPr/>
          </p:nvSpPr>
          <p:spPr bwMode="auto">
            <a:xfrm>
              <a:off x="2352" y="25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24604" name="Text Box 27"/>
            <p:cNvSpPr txBox="1">
              <a:spLocks noChangeArrowheads="1"/>
            </p:cNvSpPr>
            <p:nvPr/>
          </p:nvSpPr>
          <p:spPr bwMode="auto">
            <a:xfrm>
              <a:off x="1584" y="110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5" name="Text Box 28"/>
            <p:cNvSpPr txBox="1">
              <a:spLocks noChangeArrowheads="1"/>
            </p:cNvSpPr>
            <p:nvPr/>
          </p:nvSpPr>
          <p:spPr bwMode="auto">
            <a:xfrm>
              <a:off x="1584" y="158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6" name="Text Box 29"/>
            <p:cNvSpPr txBox="1">
              <a:spLocks noChangeArrowheads="1"/>
            </p:cNvSpPr>
            <p:nvPr/>
          </p:nvSpPr>
          <p:spPr bwMode="auto">
            <a:xfrm>
              <a:off x="1584" y="206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7" name="Text Box 30"/>
            <p:cNvSpPr txBox="1">
              <a:spLocks noChangeArrowheads="1"/>
            </p:cNvSpPr>
            <p:nvPr/>
          </p:nvSpPr>
          <p:spPr bwMode="auto">
            <a:xfrm>
              <a:off x="1584" y="254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8" name="Text Box 31"/>
            <p:cNvSpPr txBox="1">
              <a:spLocks noChangeArrowheads="1"/>
            </p:cNvSpPr>
            <p:nvPr/>
          </p:nvSpPr>
          <p:spPr bwMode="auto">
            <a:xfrm>
              <a:off x="1584" y="3024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24609" name="Text Box 32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</a:t>
              </a:r>
              <a:r>
                <a:rPr lang="en-US" sz="1600">
                  <a:solidFill>
                    <a:srgbClr val="FF3300"/>
                  </a:solidFill>
                  <a:sym typeface="Symbol" pitchFamily="1" charset="2"/>
                </a:rPr>
                <a:t>+</a:t>
              </a:r>
              <a:r>
                <a:rPr lang="en-US" sz="1600">
                  <a:sym typeface="Symbol" pitchFamily="1" charset="2"/>
                </a:rPr>
                <a:t> 4</a:t>
              </a:r>
            </a:p>
          </p:txBody>
        </p:sp>
        <p:sp>
          <p:nvSpPr>
            <p:cNvPr id="24610" name="Text Box 33"/>
            <p:cNvSpPr txBox="1">
              <a:spLocks noChangeArrowheads="1"/>
            </p:cNvSpPr>
            <p:nvPr/>
          </p:nvSpPr>
          <p:spPr bwMode="auto">
            <a:xfrm>
              <a:off x="4224" y="302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24611" name="Text Box 34"/>
            <p:cNvSpPr txBox="1">
              <a:spLocks noChangeArrowheads="1"/>
            </p:cNvSpPr>
            <p:nvPr/>
          </p:nvSpPr>
          <p:spPr bwMode="auto">
            <a:xfrm>
              <a:off x="2352" y="30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sp>
        <p:nvSpPr>
          <p:cNvPr id="24581" name="Text Box 35"/>
          <p:cNvSpPr txBox="1">
            <a:spLocks noChangeArrowheads="1"/>
          </p:cNvSpPr>
          <p:nvPr/>
        </p:nvSpPr>
        <p:spPr bwMode="auto">
          <a:xfrm>
            <a:off x="1752600" y="5486400"/>
            <a:ext cx="5715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alufun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== IOPL : ifun;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1 : ALUADD;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Logic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Memory</a:t>
            </a:r>
          </a:p>
          <a:p>
            <a:pPr lvl="1" eaLnBrk="1" hangingPunct="1">
              <a:defRPr/>
            </a:pPr>
            <a:r>
              <a:rPr lang="en-US" smtClean="0"/>
              <a:t>Reads or writes memory word</a:t>
            </a:r>
          </a:p>
          <a:p>
            <a:pPr eaLnBrk="1" hangingPunct="1">
              <a:defRPr/>
            </a:pPr>
            <a:r>
              <a:rPr lang="en-US" smtClean="0"/>
              <a:t>Control Logic</a:t>
            </a:r>
          </a:p>
          <a:p>
            <a:pPr lvl="1" eaLnBrk="1" hangingPunct="1">
              <a:defRPr/>
            </a:pPr>
            <a:r>
              <a:rPr lang="en-US" smtClean="0"/>
              <a:t>Mem. read: should word be read?</a:t>
            </a:r>
          </a:p>
          <a:p>
            <a:pPr lvl="1" eaLnBrk="1" hangingPunct="1">
              <a:defRPr/>
            </a:pPr>
            <a:r>
              <a:rPr lang="en-US" smtClean="0"/>
              <a:t>Mem. write: should word be written?</a:t>
            </a:r>
          </a:p>
          <a:p>
            <a:pPr lvl="1" eaLnBrk="1" hangingPunct="1">
              <a:defRPr/>
            </a:pPr>
            <a:r>
              <a:rPr lang="en-US" smtClean="0"/>
              <a:t>Mem. addr.: Select address</a:t>
            </a:r>
          </a:p>
          <a:p>
            <a:pPr lvl="1" eaLnBrk="1" hangingPunct="1">
              <a:defRPr/>
            </a:pPr>
            <a:r>
              <a:rPr lang="en-US" smtClean="0"/>
              <a:t>Mem. data.: Select data</a:t>
            </a:r>
          </a:p>
        </p:txBody>
      </p:sp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365500" cy="313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Status</a:t>
            </a:r>
            <a:endParaRPr lang="en-US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281488" cy="2514600"/>
          </a:xfrm>
        </p:spPr>
        <p:txBody>
          <a:bodyPr/>
          <a:lstStyle/>
          <a:p>
            <a:r>
              <a:rPr lang="en-US" dirty="0" smtClean="0"/>
              <a:t>Control Logic</a:t>
            </a:r>
          </a:p>
          <a:p>
            <a:pPr lvl="1"/>
            <a:r>
              <a:rPr lang="en-US" dirty="0" smtClean="0"/>
              <a:t>stat: What is instruction status?</a:t>
            </a:r>
            <a:endParaRPr lang="en-US" dirty="0"/>
          </a:p>
        </p:txBody>
      </p:sp>
      <p:grpSp>
        <p:nvGrpSpPr>
          <p:cNvPr id="2" name="Group 59"/>
          <p:cNvGrpSpPr/>
          <p:nvPr/>
        </p:nvGrpSpPr>
        <p:grpSpPr>
          <a:xfrm>
            <a:off x="4641850" y="876300"/>
            <a:ext cx="4038600" cy="3581400"/>
            <a:chOff x="1295400" y="5486400"/>
            <a:chExt cx="4038600" cy="3581400"/>
          </a:xfrm>
        </p:grpSpPr>
        <p:sp>
          <p:nvSpPr>
            <p:cNvPr id="61" name="Line 80"/>
            <p:cNvSpPr>
              <a:spLocks noChangeShapeType="1"/>
            </p:cNvSpPr>
            <p:nvPr/>
          </p:nvSpPr>
          <p:spPr bwMode="auto">
            <a:xfrm flipH="1" flipV="1">
              <a:off x="44958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Rectangle 78"/>
            <p:cNvSpPr>
              <a:spLocks noChangeArrowheads="1"/>
            </p:cNvSpPr>
            <p:nvPr/>
          </p:nvSpPr>
          <p:spPr bwMode="auto">
            <a:xfrm>
              <a:off x="3657600" y="6629400"/>
              <a:ext cx="1066800" cy="8382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memory</a:t>
              </a:r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 flipV="1">
              <a:off x="38100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Line 82"/>
            <p:cNvSpPr>
              <a:spLocks noChangeShapeType="1"/>
            </p:cNvSpPr>
            <p:nvPr/>
          </p:nvSpPr>
          <p:spPr bwMode="auto">
            <a:xfrm flipH="1" flipV="1">
              <a:off x="38862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Freeform 83"/>
            <p:cNvSpPr>
              <a:spLocks/>
            </p:cNvSpPr>
            <p:nvPr/>
          </p:nvSpPr>
          <p:spPr bwMode="auto">
            <a:xfrm>
              <a:off x="4038600" y="8229600"/>
              <a:ext cx="457200" cy="3810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AutoShape 84"/>
            <p:cNvSpPr>
              <a:spLocks noChangeArrowheads="1"/>
            </p:cNvSpPr>
            <p:nvPr/>
          </p:nvSpPr>
          <p:spPr bwMode="auto">
            <a:xfrm>
              <a:off x="2514600" y="65532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67" name="Line 86"/>
            <p:cNvSpPr>
              <a:spLocks noChangeShapeType="1"/>
            </p:cNvSpPr>
            <p:nvPr/>
          </p:nvSpPr>
          <p:spPr bwMode="auto">
            <a:xfrm flipV="1">
              <a:off x="4191000" y="6248400"/>
              <a:ext cx="0" cy="3810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89"/>
            <p:cNvSpPr>
              <a:spLocks/>
            </p:cNvSpPr>
            <p:nvPr/>
          </p:nvSpPr>
          <p:spPr bwMode="auto">
            <a:xfrm flipH="1">
              <a:off x="2209800" y="8229600"/>
              <a:ext cx="2133600" cy="228600"/>
            </a:xfrm>
            <a:custGeom>
              <a:avLst/>
              <a:gdLst>
                <a:gd name="T0" fmla="*/ 2147483647 w 384"/>
                <a:gd name="T1" fmla="*/ 2147483647 h 48"/>
                <a:gd name="T2" fmla="*/ 0 w 384"/>
                <a:gd name="T3" fmla="*/ 2147483647 h 48"/>
                <a:gd name="T4" fmla="*/ 0 w 384"/>
                <a:gd name="T5" fmla="*/ 0 h 48"/>
                <a:gd name="T6" fmla="*/ 0 60000 65536"/>
                <a:gd name="T7" fmla="*/ 0 60000 65536"/>
                <a:gd name="T8" fmla="*/ 0 60000 65536"/>
                <a:gd name="T9" fmla="*/ 0 w 384"/>
                <a:gd name="T10" fmla="*/ 0 h 48"/>
                <a:gd name="T11" fmla="*/ 384 w 384"/>
                <a:gd name="T12" fmla="*/ 48 h 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48">
                  <a:moveTo>
                    <a:pt x="384" y="48"/>
                  </a:moveTo>
                  <a:lnTo>
                    <a:pt x="0" y="4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Line 94"/>
            <p:cNvSpPr>
              <a:spLocks noChangeShapeType="1"/>
            </p:cNvSpPr>
            <p:nvPr/>
          </p:nvSpPr>
          <p:spPr bwMode="auto">
            <a:xfrm rot="16200000" flipH="1" flipV="1">
              <a:off x="3429000" y="65532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Line 95"/>
            <p:cNvSpPr>
              <a:spLocks noChangeShapeType="1"/>
            </p:cNvSpPr>
            <p:nvPr/>
          </p:nvSpPr>
          <p:spPr bwMode="auto">
            <a:xfrm rot="16200000" flipH="1" flipV="1">
              <a:off x="3429000" y="7086600"/>
              <a:ext cx="0" cy="457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 type="triangle" w="sm" len="sm"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AutoShape 79"/>
            <p:cNvSpPr>
              <a:spLocks noChangeArrowheads="1"/>
            </p:cNvSpPr>
            <p:nvPr/>
          </p:nvSpPr>
          <p:spPr bwMode="auto">
            <a:xfrm>
              <a:off x="35814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addr</a:t>
              </a:r>
            </a:p>
          </p:txBody>
        </p:sp>
        <p:sp>
          <p:nvSpPr>
            <p:cNvPr id="72" name="Text Box 153"/>
            <p:cNvSpPr txBox="1">
              <a:spLocks noChangeArrowheads="1"/>
            </p:cNvSpPr>
            <p:nvPr/>
          </p:nvSpPr>
          <p:spPr bwMode="auto">
            <a:xfrm>
              <a:off x="3200400" y="6553200"/>
              <a:ext cx="6096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read</a:t>
              </a:r>
            </a:p>
          </p:txBody>
        </p:sp>
        <p:sp>
          <p:nvSpPr>
            <p:cNvPr id="73" name="Text Box 154"/>
            <p:cNvSpPr txBox="1">
              <a:spLocks noChangeArrowheads="1"/>
            </p:cNvSpPr>
            <p:nvPr/>
          </p:nvSpPr>
          <p:spPr bwMode="auto">
            <a:xfrm>
              <a:off x="3200400" y="7299325"/>
              <a:ext cx="5334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74" name="Text Box 179"/>
            <p:cNvSpPr txBox="1">
              <a:spLocks noChangeArrowheads="1"/>
            </p:cNvSpPr>
            <p:nvPr/>
          </p:nvSpPr>
          <p:spPr bwMode="auto">
            <a:xfrm>
              <a:off x="4191000" y="6384925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out</a:t>
              </a:r>
            </a:p>
          </p:txBody>
        </p:sp>
        <p:grpSp>
          <p:nvGrpSpPr>
            <p:cNvPr id="3" name="Group 210"/>
            <p:cNvGrpSpPr>
              <a:grpSpLocks/>
            </p:cNvGrpSpPr>
            <p:nvPr/>
          </p:nvGrpSpPr>
          <p:grpSpPr bwMode="auto">
            <a:xfrm>
              <a:off x="4419600" y="8534400"/>
              <a:ext cx="152400" cy="152400"/>
              <a:chOff x="240" y="4176"/>
              <a:chExt cx="192" cy="192"/>
            </a:xfrm>
          </p:grpSpPr>
          <p:sp>
            <p:nvSpPr>
              <p:cNvPr id="113" name="Oval 2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4" name="Rectangle 2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76" name="AutoShape 239"/>
            <p:cNvSpPr>
              <a:spLocks noChangeArrowheads="1"/>
            </p:cNvSpPr>
            <p:nvPr/>
          </p:nvSpPr>
          <p:spPr bwMode="auto">
            <a:xfrm>
              <a:off x="4267200" y="7772400"/>
              <a:ext cx="6096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</a:t>
              </a:r>
            </a:p>
          </p:txBody>
        </p:sp>
        <p:sp>
          <p:nvSpPr>
            <p:cNvPr id="77" name="Oval 246"/>
            <p:cNvSpPr>
              <a:spLocks noChangeArrowheads="1"/>
            </p:cNvSpPr>
            <p:nvPr/>
          </p:nvSpPr>
          <p:spPr bwMode="auto">
            <a:xfrm>
              <a:off x="35814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78" name="Oval 250"/>
            <p:cNvSpPr>
              <a:spLocks noChangeArrowheads="1"/>
            </p:cNvSpPr>
            <p:nvPr/>
          </p:nvSpPr>
          <p:spPr bwMode="auto">
            <a:xfrm>
              <a:off x="3962400" y="59436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79" name="Oval 294"/>
            <p:cNvSpPr>
              <a:spLocks noChangeArrowheads="1"/>
            </p:cNvSpPr>
            <p:nvPr/>
          </p:nvSpPr>
          <p:spPr bwMode="auto">
            <a:xfrm>
              <a:off x="4191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80" name="Oval 295"/>
            <p:cNvSpPr>
              <a:spLocks noChangeArrowheads="1"/>
            </p:cNvSpPr>
            <p:nvPr/>
          </p:nvSpPr>
          <p:spPr bwMode="auto">
            <a:xfrm>
              <a:off x="45720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81" name="Line 296"/>
            <p:cNvSpPr>
              <a:spLocks noChangeShapeType="1"/>
            </p:cNvSpPr>
            <p:nvPr/>
          </p:nvSpPr>
          <p:spPr bwMode="auto">
            <a:xfrm flipH="1" flipV="1">
              <a:off x="4572000" y="7467600"/>
              <a:ext cx="0" cy="3048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AutoShape 297"/>
            <p:cNvSpPr>
              <a:spLocks noChangeArrowheads="1"/>
            </p:cNvSpPr>
            <p:nvPr/>
          </p:nvSpPr>
          <p:spPr bwMode="auto">
            <a:xfrm>
              <a:off x="2514600" y="7086600"/>
              <a:ext cx="685800" cy="4572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Mem.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write</a:t>
              </a:r>
            </a:p>
          </p:txBody>
        </p:sp>
        <p:sp>
          <p:nvSpPr>
            <p:cNvPr id="83" name="Text Box 298"/>
            <p:cNvSpPr txBox="1">
              <a:spLocks noChangeArrowheads="1"/>
            </p:cNvSpPr>
            <p:nvPr/>
          </p:nvSpPr>
          <p:spPr bwMode="auto">
            <a:xfrm>
              <a:off x="4572000" y="7467600"/>
              <a:ext cx="76200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data in</a:t>
              </a:r>
            </a:p>
          </p:txBody>
        </p:sp>
        <p:sp>
          <p:nvSpPr>
            <p:cNvPr id="84" name="Oval 299"/>
            <p:cNvSpPr>
              <a:spLocks noChangeArrowheads="1"/>
            </p:cNvSpPr>
            <p:nvPr/>
          </p:nvSpPr>
          <p:spPr bwMode="auto">
            <a:xfrm>
              <a:off x="1981200" y="8686800"/>
              <a:ext cx="457200" cy="38100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85" name="Freeform 301"/>
            <p:cNvSpPr>
              <a:spLocks/>
            </p:cNvSpPr>
            <p:nvPr/>
          </p:nvSpPr>
          <p:spPr bwMode="auto">
            <a:xfrm>
              <a:off x="2209800" y="6781800"/>
              <a:ext cx="304800" cy="1981200"/>
            </a:xfrm>
            <a:custGeom>
              <a:avLst/>
              <a:gdLst>
                <a:gd name="T0" fmla="*/ 0 w 192"/>
                <a:gd name="T1" fmla="*/ 2147483647 h 1248"/>
                <a:gd name="T2" fmla="*/ 0 w 192"/>
                <a:gd name="T3" fmla="*/ 0 h 1248"/>
                <a:gd name="T4" fmla="*/ 2147483647 w 192"/>
                <a:gd name="T5" fmla="*/ 0 h 1248"/>
                <a:gd name="T6" fmla="*/ 0 60000 65536"/>
                <a:gd name="T7" fmla="*/ 0 60000 65536"/>
                <a:gd name="T8" fmla="*/ 0 60000 65536"/>
                <a:gd name="T9" fmla="*/ 0 w 192"/>
                <a:gd name="T10" fmla="*/ 0 h 1248"/>
                <a:gd name="T11" fmla="*/ 192 w 192"/>
                <a:gd name="T12" fmla="*/ 1248 h 1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248">
                  <a:moveTo>
                    <a:pt x="0" y="1248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Line 302"/>
            <p:cNvSpPr>
              <a:spLocks noChangeShapeType="1"/>
            </p:cNvSpPr>
            <p:nvPr/>
          </p:nvSpPr>
          <p:spPr bwMode="auto">
            <a:xfrm>
              <a:off x="2209800" y="7315200"/>
              <a:ext cx="304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Line 303"/>
            <p:cNvSpPr>
              <a:spLocks noChangeShapeType="1"/>
            </p:cNvSpPr>
            <p:nvPr/>
          </p:nvSpPr>
          <p:spPr bwMode="auto">
            <a:xfrm rot="16200000">
              <a:off x="3543300" y="8343900"/>
              <a:ext cx="2286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Line 304"/>
            <p:cNvSpPr>
              <a:spLocks noChangeShapeType="1"/>
            </p:cNvSpPr>
            <p:nvPr/>
          </p:nvSpPr>
          <p:spPr bwMode="auto">
            <a:xfrm flipV="1">
              <a:off x="4724400" y="8229600"/>
              <a:ext cx="0" cy="53340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" name="Group 305"/>
            <p:cNvGrpSpPr>
              <a:grpSpLocks/>
            </p:cNvGrpSpPr>
            <p:nvPr/>
          </p:nvGrpSpPr>
          <p:grpSpPr bwMode="auto">
            <a:xfrm>
              <a:off x="3581400" y="8382000"/>
              <a:ext cx="152400" cy="152400"/>
              <a:chOff x="240" y="4176"/>
              <a:chExt cx="192" cy="192"/>
            </a:xfrm>
          </p:grpSpPr>
          <p:sp>
            <p:nvSpPr>
              <p:cNvPr id="111" name="Oval 306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2" name="Rectangle 307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" name="Group 308"/>
            <p:cNvGrpSpPr>
              <a:grpSpLocks/>
            </p:cNvGrpSpPr>
            <p:nvPr/>
          </p:nvGrpSpPr>
          <p:grpSpPr bwMode="auto">
            <a:xfrm>
              <a:off x="2133600" y="7239000"/>
              <a:ext cx="152400" cy="152400"/>
              <a:chOff x="240" y="4176"/>
              <a:chExt cx="192" cy="192"/>
            </a:xfrm>
          </p:grpSpPr>
          <p:sp>
            <p:nvSpPr>
              <p:cNvPr id="109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10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6" name="Group 311"/>
            <p:cNvGrpSpPr>
              <a:grpSpLocks/>
            </p:cNvGrpSpPr>
            <p:nvPr/>
          </p:nvGrpSpPr>
          <p:grpSpPr bwMode="auto">
            <a:xfrm>
              <a:off x="2133600" y="8382000"/>
              <a:ext cx="152400" cy="152400"/>
              <a:chOff x="240" y="4176"/>
              <a:chExt cx="192" cy="192"/>
            </a:xfrm>
          </p:grpSpPr>
          <p:sp>
            <p:nvSpPr>
              <p:cNvPr id="107" name="Oval 312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Rectangle 313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2" name="Oval 71"/>
            <p:cNvSpPr>
              <a:spLocks noChangeArrowheads="1"/>
            </p:cNvSpPr>
            <p:nvPr/>
          </p:nvSpPr>
          <p:spPr bwMode="auto">
            <a:xfrm>
              <a:off x="1905000" y="5486400"/>
              <a:ext cx="457200" cy="3810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cxnSp>
          <p:nvCxnSpPr>
            <p:cNvPr id="93" name="Straight Connector 119"/>
            <p:cNvCxnSpPr>
              <a:cxnSpLocks noChangeShapeType="1"/>
            </p:cNvCxnSpPr>
            <p:nvPr/>
          </p:nvCxnSpPr>
          <p:spPr bwMode="auto">
            <a:xfrm>
              <a:off x="2362200" y="6477000"/>
              <a:ext cx="1447800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cxnSp>
          <p:nvCxnSpPr>
            <p:cNvPr id="94" name="Straight Connector 125"/>
            <p:cNvCxnSpPr>
              <a:cxnSpLocks noChangeShapeType="1"/>
            </p:cNvCxnSpPr>
            <p:nvPr/>
          </p:nvCxnSpPr>
          <p:spPr bwMode="auto">
            <a:xfrm rot="5400000">
              <a:off x="3732213" y="6553200"/>
              <a:ext cx="153988" cy="1587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</p:cxnSp>
        <p:sp>
          <p:nvSpPr>
            <p:cNvPr id="95" name="Text Box 153"/>
            <p:cNvSpPr txBox="1">
              <a:spLocks noChangeArrowheads="1"/>
            </p:cNvSpPr>
            <p:nvPr/>
          </p:nvSpPr>
          <p:spPr bwMode="auto">
            <a:xfrm>
              <a:off x="2438400" y="6248400"/>
              <a:ext cx="1219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dmem_error</a:t>
              </a:r>
            </a:p>
          </p:txBody>
        </p:sp>
        <p:cxnSp>
          <p:nvCxnSpPr>
            <p:cNvPr id="96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1754188" y="6627812"/>
              <a:ext cx="6096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7" name="Straight Connector 120"/>
            <p:cNvCxnSpPr>
              <a:cxnSpLocks noChangeShapeType="1"/>
            </p:cNvCxnSpPr>
            <p:nvPr/>
          </p:nvCxnSpPr>
          <p:spPr bwMode="auto">
            <a:xfrm rot="5400000">
              <a:off x="2297906" y="6390482"/>
              <a:ext cx="130175" cy="1588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cxnSp>
          <p:nvCxnSpPr>
            <p:cNvPr id="98" name="Straight Connector 119"/>
            <p:cNvCxnSpPr>
              <a:cxnSpLocks noChangeShapeType="1"/>
            </p:cNvCxnSpPr>
            <p:nvPr/>
          </p:nvCxnSpPr>
          <p:spPr bwMode="auto">
            <a:xfrm rot="5400000">
              <a:off x="1754188" y="6475412"/>
              <a:ext cx="304800" cy="3175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prstDash val="sysDot"/>
              <a:round/>
              <a:headEnd type="triangle" w="sm" len="sm"/>
              <a:tailEnd type="none" w="sm" len="sm"/>
            </a:ln>
          </p:spPr>
        </p:cxnSp>
        <p:sp>
          <p:nvSpPr>
            <p:cNvPr id="99" name="Text Box 153"/>
            <p:cNvSpPr txBox="1">
              <a:spLocks noChangeArrowheads="1"/>
            </p:cNvSpPr>
            <p:nvPr/>
          </p:nvSpPr>
          <p:spPr bwMode="auto">
            <a:xfrm>
              <a:off x="1295400" y="6629400"/>
              <a:ext cx="7620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instr_valid</a:t>
              </a:r>
            </a:p>
          </p:txBody>
        </p:sp>
        <p:sp>
          <p:nvSpPr>
            <p:cNvPr id="100" name="Text Box 153"/>
            <p:cNvSpPr txBox="1">
              <a:spLocks noChangeArrowheads="1"/>
            </p:cNvSpPr>
            <p:nvPr/>
          </p:nvSpPr>
          <p:spPr bwMode="auto">
            <a:xfrm>
              <a:off x="1371600" y="6934200"/>
              <a:ext cx="8382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imem_error</a:t>
              </a:r>
            </a:p>
          </p:txBody>
        </p:sp>
        <p:sp>
          <p:nvSpPr>
            <p:cNvPr id="101" name="Line 302"/>
            <p:cNvSpPr>
              <a:spLocks noChangeShapeType="1"/>
            </p:cNvSpPr>
            <p:nvPr/>
          </p:nvSpPr>
          <p:spPr bwMode="auto">
            <a:xfrm flipV="1">
              <a:off x="2209800" y="63246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7" name="Group 308"/>
            <p:cNvGrpSpPr>
              <a:grpSpLocks/>
            </p:cNvGrpSpPr>
            <p:nvPr/>
          </p:nvGrpSpPr>
          <p:grpSpPr bwMode="auto">
            <a:xfrm>
              <a:off x="2133600" y="6705600"/>
              <a:ext cx="152400" cy="152400"/>
              <a:chOff x="240" y="4176"/>
              <a:chExt cx="192" cy="192"/>
            </a:xfrm>
          </p:grpSpPr>
          <p:sp>
            <p:nvSpPr>
              <p:cNvPr id="105" name="Oval 309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6" name="Rectangle 310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3" name="AutoShape 44"/>
            <p:cNvSpPr>
              <a:spLocks noChangeArrowheads="1"/>
            </p:cNvSpPr>
            <p:nvPr/>
          </p:nvSpPr>
          <p:spPr bwMode="auto">
            <a:xfrm>
              <a:off x="1828800" y="6019800"/>
              <a:ext cx="6096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04" name="Line 303"/>
            <p:cNvSpPr>
              <a:spLocks noChangeShapeType="1"/>
            </p:cNvSpPr>
            <p:nvPr/>
          </p:nvSpPr>
          <p:spPr bwMode="auto">
            <a:xfrm rot="16200000">
              <a:off x="2057400" y="5943600"/>
              <a:ext cx="1524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755650" y="4489450"/>
            <a:ext cx="8001000" cy="181588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## Determine instruction status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Stat = [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imem_error</a:t>
            </a:r>
            <a:r>
              <a:rPr lang="en-US" sz="1600" dirty="0" smtClean="0">
                <a:latin typeface="Courier New" pitchFamily="49" charset="0"/>
              </a:rPr>
              <a:t> || </a:t>
            </a:r>
            <a:r>
              <a:rPr lang="en-US" sz="1600" dirty="0" err="1" smtClean="0">
                <a:latin typeface="Courier New" pitchFamily="49" charset="0"/>
              </a:rPr>
              <a:t>dmem_error</a:t>
            </a:r>
            <a:r>
              <a:rPr lang="en-US" sz="1600" dirty="0" smtClean="0">
                <a:latin typeface="Courier New" pitchFamily="49" charset="0"/>
              </a:rPr>
              <a:t> : SADR;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!</a:t>
            </a:r>
            <a:r>
              <a:rPr lang="en-US" sz="1600" dirty="0" err="1" smtClean="0">
                <a:latin typeface="Courier New" pitchFamily="49" charset="0"/>
              </a:rPr>
              <a:t>instr_valid</a:t>
            </a:r>
            <a:r>
              <a:rPr lang="en-US" sz="1600" dirty="0" smtClean="0">
                <a:latin typeface="Courier New" pitchFamily="49" charset="0"/>
              </a:rPr>
              <a:t>: SINS;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icode</a:t>
            </a:r>
            <a:r>
              <a:rPr lang="en-US" sz="1600" dirty="0" smtClean="0">
                <a:latin typeface="Courier New" pitchFamily="49" charset="0"/>
              </a:rPr>
              <a:t> == IHALT : SHLT;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1 : SAOK;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];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7545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Address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1905000" y="914400"/>
            <a:ext cx="7010400" cy="4419600"/>
            <a:chOff x="1008" y="864"/>
            <a:chExt cx="4416" cy="2784"/>
          </a:xfrm>
        </p:grpSpPr>
        <p:sp>
          <p:nvSpPr>
            <p:cNvPr id="26629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6630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26631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6632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6633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6634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6635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6636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26637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26638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26654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26655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6656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26639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26651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</a:t>
                </a:r>
              </a:p>
            </p:txBody>
          </p:sp>
          <p:sp>
            <p:nvSpPr>
              <p:cNvPr id="26652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6653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26640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26648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valE</a:t>
                </a:r>
                <a:r>
                  <a:rPr lang="en-US" sz="1600"/>
                  <a:t>]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26649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6650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26641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26645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</a:t>
                </a:r>
                <a:r>
                  <a:rPr lang="en-US" sz="1600">
                    <a:solidFill>
                      <a:srgbClr val="FF3300"/>
                    </a:solidFill>
                  </a:rPr>
                  <a:t>valA</a:t>
                </a:r>
                <a:r>
                  <a:rPr lang="en-US" sz="1600"/>
                  <a:t>]  </a:t>
                </a:r>
              </a:p>
            </p:txBody>
          </p:sp>
          <p:sp>
            <p:nvSpPr>
              <p:cNvPr id="26646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6647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26642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26643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26644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26628" name="Text Box 32"/>
          <p:cNvSpPr txBox="1">
            <a:spLocks noChangeArrowheads="1"/>
          </p:cNvSpPr>
          <p:nvPr/>
        </p:nvSpPr>
        <p:spPr bwMode="auto">
          <a:xfrm>
            <a:off x="914400" y="5467350"/>
            <a:ext cx="80010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mem_addr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IRMMOVL, IPUSHL, ICALL, IMRMOVL } : valE;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in { IPOPL, IRET } : valA;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# Other instructions don't need address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Read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1371600" y="1295400"/>
            <a:ext cx="7010400" cy="4419600"/>
            <a:chOff x="1008" y="864"/>
            <a:chExt cx="4416" cy="2784"/>
          </a:xfrm>
        </p:grpSpPr>
        <p:sp>
          <p:nvSpPr>
            <p:cNvPr id="27653" name="Text Box 4"/>
            <p:cNvSpPr txBox="1">
              <a:spLocks noChangeArrowheads="1"/>
            </p:cNvSpPr>
            <p:nvPr/>
          </p:nvSpPr>
          <p:spPr bwMode="auto">
            <a:xfrm>
              <a:off x="1776" y="8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7654" name="Text Box 5"/>
            <p:cNvSpPr txBox="1">
              <a:spLocks noChangeArrowheads="1"/>
            </p:cNvSpPr>
            <p:nvPr/>
          </p:nvSpPr>
          <p:spPr bwMode="auto">
            <a:xfrm>
              <a:off x="1008" y="105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27655" name="Text Box 6"/>
            <p:cNvSpPr txBox="1">
              <a:spLocks noChangeArrowheads="1"/>
            </p:cNvSpPr>
            <p:nvPr/>
          </p:nvSpPr>
          <p:spPr bwMode="auto">
            <a:xfrm>
              <a:off x="1776" y="134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1776" y="182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7657" name="Text Box 8"/>
            <p:cNvSpPr txBox="1">
              <a:spLocks noChangeArrowheads="1"/>
            </p:cNvSpPr>
            <p:nvPr/>
          </p:nvSpPr>
          <p:spPr bwMode="auto">
            <a:xfrm>
              <a:off x="1776" y="230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7658" name="Text Box 9"/>
            <p:cNvSpPr txBox="1">
              <a:spLocks noChangeArrowheads="1"/>
            </p:cNvSpPr>
            <p:nvPr/>
          </p:nvSpPr>
          <p:spPr bwMode="auto">
            <a:xfrm>
              <a:off x="1776" y="278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7659" name="Text Box 10"/>
            <p:cNvSpPr txBox="1">
              <a:spLocks noChangeArrowheads="1"/>
            </p:cNvSpPr>
            <p:nvPr/>
          </p:nvSpPr>
          <p:spPr bwMode="auto">
            <a:xfrm>
              <a:off x="1776" y="3264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sp>
          <p:nvSpPr>
            <p:cNvPr id="27660" name="Text Box 11"/>
            <p:cNvSpPr txBox="1">
              <a:spLocks noChangeArrowheads="1"/>
            </p:cNvSpPr>
            <p:nvPr/>
          </p:nvSpPr>
          <p:spPr bwMode="auto">
            <a:xfrm>
              <a:off x="1776" y="105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27661" name="Text Box 12"/>
            <p:cNvSpPr txBox="1">
              <a:spLocks noChangeArrowheads="1"/>
            </p:cNvSpPr>
            <p:nvPr/>
          </p:nvSpPr>
          <p:spPr bwMode="auto">
            <a:xfrm>
              <a:off x="3648" y="105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  <p:grpSp>
          <p:nvGrpSpPr>
            <p:cNvPr id="27662" name="Group 13"/>
            <p:cNvGrpSpPr>
              <a:grpSpLocks/>
            </p:cNvGrpSpPr>
            <p:nvPr/>
          </p:nvGrpSpPr>
          <p:grpSpPr bwMode="auto">
            <a:xfrm>
              <a:off x="1008" y="1536"/>
              <a:ext cx="4416" cy="192"/>
              <a:chOff x="576" y="2352"/>
              <a:chExt cx="4416" cy="192"/>
            </a:xfrm>
          </p:grpSpPr>
          <p:sp>
            <p:nvSpPr>
              <p:cNvPr id="27678" name="Text Box 14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 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valA</a:t>
                </a:r>
              </a:p>
            </p:txBody>
          </p:sp>
          <p:sp>
            <p:nvSpPr>
              <p:cNvPr id="27679" name="Text Box 15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7680" name="Text Box 16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value to memory  </a:t>
                </a:r>
              </a:p>
            </p:txBody>
          </p:sp>
        </p:grpSp>
        <p:grpSp>
          <p:nvGrpSpPr>
            <p:cNvPr id="27663" name="Group 17"/>
            <p:cNvGrpSpPr>
              <a:grpSpLocks/>
            </p:cNvGrpSpPr>
            <p:nvPr/>
          </p:nvGrpSpPr>
          <p:grpSpPr bwMode="auto">
            <a:xfrm>
              <a:off x="1008" y="2016"/>
              <a:ext cx="4416" cy="192"/>
              <a:chOff x="576" y="2352"/>
              <a:chExt cx="4416" cy="192"/>
            </a:xfrm>
          </p:grpSpPr>
          <p:sp>
            <p:nvSpPr>
              <p:cNvPr id="27675" name="Text Box 18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</a:t>
                </a:r>
              </a:p>
            </p:txBody>
          </p:sp>
          <p:sp>
            <p:nvSpPr>
              <p:cNvPr id="27676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7677" name="Text Box 20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from stack </a:t>
                </a:r>
              </a:p>
            </p:txBody>
          </p:sp>
        </p:grpSp>
        <p:grpSp>
          <p:nvGrpSpPr>
            <p:cNvPr id="27664" name="Group 21"/>
            <p:cNvGrpSpPr>
              <a:grpSpLocks/>
            </p:cNvGrpSpPr>
            <p:nvPr/>
          </p:nvGrpSpPr>
          <p:grpSpPr bwMode="auto">
            <a:xfrm>
              <a:off x="1008" y="2976"/>
              <a:ext cx="4416" cy="192"/>
              <a:chOff x="576" y="2352"/>
              <a:chExt cx="4416" cy="192"/>
            </a:xfrm>
          </p:grpSpPr>
          <p:sp>
            <p:nvSpPr>
              <p:cNvPr id="27672" name="Text Box 22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</a:t>
                </a:r>
                <a:r>
                  <a:rPr lang="en-US" sz="1600" baseline="-25000"/>
                  <a:t>4</a:t>
                </a:r>
                <a:r>
                  <a:rPr lang="en-US" sz="1600"/>
                  <a:t>[valE] </a:t>
                </a:r>
                <a:r>
                  <a:rPr lang="en-US" sz="1600">
                    <a:sym typeface="Symbol" pitchFamily="1" charset="2"/>
                  </a:rPr>
                  <a:t></a:t>
                </a:r>
                <a:r>
                  <a:rPr lang="en-US" sz="1600"/>
                  <a:t> valP </a:t>
                </a:r>
              </a:p>
            </p:txBody>
          </p:sp>
          <p:sp>
            <p:nvSpPr>
              <p:cNvPr id="27673" name="Text Box 23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7674" name="Text Box 24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Write return value on stack </a:t>
                </a:r>
              </a:p>
            </p:txBody>
          </p:sp>
        </p:grpSp>
        <p:grpSp>
          <p:nvGrpSpPr>
            <p:cNvPr id="27665" name="Group 25"/>
            <p:cNvGrpSpPr>
              <a:grpSpLocks/>
            </p:cNvGrpSpPr>
            <p:nvPr/>
          </p:nvGrpSpPr>
          <p:grpSpPr bwMode="auto">
            <a:xfrm>
              <a:off x="1008" y="3456"/>
              <a:ext cx="4416" cy="192"/>
              <a:chOff x="576" y="2352"/>
              <a:chExt cx="4416" cy="192"/>
            </a:xfrm>
          </p:grpSpPr>
          <p:sp>
            <p:nvSpPr>
              <p:cNvPr id="27669" name="Text Box 26"/>
              <p:cNvSpPr txBox="1">
                <a:spLocks noChangeArrowheads="1"/>
              </p:cNvSpPr>
              <p:nvPr/>
            </p:nvSpPr>
            <p:spPr bwMode="auto">
              <a:xfrm>
                <a:off x="1344" y="2352"/>
                <a:ext cx="1776" cy="192"/>
              </a:xfrm>
              <a:prstGeom prst="rect">
                <a:avLst/>
              </a:prstGeom>
              <a:solidFill>
                <a:srgbClr val="CCFF99"/>
              </a:solidFill>
              <a:ln w="19050">
                <a:solidFill>
                  <a:schemeClr val="tx1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valM </a:t>
                </a:r>
                <a:r>
                  <a:rPr lang="en-US" sz="1600">
                    <a:solidFill>
                      <a:srgbClr val="FF3300"/>
                    </a:solidFill>
                    <a:sym typeface="Symbol" pitchFamily="1" charset="2"/>
                  </a:rPr>
                  <a:t></a:t>
                </a:r>
                <a:r>
                  <a:rPr lang="en-US" sz="1600">
                    <a:solidFill>
                      <a:srgbClr val="FF3300"/>
                    </a:solidFill>
                  </a:rPr>
                  <a:t> M</a:t>
                </a:r>
                <a:r>
                  <a:rPr lang="en-US" sz="1600" baseline="-25000">
                    <a:solidFill>
                      <a:srgbClr val="FF3300"/>
                    </a:solidFill>
                  </a:rPr>
                  <a:t>4</a:t>
                </a:r>
                <a:r>
                  <a:rPr lang="en-US" sz="1600"/>
                  <a:t>[valA]  </a:t>
                </a:r>
              </a:p>
            </p:txBody>
          </p:sp>
          <p:sp>
            <p:nvSpPr>
              <p:cNvPr id="27670" name="Text Box 27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Memory</a:t>
                </a:r>
              </a:p>
            </p:txBody>
          </p:sp>
          <p:sp>
            <p:nvSpPr>
              <p:cNvPr id="27671" name="Text Box 28"/>
              <p:cNvSpPr txBox="1">
                <a:spLocks noChangeArrowheads="1"/>
              </p:cNvSpPr>
              <p:nvPr/>
            </p:nvSpPr>
            <p:spPr bwMode="auto">
              <a:xfrm>
                <a:off x="3216" y="2352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Read return address</a:t>
                </a:r>
              </a:p>
            </p:txBody>
          </p:sp>
        </p:grpSp>
        <p:sp>
          <p:nvSpPr>
            <p:cNvPr id="27666" name="Text Box 29"/>
            <p:cNvSpPr txBox="1">
              <a:spLocks noChangeArrowheads="1"/>
            </p:cNvSpPr>
            <p:nvPr/>
          </p:nvSpPr>
          <p:spPr bwMode="auto">
            <a:xfrm>
              <a:off x="1008" y="2496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27667" name="Text Box 30"/>
            <p:cNvSpPr txBox="1">
              <a:spLocks noChangeArrowheads="1"/>
            </p:cNvSpPr>
            <p:nvPr/>
          </p:nvSpPr>
          <p:spPr bwMode="auto">
            <a:xfrm>
              <a:off x="1776" y="2496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27668" name="Text Box 31"/>
            <p:cNvSpPr txBox="1">
              <a:spLocks noChangeArrowheads="1"/>
            </p:cNvSpPr>
            <p:nvPr/>
          </p:nvSpPr>
          <p:spPr bwMode="auto">
            <a:xfrm>
              <a:off x="3648" y="249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No operation </a:t>
              </a:r>
            </a:p>
          </p:txBody>
        </p:sp>
      </p:grpSp>
      <p:sp>
        <p:nvSpPr>
          <p:cNvPr id="27652" name="Text Box 32"/>
          <p:cNvSpPr txBox="1">
            <a:spLocks noChangeArrowheads="1"/>
          </p:cNvSpPr>
          <p:nvPr/>
        </p:nvSpPr>
        <p:spPr bwMode="auto">
          <a:xfrm>
            <a:off x="685800" y="5867400"/>
            <a:ext cx="800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bool mem_read = icode in { IMRMOVL, IPOPL, IRET };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 Update Logic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5334000" cy="2514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New PC</a:t>
            </a:r>
          </a:p>
          <a:p>
            <a:pPr lvl="1" eaLnBrk="1" hangingPunct="1">
              <a:defRPr/>
            </a:pPr>
            <a:r>
              <a:rPr lang="en-US" smtClean="0"/>
              <a:t>Select next value of PC</a:t>
            </a:r>
          </a:p>
        </p:txBody>
      </p:sp>
      <p:pic>
        <p:nvPicPr>
          <p:cNvPr id="2867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2913063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</a:t>
            </a:r>
            <a:br>
              <a:rPr lang="en-US" smtClean="0"/>
            </a:br>
            <a:r>
              <a:rPr lang="en-US" smtClean="0"/>
              <a:t>Update</a:t>
            </a:r>
          </a:p>
        </p:txBody>
      </p:sp>
      <p:grpSp>
        <p:nvGrpSpPr>
          <p:cNvPr id="29699" name="Group 88"/>
          <p:cNvGrpSpPr>
            <a:grpSpLocks/>
          </p:cNvGrpSpPr>
          <p:nvPr/>
        </p:nvGrpSpPr>
        <p:grpSpPr bwMode="auto">
          <a:xfrm>
            <a:off x="2209800" y="381000"/>
            <a:ext cx="7010400" cy="4419600"/>
            <a:chOff x="912" y="576"/>
            <a:chExt cx="4416" cy="2784"/>
          </a:xfrm>
        </p:grpSpPr>
        <p:sp>
          <p:nvSpPr>
            <p:cNvPr id="29701" name="Text Box 15"/>
            <p:cNvSpPr txBox="1">
              <a:spLocks noChangeArrowheads="1"/>
            </p:cNvSpPr>
            <p:nvPr/>
          </p:nvSpPr>
          <p:spPr bwMode="auto">
            <a:xfrm>
              <a:off x="1680" y="5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OPl rA, rB</a:t>
              </a:r>
            </a:p>
          </p:txBody>
        </p:sp>
        <p:sp>
          <p:nvSpPr>
            <p:cNvPr id="29702" name="Text Box 17"/>
            <p:cNvSpPr txBox="1">
              <a:spLocks noChangeArrowheads="1"/>
            </p:cNvSpPr>
            <p:nvPr/>
          </p:nvSpPr>
          <p:spPr bwMode="auto">
            <a:xfrm>
              <a:off x="1680" y="105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rmmovl</a:t>
              </a:r>
              <a:r>
                <a:rPr lang="en-US" sz="1600"/>
                <a:t> rA, D(rB)</a:t>
              </a:r>
            </a:p>
          </p:txBody>
        </p:sp>
        <p:sp>
          <p:nvSpPr>
            <p:cNvPr id="29703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popl</a:t>
              </a:r>
              <a:r>
                <a:rPr lang="en-US" sz="1600"/>
                <a:t> rA</a:t>
              </a:r>
            </a:p>
          </p:txBody>
        </p:sp>
        <p:sp>
          <p:nvSpPr>
            <p:cNvPr id="29704" name="Text Box 21"/>
            <p:cNvSpPr txBox="1">
              <a:spLocks noChangeArrowheads="1"/>
            </p:cNvSpPr>
            <p:nvPr/>
          </p:nvSpPr>
          <p:spPr bwMode="auto">
            <a:xfrm>
              <a:off x="1680" y="201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jXX Dest</a:t>
              </a:r>
            </a:p>
          </p:txBody>
        </p:sp>
        <p:sp>
          <p:nvSpPr>
            <p:cNvPr id="29705" name="Text Box 23"/>
            <p:cNvSpPr txBox="1">
              <a:spLocks noChangeArrowheads="1"/>
            </p:cNvSpPr>
            <p:nvPr/>
          </p:nvSpPr>
          <p:spPr bwMode="auto">
            <a:xfrm>
              <a:off x="1680" y="249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call</a:t>
              </a:r>
              <a:r>
                <a:rPr lang="en-US" sz="1600"/>
                <a:t> Dest</a:t>
              </a:r>
            </a:p>
          </p:txBody>
        </p:sp>
        <p:sp>
          <p:nvSpPr>
            <p:cNvPr id="29706" name="Text Box 24"/>
            <p:cNvSpPr txBox="1">
              <a:spLocks noChangeArrowheads="1"/>
            </p:cNvSpPr>
            <p:nvPr/>
          </p:nvSpPr>
          <p:spPr bwMode="auto">
            <a:xfrm>
              <a:off x="1680" y="2976"/>
              <a:ext cx="1776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>
                  <a:latin typeface="Courier New" pitchFamily="1" charset="0"/>
                </a:rPr>
                <a:t>ret</a:t>
              </a:r>
            </a:p>
          </p:txBody>
        </p:sp>
        <p:grpSp>
          <p:nvGrpSpPr>
            <p:cNvPr id="29707" name="Group 64"/>
            <p:cNvGrpSpPr>
              <a:grpSpLocks/>
            </p:cNvGrpSpPr>
            <p:nvPr/>
          </p:nvGrpSpPr>
          <p:grpSpPr bwMode="auto">
            <a:xfrm>
              <a:off x="912" y="768"/>
              <a:ext cx="4416" cy="192"/>
              <a:chOff x="576" y="2928"/>
              <a:chExt cx="4416" cy="192"/>
            </a:xfrm>
          </p:grpSpPr>
          <p:sp>
            <p:nvSpPr>
              <p:cNvPr id="29728" name="Text Box 6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valP</a:t>
                </a:r>
              </a:p>
            </p:txBody>
          </p:sp>
          <p:sp>
            <p:nvSpPr>
              <p:cNvPr id="29729" name="Text Box 6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30" name="Text Box 6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29708" name="Group 68"/>
            <p:cNvGrpSpPr>
              <a:grpSpLocks/>
            </p:cNvGrpSpPr>
            <p:nvPr/>
          </p:nvGrpSpPr>
          <p:grpSpPr bwMode="auto">
            <a:xfrm>
              <a:off x="912" y="1248"/>
              <a:ext cx="4416" cy="192"/>
              <a:chOff x="576" y="2928"/>
              <a:chExt cx="4416" cy="192"/>
            </a:xfrm>
          </p:grpSpPr>
          <p:sp>
            <p:nvSpPr>
              <p:cNvPr id="29725" name="Text Box 69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valP</a:t>
                </a:r>
              </a:p>
            </p:txBody>
          </p:sp>
          <p:sp>
            <p:nvSpPr>
              <p:cNvPr id="29726" name="Text Box 70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27" name="Text Box 71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29709" name="Group 72"/>
            <p:cNvGrpSpPr>
              <a:grpSpLocks/>
            </p:cNvGrpSpPr>
            <p:nvPr/>
          </p:nvGrpSpPr>
          <p:grpSpPr bwMode="auto">
            <a:xfrm>
              <a:off x="912" y="1728"/>
              <a:ext cx="4416" cy="192"/>
              <a:chOff x="576" y="2928"/>
              <a:chExt cx="4416" cy="192"/>
            </a:xfrm>
          </p:grpSpPr>
          <p:sp>
            <p:nvSpPr>
              <p:cNvPr id="29722" name="Text Box 73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valP</a:t>
                </a:r>
              </a:p>
            </p:txBody>
          </p:sp>
          <p:sp>
            <p:nvSpPr>
              <p:cNvPr id="29723" name="Text Box 74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24" name="Text Box 75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29710" name="Group 76"/>
            <p:cNvGrpSpPr>
              <a:grpSpLocks/>
            </p:cNvGrpSpPr>
            <p:nvPr/>
          </p:nvGrpSpPr>
          <p:grpSpPr bwMode="auto">
            <a:xfrm>
              <a:off x="912" y="2208"/>
              <a:ext cx="4416" cy="192"/>
              <a:chOff x="576" y="2928"/>
              <a:chExt cx="4416" cy="192"/>
            </a:xfrm>
          </p:grpSpPr>
          <p:sp>
            <p:nvSpPr>
              <p:cNvPr id="29719" name="Text Box 77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Bch ? valC : valP</a:t>
                </a:r>
              </a:p>
            </p:txBody>
          </p:sp>
          <p:sp>
            <p:nvSpPr>
              <p:cNvPr id="29720" name="Text Box 78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21" name="Text Box 79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Update PC</a:t>
                </a:r>
              </a:p>
            </p:txBody>
          </p:sp>
        </p:grpSp>
        <p:grpSp>
          <p:nvGrpSpPr>
            <p:cNvPr id="29711" name="Group 80"/>
            <p:cNvGrpSpPr>
              <a:grpSpLocks/>
            </p:cNvGrpSpPr>
            <p:nvPr/>
          </p:nvGrpSpPr>
          <p:grpSpPr bwMode="auto">
            <a:xfrm>
              <a:off x="912" y="2688"/>
              <a:ext cx="4416" cy="192"/>
              <a:chOff x="576" y="2928"/>
              <a:chExt cx="4416" cy="192"/>
            </a:xfrm>
          </p:grpSpPr>
          <p:sp>
            <p:nvSpPr>
              <p:cNvPr id="29716" name="Text Box 81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valC</a:t>
                </a:r>
              </a:p>
            </p:txBody>
          </p:sp>
          <p:sp>
            <p:nvSpPr>
              <p:cNvPr id="29717" name="Text Box 82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18" name="Text Box 83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destination</a:t>
                </a:r>
              </a:p>
            </p:txBody>
          </p:sp>
        </p:grpSp>
        <p:grpSp>
          <p:nvGrpSpPr>
            <p:cNvPr id="29712" name="Group 84"/>
            <p:cNvGrpSpPr>
              <a:grpSpLocks/>
            </p:cNvGrpSpPr>
            <p:nvPr/>
          </p:nvGrpSpPr>
          <p:grpSpPr bwMode="auto">
            <a:xfrm>
              <a:off x="912" y="3168"/>
              <a:ext cx="4416" cy="192"/>
              <a:chOff x="576" y="2928"/>
              <a:chExt cx="4416" cy="192"/>
            </a:xfrm>
          </p:grpSpPr>
          <p:sp>
            <p:nvSpPr>
              <p:cNvPr id="29713" name="Text Box 85"/>
              <p:cNvSpPr txBox="1">
                <a:spLocks noChangeArrowheads="1"/>
              </p:cNvSpPr>
              <p:nvPr/>
            </p:nvSpPr>
            <p:spPr bwMode="auto">
              <a:xfrm>
                <a:off x="1344" y="2928"/>
                <a:ext cx="1776" cy="192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</a:t>
                </a:r>
                <a:r>
                  <a:rPr lang="en-US" sz="1600">
                    <a:sym typeface="Symbol" pitchFamily="1" charset="2"/>
                  </a:rPr>
                  <a:t> valM</a:t>
                </a:r>
              </a:p>
            </p:txBody>
          </p:sp>
          <p:sp>
            <p:nvSpPr>
              <p:cNvPr id="29714" name="Text Box 86"/>
              <p:cNvSpPr txBox="1">
                <a:spLocks noChangeArrowheads="1"/>
              </p:cNvSpPr>
              <p:nvPr/>
            </p:nvSpPr>
            <p:spPr bwMode="auto">
              <a:xfrm>
                <a:off x="576" y="2928"/>
                <a:ext cx="768" cy="192"/>
              </a:xfrm>
              <a:prstGeom prst="rect">
                <a:avLst/>
              </a:prstGeom>
              <a:noFill/>
              <a:ln w="19050">
                <a:solidFill>
                  <a:schemeClr val="folHlink"/>
                </a:solidFill>
                <a:miter lim="800000"/>
                <a:headEnd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PC update</a:t>
                </a:r>
              </a:p>
            </p:txBody>
          </p:sp>
          <p:sp>
            <p:nvSpPr>
              <p:cNvPr id="29715" name="Text Box 87"/>
              <p:cNvSpPr txBox="1">
                <a:spLocks noChangeArrowheads="1"/>
              </p:cNvSpPr>
              <p:nvPr/>
            </p:nvSpPr>
            <p:spPr bwMode="auto">
              <a:xfrm>
                <a:off x="3216" y="2928"/>
                <a:ext cx="177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CC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FF3300"/>
                    </a:solidFill>
                    <a:miter lim="800000"/>
                    <a:headEnd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2"/>
                      </a:outerShdw>
                    </a:effectLst>
                  </a14:hiddenEffects>
                </a:ext>
              </a:extLst>
            </p:spPr>
            <p:txBody>
              <a:bodyPr lIns="45720" rIns="45720"/>
              <a:lstStyle>
                <a:lvl1pPr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1" charset="0"/>
                  </a:defRPr>
                </a:lvl9pPr>
              </a:lstStyle>
              <a:p>
                <a:pPr algn="l">
                  <a:spcBef>
                    <a:spcPct val="50000"/>
                  </a:spcBef>
                </a:pPr>
                <a:r>
                  <a:rPr lang="en-US" sz="1600"/>
                  <a:t>Set PC to return address</a:t>
                </a:r>
              </a:p>
            </p:txBody>
          </p:sp>
        </p:grpSp>
      </p:grpSp>
      <p:sp>
        <p:nvSpPr>
          <p:cNvPr id="29700" name="Text Box 89"/>
          <p:cNvSpPr txBox="1">
            <a:spLocks noChangeArrowheads="1"/>
          </p:cNvSpPr>
          <p:nvPr/>
        </p:nvSpPr>
        <p:spPr bwMode="auto">
          <a:xfrm>
            <a:off x="2209800" y="4953000"/>
            <a:ext cx="53340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int new_pc = [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== ICALL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== IJXX &amp;&amp; Bch : valC;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icode == IRET : valM;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	1 : valP;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1" charset="0"/>
              </a:rPr>
              <a:t>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Stage Computation: Jumps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Compute both addresses</a:t>
            </a:r>
          </a:p>
          <a:p>
            <a:pPr lvl="1" eaLnBrk="1" hangingPunct="1"/>
            <a:r>
              <a:rPr lang="en-US" smtClean="0"/>
              <a:t>Choose based on setting of condition codes and branch condition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jXX Dest</a:t>
            </a:r>
          </a:p>
        </p:txBody>
      </p:sp>
      <p:grpSp>
        <p:nvGrpSpPr>
          <p:cNvPr id="342021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5155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5156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57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5158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" charset="2"/>
                </a:rPr>
                <a:t> PC+5</a:t>
              </a:r>
            </a:p>
          </p:txBody>
        </p:sp>
        <p:sp>
          <p:nvSpPr>
            <p:cNvPr id="5159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60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5161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5162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63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</a:t>
              </a:r>
            </a:p>
          </p:txBody>
        </p:sp>
        <p:sp>
          <p:nvSpPr>
            <p:cNvPr id="5164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Fall through address</a:t>
              </a:r>
            </a:p>
          </p:txBody>
        </p:sp>
      </p:grpSp>
      <p:grpSp>
        <p:nvGrpSpPr>
          <p:cNvPr id="342032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5149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5150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5151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52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5153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54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2039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5143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5144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Bch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Cond(CC,ifun)</a:t>
              </a:r>
            </a:p>
          </p:txBody>
        </p:sp>
        <p:sp>
          <p:nvSpPr>
            <p:cNvPr id="5145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46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5147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48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Take branch?</a:t>
              </a:r>
            </a:p>
          </p:txBody>
        </p:sp>
      </p:grpSp>
      <p:grpSp>
        <p:nvGrpSpPr>
          <p:cNvPr id="342046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5140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  <p:sp>
          <p:nvSpPr>
            <p:cNvPr id="5141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5142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 </a:t>
              </a:r>
            </a:p>
          </p:txBody>
        </p:sp>
      </p:grpSp>
      <p:grpSp>
        <p:nvGrpSpPr>
          <p:cNvPr id="342050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5134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5135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5136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37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5138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5139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2057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5131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" charset="2"/>
                </a:rPr>
                <a:t> Bch ? valC : valP</a:t>
              </a:r>
            </a:p>
          </p:txBody>
        </p:sp>
        <p:sp>
          <p:nvSpPr>
            <p:cNvPr id="5132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5133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PC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 Operation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24400" y="1219200"/>
            <a:ext cx="3860800" cy="52133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State</a:t>
            </a:r>
          </a:p>
          <a:p>
            <a:pPr lvl="1" eaLnBrk="1" hangingPunct="1">
              <a:defRPr/>
            </a:pPr>
            <a:r>
              <a:rPr lang="en-US" smtClean="0"/>
              <a:t>PC register</a:t>
            </a:r>
          </a:p>
          <a:p>
            <a:pPr lvl="1" eaLnBrk="1" hangingPunct="1">
              <a:defRPr/>
            </a:pPr>
            <a:r>
              <a:rPr lang="en-US" smtClean="0"/>
              <a:t>Cond. Code register</a:t>
            </a:r>
          </a:p>
          <a:p>
            <a:pPr lvl="1" eaLnBrk="1" hangingPunct="1">
              <a:defRPr/>
            </a:pPr>
            <a:r>
              <a:rPr lang="en-US" smtClean="0"/>
              <a:t>Data memory</a:t>
            </a:r>
          </a:p>
          <a:p>
            <a:pPr lvl="1" eaLnBrk="1" hangingPunct="1">
              <a:defRPr/>
            </a:pPr>
            <a:r>
              <a:rPr lang="en-US" smtClean="0"/>
              <a:t>Register file</a:t>
            </a:r>
          </a:p>
          <a:p>
            <a:pPr lvl="1" eaLnBrk="1" hangingPunct="1">
              <a:buFont typeface="Wingdings" pitchFamily="1" charset="2"/>
              <a:buNone/>
              <a:defRPr/>
            </a:pPr>
            <a:r>
              <a:rPr lang="en-US" i="1" smtClean="0"/>
              <a:t>All updated as clock rises</a:t>
            </a:r>
          </a:p>
          <a:p>
            <a:pPr eaLnBrk="1" hangingPunct="1">
              <a:defRPr/>
            </a:pPr>
            <a:r>
              <a:rPr lang="en-US" smtClean="0"/>
              <a:t>Combinational Logic</a:t>
            </a:r>
          </a:p>
          <a:p>
            <a:pPr lvl="1" eaLnBrk="1" hangingPunct="1">
              <a:defRPr/>
            </a:pPr>
            <a:r>
              <a:rPr lang="en-US" smtClean="0"/>
              <a:t>ALU</a:t>
            </a:r>
          </a:p>
          <a:p>
            <a:pPr lvl="1" eaLnBrk="1" hangingPunct="1">
              <a:defRPr/>
            </a:pPr>
            <a:r>
              <a:rPr lang="en-US" smtClean="0"/>
              <a:t>Control logic</a:t>
            </a:r>
          </a:p>
          <a:p>
            <a:pPr lvl="1" eaLnBrk="1" hangingPunct="1">
              <a:defRPr/>
            </a:pPr>
            <a:r>
              <a:rPr lang="en-US" smtClean="0"/>
              <a:t>Memory reads</a:t>
            </a:r>
          </a:p>
          <a:p>
            <a:pPr lvl="2" eaLnBrk="1" hangingPunct="1">
              <a:defRPr/>
            </a:pPr>
            <a:r>
              <a:rPr lang="en-US" smtClean="0"/>
              <a:t>Instruction memory</a:t>
            </a:r>
          </a:p>
          <a:p>
            <a:pPr lvl="2" eaLnBrk="1" hangingPunct="1">
              <a:defRPr/>
            </a:pPr>
            <a:r>
              <a:rPr lang="en-US" smtClean="0"/>
              <a:t>Register file</a:t>
            </a:r>
          </a:p>
          <a:p>
            <a:pPr lvl="2" eaLnBrk="1" hangingPunct="1">
              <a:defRPr/>
            </a:pPr>
            <a:r>
              <a:rPr lang="en-US" smtClean="0"/>
              <a:t>Data memory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8" name="Line 31"/>
          <p:cNvSpPr>
            <a:spLocks noChangeShapeType="1"/>
          </p:cNvSpPr>
          <p:nvPr/>
        </p:nvSpPr>
        <p:spPr bwMode="auto">
          <a:xfrm>
            <a:off x="6019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1749" name="Rectangle 33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pPr eaLnBrk="1" hangingPunct="1"/>
            <a:r>
              <a:rPr lang="en-US" smtClean="0"/>
              <a:t>SEQ Operation #2</a:t>
            </a:r>
          </a:p>
        </p:txBody>
      </p:sp>
      <p:sp>
        <p:nvSpPr>
          <p:cNvPr id="31750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4953000" y="3124200"/>
            <a:ext cx="3632200" cy="3308350"/>
          </a:xfrm>
        </p:spPr>
        <p:txBody>
          <a:bodyPr/>
          <a:lstStyle/>
          <a:p>
            <a:pPr lvl="1" eaLnBrk="1" hangingPunct="1"/>
            <a:r>
              <a:rPr lang="en-US" smtClean="0"/>
              <a:t>state set according to second </a:t>
            </a:r>
            <a:r>
              <a:rPr lang="en-US" smtClean="0">
                <a:latin typeface="Courier New" pitchFamily="1" charset="0"/>
              </a:rPr>
              <a:t>irmovl </a:t>
            </a:r>
            <a:r>
              <a:rPr lang="en-US" smtClean="0"/>
              <a:t>instruction</a:t>
            </a:r>
          </a:p>
          <a:p>
            <a:pPr lvl="1" eaLnBrk="1" hangingPunct="1"/>
            <a:r>
              <a:rPr lang="en-US" smtClean="0"/>
              <a:t>combinational logic starting to react to state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1" name="Line 4"/>
          <p:cNvSpPr>
            <a:spLocks noChangeShapeType="1"/>
          </p:cNvSpPr>
          <p:nvPr/>
        </p:nvSpPr>
        <p:spPr bwMode="auto">
          <a:xfrm>
            <a:off x="67818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pPr eaLnBrk="1" hangingPunct="1"/>
            <a:r>
              <a:rPr lang="en-US" smtClean="0"/>
              <a:t>SEQ Operation #3</a:t>
            </a:r>
          </a:p>
        </p:txBody>
      </p:sp>
      <p:sp>
        <p:nvSpPr>
          <p:cNvPr id="3277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48200" y="3124200"/>
            <a:ext cx="3937000" cy="3308350"/>
          </a:xfrm>
        </p:spPr>
        <p:txBody>
          <a:bodyPr/>
          <a:lstStyle/>
          <a:p>
            <a:pPr lvl="1" eaLnBrk="1" hangingPunct="1"/>
            <a:r>
              <a:rPr lang="en-US" smtClean="0"/>
              <a:t>state set according to second </a:t>
            </a:r>
            <a:r>
              <a:rPr lang="en-US" smtClean="0">
                <a:latin typeface="Courier New" pitchFamily="1" charset="0"/>
              </a:rPr>
              <a:t>irmovl </a:t>
            </a:r>
            <a:r>
              <a:rPr lang="en-US" smtClean="0"/>
              <a:t>instruction</a:t>
            </a:r>
          </a:p>
          <a:p>
            <a:pPr lvl="1" eaLnBrk="1" hangingPunct="1"/>
            <a:r>
              <a:rPr lang="en-US" smtClean="0"/>
              <a:t>combinational logic generates results for </a:t>
            </a:r>
            <a:r>
              <a:rPr lang="en-US" smtClean="0">
                <a:latin typeface="Courier New" pitchFamily="1" charset="0"/>
              </a:rPr>
              <a:t>addl</a:t>
            </a:r>
            <a:r>
              <a:rPr lang="en-US" smtClean="0"/>
              <a:t> instruction</a:t>
            </a:r>
          </a:p>
        </p:txBody>
      </p:sp>
      <p:pic>
        <p:nvPicPr>
          <p:cNvPr id="32774" name="Picture 2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5" name="Line 4"/>
          <p:cNvSpPr>
            <a:spLocks noChangeShapeType="1"/>
          </p:cNvSpPr>
          <p:nvPr/>
        </p:nvSpPr>
        <p:spPr bwMode="auto">
          <a:xfrm>
            <a:off x="68961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pPr eaLnBrk="1" hangingPunct="1"/>
            <a:r>
              <a:rPr lang="en-US" smtClean="0"/>
              <a:t>SEQ Operation #4</a:t>
            </a:r>
          </a:p>
        </p:txBody>
      </p:sp>
      <p:sp>
        <p:nvSpPr>
          <p:cNvPr id="3379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 eaLnBrk="1" hangingPunct="1"/>
            <a:r>
              <a:rPr lang="en-US" smtClean="0"/>
              <a:t>state set according to </a:t>
            </a:r>
            <a:r>
              <a:rPr lang="en-US" smtClean="0">
                <a:latin typeface="Courier New" pitchFamily="1" charset="0"/>
              </a:rPr>
              <a:t>addl </a:t>
            </a:r>
            <a:r>
              <a:rPr lang="en-US" smtClean="0"/>
              <a:t>instruction</a:t>
            </a:r>
          </a:p>
          <a:p>
            <a:pPr lvl="1" eaLnBrk="1" hangingPunct="1"/>
            <a:r>
              <a:rPr lang="en-US" smtClean="0"/>
              <a:t>combinational logic starting to react to state changes</a:t>
            </a:r>
          </a:p>
        </p:txBody>
      </p:sp>
      <p:pic>
        <p:nvPicPr>
          <p:cNvPr id="33798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38200"/>
            <a:ext cx="5018088" cy="165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19" name="Line 4"/>
          <p:cNvSpPr>
            <a:spLocks noChangeShapeType="1"/>
          </p:cNvSpPr>
          <p:nvPr/>
        </p:nvSpPr>
        <p:spPr bwMode="auto">
          <a:xfrm>
            <a:off x="7620000" y="533400"/>
            <a:ext cx="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2643188" cy="1770063"/>
          </a:xfrm>
        </p:spPr>
        <p:txBody>
          <a:bodyPr/>
          <a:lstStyle/>
          <a:p>
            <a:pPr eaLnBrk="1" hangingPunct="1"/>
            <a:r>
              <a:rPr lang="en-US" smtClean="0"/>
              <a:t>SEQ Operation #5</a:t>
            </a:r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410200" y="3124200"/>
            <a:ext cx="3175000" cy="3308350"/>
          </a:xfrm>
        </p:spPr>
        <p:txBody>
          <a:bodyPr/>
          <a:lstStyle/>
          <a:p>
            <a:pPr lvl="1" eaLnBrk="1" hangingPunct="1"/>
            <a:r>
              <a:rPr lang="en-US" smtClean="0"/>
              <a:t>state set according to </a:t>
            </a:r>
            <a:r>
              <a:rPr lang="en-US" smtClean="0">
                <a:latin typeface="Courier New" pitchFamily="1" charset="0"/>
              </a:rPr>
              <a:t>addl </a:t>
            </a:r>
            <a:r>
              <a:rPr lang="en-US" smtClean="0"/>
              <a:t>instruction</a:t>
            </a:r>
          </a:p>
          <a:p>
            <a:pPr lvl="1" eaLnBrk="1" hangingPunct="1"/>
            <a:r>
              <a:rPr lang="en-US" smtClean="0"/>
              <a:t>combinational logic generates results for </a:t>
            </a:r>
            <a:r>
              <a:rPr lang="en-US" smtClean="0">
                <a:latin typeface="Courier New" pitchFamily="1" charset="0"/>
              </a:rPr>
              <a:t>je</a:t>
            </a:r>
            <a:r>
              <a:rPr lang="en-US" smtClean="0"/>
              <a:t> instruction</a:t>
            </a:r>
          </a:p>
        </p:txBody>
      </p:sp>
      <p:pic>
        <p:nvPicPr>
          <p:cNvPr id="34822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075" y="2667000"/>
            <a:ext cx="3463925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SEQ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Implementation</a:t>
            </a:r>
          </a:p>
          <a:p>
            <a:pPr lvl="1" eaLnBrk="1" hangingPunct="1">
              <a:defRPr/>
            </a:pPr>
            <a:r>
              <a:rPr lang="en-US" smtClean="0"/>
              <a:t>Express every instruction as series of simple steps</a:t>
            </a:r>
          </a:p>
          <a:p>
            <a:pPr lvl="1" eaLnBrk="1" hangingPunct="1">
              <a:defRPr/>
            </a:pPr>
            <a:r>
              <a:rPr lang="en-US" smtClean="0"/>
              <a:t>Follow same general flow for each instruction type</a:t>
            </a:r>
          </a:p>
          <a:p>
            <a:pPr lvl="1" eaLnBrk="1" hangingPunct="1">
              <a:defRPr/>
            </a:pPr>
            <a:r>
              <a:rPr lang="en-US" smtClean="0"/>
              <a:t>Assemble registers, memories, predesigned combinational blocks</a:t>
            </a:r>
          </a:p>
          <a:p>
            <a:pPr lvl="1" eaLnBrk="1" hangingPunct="1">
              <a:defRPr/>
            </a:pPr>
            <a:r>
              <a:rPr lang="en-US" smtClean="0"/>
              <a:t>Connect with control logic</a:t>
            </a:r>
          </a:p>
          <a:p>
            <a:pPr eaLnBrk="1" hangingPunct="1">
              <a:defRPr/>
            </a:pPr>
            <a:r>
              <a:rPr lang="en-US" smtClean="0"/>
              <a:t>Limitations</a:t>
            </a:r>
          </a:p>
          <a:p>
            <a:pPr lvl="1" eaLnBrk="1" hangingPunct="1">
              <a:defRPr/>
            </a:pPr>
            <a:r>
              <a:rPr lang="en-US" smtClean="0"/>
              <a:t>Too slow to be practical</a:t>
            </a:r>
          </a:p>
          <a:p>
            <a:pPr lvl="1" eaLnBrk="1" hangingPunct="1">
              <a:defRPr/>
            </a:pPr>
            <a:r>
              <a:rPr lang="en-US" smtClean="0"/>
              <a:t>In one cycle, must propagate through instruction memory, register file, ALU, and data memory</a:t>
            </a:r>
          </a:p>
          <a:p>
            <a:pPr lvl="1" eaLnBrk="1" hangingPunct="1">
              <a:defRPr/>
            </a:pPr>
            <a:r>
              <a:rPr lang="en-US" smtClean="0"/>
              <a:t>Would need to run clock very slowly</a:t>
            </a:r>
          </a:p>
          <a:p>
            <a:pPr lvl="1" eaLnBrk="1" hangingPunct="1">
              <a:defRPr/>
            </a:pPr>
            <a:r>
              <a:rPr lang="en-US" smtClean="0"/>
              <a:t>Hardware units only active for fraction of clock cycle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Executing </a:t>
            </a:r>
            <a:r>
              <a:rPr lang="en-US" smtClean="0">
                <a:latin typeface="Courier New" pitchFamily="1" charset="0"/>
              </a:rPr>
              <a:t>call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3429000"/>
            <a:ext cx="4070350" cy="30035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Fetch</a:t>
            </a:r>
          </a:p>
          <a:p>
            <a:pPr lvl="1" eaLnBrk="1" hangingPunct="1">
              <a:defRPr/>
            </a:pPr>
            <a:r>
              <a:rPr lang="en-US" sz="1800" smtClean="0"/>
              <a:t>Read 5 bytes</a:t>
            </a:r>
          </a:p>
          <a:p>
            <a:pPr lvl="1" eaLnBrk="1" hangingPunct="1">
              <a:defRPr/>
            </a:pPr>
            <a:r>
              <a:rPr lang="en-US" sz="1800" smtClean="0"/>
              <a:t>Increment PC by 5</a:t>
            </a:r>
          </a:p>
          <a:p>
            <a:pPr marL="0" indent="0" eaLnBrk="1" hangingPunct="1">
              <a:defRPr/>
            </a:pPr>
            <a:r>
              <a:rPr lang="en-US" sz="2000" smtClean="0"/>
              <a:t>Decode</a:t>
            </a:r>
          </a:p>
          <a:p>
            <a:pPr lvl="1" eaLnBrk="1" hangingPunct="1">
              <a:defRPr/>
            </a:pPr>
            <a:r>
              <a:rPr lang="en-US" sz="1800" smtClean="0"/>
              <a:t>Read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Execute</a:t>
            </a:r>
          </a:p>
          <a:p>
            <a:pPr lvl="1" eaLnBrk="1" hangingPunct="1">
              <a:defRPr/>
            </a:pPr>
            <a:r>
              <a:rPr lang="en-US" sz="1800" smtClean="0"/>
              <a:t>Decrement stack pointer by 4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3429000"/>
            <a:ext cx="4071937" cy="30035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Memory</a:t>
            </a:r>
          </a:p>
          <a:p>
            <a:pPr lvl="1" eaLnBrk="1" hangingPunct="1">
              <a:defRPr/>
            </a:pPr>
            <a:r>
              <a:rPr lang="en-US" sz="1800" smtClean="0"/>
              <a:t>Write incremented PC to new value of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Write back</a:t>
            </a:r>
          </a:p>
          <a:p>
            <a:pPr lvl="1" eaLnBrk="1" hangingPunct="1">
              <a:defRPr/>
            </a:pPr>
            <a:r>
              <a:rPr lang="en-US" sz="1800" smtClean="0"/>
              <a:t>Update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PC Update</a:t>
            </a:r>
          </a:p>
          <a:p>
            <a:pPr lvl="1" eaLnBrk="1" hangingPunct="1">
              <a:defRPr/>
            </a:pPr>
            <a:r>
              <a:rPr lang="en-US" sz="1800" smtClean="0"/>
              <a:t>Set PC to Dest</a:t>
            </a:r>
          </a:p>
        </p:txBody>
      </p:sp>
      <p:grpSp>
        <p:nvGrpSpPr>
          <p:cNvPr id="6149" name="Group 39"/>
          <p:cNvGrpSpPr>
            <a:grpSpLocks/>
          </p:cNvGrpSpPr>
          <p:nvPr/>
        </p:nvGrpSpPr>
        <p:grpSpPr bwMode="auto">
          <a:xfrm>
            <a:off x="1935163" y="1066800"/>
            <a:ext cx="5380037" cy="1676400"/>
            <a:chOff x="1219" y="672"/>
            <a:chExt cx="3389" cy="1056"/>
          </a:xfrm>
        </p:grpSpPr>
        <p:sp>
          <p:nvSpPr>
            <p:cNvPr id="6150" name="Rectangle 18"/>
            <p:cNvSpPr>
              <a:spLocks noChangeArrowheads="1"/>
            </p:cNvSpPr>
            <p:nvPr/>
          </p:nvSpPr>
          <p:spPr bwMode="auto">
            <a:xfrm>
              <a:off x="1219" y="672"/>
              <a:ext cx="3389" cy="1056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6151" name="Rectangle 19"/>
            <p:cNvSpPr>
              <a:spLocks noChangeArrowheads="1"/>
            </p:cNvSpPr>
            <p:nvPr/>
          </p:nvSpPr>
          <p:spPr bwMode="auto">
            <a:xfrm>
              <a:off x="1363" y="768"/>
              <a:ext cx="12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6152" name="Group 20"/>
            <p:cNvGrpSpPr>
              <a:grpSpLocks/>
            </p:cNvGrpSpPr>
            <p:nvPr/>
          </p:nvGrpSpPr>
          <p:grpSpPr bwMode="auto">
            <a:xfrm>
              <a:off x="2563" y="768"/>
              <a:ext cx="384" cy="192"/>
              <a:chOff x="1296" y="2544"/>
              <a:chExt cx="384" cy="192"/>
            </a:xfrm>
          </p:grpSpPr>
          <p:sp>
            <p:nvSpPr>
              <p:cNvPr id="6164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6165" name="Rectangle 2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0</a:t>
                </a:r>
              </a:p>
            </p:txBody>
          </p:sp>
          <p:sp>
            <p:nvSpPr>
              <p:cNvPr id="6166" name="Rectangle 2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6153" name="Rectangle 24"/>
            <p:cNvSpPr>
              <a:spLocks noChangeArrowheads="1"/>
            </p:cNvSpPr>
            <p:nvPr/>
          </p:nvSpPr>
          <p:spPr bwMode="auto">
            <a:xfrm>
              <a:off x="2928" y="768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  <p:grpSp>
          <p:nvGrpSpPr>
            <p:cNvPr id="6154" name="Group 25"/>
            <p:cNvGrpSpPr>
              <a:grpSpLocks/>
            </p:cNvGrpSpPr>
            <p:nvPr/>
          </p:nvGrpSpPr>
          <p:grpSpPr bwMode="auto">
            <a:xfrm>
              <a:off x="2544" y="1019"/>
              <a:ext cx="384" cy="192"/>
              <a:chOff x="1296" y="2544"/>
              <a:chExt cx="384" cy="192"/>
            </a:xfrm>
          </p:grpSpPr>
          <p:sp>
            <p:nvSpPr>
              <p:cNvPr id="6161" name="Rectangle 2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6162" name="Rectangle 27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6163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6155" name="Rectangle 29"/>
            <p:cNvSpPr>
              <a:spLocks noChangeArrowheads="1"/>
            </p:cNvSpPr>
            <p:nvPr/>
          </p:nvSpPr>
          <p:spPr bwMode="auto">
            <a:xfrm>
              <a:off x="1824" y="1019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return:</a:t>
              </a:r>
            </a:p>
          </p:txBody>
        </p:sp>
        <p:grpSp>
          <p:nvGrpSpPr>
            <p:cNvPr id="6156" name="Group 30"/>
            <p:cNvGrpSpPr>
              <a:grpSpLocks/>
            </p:cNvGrpSpPr>
            <p:nvPr/>
          </p:nvGrpSpPr>
          <p:grpSpPr bwMode="auto">
            <a:xfrm>
              <a:off x="2544" y="1499"/>
              <a:ext cx="384" cy="192"/>
              <a:chOff x="1296" y="2544"/>
              <a:chExt cx="384" cy="192"/>
            </a:xfrm>
          </p:grpSpPr>
          <p:sp>
            <p:nvSpPr>
              <p:cNvPr id="6158" name="Rectangle 3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6159" name="Rectangle 3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1" charset="0"/>
                  </a:rPr>
                  <a:t>XX</a:t>
                </a:r>
              </a:p>
            </p:txBody>
          </p:sp>
          <p:sp>
            <p:nvSpPr>
              <p:cNvPr id="6160" name="Rectangle 3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1" charset="0"/>
                </a:endParaRPr>
              </a:p>
            </p:txBody>
          </p:sp>
        </p:grpSp>
        <p:sp>
          <p:nvSpPr>
            <p:cNvPr id="6157" name="Rectangle 34"/>
            <p:cNvSpPr>
              <a:spLocks noChangeArrowheads="1"/>
            </p:cNvSpPr>
            <p:nvPr/>
          </p:nvSpPr>
          <p:spPr bwMode="auto">
            <a:xfrm>
              <a:off x="1824" y="1499"/>
              <a:ext cx="70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target: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Stage Computation: </a:t>
            </a:r>
            <a:r>
              <a:rPr lang="en-US" smtClean="0">
                <a:latin typeface="Courier New" pitchFamily="1" charset="0"/>
              </a:rPr>
              <a:t>call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Use ALU to decrement stack pointer</a:t>
            </a:r>
          </a:p>
          <a:p>
            <a:pPr lvl="1" eaLnBrk="1" hangingPunct="1"/>
            <a:r>
              <a:rPr lang="en-US" smtClean="0"/>
              <a:t>Store incremented PC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1" charset="0"/>
              </a:rPr>
              <a:t>call</a:t>
            </a:r>
            <a:r>
              <a:rPr lang="en-US" sz="1600"/>
              <a:t> Dest</a:t>
            </a:r>
          </a:p>
        </p:txBody>
      </p:sp>
      <p:grpSp>
        <p:nvGrpSpPr>
          <p:cNvPr id="343045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7203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7204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05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valC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[PC+1]</a:t>
              </a:r>
            </a:p>
          </p:txBody>
        </p:sp>
        <p:sp>
          <p:nvSpPr>
            <p:cNvPr id="7206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valP </a:t>
              </a:r>
              <a:r>
                <a:rPr lang="en-US" sz="1600">
                  <a:sym typeface="Symbol" pitchFamily="1" charset="2"/>
                </a:rPr>
                <a:t> PC+5</a:t>
              </a:r>
            </a:p>
          </p:txBody>
        </p:sp>
        <p:sp>
          <p:nvSpPr>
            <p:cNvPr id="7207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08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7209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7210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11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destination address </a:t>
              </a:r>
            </a:p>
          </p:txBody>
        </p:sp>
        <p:sp>
          <p:nvSpPr>
            <p:cNvPr id="7212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Compute return point</a:t>
              </a:r>
            </a:p>
          </p:txBody>
        </p:sp>
      </p:grpSp>
      <p:grpSp>
        <p:nvGrpSpPr>
          <p:cNvPr id="343056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7197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7198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7199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00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7201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202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stack pointer</a:t>
              </a:r>
            </a:p>
          </p:txBody>
        </p:sp>
      </p:grpSp>
      <p:grpSp>
        <p:nvGrpSpPr>
          <p:cNvPr id="343063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7191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–4</a:t>
              </a:r>
            </a:p>
          </p:txBody>
        </p:sp>
        <p:sp>
          <p:nvSpPr>
            <p:cNvPr id="7192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193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194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7195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Decrement stack pointer</a:t>
              </a:r>
            </a:p>
          </p:txBody>
        </p:sp>
        <p:sp>
          <p:nvSpPr>
            <p:cNvPr id="7196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3070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7188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</a:t>
              </a:r>
              <a:r>
                <a:rPr lang="en-US" sz="1600" baseline="-25000"/>
                <a:t>4</a:t>
              </a:r>
              <a:r>
                <a:rPr lang="en-US" sz="1600"/>
                <a:t>[valE]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valP </a:t>
              </a:r>
            </a:p>
          </p:txBody>
        </p:sp>
        <p:sp>
          <p:nvSpPr>
            <p:cNvPr id="7189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7190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 return value on stack </a:t>
              </a:r>
            </a:p>
          </p:txBody>
        </p:sp>
      </p:grpSp>
      <p:grpSp>
        <p:nvGrpSpPr>
          <p:cNvPr id="343074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7182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7183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7184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7185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7186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7187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3081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7179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" charset="2"/>
                </a:rPr>
                <a:t> valC</a:t>
              </a:r>
            </a:p>
          </p:txBody>
        </p:sp>
        <p:sp>
          <p:nvSpPr>
            <p:cNvPr id="7180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7181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Set PC to destination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Executing </a:t>
            </a:r>
            <a:r>
              <a:rPr lang="en-US" smtClean="0">
                <a:latin typeface="Courier New" pitchFamily="1" charset="0"/>
              </a:rPr>
              <a:t>ret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2819400"/>
            <a:ext cx="4070350" cy="36131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Fetch</a:t>
            </a:r>
          </a:p>
          <a:p>
            <a:pPr lvl="1" eaLnBrk="1" hangingPunct="1">
              <a:defRPr/>
            </a:pPr>
            <a:r>
              <a:rPr lang="en-US" sz="1800" smtClean="0"/>
              <a:t>Read 1 byte</a:t>
            </a:r>
          </a:p>
          <a:p>
            <a:pPr marL="0" indent="0" eaLnBrk="1" hangingPunct="1">
              <a:defRPr/>
            </a:pPr>
            <a:r>
              <a:rPr lang="en-US" sz="2000" smtClean="0"/>
              <a:t>Decode</a:t>
            </a:r>
          </a:p>
          <a:p>
            <a:pPr lvl="1" eaLnBrk="1" hangingPunct="1">
              <a:defRPr/>
            </a:pPr>
            <a:r>
              <a:rPr lang="en-US" sz="1800" smtClean="0"/>
              <a:t>Read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Execute</a:t>
            </a:r>
          </a:p>
          <a:p>
            <a:pPr lvl="1" eaLnBrk="1" hangingPunct="1">
              <a:defRPr/>
            </a:pPr>
            <a:r>
              <a:rPr lang="en-US" sz="1800" smtClean="0"/>
              <a:t>Increment stack pointer by 4</a:t>
            </a:r>
          </a:p>
        </p:txBody>
      </p:sp>
      <p:sp>
        <p:nvSpPr>
          <p:cNvPr id="3522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13263" y="2819400"/>
            <a:ext cx="4071937" cy="361315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2000" smtClean="0"/>
              <a:t>Memory</a:t>
            </a:r>
          </a:p>
          <a:p>
            <a:pPr lvl="1" eaLnBrk="1" hangingPunct="1">
              <a:defRPr/>
            </a:pPr>
            <a:r>
              <a:rPr lang="en-US" sz="1800" smtClean="0"/>
              <a:t>Read return address from old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Write back</a:t>
            </a:r>
          </a:p>
          <a:p>
            <a:pPr lvl="1" eaLnBrk="1" hangingPunct="1">
              <a:defRPr/>
            </a:pPr>
            <a:r>
              <a:rPr lang="en-US" sz="1800" smtClean="0"/>
              <a:t>Update stack pointer</a:t>
            </a:r>
          </a:p>
          <a:p>
            <a:pPr marL="0" indent="0" eaLnBrk="1" hangingPunct="1">
              <a:defRPr/>
            </a:pPr>
            <a:r>
              <a:rPr lang="en-US" sz="2000" smtClean="0"/>
              <a:t>PC Update</a:t>
            </a:r>
          </a:p>
          <a:p>
            <a:pPr lvl="1" eaLnBrk="1" hangingPunct="1">
              <a:defRPr/>
            </a:pPr>
            <a:r>
              <a:rPr lang="en-US" sz="1800" smtClean="0"/>
              <a:t>Set PC to return address</a:t>
            </a:r>
          </a:p>
        </p:txBody>
      </p:sp>
      <p:sp>
        <p:nvSpPr>
          <p:cNvPr id="8197" name="Rectangle 18"/>
          <p:cNvSpPr>
            <a:spLocks noChangeArrowheads="1"/>
          </p:cNvSpPr>
          <p:nvPr/>
        </p:nvSpPr>
        <p:spPr bwMode="auto">
          <a:xfrm>
            <a:off x="1752600" y="1066800"/>
            <a:ext cx="5380038" cy="1600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8198" name="Rectangle 19"/>
          <p:cNvSpPr>
            <a:spLocks noChangeArrowheads="1"/>
          </p:cNvSpPr>
          <p:nvPr/>
        </p:nvSpPr>
        <p:spPr bwMode="auto">
          <a:xfrm>
            <a:off x="1981200" y="1219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1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8199" name="Group 20"/>
          <p:cNvGrpSpPr>
            <a:grpSpLocks/>
          </p:cNvGrpSpPr>
          <p:nvPr/>
        </p:nvGrpSpPr>
        <p:grpSpPr bwMode="auto">
          <a:xfrm>
            <a:off x="3886200" y="1219200"/>
            <a:ext cx="609600" cy="304800"/>
            <a:chOff x="1296" y="2544"/>
            <a:chExt cx="384" cy="192"/>
          </a:xfrm>
        </p:grpSpPr>
        <p:sp>
          <p:nvSpPr>
            <p:cNvPr id="8205" name="Rectangle 2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9</a:t>
              </a:r>
            </a:p>
          </p:txBody>
        </p:sp>
        <p:sp>
          <p:nvSpPr>
            <p:cNvPr id="8206" name="Rectangle 2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0</a:t>
              </a:r>
            </a:p>
          </p:txBody>
        </p:sp>
        <p:sp>
          <p:nvSpPr>
            <p:cNvPr id="8207" name="Rectangle 2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1" charset="0"/>
              </a:endParaRPr>
            </a:p>
          </p:txBody>
        </p:sp>
      </p:grpSp>
      <p:grpSp>
        <p:nvGrpSpPr>
          <p:cNvPr id="8200" name="Group 37"/>
          <p:cNvGrpSpPr>
            <a:grpSpLocks/>
          </p:cNvGrpSpPr>
          <p:nvPr/>
        </p:nvGrpSpPr>
        <p:grpSpPr bwMode="auto">
          <a:xfrm>
            <a:off x="3886200" y="2286000"/>
            <a:ext cx="609600" cy="304800"/>
            <a:chOff x="1296" y="2544"/>
            <a:chExt cx="384" cy="192"/>
          </a:xfrm>
        </p:grpSpPr>
        <p:sp>
          <p:nvSpPr>
            <p:cNvPr id="8202" name="Rectangle 3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XX</a:t>
              </a:r>
            </a:p>
          </p:txBody>
        </p:sp>
        <p:sp>
          <p:nvSpPr>
            <p:cNvPr id="8203" name="Rectangle 3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1" charset="0"/>
                </a:rPr>
                <a:t>XX</a:t>
              </a:r>
            </a:p>
          </p:txBody>
        </p:sp>
        <p:sp>
          <p:nvSpPr>
            <p:cNvPr id="8204" name="Rectangle 4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1" charset="0"/>
              </a:endParaRPr>
            </a:p>
          </p:txBody>
        </p:sp>
      </p:grpSp>
      <p:sp>
        <p:nvSpPr>
          <p:cNvPr id="8201" name="Rectangle 41"/>
          <p:cNvSpPr>
            <a:spLocks noChangeArrowheads="1"/>
          </p:cNvSpPr>
          <p:nvPr/>
        </p:nvSpPr>
        <p:spPr bwMode="auto">
          <a:xfrm>
            <a:off x="2743200" y="2286000"/>
            <a:ext cx="11128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return: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Stage Computation: </a:t>
            </a:r>
            <a:r>
              <a:rPr lang="en-US" smtClean="0">
                <a:latin typeface="Courier New" pitchFamily="1" charset="0"/>
              </a:rPr>
              <a:t>ret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Use ALU to increment stack pointer</a:t>
            </a:r>
          </a:p>
          <a:p>
            <a:pPr lvl="1" eaLnBrk="1" hangingPunct="1"/>
            <a:r>
              <a:rPr lang="en-US" smtClean="0"/>
              <a:t>Read return address from memory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1336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1" charset="0"/>
              </a:rPr>
              <a:t>ret</a:t>
            </a:r>
          </a:p>
        </p:txBody>
      </p:sp>
      <p:grpSp>
        <p:nvGrpSpPr>
          <p:cNvPr id="344069" name="Group 5"/>
          <p:cNvGrpSpPr>
            <a:grpSpLocks/>
          </p:cNvGrpSpPr>
          <p:nvPr/>
        </p:nvGrpSpPr>
        <p:grpSpPr bwMode="auto">
          <a:xfrm>
            <a:off x="914400" y="1295400"/>
            <a:ext cx="7010400" cy="1219200"/>
            <a:chOff x="576" y="816"/>
            <a:chExt cx="4416" cy="768"/>
          </a:xfrm>
        </p:grpSpPr>
        <p:sp>
          <p:nvSpPr>
            <p:cNvPr id="9251" name="Text Box 6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icode:ifun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1</a:t>
              </a:r>
              <a:r>
                <a:rPr lang="en-US" sz="1600"/>
                <a:t>[PC]</a:t>
              </a:r>
            </a:p>
          </p:txBody>
        </p:sp>
        <p:sp>
          <p:nvSpPr>
            <p:cNvPr id="9252" name="Text Box 7"/>
            <p:cNvSpPr txBox="1">
              <a:spLocks noChangeArrowheads="1"/>
            </p:cNvSpPr>
            <p:nvPr/>
          </p:nvSpPr>
          <p:spPr bwMode="auto">
            <a:xfrm>
              <a:off x="1344" y="1008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53" name="Text Box 8"/>
            <p:cNvSpPr txBox="1">
              <a:spLocks noChangeArrowheads="1"/>
            </p:cNvSpPr>
            <p:nvPr/>
          </p:nvSpPr>
          <p:spPr bwMode="auto">
            <a:xfrm>
              <a:off x="1344" y="1200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9254" name="Text Box 9"/>
            <p:cNvSpPr txBox="1">
              <a:spLocks noChangeArrowheads="1"/>
            </p:cNvSpPr>
            <p:nvPr/>
          </p:nvSpPr>
          <p:spPr bwMode="auto">
            <a:xfrm>
              <a:off x="1344" y="1392"/>
              <a:ext cx="1776" cy="19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>
                <a:sym typeface="Symbol" pitchFamily="1" charset="2"/>
              </a:endParaRPr>
            </a:p>
          </p:txBody>
        </p:sp>
        <p:sp>
          <p:nvSpPr>
            <p:cNvPr id="9255" name="Text Box 10"/>
            <p:cNvSpPr txBox="1">
              <a:spLocks noChangeArrowheads="1"/>
            </p:cNvSpPr>
            <p:nvPr/>
          </p:nvSpPr>
          <p:spPr bwMode="auto">
            <a:xfrm>
              <a:off x="1344" y="816"/>
              <a:ext cx="1776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56" name="Text Box 11"/>
            <p:cNvSpPr txBox="1">
              <a:spLocks noChangeArrowheads="1"/>
            </p:cNvSpPr>
            <p:nvPr/>
          </p:nvSpPr>
          <p:spPr bwMode="auto">
            <a:xfrm>
              <a:off x="576" y="816"/>
              <a:ext cx="768" cy="768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Fetch</a:t>
              </a:r>
            </a:p>
          </p:txBody>
        </p:sp>
        <p:sp>
          <p:nvSpPr>
            <p:cNvPr id="9257" name="Text Box 12"/>
            <p:cNvSpPr txBox="1">
              <a:spLocks noChangeArrowheads="1"/>
            </p:cNvSpPr>
            <p:nvPr/>
          </p:nvSpPr>
          <p:spPr bwMode="auto">
            <a:xfrm>
              <a:off x="3216" y="81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instruction byte</a:t>
              </a:r>
            </a:p>
          </p:txBody>
        </p:sp>
        <p:sp>
          <p:nvSpPr>
            <p:cNvPr id="9258" name="Text Box 13"/>
            <p:cNvSpPr txBox="1">
              <a:spLocks noChangeArrowheads="1"/>
            </p:cNvSpPr>
            <p:nvPr/>
          </p:nvSpPr>
          <p:spPr bwMode="auto">
            <a:xfrm>
              <a:off x="3216" y="100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59" name="Text Box 14"/>
            <p:cNvSpPr txBox="1">
              <a:spLocks noChangeArrowheads="1"/>
            </p:cNvSpPr>
            <p:nvPr/>
          </p:nvSpPr>
          <p:spPr bwMode="auto">
            <a:xfrm>
              <a:off x="3216" y="120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9260" name="Text Box 15"/>
            <p:cNvSpPr txBox="1">
              <a:spLocks noChangeArrowheads="1"/>
            </p:cNvSpPr>
            <p:nvPr/>
          </p:nvSpPr>
          <p:spPr bwMode="auto">
            <a:xfrm>
              <a:off x="3216" y="139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80" name="Group 16"/>
          <p:cNvGrpSpPr>
            <a:grpSpLocks/>
          </p:cNvGrpSpPr>
          <p:nvPr/>
        </p:nvGrpSpPr>
        <p:grpSpPr bwMode="auto">
          <a:xfrm>
            <a:off x="914400" y="2514600"/>
            <a:ext cx="7010400" cy="609600"/>
            <a:chOff x="576" y="1584"/>
            <a:chExt cx="4416" cy="384"/>
          </a:xfrm>
        </p:grpSpPr>
        <p:sp>
          <p:nvSpPr>
            <p:cNvPr id="9245" name="Text Box 17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valA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9246" name="Text Box 18"/>
            <p:cNvSpPr txBox="1">
              <a:spLocks noChangeArrowheads="1"/>
            </p:cNvSpPr>
            <p:nvPr/>
          </p:nvSpPr>
          <p:spPr bwMode="auto">
            <a:xfrm>
              <a:off x="1344" y="1776"/>
              <a:ext cx="1776" cy="192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valB </a:t>
              </a:r>
              <a:r>
                <a:rPr lang="en-US" sz="1600">
                  <a:sym typeface="Symbol" pitchFamily="1" charset="2"/>
                </a:rPr>
                <a:t> R[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>
                  <a:sym typeface="Symbol" pitchFamily="1" charset="2"/>
                </a:rPr>
                <a:t>]</a:t>
              </a:r>
            </a:p>
          </p:txBody>
        </p:sp>
        <p:sp>
          <p:nvSpPr>
            <p:cNvPr id="9247" name="Text Box 19"/>
            <p:cNvSpPr txBox="1">
              <a:spLocks noChangeArrowheads="1"/>
            </p:cNvSpPr>
            <p:nvPr/>
          </p:nvSpPr>
          <p:spPr bwMode="auto">
            <a:xfrm>
              <a:off x="1344" y="158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48" name="Text Box 20"/>
            <p:cNvSpPr txBox="1">
              <a:spLocks noChangeArrowheads="1"/>
            </p:cNvSpPr>
            <p:nvPr/>
          </p:nvSpPr>
          <p:spPr bwMode="auto">
            <a:xfrm>
              <a:off x="576" y="158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Decode</a:t>
              </a:r>
            </a:p>
          </p:txBody>
        </p:sp>
        <p:sp>
          <p:nvSpPr>
            <p:cNvPr id="9249" name="Text Box 21"/>
            <p:cNvSpPr txBox="1">
              <a:spLocks noChangeArrowheads="1"/>
            </p:cNvSpPr>
            <p:nvPr/>
          </p:nvSpPr>
          <p:spPr bwMode="auto">
            <a:xfrm>
              <a:off x="3216" y="158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  <p:sp>
          <p:nvSpPr>
            <p:cNvPr id="9250" name="Text Box 22"/>
            <p:cNvSpPr txBox="1">
              <a:spLocks noChangeArrowheads="1"/>
            </p:cNvSpPr>
            <p:nvPr/>
          </p:nvSpPr>
          <p:spPr bwMode="auto">
            <a:xfrm>
              <a:off x="3216" y="177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operand stack pointer</a:t>
              </a:r>
            </a:p>
          </p:txBody>
        </p:sp>
      </p:grpSp>
      <p:grpSp>
        <p:nvGrpSpPr>
          <p:cNvPr id="344087" name="Group 23"/>
          <p:cNvGrpSpPr>
            <a:grpSpLocks/>
          </p:cNvGrpSpPr>
          <p:nvPr/>
        </p:nvGrpSpPr>
        <p:grpSpPr bwMode="auto">
          <a:xfrm>
            <a:off x="914400" y="3124200"/>
            <a:ext cx="7010400" cy="609600"/>
            <a:chOff x="576" y="1968"/>
            <a:chExt cx="4416" cy="384"/>
          </a:xfrm>
        </p:grpSpPr>
        <p:sp>
          <p:nvSpPr>
            <p:cNvPr id="9239" name="Text Box 24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valE </a:t>
              </a:r>
              <a:r>
                <a:rPr lang="en-US" sz="1600">
                  <a:sym typeface="Symbol" pitchFamily="1" charset="2"/>
                </a:rPr>
                <a:t> valB + 4</a:t>
              </a:r>
            </a:p>
          </p:txBody>
        </p:sp>
        <p:sp>
          <p:nvSpPr>
            <p:cNvPr id="9240" name="Text Box 25"/>
            <p:cNvSpPr txBox="1">
              <a:spLocks noChangeArrowheads="1"/>
            </p:cNvSpPr>
            <p:nvPr/>
          </p:nvSpPr>
          <p:spPr bwMode="auto">
            <a:xfrm>
              <a:off x="1344" y="2160"/>
              <a:ext cx="1776" cy="192"/>
            </a:xfrm>
            <a:prstGeom prst="rect">
              <a:avLst/>
            </a:prstGeom>
            <a:solidFill>
              <a:srgbClr val="99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41" name="Text Box 26"/>
            <p:cNvSpPr txBox="1">
              <a:spLocks noChangeArrowheads="1"/>
            </p:cNvSpPr>
            <p:nvPr/>
          </p:nvSpPr>
          <p:spPr bwMode="auto">
            <a:xfrm>
              <a:off x="1344" y="1968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42" name="Text Box 27"/>
            <p:cNvSpPr txBox="1">
              <a:spLocks noChangeArrowheads="1"/>
            </p:cNvSpPr>
            <p:nvPr/>
          </p:nvSpPr>
          <p:spPr bwMode="auto">
            <a:xfrm>
              <a:off x="576" y="1968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Execute</a:t>
              </a:r>
            </a:p>
          </p:txBody>
        </p:sp>
        <p:sp>
          <p:nvSpPr>
            <p:cNvPr id="9243" name="Text Box 28"/>
            <p:cNvSpPr txBox="1">
              <a:spLocks noChangeArrowheads="1"/>
            </p:cNvSpPr>
            <p:nvPr/>
          </p:nvSpPr>
          <p:spPr bwMode="auto">
            <a:xfrm>
              <a:off x="3216" y="196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Increment stack pointer</a:t>
              </a:r>
            </a:p>
          </p:txBody>
        </p:sp>
        <p:sp>
          <p:nvSpPr>
            <p:cNvPr id="9244" name="Text Box 29"/>
            <p:cNvSpPr txBox="1">
              <a:spLocks noChangeArrowheads="1"/>
            </p:cNvSpPr>
            <p:nvPr/>
          </p:nvSpPr>
          <p:spPr bwMode="auto">
            <a:xfrm>
              <a:off x="3216" y="2160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</p:grpSp>
      <p:grpSp>
        <p:nvGrpSpPr>
          <p:cNvPr id="344094" name="Group 30"/>
          <p:cNvGrpSpPr>
            <a:grpSpLocks/>
          </p:cNvGrpSpPr>
          <p:nvPr/>
        </p:nvGrpSpPr>
        <p:grpSpPr bwMode="auto">
          <a:xfrm>
            <a:off x="914400" y="3733800"/>
            <a:ext cx="7010400" cy="304800"/>
            <a:chOff x="576" y="2352"/>
            <a:chExt cx="4416" cy="192"/>
          </a:xfrm>
        </p:grpSpPr>
        <p:sp>
          <p:nvSpPr>
            <p:cNvPr id="9236" name="Text Box 31"/>
            <p:cNvSpPr txBox="1">
              <a:spLocks noChangeArrowheads="1"/>
            </p:cNvSpPr>
            <p:nvPr/>
          </p:nvSpPr>
          <p:spPr bwMode="auto">
            <a:xfrm>
              <a:off x="1344" y="2352"/>
              <a:ext cx="1776" cy="192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chemeClr val="tx1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valM </a:t>
              </a:r>
              <a:r>
                <a:rPr lang="en-US" sz="1600">
                  <a:sym typeface="Symbol" pitchFamily="1" charset="2"/>
                </a:rPr>
                <a:t></a:t>
              </a:r>
              <a:r>
                <a:rPr lang="en-US" sz="1600"/>
                <a:t> M</a:t>
              </a:r>
              <a:r>
                <a:rPr lang="en-US" sz="1600" baseline="-25000"/>
                <a:t>4</a:t>
              </a:r>
              <a:r>
                <a:rPr lang="en-US" sz="1600"/>
                <a:t>[valA]  </a:t>
              </a:r>
            </a:p>
          </p:txBody>
        </p:sp>
        <p:sp>
          <p:nvSpPr>
            <p:cNvPr id="9237" name="Text Box 32"/>
            <p:cNvSpPr txBox="1">
              <a:spLocks noChangeArrowheads="1"/>
            </p:cNvSpPr>
            <p:nvPr/>
          </p:nvSpPr>
          <p:spPr bwMode="auto">
            <a:xfrm>
              <a:off x="576" y="2352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Memory</a:t>
              </a:r>
            </a:p>
          </p:txBody>
        </p:sp>
        <p:sp>
          <p:nvSpPr>
            <p:cNvPr id="9238" name="Text Box 33"/>
            <p:cNvSpPr txBox="1">
              <a:spLocks noChangeArrowheads="1"/>
            </p:cNvSpPr>
            <p:nvPr/>
          </p:nvSpPr>
          <p:spPr bwMode="auto">
            <a:xfrm>
              <a:off x="3216" y="2352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Read return address</a:t>
              </a:r>
            </a:p>
          </p:txBody>
        </p:sp>
      </p:grpSp>
      <p:grpSp>
        <p:nvGrpSpPr>
          <p:cNvPr id="344098" name="Group 34"/>
          <p:cNvGrpSpPr>
            <a:grpSpLocks/>
          </p:cNvGrpSpPr>
          <p:nvPr/>
        </p:nvGrpSpPr>
        <p:grpSpPr bwMode="auto">
          <a:xfrm>
            <a:off x="914400" y="4038600"/>
            <a:ext cx="7010400" cy="609600"/>
            <a:chOff x="576" y="2544"/>
            <a:chExt cx="4416" cy="384"/>
          </a:xfrm>
        </p:grpSpPr>
        <p:sp>
          <p:nvSpPr>
            <p:cNvPr id="9230" name="Text Box 35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R</a:t>
              </a:r>
              <a:r>
                <a:rPr lang="en-US" sz="1600">
                  <a:sym typeface="Symbol" pitchFamily="1" charset="2"/>
                </a:rPr>
                <a:t>[</a:t>
              </a:r>
              <a:r>
                <a:rPr lang="en-US" sz="1600">
                  <a:latin typeface="Courier New" pitchFamily="1" charset="0"/>
                  <a:sym typeface="Symbol" pitchFamily="1" charset="2"/>
                </a:rPr>
                <a:t>%esp</a:t>
              </a:r>
              <a:r>
                <a:rPr lang="en-US" sz="1600"/>
                <a:t>] </a:t>
              </a:r>
              <a:r>
                <a:rPr lang="en-US" sz="1600">
                  <a:sym typeface="Symbol" pitchFamily="1" charset="2"/>
                </a:rPr>
                <a:t> valE</a:t>
              </a:r>
            </a:p>
          </p:txBody>
        </p:sp>
        <p:sp>
          <p:nvSpPr>
            <p:cNvPr id="9231" name="Text Box 36"/>
            <p:cNvSpPr txBox="1">
              <a:spLocks noChangeArrowheads="1"/>
            </p:cNvSpPr>
            <p:nvPr/>
          </p:nvSpPr>
          <p:spPr bwMode="auto">
            <a:xfrm>
              <a:off x="1344" y="2736"/>
              <a:ext cx="1776" cy="192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  <p:sp>
          <p:nvSpPr>
            <p:cNvPr id="9232" name="Text Box 37"/>
            <p:cNvSpPr txBox="1">
              <a:spLocks noChangeArrowheads="1"/>
            </p:cNvSpPr>
            <p:nvPr/>
          </p:nvSpPr>
          <p:spPr bwMode="auto">
            <a:xfrm>
              <a:off x="1344" y="2544"/>
              <a:ext cx="1776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endParaRPr lang="en-US" sz="1600"/>
            </a:p>
          </p:txBody>
        </p:sp>
        <p:sp>
          <p:nvSpPr>
            <p:cNvPr id="9233" name="Text Box 38"/>
            <p:cNvSpPr txBox="1">
              <a:spLocks noChangeArrowheads="1"/>
            </p:cNvSpPr>
            <p:nvPr/>
          </p:nvSpPr>
          <p:spPr bwMode="auto">
            <a:xfrm>
              <a:off x="576" y="2544"/>
              <a:ext cx="768" cy="384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Write</a:t>
              </a:r>
            </a:p>
            <a:p>
              <a:pPr algn="l">
                <a:spcBef>
                  <a:spcPct val="50000"/>
                </a:spcBef>
              </a:pPr>
              <a:r>
                <a:rPr lang="en-US" sz="1600"/>
                <a:t>back</a:t>
              </a:r>
            </a:p>
          </p:txBody>
        </p:sp>
        <p:sp>
          <p:nvSpPr>
            <p:cNvPr id="9234" name="Text Box 39"/>
            <p:cNvSpPr txBox="1">
              <a:spLocks noChangeArrowheads="1"/>
            </p:cNvSpPr>
            <p:nvPr/>
          </p:nvSpPr>
          <p:spPr bwMode="auto">
            <a:xfrm>
              <a:off x="3216" y="2544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Update stack pointer</a:t>
              </a:r>
            </a:p>
          </p:txBody>
        </p:sp>
        <p:sp>
          <p:nvSpPr>
            <p:cNvPr id="9235" name="Text Box 40"/>
            <p:cNvSpPr txBox="1">
              <a:spLocks noChangeArrowheads="1"/>
            </p:cNvSpPr>
            <p:nvPr/>
          </p:nvSpPr>
          <p:spPr bwMode="auto">
            <a:xfrm>
              <a:off x="3216" y="2736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 </a:t>
              </a:r>
            </a:p>
          </p:txBody>
        </p:sp>
      </p:grpSp>
      <p:grpSp>
        <p:nvGrpSpPr>
          <p:cNvPr id="344105" name="Group 41"/>
          <p:cNvGrpSpPr>
            <a:grpSpLocks/>
          </p:cNvGrpSpPr>
          <p:nvPr/>
        </p:nvGrpSpPr>
        <p:grpSpPr bwMode="auto">
          <a:xfrm>
            <a:off x="914400" y="4648200"/>
            <a:ext cx="7010400" cy="304800"/>
            <a:chOff x="576" y="2928"/>
            <a:chExt cx="4416" cy="192"/>
          </a:xfrm>
        </p:grpSpPr>
        <p:sp>
          <p:nvSpPr>
            <p:cNvPr id="9227" name="Text Box 42"/>
            <p:cNvSpPr txBox="1">
              <a:spLocks noChangeArrowheads="1"/>
            </p:cNvSpPr>
            <p:nvPr/>
          </p:nvSpPr>
          <p:spPr bwMode="auto">
            <a:xfrm>
              <a:off x="1344" y="2928"/>
              <a:ext cx="1776" cy="192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</a:t>
              </a:r>
              <a:r>
                <a:rPr lang="en-US" sz="1600">
                  <a:sym typeface="Symbol" pitchFamily="1" charset="2"/>
                </a:rPr>
                <a:t> valM</a:t>
              </a:r>
            </a:p>
          </p:txBody>
        </p:sp>
        <p:sp>
          <p:nvSpPr>
            <p:cNvPr id="9228" name="Text Box 43"/>
            <p:cNvSpPr txBox="1">
              <a:spLocks noChangeArrowheads="1"/>
            </p:cNvSpPr>
            <p:nvPr/>
          </p:nvSpPr>
          <p:spPr bwMode="auto">
            <a:xfrm>
              <a:off x="576" y="2928"/>
              <a:ext cx="768" cy="19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PC update</a:t>
              </a:r>
            </a:p>
          </p:txBody>
        </p:sp>
        <p:sp>
          <p:nvSpPr>
            <p:cNvPr id="9229" name="Text Box 44"/>
            <p:cNvSpPr txBox="1">
              <a:spLocks noChangeArrowheads="1"/>
            </p:cNvSpPr>
            <p:nvPr/>
          </p:nvSpPr>
          <p:spPr bwMode="auto">
            <a:xfrm>
              <a:off x="3216" y="2928"/>
              <a:ext cx="177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FF3300"/>
                  </a:solidFill>
                  <a:miter lim="800000"/>
                  <a:headEnd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  <p:txBody>
            <a:bodyPr lIns="45720" rIns="45720"/>
            <a:lstStyle>
              <a:lvl1pPr>
                <a:defRPr b="1">
                  <a:solidFill>
                    <a:schemeClr val="tx1"/>
                  </a:solidFill>
                  <a:latin typeface="Helvetica" pitchFamily="1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1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1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1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1600"/>
                <a:t>Set PC to return address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Computation Steps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All instructions follow same general pattern</a:t>
            </a:r>
          </a:p>
          <a:p>
            <a:pPr lvl="1" eaLnBrk="1" hangingPunct="1"/>
            <a:r>
              <a:rPr lang="en-US" smtClean="0"/>
              <a:t>Differ in what gets computed on each step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OPl rA, rB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rA:rB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[PC+1]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" charset="2"/>
              </a:rPr>
              <a:t> PC+2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6324600" y="1295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6324600" y="1600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register byte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[Read constant word]</a:t>
            </a: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6324600" y="2209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10255" name="Text Box 17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valA </a:t>
            </a:r>
            <a:r>
              <a:rPr lang="en-US" sz="1600">
                <a:sym typeface="Symbol" pitchFamily="1" charset="2"/>
              </a:rPr>
              <a:t> R[rA]</a:t>
            </a:r>
          </a:p>
        </p:txBody>
      </p:sp>
      <p:sp>
        <p:nvSpPr>
          <p:cNvPr id="10256" name="Text Box 18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" charset="2"/>
              </a:rPr>
              <a:t> R[rB]</a:t>
            </a:r>
          </a:p>
        </p:txBody>
      </p:sp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58" name="Text Box 20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10259" name="Text Box 21"/>
          <p:cNvSpPr txBox="1">
            <a:spLocks noChangeArrowheads="1"/>
          </p:cNvSpPr>
          <p:nvPr/>
        </p:nvSpPr>
        <p:spPr bwMode="auto">
          <a:xfrm>
            <a:off x="6324600" y="25146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operand A</a:t>
            </a:r>
          </a:p>
        </p:txBody>
      </p:sp>
      <p:sp>
        <p:nvSpPr>
          <p:cNvPr id="10260" name="Text Box 22"/>
          <p:cNvSpPr txBox="1">
            <a:spLocks noChangeArrowheads="1"/>
          </p:cNvSpPr>
          <p:nvPr/>
        </p:nvSpPr>
        <p:spPr bwMode="auto">
          <a:xfrm>
            <a:off x="6324600" y="2819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10261" name="Text Box 24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" charset="2"/>
              </a:rPr>
              <a:t> valB OP valA</a:t>
            </a:r>
          </a:p>
        </p:txBody>
      </p:sp>
      <p:sp>
        <p:nvSpPr>
          <p:cNvPr id="10262" name="Text Box 25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Set CC</a:t>
            </a:r>
          </a:p>
        </p:txBody>
      </p:sp>
      <p:sp>
        <p:nvSpPr>
          <p:cNvPr id="10263" name="Text Box 26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64" name="Text Box 27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10265" name="Text Box 28"/>
          <p:cNvSpPr txBox="1">
            <a:spLocks noChangeArrowheads="1"/>
          </p:cNvSpPr>
          <p:nvPr/>
        </p:nvSpPr>
        <p:spPr bwMode="auto">
          <a:xfrm>
            <a:off x="6324600" y="3124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10266" name="Text Box 29"/>
          <p:cNvSpPr txBox="1">
            <a:spLocks noChangeArrowheads="1"/>
          </p:cNvSpPr>
          <p:nvPr/>
        </p:nvSpPr>
        <p:spPr bwMode="auto">
          <a:xfrm>
            <a:off x="6324600" y="3429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Set condition code register</a:t>
            </a:r>
          </a:p>
        </p:txBody>
      </p:sp>
      <p:sp>
        <p:nvSpPr>
          <p:cNvPr id="10267" name="Text Box 31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  </a:t>
            </a:r>
          </a:p>
        </p:txBody>
      </p:sp>
      <p:sp>
        <p:nvSpPr>
          <p:cNvPr id="10268" name="Text Box 32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10269" name="Text Box 33"/>
          <p:cNvSpPr txBox="1">
            <a:spLocks noChangeArrowheads="1"/>
          </p:cNvSpPr>
          <p:nvPr/>
        </p:nvSpPr>
        <p:spPr bwMode="auto">
          <a:xfrm>
            <a:off x="6324600" y="3733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10270" name="Text Box 35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R[rB] </a:t>
            </a:r>
            <a:r>
              <a:rPr lang="en-US" sz="1600">
                <a:sym typeface="Symbol" pitchFamily="1" charset="2"/>
              </a:rPr>
              <a:t> valE</a:t>
            </a:r>
          </a:p>
        </p:txBody>
      </p:sp>
      <p:sp>
        <p:nvSpPr>
          <p:cNvPr id="10271" name="Text Box 36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10272" name="Text Box 37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0273" name="Text Box 38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10274" name="Text Box 39"/>
          <p:cNvSpPr txBox="1">
            <a:spLocks noChangeArrowheads="1"/>
          </p:cNvSpPr>
          <p:nvPr/>
        </p:nvSpPr>
        <p:spPr bwMode="auto">
          <a:xfrm>
            <a:off x="6324600" y="40386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Write back ALU result</a:t>
            </a:r>
          </a:p>
        </p:txBody>
      </p:sp>
      <p:sp>
        <p:nvSpPr>
          <p:cNvPr id="10275" name="Text Box 40"/>
          <p:cNvSpPr txBox="1">
            <a:spLocks noChangeArrowheads="1"/>
          </p:cNvSpPr>
          <p:nvPr/>
        </p:nvSpPr>
        <p:spPr bwMode="auto">
          <a:xfrm>
            <a:off x="6324600" y="4343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[Write back memory result] </a:t>
            </a:r>
          </a:p>
        </p:txBody>
      </p:sp>
      <p:sp>
        <p:nvSpPr>
          <p:cNvPr id="10276" name="Text Box 42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" charset="2"/>
              </a:rPr>
              <a:t> valP</a:t>
            </a:r>
          </a:p>
        </p:txBody>
      </p:sp>
      <p:sp>
        <p:nvSpPr>
          <p:cNvPr id="10277" name="Text Box 43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10278" name="Text Box 44"/>
          <p:cNvSpPr txBox="1">
            <a:spLocks noChangeArrowheads="1"/>
          </p:cNvSpPr>
          <p:nvPr/>
        </p:nvSpPr>
        <p:spPr bwMode="auto">
          <a:xfrm>
            <a:off x="6324600" y="4648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  <p:sp>
        <p:nvSpPr>
          <p:cNvPr id="10279" name="Text Box 45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10280" name="Text Box 46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10281" name="Text Box 47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10282" name="Text Box 48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10283" name="Text Box 49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10284" name="Text Box 50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10285" name="Text Box 51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10286" name="Text Box 52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10287" name="Text Box 53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10288" name="Text Box 54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10289" name="Text Box 55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10290" name="Text Box 56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Computation Steps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 eaLnBrk="1" hangingPunct="1"/>
            <a:r>
              <a:rPr lang="en-US" smtClean="0"/>
              <a:t>All instructions follow same general pattern</a:t>
            </a:r>
          </a:p>
          <a:p>
            <a:pPr lvl="1" eaLnBrk="1" hangingPunct="1"/>
            <a:r>
              <a:rPr lang="en-US" smtClean="0"/>
              <a:t>Differ in what gets computed on each step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352800" y="990600"/>
            <a:ext cx="28194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>
                <a:latin typeface="Courier New" pitchFamily="1" charset="0"/>
              </a:rPr>
              <a:t>call</a:t>
            </a:r>
            <a:r>
              <a:rPr lang="en-US" sz="1600"/>
              <a:t> Dest</a:t>
            </a: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12192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Fetch</a:t>
            </a:r>
          </a:p>
        </p:txBody>
      </p:sp>
      <p:sp>
        <p:nvSpPr>
          <p:cNvPr id="11270" name="Text Box 18"/>
          <p:cNvSpPr txBox="1">
            <a:spLocks noChangeArrowheads="1"/>
          </p:cNvSpPr>
          <p:nvPr/>
        </p:nvSpPr>
        <p:spPr bwMode="auto">
          <a:xfrm>
            <a:off x="914400" y="2514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Decode</a:t>
            </a:r>
          </a:p>
        </p:txBody>
      </p:sp>
      <p:sp>
        <p:nvSpPr>
          <p:cNvPr id="11271" name="Text Box 24"/>
          <p:cNvSpPr txBox="1">
            <a:spLocks noChangeArrowheads="1"/>
          </p:cNvSpPr>
          <p:nvPr/>
        </p:nvSpPr>
        <p:spPr bwMode="auto">
          <a:xfrm>
            <a:off x="914400" y="31242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Execute</a:t>
            </a:r>
          </a:p>
        </p:txBody>
      </p:sp>
      <p:sp>
        <p:nvSpPr>
          <p:cNvPr id="11272" name="Text Box 28"/>
          <p:cNvSpPr txBox="1">
            <a:spLocks noChangeArrowheads="1"/>
          </p:cNvSpPr>
          <p:nvPr/>
        </p:nvSpPr>
        <p:spPr bwMode="auto">
          <a:xfrm>
            <a:off x="9144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Memory</a:t>
            </a:r>
          </a:p>
        </p:txBody>
      </p:sp>
      <p:sp>
        <p:nvSpPr>
          <p:cNvPr id="11273" name="Text Box 33"/>
          <p:cNvSpPr txBox="1">
            <a:spLocks noChangeArrowheads="1"/>
          </p:cNvSpPr>
          <p:nvPr/>
        </p:nvSpPr>
        <p:spPr bwMode="auto">
          <a:xfrm>
            <a:off x="914400" y="4038600"/>
            <a:ext cx="12192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Write</a:t>
            </a:r>
          </a:p>
          <a:p>
            <a:pPr algn="l">
              <a:spcBef>
                <a:spcPct val="50000"/>
              </a:spcBef>
            </a:pPr>
            <a:r>
              <a:rPr lang="en-US" sz="1600"/>
              <a:t>back</a:t>
            </a:r>
          </a:p>
        </p:txBody>
      </p:sp>
      <p:sp>
        <p:nvSpPr>
          <p:cNvPr id="11274" name="Text Box 37"/>
          <p:cNvSpPr txBox="1">
            <a:spLocks noChangeArrowheads="1"/>
          </p:cNvSpPr>
          <p:nvPr/>
        </p:nvSpPr>
        <p:spPr bwMode="auto">
          <a:xfrm>
            <a:off x="9144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 update</a:t>
            </a:r>
          </a:p>
        </p:txBody>
      </p:sp>
      <p:sp>
        <p:nvSpPr>
          <p:cNvPr id="11275" name="Text Box 39"/>
          <p:cNvSpPr txBox="1">
            <a:spLocks noChangeArrowheads="1"/>
          </p:cNvSpPr>
          <p:nvPr/>
        </p:nvSpPr>
        <p:spPr bwMode="auto">
          <a:xfrm>
            <a:off x="2133600" y="1295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icode,ifun</a:t>
            </a:r>
          </a:p>
        </p:txBody>
      </p:sp>
      <p:sp>
        <p:nvSpPr>
          <p:cNvPr id="11276" name="Text Box 40"/>
          <p:cNvSpPr txBox="1">
            <a:spLocks noChangeArrowheads="1"/>
          </p:cNvSpPr>
          <p:nvPr/>
        </p:nvSpPr>
        <p:spPr bwMode="auto">
          <a:xfrm>
            <a:off x="2133600" y="1600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rA,rB</a:t>
            </a:r>
          </a:p>
        </p:txBody>
      </p:sp>
      <p:sp>
        <p:nvSpPr>
          <p:cNvPr id="11277" name="Text Box 41"/>
          <p:cNvSpPr txBox="1">
            <a:spLocks noChangeArrowheads="1"/>
          </p:cNvSpPr>
          <p:nvPr/>
        </p:nvSpPr>
        <p:spPr bwMode="auto">
          <a:xfrm>
            <a:off x="2133600" y="1905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valC</a:t>
            </a:r>
          </a:p>
        </p:txBody>
      </p:sp>
      <p:sp>
        <p:nvSpPr>
          <p:cNvPr id="11278" name="Text Box 42"/>
          <p:cNvSpPr txBox="1">
            <a:spLocks noChangeArrowheads="1"/>
          </p:cNvSpPr>
          <p:nvPr/>
        </p:nvSpPr>
        <p:spPr bwMode="auto">
          <a:xfrm>
            <a:off x="2133600" y="2209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valP</a:t>
            </a:r>
          </a:p>
        </p:txBody>
      </p:sp>
      <p:sp>
        <p:nvSpPr>
          <p:cNvPr id="11279" name="Text Box 43"/>
          <p:cNvSpPr txBox="1">
            <a:spLocks noChangeArrowheads="1"/>
          </p:cNvSpPr>
          <p:nvPr/>
        </p:nvSpPr>
        <p:spPr bwMode="auto">
          <a:xfrm>
            <a:off x="2133600" y="2514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valA, srcA</a:t>
            </a:r>
          </a:p>
        </p:txBody>
      </p:sp>
      <p:sp>
        <p:nvSpPr>
          <p:cNvPr id="11280" name="Text Box 44"/>
          <p:cNvSpPr txBox="1">
            <a:spLocks noChangeArrowheads="1"/>
          </p:cNvSpPr>
          <p:nvPr/>
        </p:nvSpPr>
        <p:spPr bwMode="auto">
          <a:xfrm>
            <a:off x="2133600" y="2819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valB, srcB</a:t>
            </a:r>
          </a:p>
        </p:txBody>
      </p:sp>
      <p:sp>
        <p:nvSpPr>
          <p:cNvPr id="11281" name="Text Box 45"/>
          <p:cNvSpPr txBox="1">
            <a:spLocks noChangeArrowheads="1"/>
          </p:cNvSpPr>
          <p:nvPr/>
        </p:nvSpPr>
        <p:spPr bwMode="auto">
          <a:xfrm>
            <a:off x="2133600" y="3124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valE</a:t>
            </a:r>
          </a:p>
        </p:txBody>
      </p:sp>
      <p:sp>
        <p:nvSpPr>
          <p:cNvPr id="11282" name="Text Box 46"/>
          <p:cNvSpPr txBox="1">
            <a:spLocks noChangeArrowheads="1"/>
          </p:cNvSpPr>
          <p:nvPr/>
        </p:nvSpPr>
        <p:spPr bwMode="auto">
          <a:xfrm>
            <a:off x="2133600" y="34290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Cond code</a:t>
            </a:r>
          </a:p>
        </p:txBody>
      </p:sp>
      <p:sp>
        <p:nvSpPr>
          <p:cNvPr id="11283" name="Text Box 47"/>
          <p:cNvSpPr txBox="1">
            <a:spLocks noChangeArrowheads="1"/>
          </p:cNvSpPr>
          <p:nvPr/>
        </p:nvSpPr>
        <p:spPr bwMode="auto">
          <a:xfrm>
            <a:off x="2133600" y="37338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valM</a:t>
            </a:r>
          </a:p>
        </p:txBody>
      </p:sp>
      <p:sp>
        <p:nvSpPr>
          <p:cNvPr id="11284" name="Text Box 48"/>
          <p:cNvSpPr txBox="1">
            <a:spLocks noChangeArrowheads="1"/>
          </p:cNvSpPr>
          <p:nvPr/>
        </p:nvSpPr>
        <p:spPr bwMode="auto">
          <a:xfrm>
            <a:off x="2133600" y="40386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dstE</a:t>
            </a:r>
          </a:p>
        </p:txBody>
      </p:sp>
      <p:sp>
        <p:nvSpPr>
          <p:cNvPr id="11285" name="Text Box 49"/>
          <p:cNvSpPr txBox="1">
            <a:spLocks noChangeArrowheads="1"/>
          </p:cNvSpPr>
          <p:nvPr/>
        </p:nvSpPr>
        <p:spPr bwMode="auto">
          <a:xfrm>
            <a:off x="2133600" y="43434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dstM</a:t>
            </a:r>
          </a:p>
        </p:txBody>
      </p:sp>
      <p:sp>
        <p:nvSpPr>
          <p:cNvPr id="11286" name="Text Box 50"/>
          <p:cNvSpPr txBox="1">
            <a:spLocks noChangeArrowheads="1"/>
          </p:cNvSpPr>
          <p:nvPr/>
        </p:nvSpPr>
        <p:spPr bwMode="auto">
          <a:xfrm>
            <a:off x="2133600" y="4648200"/>
            <a:ext cx="1219200" cy="3048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</a:t>
            </a:r>
          </a:p>
        </p:txBody>
      </p:sp>
      <p:sp>
        <p:nvSpPr>
          <p:cNvPr id="11287" name="Text Box 51"/>
          <p:cNvSpPr txBox="1">
            <a:spLocks noChangeArrowheads="1"/>
          </p:cNvSpPr>
          <p:nvPr/>
        </p:nvSpPr>
        <p:spPr bwMode="auto">
          <a:xfrm>
            <a:off x="3352800" y="12954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icode:ifun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1</a:t>
            </a:r>
            <a:r>
              <a:rPr lang="en-US" sz="1600"/>
              <a:t>[PC]</a:t>
            </a:r>
          </a:p>
        </p:txBody>
      </p:sp>
      <p:sp>
        <p:nvSpPr>
          <p:cNvPr id="11288" name="Text Box 52"/>
          <p:cNvSpPr txBox="1">
            <a:spLocks noChangeArrowheads="1"/>
          </p:cNvSpPr>
          <p:nvPr/>
        </p:nvSpPr>
        <p:spPr bwMode="auto">
          <a:xfrm>
            <a:off x="3352800" y="16002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89" name="Text Box 53"/>
          <p:cNvSpPr txBox="1">
            <a:spLocks noChangeArrowheads="1"/>
          </p:cNvSpPr>
          <p:nvPr/>
        </p:nvSpPr>
        <p:spPr bwMode="auto">
          <a:xfrm>
            <a:off x="3352800" y="19050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valC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M</a:t>
            </a:r>
            <a:r>
              <a:rPr lang="en-US" sz="1600" baseline="-25000"/>
              <a:t>4</a:t>
            </a:r>
            <a:r>
              <a:rPr lang="en-US" sz="1600"/>
              <a:t>[PC+1]</a:t>
            </a:r>
          </a:p>
        </p:txBody>
      </p:sp>
      <p:sp>
        <p:nvSpPr>
          <p:cNvPr id="11290" name="Text Box 54"/>
          <p:cNvSpPr txBox="1">
            <a:spLocks noChangeArrowheads="1"/>
          </p:cNvSpPr>
          <p:nvPr/>
        </p:nvSpPr>
        <p:spPr bwMode="auto">
          <a:xfrm>
            <a:off x="3352800" y="2209800"/>
            <a:ext cx="2819400" cy="304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valP </a:t>
            </a:r>
            <a:r>
              <a:rPr lang="en-US" sz="1600">
                <a:sym typeface="Symbol" pitchFamily="1" charset="2"/>
              </a:rPr>
              <a:t> PC+5</a:t>
            </a:r>
          </a:p>
        </p:txBody>
      </p:sp>
      <p:sp>
        <p:nvSpPr>
          <p:cNvPr id="11291" name="Text Box 55"/>
          <p:cNvSpPr txBox="1">
            <a:spLocks noChangeArrowheads="1"/>
          </p:cNvSpPr>
          <p:nvPr/>
        </p:nvSpPr>
        <p:spPr bwMode="auto">
          <a:xfrm>
            <a:off x="3352800" y="1295400"/>
            <a:ext cx="2819400" cy="1219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92" name="Text Box 56"/>
          <p:cNvSpPr txBox="1">
            <a:spLocks noChangeArrowheads="1"/>
          </p:cNvSpPr>
          <p:nvPr/>
        </p:nvSpPr>
        <p:spPr bwMode="auto">
          <a:xfrm>
            <a:off x="3352800" y="2514600"/>
            <a:ext cx="28194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>
              <a:sym typeface="Symbol" pitchFamily="1" charset="2"/>
            </a:endParaRPr>
          </a:p>
        </p:txBody>
      </p:sp>
      <p:sp>
        <p:nvSpPr>
          <p:cNvPr id="11293" name="Text Box 57"/>
          <p:cNvSpPr txBox="1">
            <a:spLocks noChangeArrowheads="1"/>
          </p:cNvSpPr>
          <p:nvPr/>
        </p:nvSpPr>
        <p:spPr bwMode="auto">
          <a:xfrm>
            <a:off x="3352800" y="2819400"/>
            <a:ext cx="2819400" cy="3048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valB </a:t>
            </a:r>
            <a:r>
              <a:rPr lang="en-US" sz="1600">
                <a:sym typeface="Symbol" pitchFamily="1" charset="2"/>
              </a:rPr>
              <a:t> R[</a:t>
            </a:r>
            <a:r>
              <a:rPr lang="en-US" sz="1600">
                <a:latin typeface="Courier New" pitchFamily="1" charset="0"/>
                <a:sym typeface="Symbol" pitchFamily="1" charset="2"/>
              </a:rPr>
              <a:t>%esp</a:t>
            </a:r>
            <a:r>
              <a:rPr lang="en-US" sz="1600">
                <a:sym typeface="Symbol" pitchFamily="1" charset="2"/>
              </a:rPr>
              <a:t>]</a:t>
            </a:r>
          </a:p>
        </p:txBody>
      </p:sp>
      <p:sp>
        <p:nvSpPr>
          <p:cNvPr id="11294" name="Text Box 58"/>
          <p:cNvSpPr txBox="1">
            <a:spLocks noChangeArrowheads="1"/>
          </p:cNvSpPr>
          <p:nvPr/>
        </p:nvSpPr>
        <p:spPr bwMode="auto">
          <a:xfrm>
            <a:off x="3352800" y="2514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95" name="Text Box 59"/>
          <p:cNvSpPr txBox="1">
            <a:spLocks noChangeArrowheads="1"/>
          </p:cNvSpPr>
          <p:nvPr/>
        </p:nvSpPr>
        <p:spPr bwMode="auto">
          <a:xfrm>
            <a:off x="3352800" y="3124200"/>
            <a:ext cx="2819400" cy="304800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valE </a:t>
            </a:r>
            <a:r>
              <a:rPr lang="en-US" sz="1600">
                <a:sym typeface="Symbol" pitchFamily="1" charset="2"/>
              </a:rPr>
              <a:t> valB + –4</a:t>
            </a:r>
          </a:p>
        </p:txBody>
      </p:sp>
      <p:sp>
        <p:nvSpPr>
          <p:cNvPr id="11296" name="Text Box 60"/>
          <p:cNvSpPr txBox="1">
            <a:spLocks noChangeArrowheads="1"/>
          </p:cNvSpPr>
          <p:nvPr/>
        </p:nvSpPr>
        <p:spPr bwMode="auto">
          <a:xfrm>
            <a:off x="3352800" y="3429000"/>
            <a:ext cx="2819400" cy="304800"/>
          </a:xfrm>
          <a:prstGeom prst="rect">
            <a:avLst/>
          </a:prstGeom>
          <a:solidFill>
            <a:srgbClr val="99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97" name="Text Box 61"/>
          <p:cNvSpPr txBox="1">
            <a:spLocks noChangeArrowheads="1"/>
          </p:cNvSpPr>
          <p:nvPr/>
        </p:nvSpPr>
        <p:spPr bwMode="auto">
          <a:xfrm>
            <a:off x="3352800" y="31242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298" name="Text Box 62"/>
          <p:cNvSpPr txBox="1">
            <a:spLocks noChangeArrowheads="1"/>
          </p:cNvSpPr>
          <p:nvPr/>
        </p:nvSpPr>
        <p:spPr bwMode="auto">
          <a:xfrm>
            <a:off x="3352800" y="3733800"/>
            <a:ext cx="2819400" cy="304800"/>
          </a:xfrm>
          <a:prstGeom prst="rect">
            <a:avLst/>
          </a:prstGeom>
          <a:solidFill>
            <a:srgbClr val="CCFF99"/>
          </a:solidFill>
          <a:ln w="19050">
            <a:solidFill>
              <a:schemeClr val="tx1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M</a:t>
            </a:r>
            <a:r>
              <a:rPr lang="en-US" sz="1600" baseline="-25000"/>
              <a:t>4</a:t>
            </a:r>
            <a:r>
              <a:rPr lang="en-US" sz="1600"/>
              <a:t>[valE] </a:t>
            </a:r>
            <a:r>
              <a:rPr lang="en-US" sz="1600">
                <a:sym typeface="Symbol" pitchFamily="1" charset="2"/>
              </a:rPr>
              <a:t></a:t>
            </a:r>
            <a:r>
              <a:rPr lang="en-US" sz="1600"/>
              <a:t> valP </a:t>
            </a:r>
          </a:p>
        </p:txBody>
      </p:sp>
      <p:sp>
        <p:nvSpPr>
          <p:cNvPr id="11299" name="Text Box 63"/>
          <p:cNvSpPr txBox="1">
            <a:spLocks noChangeArrowheads="1"/>
          </p:cNvSpPr>
          <p:nvPr/>
        </p:nvSpPr>
        <p:spPr bwMode="auto">
          <a:xfrm>
            <a:off x="3352800" y="4038600"/>
            <a:ext cx="28194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R[</a:t>
            </a:r>
            <a:r>
              <a:rPr lang="en-US" sz="1600">
                <a:latin typeface="Courier New" pitchFamily="1" charset="0"/>
                <a:sym typeface="Symbol" pitchFamily="1" charset="2"/>
              </a:rPr>
              <a:t>%esp</a:t>
            </a:r>
            <a:r>
              <a:rPr lang="en-US" sz="1600"/>
              <a:t>] </a:t>
            </a:r>
            <a:r>
              <a:rPr lang="en-US" sz="1600">
                <a:sym typeface="Symbol" pitchFamily="1" charset="2"/>
              </a:rPr>
              <a:t> valE</a:t>
            </a:r>
          </a:p>
        </p:txBody>
      </p:sp>
      <p:sp>
        <p:nvSpPr>
          <p:cNvPr id="11300" name="Text Box 64"/>
          <p:cNvSpPr txBox="1">
            <a:spLocks noChangeArrowheads="1"/>
          </p:cNvSpPr>
          <p:nvPr/>
        </p:nvSpPr>
        <p:spPr bwMode="auto">
          <a:xfrm>
            <a:off x="3352800" y="4343400"/>
            <a:ext cx="2819400" cy="3048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 </a:t>
            </a:r>
          </a:p>
        </p:txBody>
      </p:sp>
      <p:sp>
        <p:nvSpPr>
          <p:cNvPr id="11301" name="Text Box 65"/>
          <p:cNvSpPr txBox="1">
            <a:spLocks noChangeArrowheads="1"/>
          </p:cNvSpPr>
          <p:nvPr/>
        </p:nvSpPr>
        <p:spPr bwMode="auto">
          <a:xfrm>
            <a:off x="3352800" y="4038600"/>
            <a:ext cx="2819400" cy="6096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sz="1600"/>
          </a:p>
        </p:txBody>
      </p:sp>
      <p:sp>
        <p:nvSpPr>
          <p:cNvPr id="11302" name="Text Box 66"/>
          <p:cNvSpPr txBox="1">
            <a:spLocks noChangeArrowheads="1"/>
          </p:cNvSpPr>
          <p:nvPr/>
        </p:nvSpPr>
        <p:spPr bwMode="auto">
          <a:xfrm>
            <a:off x="3352800" y="4648200"/>
            <a:ext cx="28194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folHlink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PC </a:t>
            </a:r>
            <a:r>
              <a:rPr lang="en-US" sz="1600">
                <a:sym typeface="Symbol" pitchFamily="1" charset="2"/>
              </a:rPr>
              <a:t> valC</a:t>
            </a:r>
          </a:p>
        </p:txBody>
      </p:sp>
      <p:sp>
        <p:nvSpPr>
          <p:cNvPr id="11303" name="Text Box 79"/>
          <p:cNvSpPr txBox="1">
            <a:spLocks noChangeArrowheads="1"/>
          </p:cNvSpPr>
          <p:nvPr/>
        </p:nvSpPr>
        <p:spPr bwMode="auto">
          <a:xfrm>
            <a:off x="6315075" y="1295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instruction byte</a:t>
            </a:r>
          </a:p>
        </p:txBody>
      </p:sp>
      <p:sp>
        <p:nvSpPr>
          <p:cNvPr id="11304" name="Text Box 80"/>
          <p:cNvSpPr txBox="1">
            <a:spLocks noChangeArrowheads="1"/>
          </p:cNvSpPr>
          <p:nvPr/>
        </p:nvSpPr>
        <p:spPr bwMode="auto">
          <a:xfrm>
            <a:off x="6315075" y="1600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[Read register byte]</a:t>
            </a:r>
          </a:p>
        </p:txBody>
      </p:sp>
      <p:sp>
        <p:nvSpPr>
          <p:cNvPr id="11305" name="Text Box 81"/>
          <p:cNvSpPr txBox="1">
            <a:spLocks noChangeArrowheads="1"/>
          </p:cNvSpPr>
          <p:nvPr/>
        </p:nvSpPr>
        <p:spPr bwMode="auto">
          <a:xfrm>
            <a:off x="6315075" y="1905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constant word</a:t>
            </a:r>
          </a:p>
        </p:txBody>
      </p:sp>
      <p:sp>
        <p:nvSpPr>
          <p:cNvPr id="11306" name="Text Box 82"/>
          <p:cNvSpPr txBox="1">
            <a:spLocks noChangeArrowheads="1"/>
          </p:cNvSpPr>
          <p:nvPr/>
        </p:nvSpPr>
        <p:spPr bwMode="auto">
          <a:xfrm>
            <a:off x="6315075" y="2209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Compute next PC</a:t>
            </a:r>
          </a:p>
        </p:txBody>
      </p:sp>
      <p:sp>
        <p:nvSpPr>
          <p:cNvPr id="11307" name="Text Box 83"/>
          <p:cNvSpPr txBox="1">
            <a:spLocks noChangeArrowheads="1"/>
          </p:cNvSpPr>
          <p:nvPr/>
        </p:nvSpPr>
        <p:spPr bwMode="auto">
          <a:xfrm>
            <a:off x="6315075" y="25146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[Read operand A]</a:t>
            </a:r>
          </a:p>
        </p:txBody>
      </p:sp>
      <p:sp>
        <p:nvSpPr>
          <p:cNvPr id="11308" name="Text Box 84"/>
          <p:cNvSpPr txBox="1">
            <a:spLocks noChangeArrowheads="1"/>
          </p:cNvSpPr>
          <p:nvPr/>
        </p:nvSpPr>
        <p:spPr bwMode="auto">
          <a:xfrm>
            <a:off x="6315075" y="2819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Read operand B</a:t>
            </a:r>
          </a:p>
        </p:txBody>
      </p:sp>
      <p:sp>
        <p:nvSpPr>
          <p:cNvPr id="11309" name="Text Box 85"/>
          <p:cNvSpPr txBox="1">
            <a:spLocks noChangeArrowheads="1"/>
          </p:cNvSpPr>
          <p:nvPr/>
        </p:nvSpPr>
        <p:spPr bwMode="auto">
          <a:xfrm>
            <a:off x="6315075" y="3124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Perform ALU operation</a:t>
            </a:r>
          </a:p>
        </p:txBody>
      </p:sp>
      <p:sp>
        <p:nvSpPr>
          <p:cNvPr id="11310" name="Text Box 86"/>
          <p:cNvSpPr txBox="1">
            <a:spLocks noChangeArrowheads="1"/>
          </p:cNvSpPr>
          <p:nvPr/>
        </p:nvSpPr>
        <p:spPr bwMode="auto">
          <a:xfrm>
            <a:off x="6315075" y="34290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[Set condition code reg.]</a:t>
            </a:r>
          </a:p>
        </p:txBody>
      </p:sp>
      <p:sp>
        <p:nvSpPr>
          <p:cNvPr id="11311" name="Text Box 87"/>
          <p:cNvSpPr txBox="1">
            <a:spLocks noChangeArrowheads="1"/>
          </p:cNvSpPr>
          <p:nvPr/>
        </p:nvSpPr>
        <p:spPr bwMode="auto">
          <a:xfrm>
            <a:off x="6315075" y="37338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[Memory read/write]  </a:t>
            </a:r>
          </a:p>
        </p:txBody>
      </p:sp>
      <p:sp>
        <p:nvSpPr>
          <p:cNvPr id="11312" name="Text Box 88"/>
          <p:cNvSpPr txBox="1">
            <a:spLocks noChangeArrowheads="1"/>
          </p:cNvSpPr>
          <p:nvPr/>
        </p:nvSpPr>
        <p:spPr bwMode="auto">
          <a:xfrm>
            <a:off x="6315075" y="40386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[Write back ALU result]</a:t>
            </a:r>
          </a:p>
        </p:txBody>
      </p:sp>
      <p:sp>
        <p:nvSpPr>
          <p:cNvPr id="11313" name="Text Box 89"/>
          <p:cNvSpPr txBox="1">
            <a:spLocks noChangeArrowheads="1"/>
          </p:cNvSpPr>
          <p:nvPr/>
        </p:nvSpPr>
        <p:spPr bwMode="auto">
          <a:xfrm>
            <a:off x="6315075" y="43434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Write back memory result</a:t>
            </a:r>
          </a:p>
        </p:txBody>
      </p:sp>
      <p:sp>
        <p:nvSpPr>
          <p:cNvPr id="11314" name="Text Box 90"/>
          <p:cNvSpPr txBox="1">
            <a:spLocks noChangeArrowheads="1"/>
          </p:cNvSpPr>
          <p:nvPr/>
        </p:nvSpPr>
        <p:spPr bwMode="auto">
          <a:xfrm>
            <a:off x="6315075" y="4648200"/>
            <a:ext cx="2819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CC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FF3300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/>
          <a:lstStyle>
            <a:lvl1pPr>
              <a:defRPr b="1">
                <a:solidFill>
                  <a:schemeClr val="tx1"/>
                </a:solidFill>
                <a:latin typeface="Helvetica" pitchFamily="1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1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1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1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1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1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600"/>
              <a:t>Update PC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1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16665</TotalTime>
  <Pages>8</Pages>
  <Words>1716</Words>
  <Application>Microsoft Office PowerPoint</Application>
  <PresentationFormat>Custom</PresentationFormat>
  <Paragraphs>635</Paragraphs>
  <Slides>35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Courier New</vt:lpstr>
      <vt:lpstr>Helvetica</vt:lpstr>
      <vt:lpstr>Symbol</vt:lpstr>
      <vt:lpstr>Times New Roman</vt:lpstr>
      <vt:lpstr>Wingdings</vt:lpstr>
      <vt:lpstr>fujitsu-99-02</vt:lpstr>
      <vt:lpstr>Datapath Design II</vt:lpstr>
      <vt:lpstr>Executing Jumps</vt:lpstr>
      <vt:lpstr>Stage Computation: Jumps</vt:lpstr>
      <vt:lpstr>Executing call</vt:lpstr>
      <vt:lpstr>Stage Computation: call</vt:lpstr>
      <vt:lpstr>Executing ret</vt:lpstr>
      <vt:lpstr>Stage Computation: ret</vt:lpstr>
      <vt:lpstr>Computation Steps</vt:lpstr>
      <vt:lpstr>Computation Steps</vt:lpstr>
      <vt:lpstr>Computed Values</vt:lpstr>
      <vt:lpstr>SEQ Hardware</vt:lpstr>
      <vt:lpstr>Summary</vt:lpstr>
      <vt:lpstr>Datapath Design III</vt:lpstr>
      <vt:lpstr>Fetch Logic</vt:lpstr>
      <vt:lpstr>Fetch Logic</vt:lpstr>
      <vt:lpstr>Fetch Control Logic in HCL</vt:lpstr>
      <vt:lpstr>Fetch Control Logic</vt:lpstr>
      <vt:lpstr>Decode Logic</vt:lpstr>
      <vt:lpstr>A Source</vt:lpstr>
      <vt:lpstr>E Destination</vt:lpstr>
      <vt:lpstr>Execute Logic</vt:lpstr>
      <vt:lpstr>ALU A Input</vt:lpstr>
      <vt:lpstr>ALU Operation</vt:lpstr>
      <vt:lpstr>Memory Logic</vt:lpstr>
      <vt:lpstr>Instruction Status</vt:lpstr>
      <vt:lpstr>Memory Address</vt:lpstr>
      <vt:lpstr>Memory Read</vt:lpstr>
      <vt:lpstr>PC Update Logic</vt:lpstr>
      <vt:lpstr>PC Update</vt:lpstr>
      <vt:lpstr>SEQ Operation</vt:lpstr>
      <vt:lpstr>SEQ Operation #2</vt:lpstr>
      <vt:lpstr>SEQ Operation #3</vt:lpstr>
      <vt:lpstr>SEQ Operation #4</vt:lpstr>
      <vt:lpstr>SEQ Operation #5</vt:lpstr>
      <vt:lpstr>SEQ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witchel</cp:lastModifiedBy>
  <cp:revision>90</cp:revision>
  <cp:lastPrinted>1999-02-26T14:55:35Z</cp:lastPrinted>
  <dcterms:created xsi:type="dcterms:W3CDTF">1998-03-03T17:17:57Z</dcterms:created>
  <dcterms:modified xsi:type="dcterms:W3CDTF">2014-01-07T07:49:31Z</dcterms:modified>
</cp:coreProperties>
</file>