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332" r:id="rId2"/>
    <p:sldId id="403" r:id="rId3"/>
    <p:sldId id="402" r:id="rId4"/>
    <p:sldId id="405" r:id="rId5"/>
    <p:sldId id="404" r:id="rId6"/>
    <p:sldId id="398" r:id="rId7"/>
    <p:sldId id="399" r:id="rId8"/>
    <p:sldId id="400" r:id="rId9"/>
    <p:sldId id="414" r:id="rId10"/>
    <p:sldId id="397" r:id="rId11"/>
    <p:sldId id="333" r:id="rId12"/>
    <p:sldId id="334" r:id="rId13"/>
    <p:sldId id="335" r:id="rId14"/>
    <p:sldId id="336" r:id="rId15"/>
    <p:sldId id="337" r:id="rId16"/>
    <p:sldId id="339" r:id="rId17"/>
    <p:sldId id="276" r:id="rId18"/>
    <p:sldId id="316" r:id="rId19"/>
    <p:sldId id="407" r:id="rId20"/>
    <p:sldId id="278" r:id="rId21"/>
    <p:sldId id="327" r:id="rId22"/>
    <p:sldId id="256" r:id="rId23"/>
    <p:sldId id="416" r:id="rId24"/>
    <p:sldId id="417" r:id="rId25"/>
    <p:sldId id="418" r:id="rId26"/>
    <p:sldId id="419" r:id="rId27"/>
    <p:sldId id="281" r:id="rId28"/>
    <p:sldId id="297" r:id="rId29"/>
    <p:sldId id="325" r:id="rId30"/>
    <p:sldId id="412" r:id="rId31"/>
    <p:sldId id="413" r:id="rId32"/>
    <p:sldId id="331" r:id="rId33"/>
    <p:sldId id="340" r:id="rId34"/>
    <p:sldId id="408" r:id="rId35"/>
    <p:sldId id="409" r:id="rId36"/>
    <p:sldId id="288" r:id="rId37"/>
    <p:sldId id="301" r:id="rId38"/>
    <p:sldId id="323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61" r:id="rId49"/>
    <p:sldId id="366" r:id="rId50"/>
    <p:sldId id="365" r:id="rId51"/>
    <p:sldId id="406" r:id="rId52"/>
    <p:sldId id="375" r:id="rId53"/>
    <p:sldId id="415" r:id="rId54"/>
    <p:sldId id="385" r:id="rId55"/>
    <p:sldId id="389" r:id="rId56"/>
    <p:sldId id="411" r:id="rId57"/>
  </p:sldIdLst>
  <p:sldSz cx="9144000" cy="6858000" type="screen4x3"/>
  <p:notesSz cx="9601200" cy="7315200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CCCC00"/>
    <a:srgbClr val="00FF66"/>
    <a:srgbClr val="FF3300"/>
    <a:srgbClr val="FFFF00"/>
    <a:srgbClr val="CCECFF"/>
    <a:srgbClr val="66FFCC"/>
    <a:srgbClr val="FFCC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240" y="-72"/>
      </p:cViewPr>
      <p:guideLst>
        <p:guide orient="horz" pos="40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9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Not Scalable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0.8</c:v>
                </c:pt>
                <c:pt idx="4">
                  <c:v>0.70000000000000018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1.6</c:v>
                </c:pt>
                <c:pt idx="2">
                  <c:v>3</c:v>
                </c:pt>
                <c:pt idx="3">
                  <c:v>4.5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Scalable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</c:v>
                </c:pt>
                <c:pt idx="1">
                  <c:v>1.9</c:v>
                </c:pt>
                <c:pt idx="2">
                  <c:v>3.8</c:v>
                </c:pt>
                <c:pt idx="3">
                  <c:v>7.7</c:v>
                </c:pt>
                <c:pt idx="4">
                  <c:v>15.1</c:v>
                </c:pt>
              </c:numCache>
            </c:numRef>
          </c:val>
        </c:ser>
        <c:marker val="1"/>
        <c:axId val="84287488"/>
        <c:axId val="84289408"/>
      </c:lineChart>
      <c:catAx>
        <c:axId val="84287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Processor</a:t>
                </a:r>
                <a:r>
                  <a:rPr lang="en-US" baseline="0" dirty="0" smtClean="0"/>
                  <a:t> count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84289408"/>
        <c:crosses val="autoZero"/>
        <c:auto val="1"/>
        <c:lblAlgn val="ctr"/>
        <c:lblOffset val="100"/>
      </c:catAx>
      <c:valAx>
        <c:axId val="842894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Speedup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84287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901234567901245"/>
          <c:y val="0.28264758497316639"/>
          <c:w val="0.77366255144032914"/>
          <c:h val="0.5796064400715567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Well conditioned</c:v>
                </c:pt>
              </c:strCache>
            </c:strRef>
          </c:tx>
          <c:spPr>
            <a:ln w="38195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</c:v>
                </c:pt>
                <c:pt idx="1">
                  <c:v>9</c:v>
                </c:pt>
                <c:pt idx="2">
                  <c:v>20</c:v>
                </c:pt>
                <c:pt idx="3">
                  <c:v>25</c:v>
                </c:pt>
                <c:pt idx="4">
                  <c:v>28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29.5</c:v>
                </c:pt>
                <c:pt idx="9">
                  <c:v>30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Not well conditioned</c:v>
                </c:pt>
              </c:strCache>
            </c:strRef>
          </c:tx>
          <c:spPr>
            <a:ln w="3819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0</c:v>
                </c:pt>
                <c:pt idx="1">
                  <c:v>10</c:v>
                </c:pt>
                <c:pt idx="2">
                  <c:v>21</c:v>
                </c:pt>
                <c:pt idx="3">
                  <c:v>25</c:v>
                </c:pt>
                <c:pt idx="4">
                  <c:v>27</c:v>
                </c:pt>
                <c:pt idx="5">
                  <c:v>25</c:v>
                </c:pt>
                <c:pt idx="6">
                  <c:v>26</c:v>
                </c:pt>
                <c:pt idx="7">
                  <c:v>20</c:v>
                </c:pt>
                <c:pt idx="8">
                  <c:v>10</c:v>
                </c:pt>
                <c:pt idx="9">
                  <c:v>5</c:v>
                </c:pt>
              </c:numCache>
            </c:numRef>
          </c:val>
          <c:smooth val="1"/>
        </c:ser>
        <c:marker val="1"/>
        <c:axId val="119516544"/>
        <c:axId val="70485504"/>
      </c:lineChart>
      <c:catAx>
        <c:axId val="119516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20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Load</a:t>
                </a:r>
              </a:p>
            </c:rich>
          </c:tx>
          <c:layout>
            <c:manualLayout>
              <c:xMode val="edge"/>
              <c:yMode val="edge"/>
              <c:x val="0.46913580246913561"/>
              <c:y val="0.86225402504472271"/>
            </c:manualLayout>
          </c:layout>
          <c:spPr>
            <a:noFill/>
            <a:ln w="25463">
              <a:noFill/>
            </a:ln>
          </c:spPr>
        </c:title>
        <c:numFmt formatCode="General" sourceLinked="1"/>
        <c:majorTickMark val="none"/>
        <c:tickLblPos val="none"/>
        <c:spPr>
          <a:ln w="3183">
            <a:solidFill>
              <a:schemeClr val="tx1"/>
            </a:solidFill>
            <a:prstDash val="solid"/>
          </a:ln>
        </c:spPr>
        <c:crossAx val="70485504"/>
        <c:crosses val="autoZero"/>
        <c:auto val="1"/>
        <c:lblAlgn val="ctr"/>
        <c:lblOffset val="100"/>
        <c:tickMarkSkip val="1"/>
      </c:catAx>
      <c:valAx>
        <c:axId val="70485504"/>
        <c:scaling>
          <c:orientation val="minMax"/>
        </c:scaling>
        <c:axPos val="l"/>
        <c:majorGridlines>
          <c:spPr>
            <a:ln w="318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20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Throughput</a:t>
                </a:r>
              </a:p>
            </c:rich>
          </c:tx>
          <c:layout>
            <c:manualLayout>
              <c:xMode val="edge"/>
              <c:yMode val="edge"/>
              <c:x val="1.8518518518518528E-2"/>
              <c:y val="0.38998211091234397"/>
            </c:manualLayout>
          </c:layout>
          <c:spPr>
            <a:noFill/>
            <a:ln w="25463">
              <a:noFill/>
            </a:ln>
          </c:spPr>
        </c:title>
        <c:numFmt formatCode="General" sourceLinked="1"/>
        <c:majorTickMark val="none"/>
        <c:tickLblPos val="none"/>
        <c:spPr>
          <a:ln w="3183">
            <a:solidFill>
              <a:schemeClr val="tx1"/>
            </a:solidFill>
            <a:prstDash val="solid"/>
          </a:ln>
        </c:spPr>
        <c:crossAx val="119516544"/>
        <c:crosses val="autoZero"/>
        <c:crossBetween val="between"/>
      </c:valAx>
      <c:spPr>
        <a:noFill/>
        <a:ln w="25463">
          <a:noFill/>
        </a:ln>
      </c:spPr>
    </c:plotArea>
    <c:legend>
      <c:legendPos val="t"/>
      <c:layout>
        <c:manualLayout>
          <c:xMode val="edge"/>
          <c:yMode val="edge"/>
          <c:x val="6.1728395061728409E-3"/>
          <c:y val="6.9767441860465171E-2"/>
          <c:w val="0.94032921810699632"/>
          <c:h val="0.14847942754919513"/>
        </c:manualLayout>
      </c:layout>
      <c:spPr>
        <a:noFill/>
        <a:ln w="25463">
          <a:noFill/>
        </a:ln>
      </c:spPr>
      <c:txPr>
        <a:bodyPr/>
        <a:lstStyle/>
        <a:p>
          <a:pPr>
            <a:defRPr sz="1845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9050" y="-9525"/>
            <a:ext cx="4191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9" tIns="0" rIns="19809" bIns="0" numCol="1" anchor="t" anchorCtr="0" compatLnSpc="1">
            <a:prstTxWarp prst="textNoShape">
              <a:avLst/>
            </a:prstTxWarp>
          </a:bodyPr>
          <a:lstStyle>
            <a:lvl1pPr defTabSz="947738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29250" y="-9525"/>
            <a:ext cx="4191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9" tIns="0" rIns="19809" bIns="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65450" y="541338"/>
            <a:ext cx="3670300" cy="2752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476625"/>
            <a:ext cx="712152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6" tIns="47874" rIns="95746" bIns="47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9050" y="6959600"/>
            <a:ext cx="4191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9" tIns="0" rIns="19809" bIns="0" numCol="1" anchor="b" anchorCtr="0" compatLnSpc="1">
            <a:prstTxWarp prst="textNoShape">
              <a:avLst/>
            </a:prstTxWarp>
          </a:bodyPr>
          <a:lstStyle>
            <a:lvl1pPr defTabSz="947738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29250" y="6959600"/>
            <a:ext cx="4191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9" tIns="0" rIns="19809" bIns="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7A256B6-5C6D-4C56-A119-7FF1CF8B1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42B82-8AB8-4ADD-9166-9B383CFD2B02}" type="slidenum">
              <a:rPr lang="en-US"/>
              <a:pPr/>
              <a:t>1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586163"/>
            <a:ext cx="9566275" cy="3059112"/>
          </a:xfrm>
          <a:noFill/>
          <a:ln/>
        </p:spPr>
        <p:txBody>
          <a:bodyPr lIns="95654" tIns="46988" rIns="95654" bIns="46988"/>
          <a:lstStyle/>
          <a:p>
            <a:r>
              <a:rPr lang="en-US" sz="3200" smtClean="0"/>
              <a:t>This lecture has too many repititious slides.  The process fork/exec animation should be moved up.  It should be motivated by first presenting ProcessCreate.  Then showing problems with a web server handing off an open network connection.  The complexity of ProcessCreate leads to fork/exec.  Clarify the distinction between the values of the process ids and the return value of fork.</a:t>
            </a:r>
          </a:p>
        </p:txBody>
      </p:sp>
      <p:sp>
        <p:nvSpPr>
          <p:cNvPr id="624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0950" y="55563"/>
            <a:ext cx="4559300" cy="3419475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2BDBF-5D62-4787-B785-13D6CCFF2C4B}" type="slidenum">
              <a:rPr lang="en-US"/>
              <a:pPr/>
              <a:t>23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3863" y="541338"/>
            <a:ext cx="3670300" cy="2752725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CBAC7-29D6-45D3-9AC6-DCFEA6124373}" type="slidenum">
              <a:rPr lang="en-US"/>
              <a:pPr/>
              <a:t>26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514725"/>
            <a:ext cx="9566275" cy="3059113"/>
          </a:xfrm>
          <a:noFill/>
          <a:ln/>
        </p:spPr>
        <p:txBody>
          <a:bodyPr lIns="95647" tIns="46985" rIns="95647" bIns="46985"/>
          <a:lstStyle/>
          <a:p>
            <a:pPr defTabSz="114300"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Besides memory state and processor state, there’s also execution state.</a:t>
            </a:r>
          </a:p>
          <a:p>
            <a:pPr defTabSz="114300">
              <a:spcAft>
                <a:spcPts val="600"/>
              </a:spcAft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In this class we’ll use a simple 3-state model of process execution.</a:t>
            </a:r>
          </a:p>
          <a:p>
            <a:pPr marL="520700" lvl="1" indent="-292100" defTabSz="114300">
              <a:spcAft>
                <a:spcPts val="600"/>
              </a:spcAft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—	At all times a process is always in one of these three states.</a:t>
            </a:r>
          </a:p>
          <a:p>
            <a:pPr marL="520700" lvl="1" indent="-292100" defTabSz="114300"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—	We assume a single processor so there’s only ever one process in the running state. </a:t>
            </a:r>
          </a:p>
          <a:p>
            <a:pPr defTabSz="114300"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There are queues associated w/ the waiting and ready states. </a:t>
            </a:r>
          </a:p>
          <a:p>
            <a:pPr marL="520700" lvl="1" indent="-292100" defTabSz="114300"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—	More later.</a:t>
            </a:r>
          </a:p>
          <a:p>
            <a:pPr defTabSz="114300">
              <a:spcAft>
                <a:spcPts val="600"/>
              </a:spcAft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Do an example of a process making state transitions upon performing I/O.</a:t>
            </a:r>
          </a:p>
          <a:p>
            <a:pPr marL="520700" lvl="1" indent="-292100" defTabSz="114300"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—	Note that the READ operation causes two process transitions: one from the running to the waiting state, and one from the ready to the running state.</a:t>
            </a:r>
          </a:p>
          <a:p>
            <a:pPr defTabSz="114300">
              <a:tabLst>
                <a:tab pos="228600" algn="l"/>
                <a:tab pos="520700" algn="l"/>
                <a:tab pos="685800" algn="l"/>
                <a:tab pos="1028700" algn="l"/>
              </a:tabLst>
            </a:pPr>
            <a:endParaRPr lang="en-US" smtClean="0"/>
          </a:p>
        </p:txBody>
      </p:sp>
      <p:sp>
        <p:nvSpPr>
          <p:cNvPr id="788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0950" y="55563"/>
            <a:ext cx="4559300" cy="3419475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200C4-9FD1-4B1F-9658-4E62BD375707}" type="slidenum">
              <a:rPr lang="en-US"/>
              <a:pPr/>
              <a:t>27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3863" y="541338"/>
            <a:ext cx="3670300" cy="2752725"/>
          </a:xfrm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E5B46-31FE-4272-9DC7-6339CF784E91}" type="slidenum">
              <a:rPr lang="en-US"/>
              <a:pPr/>
              <a:t>28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3863" y="541338"/>
            <a:ext cx="3670300" cy="2752725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A2909-E03A-425D-AAEA-5F53404088DC}" type="slidenum">
              <a:rPr lang="en-US"/>
              <a:pPr/>
              <a:t>29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3863" y="541338"/>
            <a:ext cx="3670300" cy="2752725"/>
          </a:xfrm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E0039-4B7B-4AB1-B9FE-DD7637A1462E}" type="slidenum">
              <a:rPr lang="en-US"/>
              <a:pPr/>
              <a:t>33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5450" y="542925"/>
            <a:ext cx="3668713" cy="2751138"/>
          </a:xfrm>
          <a:ln cap="flat"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574" tIns="45288" rIns="90574" bIns="4528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CA173-E0C5-4878-9C14-06A2E6E408CB}" type="slidenum">
              <a:rPr lang="en-US"/>
              <a:pPr/>
              <a:t>36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3863" y="541338"/>
            <a:ext cx="3670300" cy="2752725"/>
          </a:xfrm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2C4B6-03C1-4FD4-95A1-C3D9204A22C4}" type="slidenum">
              <a:rPr lang="en-US"/>
              <a:pPr/>
              <a:t>37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3863" y="541338"/>
            <a:ext cx="3670300" cy="2752725"/>
          </a:xfrm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7A049-FFD8-47B0-B24C-85C2ED515FCE}" type="slidenum">
              <a:rPr lang="en-US"/>
              <a:pPr/>
              <a:t>45</a:t>
            </a:fld>
            <a:endParaRPr lang="en-US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475038"/>
            <a:ext cx="9566275" cy="3057525"/>
          </a:xfrm>
          <a:noFill/>
          <a:ln/>
        </p:spPr>
        <p:txBody>
          <a:bodyPr lIns="90481" tIns="44447" rIns="90481" bIns="44447"/>
          <a:lstStyle/>
          <a:p>
            <a:pPr defTabSz="114300"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Correctness — Does the algorithm ensure mutual exclusion.</a:t>
            </a:r>
          </a:p>
          <a:p>
            <a:pPr defTabSz="114300">
              <a:spcAft>
                <a:spcPts val="600"/>
              </a:spcAft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Expedient — </a:t>
            </a:r>
          </a:p>
          <a:p>
            <a:pPr marL="520700" lvl="1" indent="-292100" defTabSz="114300">
              <a:spcAft>
                <a:spcPts val="600"/>
              </a:spcAft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—	Can processes postpone the decision as to who enters the critical section indefinitely?  </a:t>
            </a:r>
          </a:p>
          <a:p>
            <a:pPr marL="520700" lvl="1" indent="-292100" defTabSz="114300">
              <a:spcAft>
                <a:spcPts val="600"/>
              </a:spcAft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—	Can a process outside the critical section hinder another process from entering the critical section?  </a:t>
            </a:r>
          </a:p>
          <a:p>
            <a:pPr marL="520700" lvl="1" indent="-292100" defTabSz="114300"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— </a:t>
            </a:r>
            <a:r>
              <a:rPr lang="en-US" i="1" smtClean="0"/>
              <a:t>fail-safe</a:t>
            </a:r>
            <a:r>
              <a:rPr lang="en-US" smtClean="0"/>
              <a:t>?  If a process fails outside the critical section, can it hinder another process from entering the critical section?</a:t>
            </a:r>
          </a:p>
          <a:p>
            <a:pPr defTabSz="114300">
              <a:spcAft>
                <a:spcPts val="600"/>
              </a:spcAft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Bounded waiting — </a:t>
            </a:r>
          </a:p>
          <a:p>
            <a:pPr marL="520700" lvl="1" indent="-292100" defTabSz="114300">
              <a:spcAft>
                <a:spcPts val="600"/>
              </a:spcAft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—	Is possible for a process to be continually  denied access to the critical section (</a:t>
            </a:r>
            <a:r>
              <a:rPr lang="en-US" i="1" smtClean="0"/>
              <a:t>i.e</a:t>
            </a:r>
            <a:r>
              <a:rPr lang="en-US" smtClean="0"/>
              <a:t>., is starvation possible)?  </a:t>
            </a:r>
          </a:p>
          <a:p>
            <a:pPr marL="520700" lvl="1" indent="-292100" defTabSz="114300"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—	No </a:t>
            </a:r>
            <a:r>
              <a:rPr lang="en-US" i="1" smtClean="0"/>
              <a:t>deadlock</a:t>
            </a:r>
            <a:r>
              <a:rPr lang="en-US" smtClean="0"/>
              <a:t> — someone can actually enter the critical section.</a:t>
            </a:r>
          </a:p>
          <a:p>
            <a:pPr marL="520700" lvl="1" indent="-292100" defTabSz="114300">
              <a:tabLst>
                <a:tab pos="228600" algn="l"/>
                <a:tab pos="520700" algn="l"/>
                <a:tab pos="685800" algn="l"/>
                <a:tab pos="1028700" algn="l"/>
              </a:tabLst>
            </a:pPr>
            <a:endParaRPr lang="en-US" smtClean="0"/>
          </a:p>
          <a:p>
            <a:pPr defTabSz="114300">
              <a:tabLst>
                <a:tab pos="228600" algn="l"/>
                <a:tab pos="520700" algn="l"/>
                <a:tab pos="685800" algn="l"/>
                <a:tab pos="1028700" algn="l"/>
              </a:tabLst>
            </a:pPr>
            <a:r>
              <a:rPr lang="en-US" smtClean="0"/>
              <a:t>We’ll go over a set of examples to illustrate the concepts and terms.</a:t>
            </a:r>
          </a:p>
        </p:txBody>
      </p:sp>
      <p:sp>
        <p:nvSpPr>
          <p:cNvPr id="829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0950" y="55563"/>
            <a:ext cx="4559300" cy="3419475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C4A15-7520-408C-8570-0079267FB275}" type="slidenum">
              <a:rPr lang="en-US"/>
              <a:pPr/>
              <a:t>53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</p:spPr>
        <p:txBody>
          <a:bodyPr lIns="90004" tIns="45002" rIns="90004" bIns="4500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5231F-C5BE-47BE-8CD5-7CF00D1D91EC}" type="slidenum">
              <a:rPr lang="en-US"/>
              <a:pPr/>
              <a:t>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3CA43-CC23-4356-B906-974F371F957C}" type="slidenum">
              <a:rPr lang="en-US"/>
              <a:pPr/>
              <a:t>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FA821-A51B-42EB-BC66-B04A1A046309}" type="slidenum">
              <a:rPr lang="en-US"/>
              <a:pPr/>
              <a:t>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87FBC-2599-4058-B38A-18C0CA78232C}" type="slidenum">
              <a:rPr lang="en-US"/>
              <a:pPr/>
              <a:t>10</a:t>
            </a:fld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586163"/>
            <a:ext cx="9566275" cy="3059112"/>
          </a:xfrm>
          <a:noFill/>
          <a:ln/>
        </p:spPr>
        <p:txBody>
          <a:bodyPr lIns="95654" tIns="46988" rIns="95654" bIns="46988"/>
          <a:lstStyle/>
          <a:p>
            <a:r>
              <a:rPr lang="en-US" sz="3200" smtClean="0"/>
              <a:t>This lecture has too many repititious slides.  The process fork/exec animation should be moved up.  It should be motivated by first presenting ProcessCreate.  Then showing problems with a web server handing off an open network connection.  The complexity of ProcessCreate leads to fork/exec.  Clarify the distinction between the values of the process ids and the return value of fork.</a:t>
            </a:r>
          </a:p>
        </p:txBody>
      </p:sp>
      <p:sp>
        <p:nvSpPr>
          <p:cNvPr id="675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0950" y="55563"/>
            <a:ext cx="4559300" cy="3419475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65A1E-E08E-458C-A137-118AE9D87C09}" type="slidenum">
              <a:rPr lang="en-US"/>
              <a:pPr/>
              <a:t>16</a:t>
            </a:fld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514725"/>
            <a:ext cx="9566275" cy="3059113"/>
          </a:xfrm>
          <a:noFill/>
          <a:ln/>
        </p:spPr>
        <p:txBody>
          <a:bodyPr lIns="95654" tIns="46988" rIns="95654" bIns="46988"/>
          <a:lstStyle/>
          <a:p>
            <a:r>
              <a:rPr lang="en-US" smtClean="0"/>
              <a:t>Besides memory state and processor state, there’s also execution state.</a:t>
            </a:r>
          </a:p>
          <a:p>
            <a:pPr>
              <a:spcAft>
                <a:spcPts val="600"/>
              </a:spcAft>
            </a:pPr>
            <a:r>
              <a:rPr lang="en-US" smtClean="0"/>
              <a:t>In this class we’ll use a simple 3-state model of process execution.</a:t>
            </a:r>
          </a:p>
          <a:p>
            <a:pPr lvl="1">
              <a:spcAft>
                <a:spcPts val="600"/>
              </a:spcAft>
            </a:pPr>
            <a:r>
              <a:rPr lang="en-US" smtClean="0"/>
              <a:t>—	At all times a process is always in one of these three states.</a:t>
            </a:r>
          </a:p>
          <a:p>
            <a:pPr lvl="1"/>
            <a:r>
              <a:rPr lang="en-US" smtClean="0"/>
              <a:t>—	We assume a single processor so there’s only ever one process in the running state. </a:t>
            </a:r>
          </a:p>
          <a:p>
            <a:r>
              <a:rPr lang="en-US" smtClean="0"/>
              <a:t>There are queues associated w/ the waiting and ready states. </a:t>
            </a:r>
          </a:p>
          <a:p>
            <a:pPr lvl="1"/>
            <a:r>
              <a:rPr lang="en-US" smtClean="0"/>
              <a:t>—	More later.</a:t>
            </a:r>
          </a:p>
          <a:p>
            <a:pPr>
              <a:spcAft>
                <a:spcPts val="600"/>
              </a:spcAft>
            </a:pPr>
            <a:r>
              <a:rPr lang="en-US" smtClean="0"/>
              <a:t>Do an example of a process making state transitions upon performing I/O.</a:t>
            </a:r>
          </a:p>
          <a:p>
            <a:pPr lvl="1"/>
            <a:r>
              <a:rPr lang="en-US" smtClean="0"/>
              <a:t>—	Note that the READ operation causes two process transitions: one from the running to the waiting state, and one from the ready to the running state.</a:t>
            </a:r>
          </a:p>
          <a:p>
            <a:endParaRPr lang="en-US" smtClean="0"/>
          </a:p>
        </p:txBody>
      </p:sp>
      <p:sp>
        <p:nvSpPr>
          <p:cNvPr id="686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0950" y="55563"/>
            <a:ext cx="4559300" cy="3419475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CECC5-AEE7-4760-9432-517F670AEC1B}" type="slidenum">
              <a:rPr lang="en-US"/>
              <a:pPr/>
              <a:t>17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3863" y="541338"/>
            <a:ext cx="3670300" cy="2752725"/>
          </a:xfrm>
          <a:ln cap="flat"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60FF2-DB34-4E27-ABC3-C14F44C4C5A9}" type="slidenum">
              <a:rPr lang="en-US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3863" y="541338"/>
            <a:ext cx="3670300" cy="2752725"/>
          </a:xfrm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A2C32-8726-4AB9-9BF6-3F928437998A}" type="slidenum">
              <a:rPr lang="en-US"/>
              <a:pPr/>
              <a:t>22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3863" y="541338"/>
            <a:ext cx="3670300" cy="2752725"/>
          </a:xfrm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114300"/>
            <a:ext cx="1989137" cy="534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475" y="114300"/>
            <a:ext cx="5818188" cy="534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14300"/>
            <a:ext cx="7956550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346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5200" y="134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5200" y="347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14300"/>
            <a:ext cx="7956550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346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75200" y="1346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346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5200" y="1346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523875" cy="800100"/>
          </a:xfrm>
          <a:prstGeom prst="rect">
            <a:avLst/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114300"/>
            <a:ext cx="7956550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346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8828088" y="6611938"/>
            <a:ext cx="31432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fld id="{6B9B3AE2-016C-4CBD-BF01-46014D61A92F}" type="slidenum">
              <a:rPr lang="en-US" sz="900"/>
              <a:pPr>
                <a:defRPr/>
              </a:pPr>
              <a:t>‹#›</a:t>
            </a:fld>
            <a:endParaRPr lang="en-US" sz="900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0" y="7905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523875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90000"/>
          </a:solidFill>
          <a:latin typeface="Lucida Calligraphy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Ø"/>
        <a:defRPr sz="2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2"/>
        <a:buChar char="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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search-handle-url/002-2756990-9444848?_encoding=UTF8&amp;search-type=ss&amp;index=books&amp;field-author=Andrew%20Tanenbaum" TargetMode="External"/><Relationship Id="rId7" Type="http://schemas.openxmlformats.org/officeDocument/2006/relationships/hyperlink" Target="http://gee.cs.oswego.edu/dl/" TargetMode="External"/><Relationship Id="rId2" Type="http://schemas.openxmlformats.org/officeDocument/2006/relationships/hyperlink" Target="http://java.sun.com/javase/6/docs/ap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exec/obidos/search-handle-url/002-2756990-9444848?_encoding=UTF8&amp;search-type=ss&amp;index=books&amp;field-author=Greg%20Gagne" TargetMode="External"/><Relationship Id="rId5" Type="http://schemas.openxmlformats.org/officeDocument/2006/relationships/hyperlink" Target="http://www.amazon.com/exec/obidos/search-handle-url/002-2756990-9444848?_encoding=UTF8&amp;search-type=ss&amp;index=books&amp;field-author=Peter%20Baer%20Galvin" TargetMode="External"/><Relationship Id="rId4" Type="http://schemas.openxmlformats.org/officeDocument/2006/relationships/hyperlink" Target="http://www.amazon.com/exec/obidos/search-handle-url/002-2756990-9444848?_encoding=UTF8&amp;search-type=ss&amp;index=books&amp;field-author=Abraham%20Silberschat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36675" y="1371600"/>
            <a:ext cx="6469063" cy="3536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dirty="0">
                <a:solidFill>
                  <a:srgbClr val="990000"/>
                </a:solidFill>
                <a:latin typeface="Lucida Calligraphy" pitchFamily="66" charset="0"/>
              </a:rPr>
              <a:t>Concurrent </a:t>
            </a:r>
            <a:r>
              <a:rPr lang="en-US" sz="2800" dirty="0" err="1">
                <a:solidFill>
                  <a:srgbClr val="990000"/>
                </a:solidFill>
                <a:latin typeface="Lucida Calligraphy" pitchFamily="66" charset="0"/>
              </a:rPr>
              <a:t>Programing</a:t>
            </a:r>
            <a:r>
              <a:rPr lang="en-US" sz="2800" dirty="0">
                <a:solidFill>
                  <a:srgbClr val="990000"/>
                </a:solidFill>
                <a:latin typeface="Lucida Calligraphy" pitchFamily="66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990000"/>
                </a:solidFill>
                <a:latin typeface="Lucida Calligraphy" pitchFamily="66" charset="0"/>
              </a:rPr>
              <a:t>Motivation,</a:t>
            </a:r>
          </a:p>
          <a:p>
            <a:pPr algn="ctr"/>
            <a:r>
              <a:rPr lang="en-US" sz="2800" dirty="0">
                <a:solidFill>
                  <a:srgbClr val="990000"/>
                </a:solidFill>
                <a:latin typeface="Lucida Calligraphy" pitchFamily="66" charset="0"/>
              </a:rPr>
              <a:t>Theory,</a:t>
            </a:r>
          </a:p>
          <a:p>
            <a:pPr algn="ctr"/>
            <a:r>
              <a:rPr lang="en-US" sz="2800" dirty="0" smtClean="0">
                <a:solidFill>
                  <a:srgbClr val="990000"/>
                </a:solidFill>
                <a:latin typeface="Lucida Calligraphy" pitchFamily="66" charset="0"/>
              </a:rPr>
              <a:t>Practice</a:t>
            </a:r>
          </a:p>
          <a:p>
            <a:pPr algn="ctr"/>
            <a:endParaRPr lang="en-US" sz="2800" dirty="0">
              <a:solidFill>
                <a:srgbClr val="990000"/>
              </a:solidFill>
              <a:latin typeface="Lucida Calligraphy" pitchFamily="66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Emmett </a:t>
            </a:r>
            <a:r>
              <a:rPr lang="en-US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Witchel</a:t>
            </a:r>
            <a:endParaRPr lang="en-US" sz="2800" dirty="0" smtClean="0">
              <a:solidFill>
                <a:schemeClr val="tx1">
                  <a:lumMod val="60000"/>
                  <a:lumOff val="40000"/>
                </a:schemeClr>
              </a:solidFill>
              <a:latin typeface="Lucida Calligraphy" pitchFamily="66" charset="0"/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First Bytes Teacher Conference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ucida Calligraphy" pitchFamily="66" charset="0"/>
              </a:rPr>
              <a:t>July 2008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  <a:latin typeface="Lucida Calligraphy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36675" y="2657475"/>
            <a:ext cx="6469063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dirty="0" smtClean="0">
                <a:solidFill>
                  <a:srgbClr val="990000"/>
                </a:solidFill>
                <a:latin typeface="Lucida Calligraphy" pitchFamily="66" charset="0"/>
              </a:rPr>
              <a:t>Processes</a:t>
            </a:r>
          </a:p>
          <a:p>
            <a:pPr algn="ctr"/>
            <a:r>
              <a:rPr lang="en-US" sz="2800" dirty="0" smtClean="0">
                <a:solidFill>
                  <a:srgbClr val="990000"/>
                </a:solidFill>
                <a:latin typeface="Lucida Calligraphy" pitchFamily="66" charset="0"/>
              </a:rPr>
              <a:t>Process Management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What is a Process?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1346200"/>
            <a:ext cx="7839075" cy="5084763"/>
          </a:xfrm>
          <a:noFill/>
        </p:spPr>
        <p:txBody>
          <a:bodyPr lIns="92075" tIns="46038" rIns="92075" bIns="46038"/>
          <a:lstStyle/>
          <a:p>
            <a:r>
              <a:rPr lang="en-US" sz="2000" dirty="0" smtClean="0"/>
              <a:t>A process is a program during execution.</a:t>
            </a:r>
          </a:p>
          <a:p>
            <a:pPr lvl="1"/>
            <a:r>
              <a:rPr lang="en-US" sz="1800" dirty="0" smtClean="0"/>
              <a:t>Program = static executable file (image)</a:t>
            </a:r>
          </a:p>
          <a:p>
            <a:pPr lvl="1"/>
            <a:r>
              <a:rPr lang="en-US" sz="1800" dirty="0" smtClean="0"/>
              <a:t>Process = executing program = program + execution state.</a:t>
            </a:r>
          </a:p>
          <a:p>
            <a:pPr>
              <a:buFont typeface="Monotype Sorts" charset="2"/>
              <a:buNone/>
            </a:pPr>
            <a:endParaRPr lang="en-US" sz="2000" dirty="0" smtClean="0"/>
          </a:p>
          <a:p>
            <a:r>
              <a:rPr lang="en-US" sz="2000" dirty="0" smtClean="0"/>
              <a:t>A process is the basic unit of execution in an operating system</a:t>
            </a:r>
          </a:p>
          <a:p>
            <a:pPr lvl="2"/>
            <a:endParaRPr lang="en-US" sz="1600" dirty="0" smtClean="0"/>
          </a:p>
          <a:p>
            <a:r>
              <a:rPr lang="en-US" sz="2000" dirty="0" smtClean="0"/>
              <a:t>Different processes may run several instances of the same program</a:t>
            </a:r>
          </a:p>
          <a:p>
            <a:pPr lvl="2">
              <a:buFont typeface="Wingdings" pitchFamily="2" charset="2"/>
              <a:buChar char="v"/>
            </a:pPr>
            <a:endParaRPr lang="en-US" sz="1600" dirty="0" smtClean="0"/>
          </a:p>
          <a:p>
            <a:r>
              <a:rPr lang="en-US" sz="2000" dirty="0" smtClean="0"/>
              <a:t>At a minimum, process execution requires following resources:</a:t>
            </a:r>
          </a:p>
          <a:p>
            <a:pPr lvl="1"/>
            <a:r>
              <a:rPr lang="en-US" sz="1800" dirty="0" smtClean="0"/>
              <a:t>Memory to contain the program code and data</a:t>
            </a:r>
          </a:p>
          <a:p>
            <a:pPr lvl="1"/>
            <a:r>
              <a:rPr lang="en-US" sz="1800" dirty="0" smtClean="0"/>
              <a:t>A set of CPU registers to support execution</a:t>
            </a:r>
          </a:p>
          <a:p>
            <a:pPr lvl="1"/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Program to Process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46200"/>
            <a:ext cx="7772400" cy="1423988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000" smtClean="0"/>
              <a:t>We write a program in e.g., Java.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 compiler turns that program into an instruction list.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The CPU interprets the instruction list (which is more a graph of basic blocks).</a:t>
            </a:r>
          </a:p>
          <a:p>
            <a:pPr lvl="2">
              <a:lnSpc>
                <a:spcPct val="90000"/>
              </a:lnSpc>
              <a:buFont typeface="Monotype Sorts" charset="2"/>
              <a:buNone/>
            </a:pPr>
            <a:endParaRPr lang="en-US" sz="160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65175" y="3041650"/>
            <a:ext cx="3813175" cy="30527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void X (int b) {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 if(b == 1) {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…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int main() {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int a = 2;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X(a);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Process in Memory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13" y="1044575"/>
            <a:ext cx="7772400" cy="442913"/>
          </a:xfrm>
          <a:noFill/>
        </p:spPr>
        <p:txBody>
          <a:bodyPr lIns="92075" tIns="46038" rIns="92075" bIns="46038"/>
          <a:lstStyle/>
          <a:p>
            <a:r>
              <a:rPr lang="en-US" sz="2000" smtClean="0"/>
              <a:t>Program to process.</a:t>
            </a:r>
          </a:p>
          <a:p>
            <a:pPr lvl="2">
              <a:buFont typeface="Monotype Sorts" charset="2"/>
              <a:buNone/>
            </a:pPr>
            <a:endParaRPr lang="en-US" sz="160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42938" y="2327275"/>
            <a:ext cx="3656012" cy="31511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void X (int b) {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if(b == 1) {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…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int main() {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int a = 2;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X(a);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76313" y="1776413"/>
            <a:ext cx="2867025" cy="442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Blip>
                <a:blip r:embed="rId3"/>
              </a:buBlip>
            </a:pPr>
            <a:r>
              <a:rPr lang="en-US" sz="2000">
                <a:latin typeface="Comic Sans MS" pitchFamily="66" charset="0"/>
              </a:rPr>
              <a:t>What you wrote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743575" y="871538"/>
            <a:ext cx="2867025" cy="442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Blip>
                <a:blip r:embed="rId3"/>
              </a:buBlip>
            </a:pPr>
            <a:r>
              <a:rPr lang="en-US" sz="2000">
                <a:latin typeface="Comic Sans MS" pitchFamily="66" charset="0"/>
              </a:rPr>
              <a:t>What is in memory.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endParaRPr lang="en-US" sz="1600">
              <a:latin typeface="Comic Sans MS" pitchFamily="66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287963" y="3449638"/>
            <a:ext cx="3668712" cy="3208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void X (int b) {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if(b == 1) {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…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int main() {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int a = 2;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  X(a);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 flipV="1">
            <a:off x="5275263" y="2463800"/>
            <a:ext cx="3679825" cy="9826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264150" y="1560513"/>
            <a:ext cx="3690938" cy="9032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924800" y="5994400"/>
            <a:ext cx="862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Code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237163" y="1544638"/>
            <a:ext cx="15636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main; a = 2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03838" y="1979613"/>
            <a:ext cx="119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X; b = 2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273675" y="2997200"/>
            <a:ext cx="3684588" cy="45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788150" y="2995613"/>
            <a:ext cx="877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Heap</a:t>
            </a:r>
          </a:p>
        </p:txBody>
      </p:sp>
      <p:sp>
        <p:nvSpPr>
          <p:cNvPr id="18447" name="Line 15"/>
          <p:cNvSpPr>
            <a:spLocks noChangeAspect="1" noChangeShapeType="1"/>
          </p:cNvSpPr>
          <p:nvPr/>
        </p:nvSpPr>
        <p:spPr bwMode="auto">
          <a:xfrm flipH="1" flipV="1">
            <a:off x="8218488" y="2620963"/>
            <a:ext cx="19050" cy="388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Line 16"/>
          <p:cNvSpPr>
            <a:spLocks noChangeAspect="1" noChangeShapeType="1"/>
          </p:cNvSpPr>
          <p:nvPr/>
        </p:nvSpPr>
        <p:spPr bwMode="auto">
          <a:xfrm flipH="1" flipV="1">
            <a:off x="7512050" y="2460625"/>
            <a:ext cx="19050" cy="388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442200" y="1687513"/>
            <a:ext cx="9128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Stack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971550" y="5864225"/>
            <a:ext cx="4160838" cy="68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Blip>
                <a:blip r:embed="rId3"/>
              </a:buBlip>
            </a:pPr>
            <a:r>
              <a:rPr lang="en-US" sz="2000">
                <a:latin typeface="Comic Sans MS" pitchFamily="66" charset="0"/>
              </a:rPr>
              <a:t>What must the OS track for a process?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SzPct val="75000"/>
              <a:buFont typeface="Monotype Sorts" charset="2"/>
              <a:buNone/>
            </a:pPr>
            <a:endParaRPr lang="en-US" sz="160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Keeping track of a process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46200"/>
            <a:ext cx="7772400" cy="5095875"/>
          </a:xfrm>
          <a:noFill/>
        </p:spPr>
        <p:txBody>
          <a:bodyPr lIns="92075" tIns="46038" rIns="92075" bIns="46038"/>
          <a:lstStyle/>
          <a:p>
            <a:r>
              <a:rPr lang="en-US" sz="2800" smtClean="0"/>
              <a:t>A process has code.</a:t>
            </a:r>
          </a:p>
          <a:p>
            <a:pPr lvl="1"/>
            <a:r>
              <a:rPr lang="en-US" sz="2400" smtClean="0"/>
              <a:t>OS must track program counter (code location).</a:t>
            </a:r>
          </a:p>
          <a:p>
            <a:r>
              <a:rPr lang="en-US" sz="2800" smtClean="0"/>
              <a:t>A process has a stack.</a:t>
            </a:r>
          </a:p>
          <a:p>
            <a:pPr lvl="1"/>
            <a:r>
              <a:rPr lang="en-US" sz="2400" smtClean="0"/>
              <a:t>OS must track stack pointer.</a:t>
            </a:r>
          </a:p>
          <a:p>
            <a:r>
              <a:rPr lang="en-US" sz="2800" smtClean="0">
                <a:solidFill>
                  <a:srgbClr val="F50101"/>
                </a:solidFill>
              </a:rPr>
              <a:t>OS stores state of processes’ computation in a process control block (PCB).</a:t>
            </a:r>
          </a:p>
          <a:p>
            <a:pPr lvl="1"/>
            <a:r>
              <a:rPr lang="en-US" sz="2400" smtClean="0"/>
              <a:t>E.g., each process has an identifier (process identifier, or PID)</a:t>
            </a:r>
          </a:p>
          <a:p>
            <a:r>
              <a:rPr lang="en-US" sz="2800" smtClean="0"/>
              <a:t>Data (program instructions, stack &amp; heap) resides in memory, metadata is in PCB.</a:t>
            </a:r>
          </a:p>
          <a:p>
            <a:pPr>
              <a:buFont typeface="Monotype Sorts" charset="2"/>
              <a:buNone/>
            </a:pPr>
            <a:endParaRPr lang="en-US" sz="28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0"/>
            <a:ext cx="5181600" cy="781050"/>
          </a:xfrm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Anatomy of a Process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196975" y="1912938"/>
            <a:ext cx="1968500" cy="673100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84350" y="2012950"/>
            <a:ext cx="7032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Comic Sans MS" pitchFamily="66" charset="0"/>
              </a:rPr>
              <a:t>Code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196975" y="1531938"/>
            <a:ext cx="1968500" cy="368300"/>
          </a:xfrm>
          <a:prstGeom prst="rect">
            <a:avLst/>
          </a:prstGeom>
          <a:solidFill>
            <a:srgbClr val="CCFF33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708150" y="1555750"/>
            <a:ext cx="9731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Comic Sans MS" pitchFamily="66" charset="0"/>
              </a:rPr>
              <a:t>Header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96975" y="2598738"/>
            <a:ext cx="1968500" cy="673100"/>
          </a:xfrm>
          <a:prstGeom prst="rect">
            <a:avLst/>
          </a:prstGeom>
          <a:solidFill>
            <a:srgbClr val="FFFF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327150" y="2698750"/>
            <a:ext cx="18351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Comic Sans MS" pitchFamily="66" charset="0"/>
              </a:rPr>
              <a:t>Initialized data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187450" y="3275013"/>
            <a:ext cx="1968500" cy="3683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174750" y="5059363"/>
            <a:ext cx="20145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Comic Sans MS" pitchFamily="66" charset="0"/>
              </a:rPr>
              <a:t>Executable File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19600" y="914400"/>
            <a:ext cx="3873500" cy="4940300"/>
            <a:chOff x="2784" y="576"/>
            <a:chExt cx="2440" cy="3112"/>
          </a:xfrm>
        </p:grpSpPr>
        <p:sp>
          <p:nvSpPr>
            <p:cNvPr id="20498" name="Rectangle 12"/>
            <p:cNvSpPr>
              <a:spLocks noChangeArrowheads="1"/>
            </p:cNvSpPr>
            <p:nvPr/>
          </p:nvSpPr>
          <p:spPr bwMode="auto">
            <a:xfrm>
              <a:off x="3952" y="700"/>
              <a:ext cx="1240" cy="29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Rectangle 13"/>
            <p:cNvSpPr>
              <a:spLocks noChangeArrowheads="1"/>
            </p:cNvSpPr>
            <p:nvPr/>
          </p:nvSpPr>
          <p:spPr bwMode="auto">
            <a:xfrm>
              <a:off x="3944" y="3171"/>
              <a:ext cx="1240" cy="515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Rectangle 14"/>
            <p:cNvSpPr>
              <a:spLocks noChangeArrowheads="1"/>
            </p:cNvSpPr>
            <p:nvPr/>
          </p:nvSpPr>
          <p:spPr bwMode="auto">
            <a:xfrm>
              <a:off x="4314" y="3247"/>
              <a:ext cx="44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Code</a:t>
              </a:r>
            </a:p>
          </p:txBody>
        </p:sp>
        <p:sp>
          <p:nvSpPr>
            <p:cNvPr id="20501" name="Rectangle 15"/>
            <p:cNvSpPr>
              <a:spLocks noChangeArrowheads="1"/>
            </p:cNvSpPr>
            <p:nvPr/>
          </p:nvSpPr>
          <p:spPr bwMode="auto">
            <a:xfrm>
              <a:off x="3944" y="2646"/>
              <a:ext cx="1240" cy="517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Rectangle 16"/>
            <p:cNvSpPr>
              <a:spLocks noChangeArrowheads="1"/>
            </p:cNvSpPr>
            <p:nvPr/>
          </p:nvSpPr>
          <p:spPr bwMode="auto">
            <a:xfrm>
              <a:off x="4026" y="2724"/>
              <a:ext cx="115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Initialized data</a:t>
              </a:r>
            </a:p>
          </p:txBody>
        </p:sp>
        <p:sp>
          <p:nvSpPr>
            <p:cNvPr id="20503" name="Rectangle 17"/>
            <p:cNvSpPr>
              <a:spLocks noChangeArrowheads="1"/>
            </p:cNvSpPr>
            <p:nvPr/>
          </p:nvSpPr>
          <p:spPr bwMode="auto">
            <a:xfrm>
              <a:off x="3944" y="2296"/>
              <a:ext cx="1240" cy="346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omic Sans MS" pitchFamily="66" charset="0"/>
              </a:endParaRPr>
            </a:p>
          </p:txBody>
        </p:sp>
        <p:sp>
          <p:nvSpPr>
            <p:cNvPr id="20504" name="Rectangle 18"/>
            <p:cNvSpPr>
              <a:spLocks noChangeArrowheads="1"/>
            </p:cNvSpPr>
            <p:nvPr/>
          </p:nvSpPr>
          <p:spPr bwMode="auto">
            <a:xfrm>
              <a:off x="4306" y="2359"/>
              <a:ext cx="457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Heap</a:t>
              </a:r>
            </a:p>
          </p:txBody>
        </p:sp>
        <p:sp>
          <p:nvSpPr>
            <p:cNvPr id="20505" name="AutoShape 19"/>
            <p:cNvSpPr>
              <a:spLocks noChangeArrowheads="1"/>
            </p:cNvSpPr>
            <p:nvPr/>
          </p:nvSpPr>
          <p:spPr bwMode="auto">
            <a:xfrm>
              <a:off x="4432" y="2120"/>
              <a:ext cx="232" cy="184"/>
            </a:xfrm>
            <a:prstGeom prst="upArrow">
              <a:avLst>
                <a:gd name="adj1" fmla="val 75009"/>
                <a:gd name="adj2" fmla="val 49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20"/>
            <p:cNvSpPr>
              <a:spLocks noChangeArrowheads="1"/>
            </p:cNvSpPr>
            <p:nvPr/>
          </p:nvSpPr>
          <p:spPr bwMode="auto">
            <a:xfrm>
              <a:off x="3952" y="1264"/>
              <a:ext cx="1240" cy="328"/>
            </a:xfrm>
            <a:prstGeom prst="rect">
              <a:avLst/>
            </a:prstGeom>
            <a:solidFill>
              <a:srgbClr val="66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AutoShape 21"/>
            <p:cNvSpPr>
              <a:spLocks noChangeArrowheads="1"/>
            </p:cNvSpPr>
            <p:nvPr/>
          </p:nvSpPr>
          <p:spPr bwMode="auto">
            <a:xfrm>
              <a:off x="4432" y="1600"/>
              <a:ext cx="232" cy="184"/>
            </a:xfrm>
            <a:prstGeom prst="downArrow">
              <a:avLst>
                <a:gd name="adj1" fmla="val 75009"/>
                <a:gd name="adj2" fmla="val 5000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Rectangle 22"/>
            <p:cNvSpPr>
              <a:spLocks noChangeArrowheads="1"/>
            </p:cNvSpPr>
            <p:nvPr/>
          </p:nvSpPr>
          <p:spPr bwMode="auto">
            <a:xfrm>
              <a:off x="4322" y="1279"/>
              <a:ext cx="51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Stack</a:t>
              </a:r>
            </a:p>
          </p:txBody>
        </p:sp>
        <p:sp>
          <p:nvSpPr>
            <p:cNvPr id="20509" name="Rectangle 23"/>
            <p:cNvSpPr>
              <a:spLocks noChangeArrowheads="1"/>
            </p:cNvSpPr>
            <p:nvPr/>
          </p:nvSpPr>
          <p:spPr bwMode="auto">
            <a:xfrm>
              <a:off x="3958" y="940"/>
              <a:ext cx="1240" cy="328"/>
            </a:xfrm>
            <a:prstGeom prst="rect">
              <a:avLst/>
            </a:prstGeom>
            <a:solidFill>
              <a:srgbClr val="FFCC66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Rectangle 24"/>
            <p:cNvSpPr>
              <a:spLocks noChangeArrowheads="1"/>
            </p:cNvSpPr>
            <p:nvPr/>
          </p:nvSpPr>
          <p:spPr bwMode="auto">
            <a:xfrm>
              <a:off x="4286" y="979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DLL’s</a:t>
              </a:r>
            </a:p>
          </p:txBody>
        </p:sp>
        <p:sp>
          <p:nvSpPr>
            <p:cNvPr id="20511" name="Rectangle 25"/>
            <p:cNvSpPr>
              <a:spLocks noChangeArrowheads="1"/>
            </p:cNvSpPr>
            <p:nvPr/>
          </p:nvSpPr>
          <p:spPr bwMode="auto">
            <a:xfrm>
              <a:off x="3952" y="706"/>
              <a:ext cx="1240" cy="232"/>
            </a:xfrm>
            <a:prstGeom prst="rect">
              <a:avLst/>
            </a:prstGeom>
            <a:solidFill>
              <a:srgbClr val="CCFF66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Rectangle 26"/>
            <p:cNvSpPr>
              <a:spLocks noChangeArrowheads="1"/>
            </p:cNvSpPr>
            <p:nvPr/>
          </p:nvSpPr>
          <p:spPr bwMode="auto">
            <a:xfrm>
              <a:off x="3932" y="697"/>
              <a:ext cx="129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mapped segments</a:t>
              </a:r>
            </a:p>
          </p:txBody>
        </p:sp>
        <p:sp>
          <p:nvSpPr>
            <p:cNvPr id="20513" name="Rectangle 27"/>
            <p:cNvSpPr>
              <a:spLocks noChangeArrowheads="1"/>
            </p:cNvSpPr>
            <p:nvPr/>
          </p:nvSpPr>
          <p:spPr bwMode="auto">
            <a:xfrm>
              <a:off x="2784" y="576"/>
              <a:ext cx="1171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Process’s </a:t>
              </a:r>
            </a:p>
            <a:p>
              <a:r>
                <a:rPr lang="en-US" sz="2000">
                  <a:latin typeface="Comic Sans MS" pitchFamily="66" charset="0"/>
                </a:rPr>
                <a:t>address space</a:t>
              </a:r>
            </a:p>
          </p:txBody>
        </p:sp>
      </p:grpSp>
      <p:sp>
        <p:nvSpPr>
          <p:cNvPr id="20492" name="Rectangle 28"/>
          <p:cNvSpPr>
            <a:spLocks noChangeArrowheads="1"/>
          </p:cNvSpPr>
          <p:nvPr/>
        </p:nvSpPr>
        <p:spPr bwMode="auto">
          <a:xfrm>
            <a:off x="1190625" y="1524000"/>
            <a:ext cx="1971675" cy="33432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29"/>
          <p:cNvSpPr>
            <a:spLocks noChangeArrowheads="1"/>
          </p:cNvSpPr>
          <p:nvPr/>
        </p:nvSpPr>
        <p:spPr bwMode="auto">
          <a:xfrm>
            <a:off x="2124075" y="3835400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30"/>
          <p:cNvSpPr>
            <a:spLocks noChangeArrowheads="1"/>
          </p:cNvSpPr>
          <p:nvPr/>
        </p:nvSpPr>
        <p:spPr bwMode="auto">
          <a:xfrm>
            <a:off x="2124075" y="4187825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31"/>
          <p:cNvSpPr>
            <a:spLocks noChangeArrowheads="1"/>
          </p:cNvSpPr>
          <p:nvPr/>
        </p:nvSpPr>
        <p:spPr bwMode="auto">
          <a:xfrm>
            <a:off x="2124075" y="4568825"/>
            <a:ext cx="88900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3835400" y="3771900"/>
            <a:ext cx="1870075" cy="2717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>
                <a:latin typeface="Comic Sans MS" pitchFamily="66" charset="0"/>
              </a:rPr>
              <a:t>PC</a:t>
            </a:r>
          </a:p>
          <a:p>
            <a:pPr algn="ctr">
              <a:defRPr/>
            </a:pPr>
            <a:r>
              <a:rPr lang="en-US" sz="1600">
                <a:latin typeface="Comic Sans MS" pitchFamily="66" charset="0"/>
              </a:rPr>
              <a:t>Stack Pointer </a:t>
            </a:r>
          </a:p>
          <a:p>
            <a:pPr algn="ctr">
              <a:defRPr/>
            </a:pPr>
            <a:r>
              <a:rPr lang="en-US" sz="1600">
                <a:latin typeface="Comic Sans MS" pitchFamily="66" charset="0"/>
              </a:rPr>
              <a:t>Registers</a:t>
            </a:r>
          </a:p>
          <a:p>
            <a:pPr algn="ctr">
              <a:defRPr/>
            </a:pPr>
            <a:r>
              <a:rPr lang="en-US" sz="1600">
                <a:latin typeface="Comic Sans MS" pitchFamily="66" charset="0"/>
              </a:rPr>
              <a:t>PID</a:t>
            </a:r>
          </a:p>
          <a:p>
            <a:pPr algn="ctr">
              <a:defRPr/>
            </a:pPr>
            <a:r>
              <a:rPr lang="en-US" sz="1600">
                <a:latin typeface="Comic Sans MS" pitchFamily="66" charset="0"/>
              </a:rPr>
              <a:t>UID</a:t>
            </a:r>
          </a:p>
          <a:p>
            <a:pPr algn="ctr">
              <a:defRPr/>
            </a:pPr>
            <a:r>
              <a:rPr lang="en-US" sz="1600">
                <a:latin typeface="Comic Sans MS" pitchFamily="66" charset="0"/>
              </a:rPr>
              <a:t>Scheduling Priority</a:t>
            </a:r>
          </a:p>
          <a:p>
            <a:pPr algn="ctr">
              <a:defRPr/>
            </a:pPr>
            <a:r>
              <a:rPr lang="en-US" sz="1600">
                <a:latin typeface="Comic Sans MS" pitchFamily="66" charset="0"/>
              </a:rPr>
              <a:t>List of open files</a:t>
            </a:r>
          </a:p>
          <a:p>
            <a:pPr algn="ctr">
              <a:defRPr/>
            </a:pPr>
            <a:r>
              <a:rPr lang="en-US" sz="1600">
                <a:latin typeface="Comic Sans MS" pitchFamily="66" charset="0"/>
              </a:rPr>
              <a:t>…</a:t>
            </a:r>
          </a:p>
        </p:txBody>
      </p: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3859213" y="3163888"/>
            <a:ext cx="1658937" cy="65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Process Control</a:t>
            </a:r>
          </a:p>
          <a:p>
            <a:pPr algn="ctr"/>
            <a:r>
              <a:rPr lang="en-US" sz="1600">
                <a:latin typeface="Comic Sans MS" pitchFamily="66" charset="0"/>
              </a:rPr>
              <a:t>Block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2" grpId="0" animBg="1"/>
      <p:bldP spid="819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142875"/>
            <a:ext cx="7956550" cy="600075"/>
          </a:xfrm>
          <a:noFill/>
        </p:spPr>
        <p:txBody>
          <a:bodyPr/>
          <a:lstStyle/>
          <a:p>
            <a:r>
              <a:rPr lang="en-US" smtClean="0"/>
              <a:t>Process Life Cycle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1130300"/>
            <a:ext cx="7943850" cy="889000"/>
          </a:xfrm>
          <a:noFill/>
        </p:spPr>
        <p:txBody>
          <a:bodyPr/>
          <a:lstStyle/>
          <a:p>
            <a:pPr>
              <a:spcBef>
                <a:spcPct val="3000"/>
              </a:spcBef>
            </a:pPr>
            <a:r>
              <a:rPr lang="en-US" smtClean="0"/>
              <a:t>Processes are always either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i="1" smtClean="0">
                <a:solidFill>
                  <a:schemeClr val="hlink"/>
                </a:solidFill>
              </a:rPr>
              <a:t>executing</a:t>
            </a:r>
            <a:r>
              <a:rPr lang="en-US" smtClean="0"/>
              <a:t>, </a:t>
            </a:r>
            <a:r>
              <a:rPr lang="en-US" i="1" smtClean="0">
                <a:solidFill>
                  <a:schemeClr val="hlink"/>
                </a:solidFill>
              </a:rPr>
              <a:t>waiting to execute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smtClean="0"/>
              <a:t>or </a:t>
            </a:r>
            <a:r>
              <a:rPr lang="en-US" i="1" smtClean="0">
                <a:solidFill>
                  <a:schemeClr val="hlink"/>
                </a:solidFill>
              </a:rPr>
              <a:t>waiting for an event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smtClean="0"/>
              <a:t>to occur</a:t>
            </a:r>
          </a:p>
        </p:txBody>
      </p:sp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4962525" y="3711575"/>
            <a:ext cx="1219200" cy="736600"/>
          </a:xfrm>
          <a:prstGeom prst="ellipse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Running</a:t>
            </a: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>
            <a:off x="2879725" y="3711575"/>
            <a:ext cx="1219200" cy="7366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Ready</a:t>
            </a: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3921125" y="4905375"/>
            <a:ext cx="1219200" cy="736600"/>
          </a:xfrm>
          <a:prstGeom prst="ellipse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Waiting</a:t>
            </a:r>
          </a:p>
        </p:txBody>
      </p:sp>
      <p:sp>
        <p:nvSpPr>
          <p:cNvPr id="21511" name="Arc 7"/>
          <p:cNvSpPr>
            <a:spLocks/>
          </p:cNvSpPr>
          <p:nvPr/>
        </p:nvSpPr>
        <p:spPr bwMode="auto">
          <a:xfrm>
            <a:off x="5133975" y="4435475"/>
            <a:ext cx="450850" cy="838200"/>
          </a:xfrm>
          <a:custGeom>
            <a:avLst/>
            <a:gdLst>
              <a:gd name="T0" fmla="*/ 450850 w 21600"/>
              <a:gd name="T1" fmla="*/ 0 h 21600"/>
              <a:gd name="T2" fmla="*/ 0 w 21600"/>
              <a:gd name="T3" fmla="*/ 8382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rot="5400000" flipH="1">
            <a:off x="3184525" y="3470275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Arc 9"/>
          <p:cNvSpPr>
            <a:spLocks/>
          </p:cNvSpPr>
          <p:nvPr/>
        </p:nvSpPr>
        <p:spPr bwMode="auto">
          <a:xfrm rot="5400000">
            <a:off x="3298825" y="4657725"/>
            <a:ext cx="831850" cy="444500"/>
          </a:xfrm>
          <a:custGeom>
            <a:avLst/>
            <a:gdLst>
              <a:gd name="T0" fmla="*/ 831850 w 21600"/>
              <a:gd name="T1" fmla="*/ 0 h 21600"/>
              <a:gd name="T2" fmla="*/ 0 w 21600"/>
              <a:gd name="T3" fmla="*/ 4445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rot="-5400000" flipH="1" flipV="1">
            <a:off x="5330825" y="3495675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15" name="AutoShape 11"/>
          <p:cNvCxnSpPr>
            <a:cxnSpLocks noChangeShapeType="1"/>
            <a:stCxn id="83973" idx="7"/>
            <a:endCxn id="83972" idx="1"/>
          </p:cNvCxnSpPr>
          <p:nvPr/>
        </p:nvCxnSpPr>
        <p:spPr bwMode="auto">
          <a:xfrm rot="5400000" flipV="1">
            <a:off x="4529931" y="3210719"/>
            <a:ext cx="1588" cy="1219200"/>
          </a:xfrm>
          <a:prstGeom prst="curvedConnector3">
            <a:avLst>
              <a:gd name="adj1" fmla="val -21200009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6" name="AutoShape 12"/>
          <p:cNvCxnSpPr>
            <a:cxnSpLocks noChangeShapeType="1"/>
            <a:stCxn id="83972" idx="3"/>
            <a:endCxn id="83973" idx="5"/>
          </p:cNvCxnSpPr>
          <p:nvPr/>
        </p:nvCxnSpPr>
        <p:spPr bwMode="auto">
          <a:xfrm rot="5400000">
            <a:off x="4529931" y="3731419"/>
            <a:ext cx="1588" cy="1219200"/>
          </a:xfrm>
          <a:prstGeom prst="curvedConnector3">
            <a:avLst>
              <a:gd name="adj1" fmla="val 21200009"/>
            </a:avLst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83981" name="Oval 13"/>
          <p:cNvSpPr>
            <a:spLocks noChangeArrowheads="1"/>
          </p:cNvSpPr>
          <p:nvPr/>
        </p:nvSpPr>
        <p:spPr bwMode="auto">
          <a:xfrm>
            <a:off x="2822575" y="2482850"/>
            <a:ext cx="1219200" cy="736600"/>
          </a:xfrm>
          <a:prstGeom prst="ellipse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Start</a:t>
            </a:r>
          </a:p>
        </p:txBody>
      </p:sp>
      <p:sp>
        <p:nvSpPr>
          <p:cNvPr id="83982" name="Oval 14"/>
          <p:cNvSpPr>
            <a:spLocks noChangeArrowheads="1"/>
          </p:cNvSpPr>
          <p:nvPr/>
        </p:nvSpPr>
        <p:spPr bwMode="auto">
          <a:xfrm>
            <a:off x="4943475" y="2463800"/>
            <a:ext cx="1219200" cy="736600"/>
          </a:xfrm>
          <a:prstGeom prst="ellipse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Done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809625" y="5741988"/>
            <a:ext cx="8112125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ct val="3000"/>
              </a:spcBef>
              <a:buClr>
                <a:schemeClr val="folHlink"/>
              </a:buClr>
              <a:buSzPct val="75000"/>
              <a:buFont typeface="Monotype Sorts" charset="2"/>
              <a:buBlip>
                <a:blip r:embed="rId4"/>
              </a:buBlip>
            </a:pPr>
            <a:r>
              <a:rPr lang="en-US">
                <a:latin typeface="Comic Sans MS" pitchFamily="66" charset="0"/>
              </a:rPr>
              <a:t>A preemptive scheduler will force a transition from running to ready.  A non-preemptive scheduler waits.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838200"/>
          </a:xfrm>
          <a:noFill/>
        </p:spPr>
        <p:txBody>
          <a:bodyPr lIns="92075" tIns="46038" rIns="92075" bIns="46038" anchor="ctr"/>
          <a:lstStyle/>
          <a:p>
            <a:pPr algn="ctr"/>
            <a:r>
              <a:rPr lang="en-US" sz="2800" smtClean="0">
                <a:solidFill>
                  <a:srgbClr val="993300"/>
                </a:solidFill>
              </a:rPr>
              <a:t>From Processes to Threads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Processes, Threads and Processors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876800"/>
          </a:xfrm>
        </p:spPr>
        <p:txBody>
          <a:bodyPr/>
          <a:lstStyle/>
          <a:p>
            <a:r>
              <a:rPr lang="en-US" smtClean="0"/>
              <a:t>Hardware can interpret N instruction streams at once</a:t>
            </a:r>
          </a:p>
          <a:p>
            <a:pPr lvl="1"/>
            <a:r>
              <a:rPr lang="en-US" smtClean="0"/>
              <a:t>Uniprocessor, N==1</a:t>
            </a:r>
          </a:p>
          <a:p>
            <a:pPr lvl="1"/>
            <a:r>
              <a:rPr lang="en-US" smtClean="0"/>
              <a:t>Dual-core, N==2</a:t>
            </a:r>
          </a:p>
          <a:p>
            <a:pPr lvl="1"/>
            <a:r>
              <a:rPr lang="en-US" smtClean="0"/>
              <a:t>Sun’s Niagra 2 (2008) N == 64, but 8 groups of 8</a:t>
            </a:r>
          </a:p>
          <a:p>
            <a:r>
              <a:rPr lang="en-US" smtClean="0"/>
              <a:t>An OS can run 1 process on each processor at the same time</a:t>
            </a:r>
          </a:p>
          <a:p>
            <a:pPr lvl="1"/>
            <a:r>
              <a:rPr lang="en-US" smtClean="0"/>
              <a:t>Concurrent execution increases throughput</a:t>
            </a:r>
          </a:p>
          <a:p>
            <a:r>
              <a:rPr lang="en-US" smtClean="0"/>
              <a:t>An OS can run 1 thread on each processor at the same time</a:t>
            </a:r>
          </a:p>
          <a:p>
            <a:pPr lvl="1"/>
            <a:r>
              <a:rPr lang="en-US" smtClean="0"/>
              <a:t>Do multiple threads reduce latency for a given application?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Processes and Threads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Process abstraction combines two concepts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Concurrency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Each process is a sequential execution stream of instructions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Protection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Each process defines an address space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Address space identifies all addresses that can be touched by the program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Threads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Key idea: </a:t>
            </a:r>
            <a:r>
              <a:rPr lang="en-US" dirty="0" smtClean="0">
                <a:solidFill>
                  <a:srgbClr val="990000"/>
                </a:solidFill>
              </a:rPr>
              <a:t>separate the concepts of concurrency from protection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thread is a sequential execution stream of instructions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process defines the address space that may be shared by multiple threads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/>
              <a:t>Uniprocessor Performance Not Scaling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600075" y="1219200"/>
          <a:ext cx="8267700" cy="4419600"/>
        </p:xfrm>
        <a:graphic>
          <a:graphicData uri="http://schemas.openxmlformats.org/presentationml/2006/ole">
            <p:oleObj spid="_x0000_s1026" name="Chart" r:id="rId3" imgW="8267700" imgH="3895904" progId="Excel.Sheet.8">
              <p:embed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5748338" y="6188075"/>
            <a:ext cx="276225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Graph by Dave Patterson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Introducing Threads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46200"/>
            <a:ext cx="7772400" cy="5054600"/>
          </a:xfrm>
          <a:noFill/>
        </p:spPr>
        <p:txBody>
          <a:bodyPr lIns="92075" tIns="46038" rIns="92075" bIns="46038"/>
          <a:lstStyle/>
          <a:p>
            <a:pPr>
              <a:lnSpc>
                <a:spcPct val="80000"/>
              </a:lnSpc>
              <a:buSzTx/>
            </a:pPr>
            <a:r>
              <a:rPr lang="en-US" sz="2000" dirty="0" smtClean="0"/>
              <a:t>A thread represents an abstract entity that executes a sequence of instructions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It has its own set of CPU registers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It has its own stack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There is no thread-specific heap or data segment (unlike process)</a:t>
            </a:r>
          </a:p>
          <a:p>
            <a:pPr lvl="2">
              <a:lnSpc>
                <a:spcPct val="80000"/>
              </a:lnSpc>
              <a:buSzTx/>
              <a:buFont typeface="Monotype Sorts" charset="2"/>
              <a:buBlip>
                <a:blip r:embed="rId4"/>
              </a:buBlip>
            </a:pPr>
            <a:endParaRPr lang="en-US" sz="1600" dirty="0" smtClean="0"/>
          </a:p>
          <a:p>
            <a:pPr>
              <a:lnSpc>
                <a:spcPct val="80000"/>
              </a:lnSpc>
              <a:buSzTx/>
            </a:pPr>
            <a:r>
              <a:rPr lang="en-US" sz="2000" dirty="0" smtClean="0"/>
              <a:t>Threads are lightweight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Creating a thread more efficient than creating a process.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Communication between threads easier than btw. processes.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Context switching between threads requires fewer CPU cycles and memory references than switching processes.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Threads only track a subset of process state (share list of open files, mapped memory segments …)</a:t>
            </a:r>
          </a:p>
          <a:p>
            <a:pPr lvl="2">
              <a:lnSpc>
                <a:spcPct val="80000"/>
              </a:lnSpc>
              <a:buSzTx/>
              <a:buFont typeface="Monotype Sorts" charset="2"/>
              <a:buBlip>
                <a:blip r:embed="rId4"/>
              </a:buBlip>
            </a:pPr>
            <a:endParaRPr lang="en-US" sz="1600" dirty="0" smtClean="0"/>
          </a:p>
          <a:p>
            <a:pPr>
              <a:lnSpc>
                <a:spcPct val="80000"/>
              </a:lnSpc>
              <a:buSzTx/>
            </a:pPr>
            <a:r>
              <a:rPr lang="en-US" sz="2000" dirty="0" smtClean="0"/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OS-level: Windows threads, Sun’s LWP, POSIX’s threads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User-level: Some JVMs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Language-supported: Modula-3, Java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PQuestion"/>
          <p:cNvSpPr>
            <a:spLocks noGrp="1" noChangeArrowheads="1"/>
          </p:cNvSpPr>
          <p:nvPr>
            <p:ph type="title"/>
          </p:nvPr>
        </p:nvSpPr>
        <p:spPr>
          <a:xfrm>
            <a:off x="625475" y="114300"/>
            <a:ext cx="7956550" cy="1714500"/>
          </a:xfrm>
        </p:spPr>
        <p:txBody>
          <a:bodyPr/>
          <a:lstStyle/>
          <a:p>
            <a:r>
              <a:rPr lang="en-US" smtClean="0"/>
              <a:t>Context switch time for which entity is greater?</a:t>
            </a:r>
          </a:p>
        </p:txBody>
      </p:sp>
      <p:graphicFrame>
        <p:nvGraphicFramePr>
          <p:cNvPr id="69637" name="TPChart"/>
          <p:cNvGraphicFramePr>
            <a:graphicFrameLocks/>
          </p:cNvGraphicFramePr>
          <p:nvPr/>
        </p:nvGraphicFramePr>
        <p:xfrm>
          <a:off x="4508500" y="1651000"/>
          <a:ext cx="4570413" cy="5141913"/>
        </p:xfrm>
        <a:graphic>
          <a:graphicData uri="http://schemas.openxmlformats.org/presentationml/2006/ole">
            <p:oleObj spid="_x0000_s2050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205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3400" y="2286000"/>
            <a:ext cx="4114800" cy="1219200"/>
          </a:xfrm>
        </p:spPr>
        <p:txBody>
          <a:bodyPr/>
          <a:lstStyle/>
          <a:p>
            <a:pPr marL="457200" indent="-457200">
              <a:buFont typeface="Monotype Sorts" charset="2"/>
              <a:buAutoNum type="arabicPeriod"/>
            </a:pPr>
            <a:r>
              <a:rPr lang="en-US" smtClean="0"/>
              <a:t>Process</a:t>
            </a:r>
          </a:p>
          <a:p>
            <a:pPr marL="457200" indent="-457200">
              <a:buFont typeface="Monotype Sorts" charset="2"/>
              <a:buAutoNum type="arabicPeriod"/>
            </a:pPr>
            <a:r>
              <a:rPr lang="en-US" smtClean="0"/>
              <a:t>Thread</a:t>
            </a:r>
          </a:p>
        </p:txBody>
      </p:sp>
      <p:grpSp>
        <p:nvGrpSpPr>
          <p:cNvPr id="2053" name="ResponseCounter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1308100"/>
            <a:ext cx="1511300" cy="5422900"/>
            <a:chOff x="120" y="664"/>
            <a:chExt cx="952" cy="3416"/>
          </a:xfrm>
        </p:grpSpPr>
        <p:sp>
          <p:nvSpPr>
            <p:cNvPr id="2054" name="RCPole" hidden="1"/>
            <p:cNvSpPr>
              <a:spLocks noChangeShapeType="1"/>
            </p:cNvSpPr>
            <p:nvPr/>
          </p:nvSpPr>
          <p:spPr bwMode="auto">
            <a:xfrm>
              <a:off x="240" y="800"/>
              <a:ext cx="0" cy="32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" name="RCFlag" hidden="1"/>
            <p:cNvSpPr>
              <a:spLocks noChangeArrowheads="1"/>
            </p:cNvSpPr>
            <p:nvPr/>
          </p:nvSpPr>
          <p:spPr bwMode="auto">
            <a:xfrm>
              <a:off x="272" y="1553"/>
              <a:ext cx="800" cy="48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ahoma" charset="0"/>
                </a:rPr>
                <a:t>47</a:t>
              </a:r>
            </a:p>
          </p:txBody>
        </p:sp>
        <p:sp>
          <p:nvSpPr>
            <p:cNvPr id="2056" name="RCTop" hidden="1"/>
            <p:cNvSpPr>
              <a:spLocks noChangeArrowheads="1"/>
            </p:cNvSpPr>
            <p:nvPr/>
          </p:nvSpPr>
          <p:spPr bwMode="auto">
            <a:xfrm>
              <a:off x="120" y="664"/>
              <a:ext cx="240" cy="16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700" b="1">
                  <a:latin typeface="Tahoma" charset="0"/>
                </a:rPr>
                <a:t>65</a:t>
              </a:r>
            </a:p>
          </p:txBody>
        </p:sp>
        <p:sp>
          <p:nvSpPr>
            <p:cNvPr id="2057" name="RCBottom" hidden="1"/>
            <p:cNvSpPr>
              <a:spLocks noChangeArrowheads="1"/>
            </p:cNvSpPr>
            <p:nvPr/>
          </p:nvSpPr>
          <p:spPr bwMode="auto">
            <a:xfrm>
              <a:off x="120" y="4000"/>
              <a:ext cx="256" cy="8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96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Programmer’s 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066800"/>
            <a:ext cx="7772400" cy="4394200"/>
          </a:xfrm>
          <a:noFill/>
        </p:spPr>
        <p:txBody>
          <a:bodyPr lIns="92075" tIns="46038" rIns="92075" bIns="46038"/>
          <a:lstStyle/>
          <a:p>
            <a:pPr>
              <a:buFont typeface="Monotype Sorts" charset="2"/>
              <a:buNone/>
            </a:pPr>
            <a:endParaRPr lang="en-US" sz="2000" dirty="0" smtClean="0"/>
          </a:p>
          <a:p>
            <a:pPr>
              <a:buFont typeface="Monotype Sorts" charset="2"/>
              <a:buNone/>
            </a:pPr>
            <a:r>
              <a:rPr lang="en-US" sz="2000" dirty="0" smtClean="0"/>
              <a:t>void fn1(</a:t>
            </a:r>
            <a:r>
              <a:rPr lang="en-US" sz="2000" dirty="0" err="1" smtClean="0"/>
              <a:t>int</a:t>
            </a:r>
            <a:r>
              <a:rPr lang="en-US" sz="2000" dirty="0" smtClean="0"/>
              <a:t> arg0, </a:t>
            </a:r>
            <a:r>
              <a:rPr lang="en-US" sz="2000" dirty="0" err="1" smtClean="0"/>
              <a:t>int</a:t>
            </a:r>
            <a:r>
              <a:rPr lang="en-US" sz="2000" dirty="0" smtClean="0"/>
              <a:t> arg1, …) {…}</a:t>
            </a:r>
          </a:p>
          <a:p>
            <a:pPr>
              <a:buFont typeface="Monotype Sorts" charset="2"/>
              <a:buNone/>
            </a:pPr>
            <a:endParaRPr lang="en-US" sz="2000" dirty="0" smtClean="0"/>
          </a:p>
          <a:p>
            <a:pPr>
              <a:buFont typeface="Monotype Sorts" charset="2"/>
              <a:buNone/>
            </a:pPr>
            <a:r>
              <a:rPr lang="en-US" sz="2000" dirty="0" smtClean="0"/>
              <a:t>main() {</a:t>
            </a:r>
          </a:p>
          <a:p>
            <a:pPr>
              <a:buFont typeface="Monotype Sorts" charset="2"/>
              <a:buNone/>
            </a:pPr>
            <a:r>
              <a:rPr lang="en-US" sz="2000" dirty="0" smtClean="0"/>
              <a:t>	…</a:t>
            </a:r>
          </a:p>
          <a:p>
            <a:pPr>
              <a:buFont typeface="Monotype Sorts" charset="2"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tid</a:t>
            </a:r>
            <a:r>
              <a:rPr lang="en-US" sz="2000" dirty="0" smtClean="0"/>
              <a:t> = </a:t>
            </a:r>
            <a:r>
              <a:rPr lang="en-US" sz="2000" dirty="0" err="1" smtClean="0"/>
              <a:t>CreateThread</a:t>
            </a:r>
            <a:r>
              <a:rPr lang="en-US" sz="2000" dirty="0" smtClean="0"/>
              <a:t>(fn1, arg0, arg1, …);</a:t>
            </a:r>
          </a:p>
          <a:p>
            <a:pPr>
              <a:buFont typeface="Monotype Sorts" charset="2"/>
              <a:buNone/>
            </a:pPr>
            <a:r>
              <a:rPr lang="en-US" sz="2000" dirty="0" smtClean="0"/>
              <a:t>	…</a:t>
            </a:r>
          </a:p>
          <a:p>
            <a:pPr>
              <a:buFont typeface="Monotype Sorts" charset="2"/>
              <a:buNone/>
            </a:pPr>
            <a:r>
              <a:rPr lang="en-US" sz="2000" dirty="0" smtClean="0"/>
              <a:t>}</a:t>
            </a:r>
            <a:endParaRPr lang="en-US" sz="2000" dirty="0" smtClean="0">
              <a:solidFill>
                <a:srgbClr val="FF3300"/>
              </a:solidFill>
            </a:endParaRPr>
          </a:p>
          <a:p>
            <a:pPr>
              <a:buFont typeface="Monotype Sorts" charset="2"/>
              <a:buNone/>
            </a:pPr>
            <a:endParaRPr lang="en-US" sz="2000" dirty="0" smtClean="0">
              <a:solidFill>
                <a:srgbClr val="FF3300"/>
              </a:solidFill>
            </a:endParaRPr>
          </a:p>
          <a:p>
            <a:pPr>
              <a:buFont typeface="Monotype Sorts" charset="2"/>
              <a:buNone/>
            </a:pPr>
            <a:r>
              <a:rPr lang="en-US" sz="2000" dirty="0" smtClean="0">
                <a:solidFill>
                  <a:srgbClr val="990000"/>
                </a:solidFill>
              </a:rPr>
              <a:t>At the point </a:t>
            </a:r>
            <a:r>
              <a:rPr lang="en-US" sz="2000" dirty="0" err="1" smtClean="0">
                <a:solidFill>
                  <a:srgbClr val="990000"/>
                </a:solidFill>
              </a:rPr>
              <a:t>CreateThread</a:t>
            </a:r>
            <a:r>
              <a:rPr lang="en-US" sz="2000" dirty="0" smtClean="0">
                <a:solidFill>
                  <a:srgbClr val="990000"/>
                </a:solidFill>
              </a:rPr>
              <a:t> is called, execution continues in parent thread in main function, and execution starts at fn1 in the child thread,</a:t>
            </a:r>
            <a:r>
              <a:rPr lang="en-US" sz="2000" i="1" dirty="0" smtClean="0">
                <a:solidFill>
                  <a:srgbClr val="990000"/>
                </a:solidFill>
              </a:rPr>
              <a:t> both in parallel  (concurrently)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algn="ctr"/>
            <a:r>
              <a:rPr lang="en-US" smtClean="0">
                <a:solidFill>
                  <a:srgbClr val="993300"/>
                </a:solidFill>
              </a:rPr>
              <a:t>Threads vs. Processes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37592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800" smtClean="0">
                <a:solidFill>
                  <a:srgbClr val="990000"/>
                </a:solidFill>
              </a:rPr>
              <a:t>Threads</a:t>
            </a:r>
          </a:p>
          <a:p>
            <a:pPr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1800" smtClean="0"/>
              <a:t>A thread has no data segment or heap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A thread cannot live on its own, it must live within a process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There can be more than one thread in a process, the first thread calls main &amp; has the process’s stack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Inexpensive creation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Inexpensive context switching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If a thread dies, its stack is reclaimed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Inter-thread communication via memory.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724400" y="1219200"/>
            <a:ext cx="388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Processes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1800">
                <a:latin typeface="Comic Sans MS" pitchFamily="66" charset="0"/>
              </a:rPr>
              <a:t>A process has code/data/heap &amp; other segments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1800">
                <a:latin typeface="Comic Sans MS" pitchFamily="66" charset="0"/>
              </a:rPr>
              <a:t>There must be at least one thread in a process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1800">
                <a:latin typeface="Comic Sans MS" pitchFamily="66" charset="0"/>
              </a:rPr>
              <a:t>Threads within a process share code/data/heap, share I/O, but each has its own stack &amp; registers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1800">
                <a:latin typeface="Comic Sans MS" pitchFamily="66" charset="0"/>
              </a:rPr>
              <a:t>Expensive creation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1800">
                <a:latin typeface="Comic Sans MS" pitchFamily="66" charset="0"/>
              </a:rPr>
              <a:t>Expensive context switching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1800">
                <a:latin typeface="Comic Sans MS" pitchFamily="66" charset="0"/>
              </a:rPr>
              <a:t>If a process dies, its resources are reclaimed &amp; all threads die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US" sz="1800">
                <a:latin typeface="Comic Sans MS" pitchFamily="66" charset="0"/>
              </a:rPr>
              <a:t>Inter-process communication via OS and data copying.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Implementing Threads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46200"/>
            <a:ext cx="3759200" cy="5054600"/>
          </a:xfrm>
        </p:spPr>
        <p:txBody>
          <a:bodyPr/>
          <a:lstStyle/>
          <a:p>
            <a:r>
              <a:rPr lang="en-US" sz="1800" smtClean="0"/>
              <a:t>Processes define an address space; threads share the address space</a:t>
            </a:r>
          </a:p>
          <a:p>
            <a:pPr lvl="2"/>
            <a:endParaRPr lang="en-US" sz="1400" smtClean="0"/>
          </a:p>
          <a:p>
            <a:r>
              <a:rPr lang="en-US" sz="1800" smtClean="0"/>
              <a:t>Process Control Block (PCB) contains process-specific information </a:t>
            </a:r>
          </a:p>
          <a:p>
            <a:pPr lvl="1"/>
            <a:r>
              <a:rPr lang="en-US" sz="1600" smtClean="0"/>
              <a:t>Owner, PID, heap pointer, priority, active thread, and pointers to thread information</a:t>
            </a:r>
          </a:p>
          <a:p>
            <a:pPr lvl="2"/>
            <a:endParaRPr lang="en-US" sz="1400" smtClean="0"/>
          </a:p>
          <a:p>
            <a:r>
              <a:rPr lang="en-US" sz="1800" smtClean="0"/>
              <a:t>Thread Control Block (TCB) contains thread-specific information</a:t>
            </a:r>
          </a:p>
          <a:p>
            <a:pPr lvl="1"/>
            <a:r>
              <a:rPr lang="en-US" sz="1600" smtClean="0"/>
              <a:t>Stack pointer, PC, thread state (running, …), register values, a pointer to PCB, …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6781800" y="1695450"/>
            <a:ext cx="1968500" cy="4743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6769100" y="5618163"/>
            <a:ext cx="1968500" cy="817562"/>
          </a:xfrm>
          <a:prstGeom prst="rect">
            <a:avLst/>
          </a:prstGeom>
          <a:solidFill>
            <a:schemeClr val="hlink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7356475" y="5738813"/>
            <a:ext cx="703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Comic Sans MS" pitchFamily="66" charset="0"/>
              </a:rPr>
              <a:t>Code</a:t>
            </a: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6769100" y="5043488"/>
            <a:ext cx="1968500" cy="561975"/>
          </a:xfrm>
          <a:prstGeom prst="rect">
            <a:avLst/>
          </a:prstGeom>
          <a:solidFill>
            <a:srgbClr val="FFFF00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6835775" y="5119688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Comic Sans MS" pitchFamily="66" charset="0"/>
              </a:rPr>
              <a:t>Initialized data</a:t>
            </a:r>
          </a:p>
        </p:txBody>
      </p:sp>
      <p:sp>
        <p:nvSpPr>
          <p:cNvPr id="35849" name="Rectangle 13"/>
          <p:cNvSpPr>
            <a:spLocks noChangeArrowheads="1"/>
          </p:cNvSpPr>
          <p:nvPr/>
        </p:nvSpPr>
        <p:spPr bwMode="auto">
          <a:xfrm>
            <a:off x="6781800" y="2590800"/>
            <a:ext cx="1968500" cy="520700"/>
          </a:xfrm>
          <a:prstGeom prst="rect">
            <a:avLst/>
          </a:prstGeom>
          <a:solidFill>
            <a:srgbClr val="66FFCC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AutoShape 14"/>
          <p:cNvSpPr>
            <a:spLocks noChangeArrowheads="1"/>
          </p:cNvSpPr>
          <p:nvPr/>
        </p:nvSpPr>
        <p:spPr bwMode="auto">
          <a:xfrm>
            <a:off x="7543800" y="3124200"/>
            <a:ext cx="368300" cy="292100"/>
          </a:xfrm>
          <a:prstGeom prst="downArrow">
            <a:avLst>
              <a:gd name="adj1" fmla="val 75009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5"/>
          <p:cNvSpPr>
            <a:spLocks noChangeArrowheads="1"/>
          </p:cNvSpPr>
          <p:nvPr/>
        </p:nvSpPr>
        <p:spPr bwMode="auto">
          <a:xfrm>
            <a:off x="7369175" y="2614613"/>
            <a:ext cx="725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Comic Sans MS" pitchFamily="66" charset="0"/>
              </a:rPr>
              <a:t>Heap</a:t>
            </a:r>
          </a:p>
        </p:txBody>
      </p:sp>
      <p:sp>
        <p:nvSpPr>
          <p:cNvPr id="35852" name="Rectangle 16"/>
          <p:cNvSpPr>
            <a:spLocks noChangeArrowheads="1"/>
          </p:cNvSpPr>
          <p:nvPr/>
        </p:nvSpPr>
        <p:spPr bwMode="auto">
          <a:xfrm>
            <a:off x="6791325" y="2076450"/>
            <a:ext cx="1968500" cy="520700"/>
          </a:xfrm>
          <a:prstGeom prst="rect">
            <a:avLst/>
          </a:prstGeom>
          <a:solidFill>
            <a:srgbClr val="FFCC66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7"/>
          <p:cNvSpPr>
            <a:spLocks noChangeArrowheads="1"/>
          </p:cNvSpPr>
          <p:nvPr/>
        </p:nvSpPr>
        <p:spPr bwMode="auto">
          <a:xfrm>
            <a:off x="7312025" y="2138363"/>
            <a:ext cx="75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Comic Sans MS" pitchFamily="66" charset="0"/>
              </a:rPr>
              <a:t>DLL’s</a:t>
            </a:r>
          </a:p>
        </p:txBody>
      </p:sp>
      <p:sp>
        <p:nvSpPr>
          <p:cNvPr id="35854" name="Rectangle 18"/>
          <p:cNvSpPr>
            <a:spLocks noChangeArrowheads="1"/>
          </p:cNvSpPr>
          <p:nvPr/>
        </p:nvSpPr>
        <p:spPr bwMode="auto">
          <a:xfrm>
            <a:off x="6781800" y="1704975"/>
            <a:ext cx="1968500" cy="368300"/>
          </a:xfrm>
          <a:prstGeom prst="rect">
            <a:avLst/>
          </a:prstGeom>
          <a:solidFill>
            <a:srgbClr val="CCFF66">
              <a:alpha val="50195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Rectangle 19"/>
          <p:cNvSpPr>
            <a:spLocks noChangeArrowheads="1"/>
          </p:cNvSpPr>
          <p:nvPr/>
        </p:nvSpPr>
        <p:spPr bwMode="auto">
          <a:xfrm>
            <a:off x="6750050" y="1690688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Comic Sans MS" pitchFamily="66" charset="0"/>
              </a:rPr>
              <a:t>mapped segments</a:t>
            </a:r>
          </a:p>
        </p:txBody>
      </p:sp>
      <p:sp>
        <p:nvSpPr>
          <p:cNvPr id="35856" name="Rectangle 20"/>
          <p:cNvSpPr>
            <a:spLocks noChangeArrowheads="1"/>
          </p:cNvSpPr>
          <p:nvPr/>
        </p:nvSpPr>
        <p:spPr bwMode="auto">
          <a:xfrm>
            <a:off x="6858000" y="914400"/>
            <a:ext cx="169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latin typeface="Comic Sans MS" pitchFamily="66" charset="0"/>
              </a:rPr>
              <a:t>Process’s </a:t>
            </a:r>
          </a:p>
          <a:p>
            <a:r>
              <a:rPr lang="en-US" sz="1800">
                <a:latin typeface="Comic Sans MS" pitchFamily="66" charset="0"/>
              </a:rPr>
              <a:t>address space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953000" y="1219200"/>
            <a:ext cx="3775075" cy="5105400"/>
            <a:chOff x="3120" y="768"/>
            <a:chExt cx="2378" cy="3216"/>
          </a:xfrm>
        </p:grpSpPr>
        <p:sp>
          <p:nvSpPr>
            <p:cNvPr id="35868" name="Rectangle 10"/>
            <p:cNvSpPr>
              <a:spLocks noChangeArrowheads="1"/>
            </p:cNvSpPr>
            <p:nvPr/>
          </p:nvSpPr>
          <p:spPr bwMode="auto">
            <a:xfrm>
              <a:off x="4258" y="2889"/>
              <a:ext cx="1240" cy="29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omic Sans MS" pitchFamily="66" charset="0"/>
              </a:endParaRPr>
            </a:p>
          </p:txBody>
        </p:sp>
        <p:sp>
          <p:nvSpPr>
            <p:cNvPr id="35869" name="Rectangle 11"/>
            <p:cNvSpPr>
              <a:spLocks noChangeArrowheads="1"/>
            </p:cNvSpPr>
            <p:nvPr/>
          </p:nvSpPr>
          <p:spPr bwMode="auto">
            <a:xfrm>
              <a:off x="4354" y="2937"/>
              <a:ext cx="10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Stack – thread1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120" y="768"/>
              <a:ext cx="1152" cy="3216"/>
              <a:chOff x="3120" y="768"/>
              <a:chExt cx="1152" cy="3216"/>
            </a:xfrm>
          </p:grpSpPr>
          <p:sp>
            <p:nvSpPr>
              <p:cNvPr id="54295" name="Rectangle 23"/>
              <p:cNvSpPr>
                <a:spLocks noChangeArrowheads="1"/>
              </p:cNvSpPr>
              <p:nvPr/>
            </p:nvSpPr>
            <p:spPr bwMode="auto">
              <a:xfrm>
                <a:off x="3120" y="1152"/>
                <a:ext cx="720" cy="10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>
                    <a:latin typeface="Comic Sans MS" pitchFamily="66" charset="0"/>
                  </a:rPr>
                  <a:t>PC</a:t>
                </a:r>
              </a:p>
              <a:p>
                <a:pPr algn="ctr">
                  <a:defRPr/>
                </a:pPr>
                <a:r>
                  <a:rPr lang="en-US" sz="1600">
                    <a:latin typeface="Comic Sans MS" pitchFamily="66" charset="0"/>
                  </a:rPr>
                  <a:t>SP</a:t>
                </a:r>
              </a:p>
              <a:p>
                <a:pPr algn="ctr">
                  <a:defRPr/>
                </a:pPr>
                <a:r>
                  <a:rPr lang="en-US" sz="1600">
                    <a:latin typeface="Comic Sans MS" pitchFamily="66" charset="0"/>
                  </a:rPr>
                  <a:t>State</a:t>
                </a:r>
              </a:p>
              <a:p>
                <a:pPr algn="ctr">
                  <a:defRPr/>
                </a:pPr>
                <a:r>
                  <a:rPr lang="en-US" sz="1600">
                    <a:latin typeface="Comic Sans MS" pitchFamily="66" charset="0"/>
                  </a:rPr>
                  <a:t>Registers</a:t>
                </a:r>
              </a:p>
              <a:p>
                <a:pPr algn="ctr">
                  <a:defRPr/>
                </a:pPr>
                <a:r>
                  <a:rPr lang="en-US" sz="1600">
                    <a:latin typeface="Comic Sans MS" pitchFamily="66" charset="0"/>
                  </a:rPr>
                  <a:t>…</a:t>
                </a:r>
              </a:p>
            </p:txBody>
          </p:sp>
          <p:sp>
            <p:nvSpPr>
              <p:cNvPr id="35872" name="Freeform 24"/>
              <p:cNvSpPr>
                <a:spLocks/>
              </p:cNvSpPr>
              <p:nvPr/>
            </p:nvSpPr>
            <p:spPr bwMode="auto">
              <a:xfrm>
                <a:off x="3648" y="1104"/>
                <a:ext cx="624" cy="2880"/>
              </a:xfrm>
              <a:custGeom>
                <a:avLst/>
                <a:gdLst>
                  <a:gd name="T0" fmla="*/ 0 w 624"/>
                  <a:gd name="T1" fmla="*/ 192 h 2880"/>
                  <a:gd name="T2" fmla="*/ 336 w 624"/>
                  <a:gd name="T3" fmla="*/ 384 h 2880"/>
                  <a:gd name="T4" fmla="*/ 336 w 624"/>
                  <a:gd name="T5" fmla="*/ 2496 h 2880"/>
                  <a:gd name="T6" fmla="*/ 624 w 624"/>
                  <a:gd name="T7" fmla="*/ 2688 h 28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4"/>
                  <a:gd name="T13" fmla="*/ 0 h 2880"/>
                  <a:gd name="T14" fmla="*/ 624 w 624"/>
                  <a:gd name="T15" fmla="*/ 2880 h 28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4" h="2880">
                    <a:moveTo>
                      <a:pt x="0" y="192"/>
                    </a:moveTo>
                    <a:cubicBezTo>
                      <a:pt x="140" y="96"/>
                      <a:pt x="280" y="0"/>
                      <a:pt x="336" y="384"/>
                    </a:cubicBezTo>
                    <a:cubicBezTo>
                      <a:pt x="392" y="768"/>
                      <a:pt x="288" y="2112"/>
                      <a:pt x="336" y="2496"/>
                    </a:cubicBezTo>
                    <a:cubicBezTo>
                      <a:pt x="384" y="2880"/>
                      <a:pt x="576" y="2656"/>
                      <a:pt x="624" y="268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3" name="Freeform 25"/>
              <p:cNvSpPr>
                <a:spLocks/>
              </p:cNvSpPr>
              <p:nvPr/>
            </p:nvSpPr>
            <p:spPr bwMode="auto">
              <a:xfrm>
                <a:off x="3648" y="1208"/>
                <a:ext cx="624" cy="1912"/>
              </a:xfrm>
              <a:custGeom>
                <a:avLst/>
                <a:gdLst>
                  <a:gd name="T0" fmla="*/ 0 w 624"/>
                  <a:gd name="T1" fmla="*/ 280 h 1912"/>
                  <a:gd name="T2" fmla="*/ 240 w 624"/>
                  <a:gd name="T3" fmla="*/ 232 h 1912"/>
                  <a:gd name="T4" fmla="*/ 240 w 624"/>
                  <a:gd name="T5" fmla="*/ 1672 h 1912"/>
                  <a:gd name="T6" fmla="*/ 624 w 624"/>
                  <a:gd name="T7" fmla="*/ 1672 h 19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4"/>
                  <a:gd name="T13" fmla="*/ 0 h 1912"/>
                  <a:gd name="T14" fmla="*/ 624 w 624"/>
                  <a:gd name="T15" fmla="*/ 1912 h 19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4" h="1912">
                    <a:moveTo>
                      <a:pt x="0" y="280"/>
                    </a:moveTo>
                    <a:cubicBezTo>
                      <a:pt x="100" y="140"/>
                      <a:pt x="200" y="0"/>
                      <a:pt x="240" y="232"/>
                    </a:cubicBezTo>
                    <a:cubicBezTo>
                      <a:pt x="280" y="464"/>
                      <a:pt x="176" y="1432"/>
                      <a:pt x="240" y="1672"/>
                    </a:cubicBezTo>
                    <a:cubicBezTo>
                      <a:pt x="304" y="1912"/>
                      <a:pt x="464" y="1792"/>
                      <a:pt x="624" y="1672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4" name="Text Box 26"/>
              <p:cNvSpPr txBox="1">
                <a:spLocks noChangeArrowheads="1"/>
              </p:cNvSpPr>
              <p:nvPr/>
            </p:nvSpPr>
            <p:spPr bwMode="auto">
              <a:xfrm>
                <a:off x="3168" y="768"/>
                <a:ext cx="631" cy="36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TCB for </a:t>
                </a:r>
              </a:p>
              <a:p>
                <a:r>
                  <a:rPr lang="en-US" sz="1600">
                    <a:latin typeface="Comic Sans MS" pitchFamily="66" charset="0"/>
                  </a:rPr>
                  <a:t>Thread1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029200" y="3519488"/>
            <a:ext cx="3698875" cy="2500312"/>
            <a:chOff x="3168" y="2217"/>
            <a:chExt cx="2330" cy="1575"/>
          </a:xfrm>
        </p:grpSpPr>
        <p:sp>
          <p:nvSpPr>
            <p:cNvPr id="35859" name="AutoShape 12"/>
            <p:cNvSpPr>
              <a:spLocks noChangeArrowheads="1"/>
            </p:cNvSpPr>
            <p:nvPr/>
          </p:nvSpPr>
          <p:spPr bwMode="auto">
            <a:xfrm>
              <a:off x="4738" y="2217"/>
              <a:ext cx="232" cy="184"/>
            </a:xfrm>
            <a:prstGeom prst="upArrow">
              <a:avLst>
                <a:gd name="adj1" fmla="val 75009"/>
                <a:gd name="adj2" fmla="val 49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3168" y="2400"/>
              <a:ext cx="2330" cy="1392"/>
              <a:chOff x="3168" y="2400"/>
              <a:chExt cx="2330" cy="1392"/>
            </a:xfrm>
          </p:grpSpPr>
          <p:sp>
            <p:nvSpPr>
              <p:cNvPr id="35861" name="Rectangle 21"/>
              <p:cNvSpPr>
                <a:spLocks noChangeArrowheads="1"/>
              </p:cNvSpPr>
              <p:nvPr/>
            </p:nvSpPr>
            <p:spPr bwMode="auto">
              <a:xfrm>
                <a:off x="4258" y="2409"/>
                <a:ext cx="1240" cy="250"/>
              </a:xfrm>
              <a:prstGeom prst="rect">
                <a:avLst/>
              </a:prstGeom>
              <a:solidFill>
                <a:srgbClr val="CCECFF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35862" name="Rectangle 22"/>
              <p:cNvSpPr>
                <a:spLocks noChangeArrowheads="1"/>
              </p:cNvSpPr>
              <p:nvPr/>
            </p:nvSpPr>
            <p:spPr bwMode="auto">
              <a:xfrm>
                <a:off x="4354" y="2409"/>
                <a:ext cx="108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Stack – thread2</a:t>
                </a:r>
              </a:p>
            </p:txBody>
          </p: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>
                <a:off x="3168" y="2400"/>
                <a:ext cx="1104" cy="1392"/>
                <a:chOff x="3168" y="2400"/>
                <a:chExt cx="1104" cy="1392"/>
              </a:xfrm>
            </p:grpSpPr>
            <p:sp>
              <p:nvSpPr>
                <p:cNvPr id="54301" name="Rectangle 29"/>
                <p:cNvSpPr>
                  <a:spLocks noChangeArrowheads="1"/>
                </p:cNvSpPr>
                <p:nvPr/>
              </p:nvSpPr>
              <p:spPr bwMode="auto">
                <a:xfrm>
                  <a:off x="3168" y="2784"/>
                  <a:ext cx="720" cy="1008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sz="1600">
                      <a:latin typeface="Comic Sans MS" pitchFamily="66" charset="0"/>
                    </a:rPr>
                    <a:t>PC</a:t>
                  </a:r>
                </a:p>
                <a:p>
                  <a:pPr algn="ctr">
                    <a:defRPr/>
                  </a:pPr>
                  <a:r>
                    <a:rPr lang="en-US" sz="1600">
                      <a:latin typeface="Comic Sans MS" pitchFamily="66" charset="0"/>
                    </a:rPr>
                    <a:t>SP</a:t>
                  </a:r>
                </a:p>
                <a:p>
                  <a:pPr algn="ctr">
                    <a:defRPr/>
                  </a:pPr>
                  <a:r>
                    <a:rPr lang="en-US" sz="1600">
                      <a:latin typeface="Comic Sans MS" pitchFamily="66" charset="0"/>
                    </a:rPr>
                    <a:t>State</a:t>
                  </a:r>
                </a:p>
                <a:p>
                  <a:pPr algn="ctr">
                    <a:defRPr/>
                  </a:pPr>
                  <a:r>
                    <a:rPr lang="en-US" sz="1600">
                      <a:latin typeface="Comic Sans MS" pitchFamily="66" charset="0"/>
                    </a:rPr>
                    <a:t>Registers</a:t>
                  </a:r>
                </a:p>
                <a:p>
                  <a:pPr algn="ctr">
                    <a:defRPr/>
                  </a:pPr>
                  <a:r>
                    <a:rPr lang="en-US" sz="1600">
                      <a:latin typeface="Comic Sans MS" pitchFamily="66" charset="0"/>
                    </a:rPr>
                    <a:t>…</a:t>
                  </a:r>
                </a:p>
              </p:txBody>
            </p:sp>
            <p:sp>
              <p:nvSpPr>
                <p:cNvPr id="3586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216" y="2400"/>
                  <a:ext cx="631" cy="36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TCB for </a:t>
                  </a:r>
                </a:p>
                <a:p>
                  <a:r>
                    <a:rPr lang="en-US" sz="1600">
                      <a:latin typeface="Comic Sans MS" pitchFamily="66" charset="0"/>
                    </a:rPr>
                    <a:t>Thread2</a:t>
                  </a:r>
                </a:p>
              </p:txBody>
            </p:sp>
            <p:sp>
              <p:nvSpPr>
                <p:cNvPr id="35866" name="Freeform 33"/>
                <p:cNvSpPr>
                  <a:spLocks/>
                </p:cNvSpPr>
                <p:nvPr/>
              </p:nvSpPr>
              <p:spPr bwMode="auto">
                <a:xfrm>
                  <a:off x="3696" y="2928"/>
                  <a:ext cx="576" cy="832"/>
                </a:xfrm>
                <a:custGeom>
                  <a:avLst/>
                  <a:gdLst>
                    <a:gd name="T0" fmla="*/ 0 w 576"/>
                    <a:gd name="T1" fmla="*/ 0 h 832"/>
                    <a:gd name="T2" fmla="*/ 384 w 576"/>
                    <a:gd name="T3" fmla="*/ 288 h 832"/>
                    <a:gd name="T4" fmla="*/ 480 w 576"/>
                    <a:gd name="T5" fmla="*/ 768 h 832"/>
                    <a:gd name="T6" fmla="*/ 576 w 576"/>
                    <a:gd name="T7" fmla="*/ 672 h 8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6"/>
                    <a:gd name="T13" fmla="*/ 0 h 832"/>
                    <a:gd name="T14" fmla="*/ 576 w 576"/>
                    <a:gd name="T15" fmla="*/ 832 h 8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6" h="832">
                      <a:moveTo>
                        <a:pt x="0" y="0"/>
                      </a:moveTo>
                      <a:cubicBezTo>
                        <a:pt x="152" y="80"/>
                        <a:pt x="304" y="160"/>
                        <a:pt x="384" y="288"/>
                      </a:cubicBezTo>
                      <a:cubicBezTo>
                        <a:pt x="464" y="416"/>
                        <a:pt x="448" y="704"/>
                        <a:pt x="480" y="768"/>
                      </a:cubicBezTo>
                      <a:cubicBezTo>
                        <a:pt x="512" y="832"/>
                        <a:pt x="544" y="752"/>
                        <a:pt x="576" y="672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67" name="Freeform 34"/>
                <p:cNvSpPr>
                  <a:spLocks/>
                </p:cNvSpPr>
                <p:nvPr/>
              </p:nvSpPr>
              <p:spPr bwMode="auto">
                <a:xfrm>
                  <a:off x="3696" y="2400"/>
                  <a:ext cx="576" cy="720"/>
                </a:xfrm>
                <a:custGeom>
                  <a:avLst/>
                  <a:gdLst>
                    <a:gd name="T0" fmla="*/ 0 w 576"/>
                    <a:gd name="T1" fmla="*/ 720 h 720"/>
                    <a:gd name="T2" fmla="*/ 384 w 576"/>
                    <a:gd name="T3" fmla="*/ 432 h 720"/>
                    <a:gd name="T4" fmla="*/ 432 w 576"/>
                    <a:gd name="T5" fmla="*/ 144 h 720"/>
                    <a:gd name="T6" fmla="*/ 576 w 576"/>
                    <a:gd name="T7" fmla="*/ 0 h 7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6"/>
                    <a:gd name="T13" fmla="*/ 0 h 720"/>
                    <a:gd name="T14" fmla="*/ 576 w 576"/>
                    <a:gd name="T15" fmla="*/ 720 h 7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6" h="720">
                      <a:moveTo>
                        <a:pt x="0" y="720"/>
                      </a:moveTo>
                      <a:cubicBezTo>
                        <a:pt x="156" y="624"/>
                        <a:pt x="312" y="528"/>
                        <a:pt x="384" y="432"/>
                      </a:cubicBezTo>
                      <a:cubicBezTo>
                        <a:pt x="456" y="336"/>
                        <a:pt x="400" y="216"/>
                        <a:pt x="432" y="144"/>
                      </a:cubicBezTo>
                      <a:cubicBezTo>
                        <a:pt x="464" y="72"/>
                        <a:pt x="520" y="36"/>
                        <a:pt x="576" y="0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PQuestion"/>
          <p:cNvSpPr>
            <a:spLocks noGrp="1" noChangeArrowheads="1"/>
          </p:cNvSpPr>
          <p:nvPr>
            <p:ph type="title"/>
          </p:nvPr>
        </p:nvSpPr>
        <p:spPr>
          <a:xfrm>
            <a:off x="625475" y="114300"/>
            <a:ext cx="7956550" cy="1714500"/>
          </a:xfrm>
        </p:spPr>
        <p:txBody>
          <a:bodyPr/>
          <a:lstStyle/>
          <a:p>
            <a:r>
              <a:rPr lang="en-US" smtClean="0"/>
              <a:t>Threads have the same scheduling states as processes</a:t>
            </a:r>
          </a:p>
        </p:txBody>
      </p:sp>
      <p:graphicFrame>
        <p:nvGraphicFramePr>
          <p:cNvPr id="71685" name="TPChart"/>
          <p:cNvGraphicFramePr>
            <a:graphicFrameLocks/>
          </p:cNvGraphicFramePr>
          <p:nvPr/>
        </p:nvGraphicFramePr>
        <p:xfrm>
          <a:off x="4508500" y="1651000"/>
          <a:ext cx="4570413" cy="5141913"/>
        </p:xfrm>
        <a:graphic>
          <a:graphicData uri="http://schemas.openxmlformats.org/presentationml/2006/ole">
            <p:oleObj spid="_x0000_s98306" name="Chart" r:id="rId5" imgW="4572000" imgH="5143500" progId="MSGraph.Chart.8">
              <p:embed followColorScheme="full"/>
            </p:oleObj>
          </a:graphicData>
        </a:graphic>
      </p:graphicFrame>
      <p:sp>
        <p:nvSpPr>
          <p:cNvPr id="4100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2133600"/>
            <a:ext cx="4114800" cy="1143000"/>
          </a:xfrm>
        </p:spPr>
        <p:txBody>
          <a:bodyPr/>
          <a:lstStyle/>
          <a:p>
            <a:pPr marL="457200" indent="-457200">
              <a:buFont typeface="Monotype Sorts" charset="2"/>
              <a:buAutoNum type="arabicPeriod"/>
            </a:pPr>
            <a:r>
              <a:rPr lang="en-US" smtClean="0"/>
              <a:t>True</a:t>
            </a:r>
          </a:p>
          <a:p>
            <a:pPr marL="457200" indent="-457200">
              <a:buFont typeface="Monotype Sorts" charset="2"/>
              <a:buAutoNum type="arabicPeriod"/>
            </a:pPr>
            <a:r>
              <a:rPr lang="en-US" smtClean="0"/>
              <a:t>False</a:t>
            </a: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16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142875"/>
            <a:ext cx="7956550" cy="600075"/>
          </a:xfrm>
          <a:noFill/>
        </p:spPr>
        <p:txBody>
          <a:bodyPr/>
          <a:lstStyle/>
          <a:p>
            <a:r>
              <a:rPr lang="en-US" smtClean="0"/>
              <a:t>Threads’ Life Cycle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1130300"/>
            <a:ext cx="7943850" cy="889000"/>
          </a:xfrm>
          <a:noFill/>
        </p:spPr>
        <p:txBody>
          <a:bodyPr/>
          <a:lstStyle/>
          <a:p>
            <a:pPr>
              <a:spcBef>
                <a:spcPct val="3000"/>
              </a:spcBef>
            </a:pPr>
            <a:r>
              <a:rPr lang="en-US" sz="2000" smtClean="0"/>
              <a:t>Threads (just like processes) go through a sequence of </a:t>
            </a:r>
            <a:r>
              <a:rPr lang="en-US" sz="2000" i="1" smtClean="0"/>
              <a:t>start</a:t>
            </a:r>
            <a:r>
              <a:rPr lang="en-US" sz="2000" smtClean="0"/>
              <a:t>, </a:t>
            </a:r>
            <a:r>
              <a:rPr lang="en-US" sz="2000" i="1" smtClean="0"/>
              <a:t>ready</a:t>
            </a:r>
            <a:r>
              <a:rPr lang="en-US" sz="2000" smtClean="0"/>
              <a:t>, </a:t>
            </a:r>
            <a:r>
              <a:rPr lang="en-US" sz="2000" i="1" smtClean="0"/>
              <a:t>running</a:t>
            </a:r>
            <a:r>
              <a:rPr lang="en-US" sz="2000" smtClean="0"/>
              <a:t>, </a:t>
            </a:r>
            <a:r>
              <a:rPr lang="en-US" sz="2000" i="1" smtClean="0"/>
              <a:t>waiting</a:t>
            </a:r>
            <a:r>
              <a:rPr lang="en-US" sz="2000" smtClean="0"/>
              <a:t>, and </a:t>
            </a:r>
            <a:r>
              <a:rPr lang="en-US" sz="2000" i="1" smtClean="0"/>
              <a:t>done</a:t>
            </a:r>
            <a:r>
              <a:rPr lang="en-US" sz="2000" smtClean="0"/>
              <a:t> states </a:t>
            </a: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4962525" y="3711575"/>
            <a:ext cx="1219200" cy="736600"/>
          </a:xfrm>
          <a:prstGeom prst="ellipse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Running</a:t>
            </a: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879725" y="3711575"/>
            <a:ext cx="1219200" cy="7366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Ready</a:t>
            </a:r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3921125" y="4905375"/>
            <a:ext cx="1219200" cy="736600"/>
          </a:xfrm>
          <a:prstGeom prst="ellipse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Waiting</a:t>
            </a:r>
          </a:p>
        </p:txBody>
      </p:sp>
      <p:sp>
        <p:nvSpPr>
          <p:cNvPr id="36871" name="Arc 7"/>
          <p:cNvSpPr>
            <a:spLocks/>
          </p:cNvSpPr>
          <p:nvPr/>
        </p:nvSpPr>
        <p:spPr bwMode="auto">
          <a:xfrm>
            <a:off x="5133975" y="4435475"/>
            <a:ext cx="450850" cy="838200"/>
          </a:xfrm>
          <a:custGeom>
            <a:avLst/>
            <a:gdLst>
              <a:gd name="T0" fmla="*/ 450850 w 21600"/>
              <a:gd name="T1" fmla="*/ 0 h 21600"/>
              <a:gd name="T2" fmla="*/ 0 w 21600"/>
              <a:gd name="T3" fmla="*/ 8382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rot="5400000" flipH="1">
            <a:off x="3184525" y="3470275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Arc 9"/>
          <p:cNvSpPr>
            <a:spLocks/>
          </p:cNvSpPr>
          <p:nvPr/>
        </p:nvSpPr>
        <p:spPr bwMode="auto">
          <a:xfrm rot="5400000">
            <a:off x="3298825" y="4657725"/>
            <a:ext cx="831850" cy="444500"/>
          </a:xfrm>
          <a:custGeom>
            <a:avLst/>
            <a:gdLst>
              <a:gd name="T0" fmla="*/ 831850 w 21600"/>
              <a:gd name="T1" fmla="*/ 0 h 21600"/>
              <a:gd name="T2" fmla="*/ 0 w 21600"/>
              <a:gd name="T3" fmla="*/ 4445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rot="-5400000" flipH="1" flipV="1">
            <a:off x="5330825" y="3495675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75" name="AutoShape 11"/>
          <p:cNvCxnSpPr>
            <a:cxnSpLocks noChangeShapeType="1"/>
            <a:stCxn id="57349" idx="7"/>
            <a:endCxn id="57348" idx="1"/>
          </p:cNvCxnSpPr>
          <p:nvPr/>
        </p:nvCxnSpPr>
        <p:spPr bwMode="auto">
          <a:xfrm rot="5400000" flipV="1">
            <a:off x="4529931" y="3210719"/>
            <a:ext cx="1588" cy="1219200"/>
          </a:xfrm>
          <a:prstGeom prst="curvedConnector3">
            <a:avLst>
              <a:gd name="adj1" fmla="val -21200009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6876" name="AutoShape 12"/>
          <p:cNvCxnSpPr>
            <a:cxnSpLocks noChangeShapeType="1"/>
            <a:stCxn id="57348" idx="3"/>
            <a:endCxn id="57349" idx="5"/>
          </p:cNvCxnSpPr>
          <p:nvPr/>
        </p:nvCxnSpPr>
        <p:spPr bwMode="auto">
          <a:xfrm rot="5400000">
            <a:off x="4529931" y="3731419"/>
            <a:ext cx="1588" cy="1219200"/>
          </a:xfrm>
          <a:prstGeom prst="curvedConnector3">
            <a:avLst>
              <a:gd name="adj1" fmla="val 21200009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2822575" y="2482850"/>
            <a:ext cx="1219200" cy="736600"/>
          </a:xfrm>
          <a:prstGeom prst="ellipse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Start</a:t>
            </a:r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4943475" y="2463800"/>
            <a:ext cx="1219200" cy="736600"/>
          </a:xfrm>
          <a:prstGeom prst="ellipse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lIns="90487" tIns="44450" rIns="90487" bIns="44450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Done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How Can it Help?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46200"/>
            <a:ext cx="7772400" cy="4445000"/>
          </a:xfrm>
          <a:noFill/>
        </p:spPr>
        <p:txBody>
          <a:bodyPr lIns="92075" tIns="46038" rIns="92075" bIns="46038"/>
          <a:lstStyle/>
          <a:p>
            <a:r>
              <a:rPr lang="en-US" sz="2000" dirty="0" smtClean="0"/>
              <a:t>How can this code take advantage of 2 threads?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smtClean="0"/>
              <a:t>for(k = 0; k &lt; n; k++)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smtClean="0"/>
              <a:t>	a[k] = b[k] * c[k] + d[k] * e[k];</a:t>
            </a:r>
          </a:p>
          <a:p>
            <a:pPr>
              <a:buFont typeface="Monotype Sorts" charset="2"/>
              <a:buNone/>
            </a:pPr>
            <a:endParaRPr lang="en-US" sz="2000" dirty="0" smtClean="0">
              <a:solidFill>
                <a:srgbClr val="FF3300"/>
              </a:solidFill>
            </a:endParaRPr>
          </a:p>
          <a:p>
            <a:r>
              <a:rPr lang="en-US" sz="2000" dirty="0" smtClean="0"/>
              <a:t>Rewrite this code fragment as: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err="1" smtClean="0">
                <a:solidFill>
                  <a:srgbClr val="990000"/>
                </a:solidFill>
              </a:rPr>
              <a:t>do_mult</a:t>
            </a:r>
            <a:r>
              <a:rPr lang="en-US" sz="1800" dirty="0" smtClean="0">
                <a:solidFill>
                  <a:srgbClr val="990000"/>
                </a:solidFill>
              </a:rPr>
              <a:t>(l, m) {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smtClean="0">
                <a:solidFill>
                  <a:srgbClr val="990000"/>
                </a:solidFill>
              </a:rPr>
              <a:t>	for(k = l; k &lt; m; k++)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smtClean="0">
                <a:solidFill>
                  <a:srgbClr val="990000"/>
                </a:solidFill>
              </a:rPr>
              <a:t>		a[k] = b[k] * c[k] + d[k] * e[k];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smtClean="0">
                <a:solidFill>
                  <a:srgbClr val="990000"/>
                </a:solidFill>
              </a:rPr>
              <a:t>}</a:t>
            </a:r>
          </a:p>
          <a:p>
            <a:pPr lvl="1">
              <a:buFont typeface="Wingdings" pitchFamily="2" charset="2"/>
              <a:buNone/>
            </a:pPr>
            <a:r>
              <a:rPr lang="en-US" sz="1800" dirty="0" smtClean="0">
                <a:solidFill>
                  <a:srgbClr val="990000"/>
                </a:solidFill>
              </a:rPr>
              <a:t>main() {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990000"/>
                </a:solidFill>
              </a:rPr>
              <a:t>   </a:t>
            </a:r>
            <a:r>
              <a:rPr lang="en-US" sz="1800" dirty="0" err="1" smtClean="0">
                <a:solidFill>
                  <a:srgbClr val="990000"/>
                </a:solidFill>
              </a:rPr>
              <a:t>CreateThread</a:t>
            </a:r>
            <a:r>
              <a:rPr lang="en-US" sz="1800" dirty="0" smtClean="0">
                <a:solidFill>
                  <a:srgbClr val="990000"/>
                </a:solidFill>
              </a:rPr>
              <a:t>(</a:t>
            </a:r>
            <a:r>
              <a:rPr lang="en-US" sz="1800" dirty="0" err="1" smtClean="0">
                <a:solidFill>
                  <a:srgbClr val="990000"/>
                </a:solidFill>
              </a:rPr>
              <a:t>do_mult</a:t>
            </a:r>
            <a:r>
              <a:rPr lang="en-US" sz="1800" dirty="0" smtClean="0">
                <a:solidFill>
                  <a:srgbClr val="990000"/>
                </a:solidFill>
              </a:rPr>
              <a:t>, 0, n/2);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990000"/>
                </a:solidFill>
              </a:rPr>
              <a:t>   </a:t>
            </a:r>
            <a:r>
              <a:rPr lang="en-US" sz="1800" dirty="0" err="1" smtClean="0">
                <a:solidFill>
                  <a:srgbClr val="990000"/>
                </a:solidFill>
              </a:rPr>
              <a:t>CreateThread</a:t>
            </a:r>
            <a:r>
              <a:rPr lang="en-US" sz="1800" dirty="0" smtClean="0">
                <a:solidFill>
                  <a:srgbClr val="990000"/>
                </a:solidFill>
              </a:rPr>
              <a:t>(</a:t>
            </a:r>
            <a:r>
              <a:rPr lang="en-US" sz="1800" dirty="0" err="1" smtClean="0">
                <a:solidFill>
                  <a:srgbClr val="990000"/>
                </a:solidFill>
              </a:rPr>
              <a:t>do_mult</a:t>
            </a:r>
            <a:r>
              <a:rPr lang="en-US" sz="1800" dirty="0" smtClean="0">
                <a:solidFill>
                  <a:srgbClr val="990000"/>
                </a:solidFill>
              </a:rPr>
              <a:t>, n/2, n);</a:t>
            </a:r>
          </a:p>
          <a:p>
            <a:pPr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/>
              <a:t>What did we gain?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How Can it Help?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z="2000" dirty="0" smtClean="0"/>
              <a:t>Consider a Web server</a:t>
            </a:r>
          </a:p>
          <a:p>
            <a:pPr>
              <a:buFont typeface="Monotype Sorts" charset="2"/>
              <a:buNone/>
            </a:pPr>
            <a:r>
              <a:rPr lang="en-US" sz="2000" dirty="0" smtClean="0">
                <a:solidFill>
                  <a:srgbClr val="990000"/>
                </a:solidFill>
              </a:rPr>
              <a:t>     Create a number of threads, and for each thread do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>
                <a:solidFill>
                  <a:srgbClr val="990000"/>
                </a:solidFill>
              </a:rPr>
              <a:t>get network message (URL) from client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>
                <a:solidFill>
                  <a:srgbClr val="990000"/>
                </a:solidFill>
              </a:rPr>
              <a:t>get URL data from disk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>
                <a:solidFill>
                  <a:srgbClr val="990000"/>
                </a:solidFill>
              </a:rPr>
              <a:t>send data over network</a:t>
            </a:r>
          </a:p>
          <a:p>
            <a:pPr>
              <a:buFont typeface="Monotype Sorts" charset="2"/>
              <a:buNone/>
            </a:pPr>
            <a:endParaRPr lang="en-US" sz="2000" dirty="0" smtClean="0"/>
          </a:p>
          <a:p>
            <a:r>
              <a:rPr lang="en-US" sz="2000" dirty="0" smtClean="0"/>
              <a:t>Why does creating multiple threads help?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Overlapping Requests (Concurrency)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4191000" cy="4114800"/>
          </a:xfrm>
          <a:noFill/>
        </p:spPr>
        <p:txBody>
          <a:bodyPr lIns="92075" tIns="46038" rIns="92075" bIns="46038"/>
          <a:lstStyle/>
          <a:p>
            <a:endParaRPr lang="en-US" sz="2000" dirty="0" smtClean="0">
              <a:solidFill>
                <a:srgbClr val="990000"/>
              </a:solidFill>
            </a:endParaRP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990000"/>
                </a:solidFill>
              </a:rPr>
              <a:t>get network message (URL) from client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990000"/>
                </a:solidFill>
              </a:rPr>
              <a:t>get URL data from disk</a:t>
            </a:r>
          </a:p>
          <a:p>
            <a:pPr lvl="2">
              <a:buFont typeface="Wingdings" pitchFamily="2" charset="2"/>
              <a:buChar char="v"/>
            </a:pPr>
            <a:endParaRPr lang="en-US" sz="2000" dirty="0" smtClean="0">
              <a:solidFill>
                <a:srgbClr val="990000"/>
              </a:solidFill>
            </a:endParaRPr>
          </a:p>
          <a:p>
            <a:pPr lvl="2">
              <a:buFont typeface="Wingdings" pitchFamily="2" charset="2"/>
              <a:buChar char="v"/>
            </a:pPr>
            <a:endParaRPr lang="en-US" sz="2000" dirty="0" smtClean="0">
              <a:solidFill>
                <a:srgbClr val="990000"/>
              </a:solidFill>
            </a:endParaRPr>
          </a:p>
          <a:p>
            <a:pPr lvl="2">
              <a:buFont typeface="Wingdings" pitchFamily="2" charset="2"/>
              <a:buChar char="v"/>
            </a:pPr>
            <a:endParaRPr lang="en-US" sz="2000" dirty="0" smtClean="0">
              <a:solidFill>
                <a:srgbClr val="990000"/>
              </a:solidFill>
            </a:endParaRPr>
          </a:p>
          <a:p>
            <a:pPr lvl="2">
              <a:buFont typeface="Wingdings" pitchFamily="2" charset="2"/>
              <a:buChar char="v"/>
            </a:pPr>
            <a:endParaRPr lang="en-US" sz="2000" dirty="0" smtClean="0">
              <a:solidFill>
                <a:srgbClr val="990000"/>
              </a:solidFill>
            </a:endParaRP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990000"/>
                </a:solidFill>
              </a:rPr>
              <a:t>send data over network</a:t>
            </a:r>
          </a:p>
          <a:p>
            <a:pPr>
              <a:buFont typeface="Monotype Sorts" charset="2"/>
              <a:buNone/>
            </a:pPr>
            <a:endParaRPr lang="en-US" dirty="0" smtClean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572000" y="2362200"/>
            <a:ext cx="4191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Blip>
                <a:blip r:embed="rId4"/>
              </a:buBlip>
            </a:pPr>
            <a:endParaRPr lang="en-US" sz="2000" dirty="0">
              <a:solidFill>
                <a:srgbClr val="990000"/>
              </a:solidFill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solidFill>
                  <a:srgbClr val="990000"/>
                </a:solidFill>
                <a:latin typeface="Comic Sans MS" pitchFamily="66" charset="0"/>
              </a:rPr>
              <a:t>get network message </a:t>
            </a:r>
            <a:r>
              <a:rPr lang="en-US" sz="2000" dirty="0" smtClean="0">
                <a:solidFill>
                  <a:srgbClr val="990000"/>
                </a:solidFill>
                <a:latin typeface="Comic Sans MS" pitchFamily="66" charset="0"/>
              </a:rPr>
              <a:t>(URL) from client</a:t>
            </a:r>
            <a:endParaRPr lang="en-US" sz="2000" dirty="0">
              <a:solidFill>
                <a:srgbClr val="990000"/>
              </a:solidFill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solidFill>
                  <a:srgbClr val="990000"/>
                </a:solidFill>
                <a:latin typeface="Comic Sans MS" pitchFamily="66" charset="0"/>
              </a:rPr>
              <a:t>get URL data from disk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000" dirty="0">
              <a:solidFill>
                <a:srgbClr val="990000"/>
              </a:solidFill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v"/>
            </a:pPr>
            <a:endParaRPr lang="en-US" sz="2000" dirty="0">
              <a:solidFill>
                <a:srgbClr val="990000"/>
              </a:solidFill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000" dirty="0">
              <a:solidFill>
                <a:srgbClr val="990000"/>
              </a:solidFill>
              <a:latin typeface="Comic Sans MS" pitchFamily="66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/>
              </a:rPr>
              <a:t>send data over</a:t>
            </a:r>
            <a:r>
              <a:rPr lang="en-US" sz="2000" kern="0" dirty="0">
                <a:solidFill>
                  <a:srgbClr val="990000"/>
                </a:solidFill>
                <a:latin typeface="Comic Sans M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/>
              </a:rPr>
              <a:t>network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133600" y="1066800"/>
            <a:ext cx="140936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Request </a:t>
            </a:r>
            <a:r>
              <a:rPr lang="en-US" sz="20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Thread 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867400" y="1066800"/>
            <a:ext cx="140936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Request </a:t>
            </a:r>
            <a:r>
              <a:rPr lang="en-US" sz="2000" dirty="0" smtClean="0">
                <a:solidFill>
                  <a:srgbClr val="000000"/>
                </a:solidFill>
              </a:rPr>
              <a:t>2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Thread 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990600" y="20574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38200" y="5791200"/>
            <a:ext cx="8255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3195935"/>
            <a:ext cx="32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(disk access latency)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034135"/>
            <a:ext cx="32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(disk access latency)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752600" y="6019800"/>
            <a:ext cx="6934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charset="2"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time is less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request 1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request 2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and heat lay waste to processor makers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143000"/>
            <a:ext cx="7772400" cy="4902200"/>
          </a:xfrm>
        </p:spPr>
        <p:txBody>
          <a:bodyPr/>
          <a:lstStyle/>
          <a:p>
            <a:r>
              <a:rPr lang="en-US" dirty="0" smtClean="0"/>
              <a:t>Intel P4 (2000-2007)</a:t>
            </a:r>
          </a:p>
          <a:p>
            <a:pPr lvl="1"/>
            <a:r>
              <a:rPr lang="en-US" dirty="0" smtClean="0"/>
              <a:t>1.3GHz to 3.8GHz, 31 stage pipeline</a:t>
            </a:r>
          </a:p>
          <a:p>
            <a:pPr lvl="1"/>
            <a:r>
              <a:rPr lang="en-US" dirty="0" smtClean="0"/>
              <a:t>“Prescott” in 02/04 was too hot.  Needed 5.2GHz to beat 2.6GHz </a:t>
            </a:r>
            <a:r>
              <a:rPr lang="en-US" dirty="0" err="1" smtClean="0"/>
              <a:t>Athalon</a:t>
            </a:r>
            <a:endParaRPr lang="en-US" dirty="0" smtClean="0"/>
          </a:p>
          <a:p>
            <a:pPr lvl="1"/>
            <a:r>
              <a:rPr lang="en-US" dirty="0" smtClean="0"/>
              <a:t>Too much power</a:t>
            </a:r>
          </a:p>
          <a:p>
            <a:r>
              <a:rPr lang="en-US" dirty="0" smtClean="0"/>
              <a:t>Intel Pentium Core, (2006-)</a:t>
            </a:r>
          </a:p>
          <a:p>
            <a:pPr lvl="1"/>
            <a:r>
              <a:rPr lang="en-US" dirty="0" smtClean="0"/>
              <a:t>1.06GHz to 3GHz, 14 stage pipeline</a:t>
            </a:r>
          </a:p>
          <a:p>
            <a:pPr lvl="1"/>
            <a:r>
              <a:rPr lang="en-US" dirty="0" smtClean="0"/>
              <a:t>Based on mobile (Pentium M) micro-architecture</a:t>
            </a:r>
          </a:p>
          <a:p>
            <a:pPr lvl="2"/>
            <a:r>
              <a:rPr lang="en-US" dirty="0" smtClean="0"/>
              <a:t>Power efficient</a:t>
            </a:r>
          </a:p>
          <a:p>
            <a:pPr lvl="1"/>
            <a:r>
              <a:rPr lang="en-US" dirty="0" smtClean="0"/>
              <a:t>Designed by small team in Israel</a:t>
            </a:r>
          </a:p>
          <a:p>
            <a:r>
              <a:rPr lang="en-US" dirty="0" smtClean="0"/>
              <a:t>2% of electricity in the U.S. feeds computers</a:t>
            </a:r>
          </a:p>
          <a:p>
            <a:pPr lvl="1"/>
            <a:r>
              <a:rPr lang="en-US" dirty="0" smtClean="0"/>
              <a:t>Doubled in last 5 years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Latency and Throughput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5029200"/>
          </a:xfrm>
        </p:spPr>
        <p:txBody>
          <a:bodyPr/>
          <a:lstStyle/>
          <a:p>
            <a:r>
              <a:rPr lang="en-US" dirty="0" smtClean="0"/>
              <a:t>Latency: time to complete an operation</a:t>
            </a:r>
          </a:p>
          <a:p>
            <a:r>
              <a:rPr lang="en-US" dirty="0" smtClean="0"/>
              <a:t>Throughput: work completed per unit time</a:t>
            </a:r>
          </a:p>
          <a:p>
            <a:r>
              <a:rPr lang="en-US" dirty="0" smtClean="0"/>
              <a:t>Multiplying vector example: reduced latency</a:t>
            </a:r>
          </a:p>
          <a:p>
            <a:r>
              <a:rPr lang="en-US" dirty="0" smtClean="0"/>
              <a:t>Web server example: increased throughput</a:t>
            </a:r>
          </a:p>
          <a:p>
            <a:r>
              <a:rPr lang="en-US" dirty="0" smtClean="0"/>
              <a:t>Consider plumbing</a:t>
            </a:r>
          </a:p>
          <a:p>
            <a:pPr lvl="1"/>
            <a:r>
              <a:rPr lang="en-US" dirty="0" smtClean="0"/>
              <a:t>Low latency: turn on faucet and water comes out</a:t>
            </a:r>
          </a:p>
          <a:p>
            <a:pPr lvl="1"/>
            <a:r>
              <a:rPr lang="en-US" dirty="0" smtClean="0"/>
              <a:t>High bandwidth: lots of water (e.g., to fill a pool)</a:t>
            </a:r>
          </a:p>
          <a:p>
            <a:r>
              <a:rPr lang="en-US" dirty="0" smtClean="0"/>
              <a:t>What is “High speed Internet?”</a:t>
            </a:r>
          </a:p>
          <a:p>
            <a:pPr lvl="1"/>
            <a:r>
              <a:rPr lang="en-US" dirty="0" smtClean="0"/>
              <a:t>Low latency: needed to interactive gaming</a:t>
            </a:r>
          </a:p>
          <a:p>
            <a:pPr lvl="1"/>
            <a:r>
              <a:rPr lang="en-US" dirty="0" smtClean="0"/>
              <a:t>High bandwidth: needed for downloading large files</a:t>
            </a:r>
          </a:p>
          <a:p>
            <a:pPr lvl="1"/>
            <a:r>
              <a:rPr lang="en-US" dirty="0" smtClean="0"/>
              <a:t>Marketing departments like to conflate latency and bandwidth…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Relationship between Latency and Throughput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5029200"/>
          </a:xfrm>
        </p:spPr>
        <p:txBody>
          <a:bodyPr/>
          <a:lstStyle/>
          <a:p>
            <a:r>
              <a:rPr lang="en-US" dirty="0" smtClean="0"/>
              <a:t>Latency and bandwidth only loosely coupled</a:t>
            </a:r>
          </a:p>
          <a:p>
            <a:pPr lvl="1"/>
            <a:r>
              <a:rPr lang="en-US" dirty="0" smtClean="0"/>
              <a:t>Henry Ford: assembly lines increase bandwidth without reducing latency</a:t>
            </a:r>
          </a:p>
          <a:p>
            <a:r>
              <a:rPr lang="en-US" dirty="0" smtClean="0"/>
              <a:t>Latency reduction is difficult</a:t>
            </a:r>
          </a:p>
          <a:p>
            <a:r>
              <a:rPr lang="en-US" dirty="0" smtClean="0"/>
              <a:t>Often, one can buy bandwidth</a:t>
            </a:r>
          </a:p>
          <a:p>
            <a:pPr lvl="1"/>
            <a:r>
              <a:rPr lang="en-US" dirty="0" smtClean="0"/>
              <a:t>E.g., more memory chips, more disks, more computers</a:t>
            </a:r>
          </a:p>
          <a:p>
            <a:pPr lvl="1"/>
            <a:r>
              <a:rPr lang="en-US" dirty="0" smtClean="0"/>
              <a:t>Big server farms (e.g., </a:t>
            </a:r>
            <a:r>
              <a:rPr lang="en-US" dirty="0" err="1" smtClean="0"/>
              <a:t>google</a:t>
            </a:r>
            <a:r>
              <a:rPr lang="en-US" dirty="0" smtClean="0"/>
              <a:t>) are high bandwidth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or Process Pool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smtClean="0"/>
              <a:t>Creating a thread or process for each unit of work (e.g., user request) is dangerous</a:t>
            </a:r>
          </a:p>
          <a:p>
            <a:pPr lvl="1"/>
            <a:r>
              <a:rPr lang="en-US" sz="1800" smtClean="0"/>
              <a:t>High overhead to create &amp; delete thread/process</a:t>
            </a:r>
          </a:p>
          <a:p>
            <a:pPr lvl="1"/>
            <a:r>
              <a:rPr lang="en-US" sz="1800" smtClean="0"/>
              <a:t>Can exhaust CPU &amp; memory resource</a:t>
            </a:r>
          </a:p>
          <a:p>
            <a:r>
              <a:rPr lang="en-US" sz="2000" smtClean="0"/>
              <a:t>Thread/process pool controls resource use</a:t>
            </a:r>
          </a:p>
          <a:p>
            <a:pPr lvl="1"/>
            <a:r>
              <a:rPr lang="en-US" sz="1800" smtClean="0"/>
              <a:t>Allows service to be well conditioned.</a:t>
            </a:r>
          </a:p>
        </p:txBody>
      </p:sp>
      <p:graphicFrame>
        <p:nvGraphicFramePr>
          <p:cNvPr id="5" name="Object 7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572000" y="1347788"/>
          <a:ext cx="4191000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838200"/>
          </a:xfrm>
          <a:noFill/>
        </p:spPr>
        <p:txBody>
          <a:bodyPr lIns="92075" tIns="46038" rIns="92075" bIns="46038" anchor="ctr"/>
          <a:lstStyle/>
          <a:p>
            <a:pPr algn="ctr"/>
            <a:r>
              <a:rPr lang="en-US" smtClean="0">
                <a:solidFill>
                  <a:srgbClr val="993300"/>
                </a:solidFill>
              </a:rPr>
              <a:t>Thread Synchronization:</a:t>
            </a:r>
            <a:br>
              <a:rPr lang="en-US" smtClean="0">
                <a:solidFill>
                  <a:srgbClr val="993300"/>
                </a:solidFill>
              </a:rPr>
            </a:br>
            <a:r>
              <a:rPr lang="en-US" smtClean="0">
                <a:solidFill>
                  <a:srgbClr val="993300"/>
                </a:solidFill>
              </a:rPr>
              <a:t>Too Much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Concurrency Problems, Real Life Example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772400" cy="4943475"/>
          </a:xfrm>
          <a:noFill/>
        </p:spPr>
        <p:txBody>
          <a:bodyPr lIns="92075" tIns="46038" rIns="92075" bIns="46038"/>
          <a:lstStyle/>
          <a:p>
            <a:r>
              <a:rPr lang="en-US" dirty="0" smtClean="0"/>
              <a:t>Imagine multiple chefs in the same kitchen</a:t>
            </a:r>
          </a:p>
          <a:p>
            <a:pPr lvl="1"/>
            <a:r>
              <a:rPr lang="en-US" dirty="0" smtClean="0"/>
              <a:t>Each chef follows a different recipe</a:t>
            </a:r>
          </a:p>
          <a:p>
            <a:r>
              <a:rPr lang="en-US" dirty="0" smtClean="0"/>
              <a:t>Chef 1</a:t>
            </a:r>
          </a:p>
          <a:p>
            <a:pPr lvl="1"/>
            <a:r>
              <a:rPr lang="en-US" dirty="0" smtClean="0"/>
              <a:t>Grab butter, grab salt, do other stuff</a:t>
            </a:r>
          </a:p>
          <a:p>
            <a:r>
              <a:rPr lang="en-US" dirty="0" smtClean="0"/>
              <a:t>Chef 2</a:t>
            </a:r>
          </a:p>
          <a:p>
            <a:pPr lvl="1"/>
            <a:r>
              <a:rPr lang="en-US" dirty="0" smtClean="0"/>
              <a:t>Grab salt, grab butter, do other stuff</a:t>
            </a:r>
          </a:p>
          <a:p>
            <a:r>
              <a:rPr lang="en-US" dirty="0" smtClean="0"/>
              <a:t>What if Chef 1 grabs the butter and Chef 2 grabs the salt?</a:t>
            </a:r>
          </a:p>
          <a:p>
            <a:pPr lvl="1"/>
            <a:r>
              <a:rPr lang="en-US" dirty="0" smtClean="0"/>
              <a:t>Yell at each other (not a computer science solution)</a:t>
            </a:r>
          </a:p>
          <a:p>
            <a:pPr lvl="1"/>
            <a:r>
              <a:rPr lang="en-US" dirty="0" smtClean="0"/>
              <a:t>Chef 1 grabs salt from Chef 2 (preempt resource)</a:t>
            </a:r>
          </a:p>
          <a:p>
            <a:pPr lvl="1"/>
            <a:r>
              <a:rPr lang="en-US" dirty="0" smtClean="0"/>
              <a:t>Chefs all grab ingredients in the same order</a:t>
            </a:r>
          </a:p>
          <a:p>
            <a:pPr lvl="2"/>
            <a:r>
              <a:rPr lang="en-US" dirty="0" smtClean="0"/>
              <a:t>Current best solution, but difficult as recipes get complex</a:t>
            </a:r>
          </a:p>
          <a:p>
            <a:pPr lvl="2"/>
            <a:r>
              <a:rPr lang="en-US" dirty="0" smtClean="0"/>
              <a:t>Ingredient like cheese might be sans refrigeration for a while</a:t>
            </a:r>
          </a:p>
          <a:p>
            <a:pPr lvl="1"/>
            <a:endParaRPr lang="en-US" dirty="0" smtClean="0"/>
          </a:p>
          <a:p>
            <a:pPr lvl="2">
              <a:buFont typeface="Wingdings" pitchFamily="2" charset="2"/>
              <a:buChar char="v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The Need For Mutual Exclusion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772400" cy="5181600"/>
          </a:xfrm>
          <a:noFill/>
        </p:spPr>
        <p:txBody>
          <a:bodyPr lIns="92075" tIns="46038" rIns="92075" bIns="46038"/>
          <a:lstStyle/>
          <a:p>
            <a:r>
              <a:rPr lang="en-US" smtClean="0"/>
              <a:t>Running multiple processes/threads in parallel increases performance</a:t>
            </a:r>
          </a:p>
          <a:p>
            <a:r>
              <a:rPr lang="en-US" smtClean="0"/>
              <a:t>Some computer resources cannot be accessed by multiple threads at the same time</a:t>
            </a:r>
          </a:p>
          <a:p>
            <a:pPr lvl="1"/>
            <a:r>
              <a:rPr lang="en-US" smtClean="0"/>
              <a:t>E.g., a printer can’t print two documents at once</a:t>
            </a:r>
          </a:p>
          <a:p>
            <a:r>
              <a:rPr lang="en-US" smtClean="0"/>
              <a:t>Mutual exclusion is the term to indicate that some resource can only be used by one thread at a time</a:t>
            </a:r>
          </a:p>
          <a:p>
            <a:pPr lvl="1"/>
            <a:r>
              <a:rPr lang="en-US" smtClean="0"/>
              <a:t>Active thread excludes its peers</a:t>
            </a:r>
          </a:p>
          <a:p>
            <a:r>
              <a:rPr lang="en-US" smtClean="0"/>
              <a:t>For shared memory architectures, data structures are often mutually exclusive</a:t>
            </a:r>
          </a:p>
          <a:p>
            <a:pPr lvl="1"/>
            <a:r>
              <a:rPr lang="en-US" smtClean="0"/>
              <a:t>Two threads adding to a linked list can corrupt the list</a:t>
            </a:r>
          </a:p>
          <a:p>
            <a:pPr lvl="2">
              <a:buFont typeface="Wingdings" pitchFamily="2" charset="2"/>
              <a:buChar char="v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685800"/>
          </a:xfrm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Sharing among threads increases performance…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72400" cy="4114800"/>
          </a:xfrm>
          <a:noFill/>
        </p:spPr>
        <p:txBody>
          <a:bodyPr lIns="92075" tIns="46038" rIns="92075" bIns="46038"/>
          <a:lstStyle/>
          <a:p>
            <a:pPr>
              <a:buFont typeface="Monotype Sorts" charset="2"/>
              <a:buNone/>
            </a:pPr>
            <a:r>
              <a:rPr lang="en-US" sz="1800" smtClean="0"/>
              <a:t>int a = 1, b = 2;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main() {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	CreateThread(fn1, 4);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	CreateThread(fn2, 5);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}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fn1(int arg1) {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	if(a) b++; 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}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fn2(int arg1) {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	a = arg1;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}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089525" y="3992563"/>
            <a:ext cx="3148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What are the value of a &amp; b</a:t>
            </a:r>
          </a:p>
          <a:p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at the end of execution?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5715000" cy="838200"/>
          </a:xfrm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… But it can lead to problems!!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772400" cy="4114800"/>
          </a:xfrm>
          <a:noFill/>
        </p:spPr>
        <p:txBody>
          <a:bodyPr lIns="92075" tIns="46038" rIns="92075" bIns="46038"/>
          <a:lstStyle/>
          <a:p>
            <a:pPr>
              <a:buFont typeface="Monotype Sorts" charset="2"/>
              <a:buNone/>
            </a:pPr>
            <a:r>
              <a:rPr lang="en-US" sz="1800" smtClean="0"/>
              <a:t>int a = 1, b = 2;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main() {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	CreateThread(fn1, 4);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	CreateThread(fn2, 5);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}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fn1(int arg1) {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	if(a) b++; 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}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fn2(int arg1) {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	a = 0;</a:t>
            </a:r>
          </a:p>
          <a:p>
            <a:pPr>
              <a:buFont typeface="Monotype Sorts" charset="2"/>
              <a:buNone/>
            </a:pPr>
            <a:r>
              <a:rPr lang="en-US" sz="1800" smtClean="0"/>
              <a:t>}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089525" y="3992563"/>
            <a:ext cx="3259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What are the values of a &amp; b</a:t>
            </a:r>
          </a:p>
          <a:p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at the end of execution?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More Examples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46200"/>
            <a:ext cx="7772400" cy="863600"/>
          </a:xfrm>
        </p:spPr>
        <p:txBody>
          <a:bodyPr/>
          <a:lstStyle/>
          <a:p>
            <a:r>
              <a:rPr lang="en-US" sz="2000" smtClean="0"/>
              <a:t>What are the possible values of x in these cases?</a:t>
            </a:r>
          </a:p>
          <a:p>
            <a:endParaRPr lang="en-US" sz="2000" smtClean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62000" y="2438400"/>
            <a:ext cx="7924800" cy="366713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Thread1: x = 1;		   	    Thread2: x = 2;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62000" y="3581400"/>
            <a:ext cx="7924800" cy="779463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Initially y = 10;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Thread1: x = y + 1;		   Thread2: y = y * 2;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838200" y="5181600"/>
            <a:ext cx="7924800" cy="779463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Initially x = 0;</a:t>
            </a:r>
          </a:p>
          <a:p>
            <a:pPr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Thread1: x = x + 1;		   Thread2: x = x + 2;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 animBg="1"/>
      <p:bldP spid="6144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Concurrency Problem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943475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mtClean="0"/>
              <a:t>Order of thread execution is non-deterministic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Multiprocessing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 system may contain multiple processors </a:t>
            </a:r>
            <a:r>
              <a:rPr lang="en-US" smtClean="0">
                <a:sym typeface="Wingdings" pitchFamily="2" charset="2"/>
              </a:rPr>
              <a:t> cooperating threads/processes can execute simultaneously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Multi-programming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Thread/process execution can be interleaved because of time-slicing</a:t>
            </a:r>
          </a:p>
          <a:p>
            <a:pPr>
              <a:lnSpc>
                <a:spcPct val="90000"/>
              </a:lnSpc>
            </a:pPr>
            <a:r>
              <a:rPr lang="en-US" smtClean="0"/>
              <a:t>Operations are often not “atomic”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Example: x = x + 1 is not atomic!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read x from memory into a register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increment register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store register back to memory</a:t>
            </a:r>
          </a:p>
          <a:p>
            <a:pPr>
              <a:lnSpc>
                <a:spcPct val="90000"/>
              </a:lnSpc>
            </a:pPr>
            <a:r>
              <a:rPr lang="en-US" smtClean="0"/>
              <a:t>Goal: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Ensure that your concurrent program works under ALL possible interleaving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v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 descr="http://upload.wikimedia.org/wikipedia/commons/0/06/Moore_Law_diagram_%282004%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0188"/>
            <a:ext cx="63246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Moore’s law?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5638800"/>
            <a:ext cx="7772400" cy="914400"/>
          </a:xfrm>
        </p:spPr>
        <p:txBody>
          <a:bodyPr/>
          <a:lstStyle/>
          <a:p>
            <a:r>
              <a:rPr lang="en-US" smtClean="0"/>
              <a:t>Number of transistors double every 24 months</a:t>
            </a:r>
          </a:p>
          <a:p>
            <a:pPr lvl="1"/>
            <a:r>
              <a:rPr lang="en-US" smtClean="0"/>
              <a:t>Not performance!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The Fundamental Issue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117600"/>
            <a:ext cx="7772400" cy="375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000" smtClean="0"/>
              <a:t>In all these cases, what we thought to be an </a:t>
            </a:r>
            <a:r>
              <a:rPr lang="en-US" sz="2000" i="1" smtClean="0"/>
              <a:t>atomic </a:t>
            </a:r>
            <a:r>
              <a:rPr lang="en-US" sz="2000" smtClean="0"/>
              <a:t>operation is not done atomically by the machine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An atomic operation is all or nothing: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Either it executes to completion, or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it did not execute at all, and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partial progress is not visible to the rest of the system</a:t>
            </a:r>
          </a:p>
          <a:p>
            <a:pPr lvl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Are these operations usually atomic?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117600"/>
            <a:ext cx="7772400" cy="375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000" smtClean="0"/>
              <a:t>Writing an 8-bit byte to memory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True (is atomic)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False</a:t>
            </a:r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000" smtClean="0"/>
              <a:t>Creating a file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True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False</a:t>
            </a:r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000" smtClean="0"/>
              <a:t>Writing a disk 512-byte disk sector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True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False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>
                <a:solidFill>
                  <a:srgbClr val="993300"/>
                </a:solidFill>
              </a:rPr>
              <a:t>Critical Sections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823200" cy="51816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000" dirty="0" smtClean="0"/>
              <a:t>A critical section is an abstraction that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consists of a number of consecutive program instructions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all code within the section executes atomically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Critical sections are used frequently in an OS to protect data structures (e.g., queues, shared variables, lists, …)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 critical section implementation must be: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990000"/>
                </a:solidFill>
              </a:rPr>
              <a:t>Correct</a:t>
            </a:r>
            <a:r>
              <a:rPr lang="en-US" dirty="0" smtClean="0"/>
              <a:t>: for a given k, only k threads can execute in the critical section at any given time (usually, k = 1)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990000"/>
                </a:solidFill>
              </a:rPr>
              <a:t>Efficient</a:t>
            </a:r>
            <a:r>
              <a:rPr lang="en-US" dirty="0" smtClean="0"/>
              <a:t>: getting into and out of critical section must be fast. Critical sections should be as short as possible.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990000"/>
                </a:solidFill>
              </a:rPr>
              <a:t>Concurrency control</a:t>
            </a:r>
            <a:r>
              <a:rPr lang="en-US" dirty="0" smtClean="0"/>
              <a:t>: a good implementation allows maximum concurrency while preserving correctness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990000"/>
                </a:solidFill>
              </a:rPr>
              <a:t>Flexible</a:t>
            </a:r>
            <a:r>
              <a:rPr lang="en-US" dirty="0" smtClean="0"/>
              <a:t>: a good implementation must have as few restrictions as practically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and Liveness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46200"/>
            <a:ext cx="7772400" cy="4597400"/>
          </a:xfrm>
          <a:noFill/>
        </p:spPr>
        <p:txBody>
          <a:bodyPr/>
          <a:lstStyle/>
          <a:p>
            <a:r>
              <a:rPr lang="en-US" sz="2000" i="1" dirty="0" smtClean="0">
                <a:solidFill>
                  <a:srgbClr val="FF3300"/>
                </a:solidFill>
              </a:rPr>
              <a:t>Safety property </a:t>
            </a:r>
            <a:r>
              <a:rPr lang="en-US" sz="2000" dirty="0" smtClean="0"/>
              <a:t>: “nothing bad happens”</a:t>
            </a:r>
          </a:p>
          <a:p>
            <a:pPr lvl="1"/>
            <a:r>
              <a:rPr lang="en-US" dirty="0" smtClean="0"/>
              <a:t>holds in every finite execution prefix</a:t>
            </a:r>
          </a:p>
          <a:p>
            <a:pPr lvl="2"/>
            <a:r>
              <a:rPr lang="en-US" dirty="0" smtClean="0"/>
              <a:t>Windows™ never crashes</a:t>
            </a:r>
          </a:p>
          <a:p>
            <a:pPr lvl="2"/>
            <a:r>
              <a:rPr lang="en-US" dirty="0" smtClean="0"/>
              <a:t>a program never produces a wrong answer </a:t>
            </a:r>
          </a:p>
          <a:p>
            <a:endParaRPr lang="en-US" sz="2000" i="1" dirty="0" smtClean="0">
              <a:solidFill>
                <a:srgbClr val="FF3300"/>
              </a:solidFill>
            </a:endParaRPr>
          </a:p>
          <a:p>
            <a:r>
              <a:rPr lang="en-US" sz="2000" i="1" dirty="0" err="1" smtClean="0">
                <a:solidFill>
                  <a:srgbClr val="FF3300"/>
                </a:solidFill>
              </a:rPr>
              <a:t>Liveness</a:t>
            </a:r>
            <a:r>
              <a:rPr lang="en-US" sz="2000" i="1" dirty="0" smtClean="0">
                <a:solidFill>
                  <a:srgbClr val="FF3300"/>
                </a:solidFill>
              </a:rPr>
              <a:t> property</a:t>
            </a:r>
            <a:r>
              <a:rPr lang="en-US" sz="2000" dirty="0" smtClean="0"/>
              <a:t>: “something good eventually happens”</a:t>
            </a:r>
          </a:p>
          <a:p>
            <a:pPr lvl="1"/>
            <a:r>
              <a:rPr lang="en-US" dirty="0" smtClean="0"/>
              <a:t>no partial execution is irremediable</a:t>
            </a:r>
          </a:p>
          <a:p>
            <a:pPr lvl="2"/>
            <a:r>
              <a:rPr lang="en-US" dirty="0" smtClean="0"/>
              <a:t>Windows™ always reboots</a:t>
            </a:r>
          </a:p>
          <a:p>
            <a:pPr lvl="2"/>
            <a:r>
              <a:rPr lang="en-US" dirty="0" smtClean="0"/>
              <a:t>a program eventually terminates</a:t>
            </a:r>
          </a:p>
          <a:p>
            <a:pPr lvl="2"/>
            <a:endParaRPr lang="en-US" dirty="0" smtClean="0"/>
          </a:p>
          <a:p>
            <a:r>
              <a:rPr lang="en-US" sz="2000" dirty="0" smtClean="0"/>
              <a:t>Every property is a combination of a safety property and a </a:t>
            </a:r>
            <a:r>
              <a:rPr lang="en-US" sz="2000" dirty="0" err="1" smtClean="0"/>
              <a:t>liveness</a:t>
            </a:r>
            <a:r>
              <a:rPr lang="en-US" sz="2000" dirty="0" smtClean="0"/>
              <a:t> property - (</a:t>
            </a:r>
            <a:r>
              <a:rPr lang="en-US" sz="2000" dirty="0" err="1" smtClean="0"/>
              <a:t>Alpern</a:t>
            </a:r>
            <a:r>
              <a:rPr lang="en-US" sz="2000" dirty="0" smtClean="0"/>
              <a:t> and Schneider)</a:t>
            </a:r>
          </a:p>
          <a:p>
            <a:endParaRPr lang="en-US" sz="180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and liveness for critical sections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46200"/>
            <a:ext cx="7772400" cy="520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At most k threads are concurrently in the critical section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A. Safety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B. Liveness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C. Both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A thread that wants to enter the critical section, will eventually succeed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A. Safety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B. Liveness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C. Both</a:t>
            </a:r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990000"/>
                </a:solidFill>
              </a:rPr>
              <a:t>Bounded waiting:</a:t>
            </a:r>
            <a:r>
              <a:rPr lang="en-US" sz="2000" smtClean="0"/>
              <a:t> If a thread </a:t>
            </a:r>
            <a:r>
              <a:rPr lang="en-US" sz="2000" i="1" smtClean="0"/>
              <a:t>i</a:t>
            </a:r>
            <a:r>
              <a:rPr lang="en-US" sz="2000" smtClean="0"/>
              <a:t> is in entry section, then there is a bound on the number of times that other threads are allowed to enter the critical section before thread </a:t>
            </a:r>
            <a:r>
              <a:rPr lang="en-US" sz="2000" i="1" smtClean="0"/>
              <a:t>i’</a:t>
            </a:r>
            <a:r>
              <a:rPr lang="en-US" sz="2000" smtClean="0"/>
              <a:t>s</a:t>
            </a:r>
            <a:r>
              <a:rPr lang="en-US" sz="2000" smtClean="0">
                <a:solidFill>
                  <a:srgbClr val="008000"/>
                </a:solidFill>
              </a:rPr>
              <a:t> </a:t>
            </a:r>
            <a:r>
              <a:rPr lang="en-US" sz="2000" smtClean="0"/>
              <a:t>request is granted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A. Safety    B. Liveness    C. Both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0"/>
            <a:ext cx="8153400" cy="771525"/>
          </a:xfrm>
          <a:noFill/>
        </p:spPr>
        <p:txBody>
          <a:bodyPr/>
          <a:lstStyle/>
          <a:p>
            <a:r>
              <a:rPr lang="en-US" smtClean="0"/>
              <a:t>Critical Section: Implementation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391400" cy="54102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Basic idea: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Restrict programming model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Permit access to shared variables only within a critical section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General program structure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Entry section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“Lock” before entering critical section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Wait if already locked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Key point: synchronization may involve wait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Critical section code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Exit section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“Unlock” when leaving the critical section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Object-oriented programming style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Associate a lock with each shared object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Methods that access shared object are critical sections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Acquire/release locks when entering/exiting a method that defines a critical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Thread Coordination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057400"/>
            <a:ext cx="3810000" cy="41148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2000" smtClean="0">
                <a:solidFill>
                  <a:srgbClr val="990000"/>
                </a:solidFill>
              </a:rPr>
              <a:t>Jack</a:t>
            </a:r>
          </a:p>
          <a:p>
            <a:r>
              <a:rPr lang="en-US" sz="2000" smtClean="0"/>
              <a:t>Look in the fridge; out of milk</a:t>
            </a:r>
          </a:p>
          <a:p>
            <a:r>
              <a:rPr lang="en-US" sz="2000" smtClean="0"/>
              <a:t>Leave for store</a:t>
            </a:r>
          </a:p>
          <a:p>
            <a:r>
              <a:rPr lang="en-US" sz="2000" smtClean="0"/>
              <a:t>Arrive at store</a:t>
            </a:r>
          </a:p>
          <a:p>
            <a:r>
              <a:rPr lang="en-US" sz="2000" smtClean="0"/>
              <a:t>Buy milk</a:t>
            </a:r>
          </a:p>
          <a:p>
            <a:r>
              <a:rPr lang="en-US" sz="2000" smtClean="0"/>
              <a:t>Arrive home; put milk away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057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2000" smtClean="0">
                <a:solidFill>
                  <a:srgbClr val="990000"/>
                </a:solidFill>
              </a:rPr>
              <a:t>Jill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Look in fridge; out of milk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Leave for store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Arrive at store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Buy milk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Arrive home; put milk away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Oh, no!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226695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Too much milk!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981200" y="6019800"/>
            <a:ext cx="5295900" cy="446088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Comic Sans MS" pitchFamily="66" charset="0"/>
              </a:rPr>
              <a:t>Fridge and milk are shared data structures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  <p:bldP spid="96260" grpId="0" autoUpdateAnimBg="0"/>
      <p:bldP spid="96262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Formalizing “Too Much Milk”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193800"/>
            <a:ext cx="7772400" cy="505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Shared variables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“Look in the fridge for milk” – check a variable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“Put milk away” – update a variable</a:t>
            </a:r>
          </a:p>
          <a:p>
            <a:pPr lvl="3"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z="2000" smtClean="0"/>
              <a:t>Safety property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At most one person buys milk</a:t>
            </a:r>
          </a:p>
          <a:p>
            <a:pPr lvl="3"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z="2000" smtClean="0"/>
              <a:t>Liveness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Someone buys milk when needed</a:t>
            </a:r>
          </a:p>
          <a:p>
            <a:pPr lvl="3"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z="2000" smtClean="0"/>
              <a:t>How can we solve this problem?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Introducing Locks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16000"/>
            <a:ext cx="8026400" cy="3327400"/>
          </a:xfrm>
        </p:spPr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Locks</a:t>
            </a:r>
            <a:r>
              <a:rPr lang="en-US" dirty="0" smtClean="0"/>
              <a:t> – an API with two methods</a:t>
            </a:r>
          </a:p>
          <a:p>
            <a:pPr lvl="1"/>
            <a:r>
              <a:rPr lang="en-US" dirty="0" smtClean="0"/>
              <a:t>Lock::Acquire() – wait until lock is free, then grab it</a:t>
            </a:r>
          </a:p>
          <a:p>
            <a:pPr lvl="1"/>
            <a:r>
              <a:rPr lang="en-US" dirty="0" smtClean="0"/>
              <a:t>Lock::Release() – release the lock, waking up a waiter, if any</a:t>
            </a:r>
          </a:p>
          <a:p>
            <a:pPr lvl="3"/>
            <a:endParaRPr lang="en-US" sz="1200" dirty="0" smtClean="0"/>
          </a:p>
          <a:p>
            <a:r>
              <a:rPr lang="en-US" dirty="0" smtClean="0"/>
              <a:t>With locks, too much milk problem is very easy!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276600" y="3352800"/>
            <a:ext cx="2438400" cy="1465263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Comic Sans MS" pitchFamily="66" charset="0"/>
              </a:rPr>
              <a:t>Lock</a:t>
            </a:r>
            <a:r>
              <a:rPr lang="en-US" sz="180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800">
                <a:latin typeface="Comic Sans MS" pitchFamily="66" charset="0"/>
              </a:rPr>
              <a:t>Acquire();</a:t>
            </a:r>
          </a:p>
          <a:p>
            <a:pPr>
              <a:defRPr/>
            </a:pPr>
            <a:r>
              <a:rPr lang="en-US" sz="1800">
                <a:latin typeface="Comic Sans MS" pitchFamily="66" charset="0"/>
              </a:rPr>
              <a:t>if (noMilk) {</a:t>
            </a:r>
            <a:endParaRPr lang="en-US" sz="1600">
              <a:solidFill>
                <a:schemeClr val="folHlink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1800">
                <a:latin typeface="Comic Sans MS" pitchFamily="66" charset="0"/>
              </a:rPr>
              <a:t>        buy milk;</a:t>
            </a:r>
          </a:p>
          <a:p>
            <a:pPr>
              <a:defRPr/>
            </a:pPr>
            <a:r>
              <a:rPr lang="en-US" sz="1800">
                <a:latin typeface="Comic Sans MS" pitchFamily="66" charset="0"/>
              </a:rPr>
              <a:t>}</a:t>
            </a:r>
          </a:p>
          <a:p>
            <a:pPr>
              <a:defRPr/>
            </a:pPr>
            <a:r>
              <a:rPr lang="en-US" sz="1800">
                <a:latin typeface="Comic Sans MS" pitchFamily="66" charset="0"/>
              </a:rPr>
              <a:t>Lock</a:t>
            </a:r>
            <a:r>
              <a:rPr lang="en-US" sz="1800">
                <a:latin typeface="Comic Sans MS" pitchFamily="66" charset="0"/>
                <a:sym typeface="Wingdings" pitchFamily="2" charset="2"/>
              </a:rPr>
              <a:t>Release();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1798638" y="5753100"/>
            <a:ext cx="5537200" cy="520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>
                  <a:gamma/>
                  <a:shade val="46275"/>
                  <a:invGamma/>
                </a:srgbClr>
              </a:gs>
              <a:gs pos="50000">
                <a:srgbClr val="CCCCFF"/>
              </a:gs>
              <a:gs pos="100000">
                <a:srgbClr val="CC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How can we implement locks?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7" rIns="92075" bIns="46037" anchor="ctr"/>
          <a:lstStyle/>
          <a:p>
            <a:r>
              <a:rPr lang="en-US" smtClean="0">
                <a:solidFill>
                  <a:srgbClr val="993300"/>
                </a:solidFill>
              </a:rPr>
              <a:t>Atomic Read-Modify-Write (ARMW)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0" y="868363"/>
            <a:ext cx="7772400" cy="5588000"/>
          </a:xfrm>
          <a:noFill/>
        </p:spPr>
        <p:txBody>
          <a:bodyPr lIns="92075" tIns="46037" rIns="92075" bIns="46037"/>
          <a:lstStyle/>
          <a:p>
            <a:pPr marL="1219200" lvl="2" indent="-304800">
              <a:lnSpc>
                <a:spcPct val="90000"/>
              </a:lnSpc>
              <a:buFont typeface="Monotype Sorts" charset="2"/>
              <a:buNone/>
            </a:pPr>
            <a:endParaRPr lang="en-US" sz="1000" smtClean="0"/>
          </a:p>
          <a:p>
            <a:pPr marL="381000" indent="-381000">
              <a:lnSpc>
                <a:spcPct val="90000"/>
              </a:lnSpc>
            </a:pPr>
            <a:r>
              <a:rPr lang="en-US" sz="2000" smtClean="0"/>
              <a:t>For uni- and multi-processor architectures: implement locks using atomic read-modify-write instructions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smtClean="0"/>
              <a:t>Atomically </a:t>
            </a:r>
          </a:p>
          <a:p>
            <a:pPr marL="1219200" lvl="2" indent="-304800">
              <a:lnSpc>
                <a:spcPct val="90000"/>
              </a:lnSpc>
              <a:buFont typeface="Times" pitchFamily="18" charset="0"/>
              <a:buAutoNum type="arabicPeriod"/>
            </a:pPr>
            <a:r>
              <a:rPr lang="en-US" sz="1600" smtClean="0"/>
              <a:t>read a memory location into a register, 	and</a:t>
            </a:r>
          </a:p>
          <a:p>
            <a:pPr marL="1219200" lvl="2" indent="-304800">
              <a:lnSpc>
                <a:spcPct val="90000"/>
              </a:lnSpc>
              <a:buFont typeface="Times" pitchFamily="18" charset="0"/>
              <a:buAutoNum type="arabicPeriod"/>
            </a:pPr>
            <a:r>
              <a:rPr lang="en-US" sz="1600" smtClean="0"/>
              <a:t> write a new value to the location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smtClean="0"/>
              <a:t>Implementing ARMW is tricky in multi-processors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600" smtClean="0"/>
              <a:t>Requires cache coherence hardware.  Caches snoop the memory bus.</a:t>
            </a:r>
          </a:p>
          <a:p>
            <a:pPr marL="1219200" lvl="2" indent="-304800">
              <a:lnSpc>
                <a:spcPct val="90000"/>
              </a:lnSpc>
            </a:pPr>
            <a:endParaRPr lang="en-US" sz="1000" smtClean="0"/>
          </a:p>
          <a:p>
            <a:pPr marL="381000" indent="-381000">
              <a:lnSpc>
                <a:spcPct val="90000"/>
              </a:lnSpc>
            </a:pPr>
            <a:r>
              <a:rPr lang="en-US" sz="2000" smtClean="0"/>
              <a:t>Examples: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smtClean="0"/>
              <a:t>Test&amp;set instructions (most architectures)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600" smtClean="0"/>
              <a:t>Reads a value from memory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600" smtClean="0"/>
              <a:t>Write “1” back to memory location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smtClean="0"/>
              <a:t>Compare &amp; swap (68000), exchange (x86), …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600" smtClean="0"/>
              <a:t>Test the value against some constant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600" smtClean="0"/>
              <a:t>If the test returns true, set value in memory to different value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600" smtClean="0"/>
              <a:t>Report the result of the test in a flag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600" smtClean="0"/>
              <a:t>if [addr] == r1 then [addr] = r2;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Architectural trends that favor multicore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143000"/>
            <a:ext cx="7772400" cy="4902200"/>
          </a:xfrm>
        </p:spPr>
        <p:txBody>
          <a:bodyPr/>
          <a:lstStyle/>
          <a:p>
            <a:r>
              <a:rPr lang="en-US" dirty="0" smtClean="0"/>
              <a:t>Power is a first class design constraint</a:t>
            </a:r>
          </a:p>
          <a:p>
            <a:pPr lvl="1"/>
            <a:r>
              <a:rPr lang="en-US" dirty="0" smtClean="0"/>
              <a:t>Performance per watt the important metric</a:t>
            </a:r>
          </a:p>
          <a:p>
            <a:r>
              <a:rPr lang="en-US" dirty="0" smtClean="0"/>
              <a:t>Leakage power significant with small </a:t>
            </a:r>
            <a:r>
              <a:rPr lang="en-US" dirty="0" err="1" smtClean="0"/>
              <a:t>transisitors</a:t>
            </a:r>
            <a:endParaRPr lang="en-US" dirty="0" smtClean="0"/>
          </a:p>
          <a:p>
            <a:pPr lvl="1"/>
            <a:r>
              <a:rPr lang="en-US" dirty="0" smtClean="0"/>
              <a:t>Chip dissipates power even when idle!</a:t>
            </a:r>
          </a:p>
          <a:p>
            <a:r>
              <a:rPr lang="en-US" dirty="0" smtClean="0"/>
              <a:t>Small transistors fail more frequently</a:t>
            </a:r>
          </a:p>
          <a:p>
            <a:pPr lvl="1"/>
            <a:r>
              <a:rPr lang="en-US" dirty="0" smtClean="0"/>
              <a:t>Lower yield, or CPUs that fail?</a:t>
            </a:r>
          </a:p>
          <a:p>
            <a:r>
              <a:rPr lang="en-US" dirty="0" smtClean="0"/>
              <a:t>Wires are slow</a:t>
            </a:r>
          </a:p>
          <a:p>
            <a:pPr lvl="1"/>
            <a:r>
              <a:rPr lang="en-US" dirty="0" smtClean="0"/>
              <a:t>Light in vacuum can travel ~1m in 1 cycle at 3GHz</a:t>
            </a:r>
          </a:p>
          <a:p>
            <a:r>
              <a:rPr lang="en-US" dirty="0" smtClean="0"/>
              <a:t>Quantum effects</a:t>
            </a:r>
          </a:p>
          <a:p>
            <a:r>
              <a:rPr lang="en-US" dirty="0" smtClean="0"/>
              <a:t>Motivates </a:t>
            </a:r>
            <a:r>
              <a:rPr lang="en-US" dirty="0" err="1" smtClean="0"/>
              <a:t>multicore</a:t>
            </a:r>
            <a:r>
              <a:rPr lang="en-US" dirty="0" smtClean="0"/>
              <a:t> designs (simpler, lower-power cores)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375" y="0"/>
            <a:ext cx="7956550" cy="803275"/>
          </a:xfrm>
        </p:spPr>
        <p:txBody>
          <a:bodyPr/>
          <a:lstStyle/>
          <a:p>
            <a:r>
              <a:rPr lang="en-US" smtClean="0"/>
              <a:t>Using Locks Correctly</a:t>
            </a:r>
            <a:r>
              <a:rPr lang="en-US" sz="2000" smtClean="0"/>
              <a:t>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03338"/>
            <a:ext cx="7772400" cy="5054600"/>
          </a:xfrm>
        </p:spPr>
        <p:txBody>
          <a:bodyPr/>
          <a:lstStyle/>
          <a:p>
            <a:r>
              <a:rPr lang="en-US" smtClean="0"/>
              <a:t>Make sure to release your locks along every possible execution path.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unsigned long flags;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local_irq_save( flags );  // Disable &amp; save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  …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  if(somethingBad) {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     local_irq_restore( flags );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     return ERROR_BAD_THING;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  }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  …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local_irq_restore( flags ); // Reenable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return 0;</a:t>
            </a:r>
          </a:p>
          <a:p>
            <a:endParaRPr lang="en-US" b="1" smtClean="0"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7375" y="0"/>
            <a:ext cx="7956550" cy="803275"/>
          </a:xfrm>
        </p:spPr>
        <p:txBody>
          <a:bodyPr/>
          <a:lstStyle/>
          <a:p>
            <a:r>
              <a:rPr lang="en-US" smtClean="0"/>
              <a:t>Using Locks Correctly</a:t>
            </a:r>
            <a:r>
              <a:rPr lang="en-US" sz="2000" smtClean="0"/>
              <a:t>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03338"/>
            <a:ext cx="7772400" cy="5054600"/>
          </a:xfrm>
        </p:spPr>
        <p:txBody>
          <a:bodyPr/>
          <a:lstStyle/>
          <a:p>
            <a:r>
              <a:rPr lang="en-US" smtClean="0"/>
              <a:t>Java provides convenient mechanism.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import java.util.concurrent.locks.ReentrantLock;</a:t>
            </a:r>
          </a:p>
          <a:p>
            <a:pPr lvl="1">
              <a:buFont typeface="Wingdings" pitchFamily="2" charset="2"/>
              <a:buNone/>
            </a:pPr>
            <a:endParaRPr lang="en-US" b="1" smtClean="0">
              <a:solidFill>
                <a:srgbClr val="990000"/>
              </a:solidFill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aLock.lock();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try {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   …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} finally {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   aLock.unlock();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}</a:t>
            </a:r>
          </a:p>
          <a:p>
            <a:pPr lvl="1">
              <a:buFont typeface="Wingdings" pitchFamily="2" charset="2"/>
              <a:buNone/>
            </a:pPr>
            <a:r>
              <a:rPr lang="en-US" b="1" smtClean="0">
                <a:solidFill>
                  <a:srgbClr val="990000"/>
                </a:solidFill>
                <a:latin typeface="Courier New" pitchFamily="49" charset="0"/>
              </a:rPr>
              <a:t>return 0;</a:t>
            </a:r>
          </a:p>
          <a:p>
            <a:endParaRPr lang="en-US" b="1" smtClean="0">
              <a:latin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Implementing Locks: Summary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46200"/>
            <a:ext cx="7772400" cy="4711700"/>
          </a:xfrm>
        </p:spPr>
        <p:txBody>
          <a:bodyPr/>
          <a:lstStyle/>
          <a:p>
            <a:r>
              <a:rPr lang="en-US" smtClean="0"/>
              <a:t>Locks are higher-level programming abstraction</a:t>
            </a:r>
          </a:p>
          <a:p>
            <a:pPr lvl="1"/>
            <a:r>
              <a:rPr lang="en-US" smtClean="0"/>
              <a:t>Mutual exclusion can be implemented using locks</a:t>
            </a:r>
          </a:p>
          <a:p>
            <a:pPr lvl="1"/>
            <a:endParaRPr lang="en-US" smtClean="0"/>
          </a:p>
          <a:p>
            <a:r>
              <a:rPr lang="en-US" smtClean="0"/>
              <a:t>Lock implementation generally requires some level of hardware support</a:t>
            </a:r>
          </a:p>
          <a:p>
            <a:pPr lvl="1"/>
            <a:r>
              <a:rPr lang="en-US" smtClean="0"/>
              <a:t>Atomic read-modify-write instructions</a:t>
            </a:r>
          </a:p>
          <a:p>
            <a:pPr lvl="2"/>
            <a:r>
              <a:rPr lang="en-US" smtClean="0"/>
              <a:t>Uni- and multi-processor architectures</a:t>
            </a:r>
          </a:p>
          <a:p>
            <a:endParaRPr lang="en-US" smtClean="0"/>
          </a:p>
          <a:p>
            <a:r>
              <a:rPr lang="en-US" smtClean="0"/>
              <a:t>Locks are good for mutual exclusion but weak for coordination, e.g., producer/consumer patterns.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Fine-grain locks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Greater concurrency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Greater code complexity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Potential deadlocks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Not </a:t>
            </a:r>
            <a:r>
              <a:rPr lang="en-US" sz="1600" dirty="0" err="1" smtClean="0">
                <a:solidFill>
                  <a:srgbClr val="FF0000"/>
                </a:solidFill>
              </a:rPr>
              <a:t>composable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Potential data races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Which lock to lock?</a:t>
            </a:r>
          </a:p>
          <a:p>
            <a:pPr lvl="1"/>
            <a:endParaRPr lang="en-US" sz="1800" dirty="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Locks are Hard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503238" y="3743325"/>
            <a:ext cx="4191000" cy="2563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b="1">
                <a:latin typeface="Courier New" pitchFamily="49" charset="0"/>
                <a:ea typeface="ＭＳ Ｐゴシック" pitchFamily="-32" charset="-128"/>
              </a:rPr>
              <a:t>// WITH FINE-GRAIN LOCKS</a:t>
            </a:r>
          </a:p>
          <a:p>
            <a:r>
              <a:rPr lang="en-US" sz="1800" b="1">
                <a:latin typeface="Courier New" pitchFamily="49" charset="0"/>
                <a:ea typeface="ＭＳ Ｐゴシック" pitchFamily="-32" charset="-128"/>
              </a:rPr>
              <a:t>void move(T s, T d, Obj key){</a:t>
            </a:r>
          </a:p>
          <a:p>
            <a:r>
              <a:rPr lang="en-US" sz="1800" b="1">
                <a:latin typeface="Courier New" pitchFamily="49" charset="0"/>
                <a:ea typeface="ＭＳ Ｐゴシック" pitchFamily="-32" charset="-128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 pitchFamily="49" charset="0"/>
                <a:ea typeface="ＭＳ Ｐゴシック" pitchFamily="-32" charset="-128"/>
              </a:rPr>
              <a:t>LOCK(s);</a:t>
            </a:r>
          </a:p>
          <a:p>
            <a:r>
              <a:rPr lang="en-US" sz="1800" b="1">
                <a:solidFill>
                  <a:srgbClr val="FF0000"/>
                </a:solidFill>
                <a:latin typeface="Courier New" pitchFamily="49" charset="0"/>
                <a:ea typeface="ＭＳ Ｐゴシック" pitchFamily="-32" charset="-128"/>
              </a:rPr>
              <a:t>  LOCK(d);</a:t>
            </a:r>
          </a:p>
          <a:p>
            <a:r>
              <a:rPr lang="en-US" sz="1800" b="1">
                <a:latin typeface="Courier New" pitchFamily="49" charset="0"/>
                <a:ea typeface="ＭＳ Ｐゴシック" pitchFamily="-32" charset="-128"/>
              </a:rPr>
              <a:t>  tmp = s.remove(key);</a:t>
            </a:r>
          </a:p>
          <a:p>
            <a:r>
              <a:rPr lang="en-US" sz="1800" b="1">
                <a:latin typeface="Courier New" pitchFamily="49" charset="0"/>
                <a:ea typeface="ＭＳ Ｐゴシック" pitchFamily="-32" charset="-128"/>
              </a:rPr>
              <a:t>  d.insert(key, tmp);</a:t>
            </a:r>
          </a:p>
          <a:p>
            <a:r>
              <a:rPr lang="en-US" sz="1800" b="1">
                <a:latin typeface="Courier New" pitchFamily="49" charset="0"/>
                <a:ea typeface="ＭＳ Ｐゴシック" pitchFamily="-32" charset="-128"/>
              </a:rPr>
              <a:t>  </a:t>
            </a:r>
            <a:r>
              <a:rPr lang="en-US" sz="1800" b="1">
                <a:solidFill>
                  <a:srgbClr val="FF0000"/>
                </a:solidFill>
                <a:latin typeface="Courier New" pitchFamily="49" charset="0"/>
                <a:ea typeface="ＭＳ Ｐゴシック" pitchFamily="-32" charset="-128"/>
              </a:rPr>
              <a:t>UNLOCK(d);</a:t>
            </a:r>
          </a:p>
          <a:p>
            <a:r>
              <a:rPr lang="en-US" sz="1800" b="1">
                <a:solidFill>
                  <a:srgbClr val="FF0000"/>
                </a:solidFill>
                <a:latin typeface="Courier New" pitchFamily="49" charset="0"/>
                <a:ea typeface="ＭＳ Ｐゴシック" pitchFamily="-32" charset="-128"/>
              </a:rPr>
              <a:t>  UNLOCK(s);</a:t>
            </a:r>
          </a:p>
          <a:p>
            <a:r>
              <a:rPr lang="en-US" sz="1800" b="1">
                <a:latin typeface="Courier New" pitchFamily="49" charset="0"/>
                <a:ea typeface="ＭＳ Ｐゴシック" pitchFamily="-32" charset="-128"/>
              </a:rPr>
              <a:t>}</a:t>
            </a:r>
            <a:endParaRPr lang="en-US" sz="1800" b="1">
              <a:latin typeface="Times New Roman" pitchFamily="18" charset="0"/>
              <a:ea typeface="ＭＳ Ｐゴシック" pitchFamily="-32" charset="-128"/>
            </a:endParaRP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5486400" y="549751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  <a:ea typeface="ＭＳ Ｐゴシック" pitchFamily="-32" charset="-128"/>
              </a:rPr>
              <a:t>DEADLOCK!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00600" y="4278312"/>
            <a:ext cx="4038600" cy="1052512"/>
            <a:chOff x="336" y="2880"/>
            <a:chExt cx="2544" cy="663"/>
          </a:xfrm>
        </p:grpSpPr>
        <p:sp>
          <p:nvSpPr>
            <p:cNvPr id="14344" name="Text Box 6"/>
            <p:cNvSpPr txBox="1">
              <a:spLocks noChangeArrowheads="1"/>
            </p:cNvSpPr>
            <p:nvPr/>
          </p:nvSpPr>
          <p:spPr bwMode="auto">
            <a:xfrm>
              <a:off x="336" y="3024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Courier New" pitchFamily="49" charset="0"/>
                  <a:ea typeface="ＭＳ Ｐゴシック" pitchFamily="-32" charset="-128"/>
                </a:rPr>
                <a:t>move(a, b, key1);</a:t>
              </a:r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1200" y="3312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Courier New" pitchFamily="49" charset="0"/>
                  <a:ea typeface="ＭＳ Ｐゴシック" pitchFamily="-32" charset="-128"/>
                </a:rPr>
                <a:t>move(b, a, key2);</a:t>
              </a:r>
            </a:p>
          </p:txBody>
        </p:sp>
        <p:sp>
          <p:nvSpPr>
            <p:cNvPr id="14346" name="Text Box 8"/>
            <p:cNvSpPr txBox="1">
              <a:spLocks noChangeArrowheads="1"/>
            </p:cNvSpPr>
            <p:nvPr/>
          </p:nvSpPr>
          <p:spPr bwMode="auto">
            <a:xfrm>
              <a:off x="624" y="2880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charset="0"/>
                  <a:ea typeface="ＭＳ Ｐゴシック" pitchFamily="-32" charset="-128"/>
                </a:rPr>
                <a:t>Thread 0</a:t>
              </a:r>
            </a:p>
          </p:txBody>
        </p:sp>
        <p:sp>
          <p:nvSpPr>
            <p:cNvPr id="14347" name="Text Box 9"/>
            <p:cNvSpPr txBox="1">
              <a:spLocks noChangeArrowheads="1"/>
            </p:cNvSpPr>
            <p:nvPr/>
          </p:nvSpPr>
          <p:spPr bwMode="auto">
            <a:xfrm>
              <a:off x="2112" y="2901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Arial" charset="0"/>
                  <a:ea typeface="ＭＳ Ｐゴシック" pitchFamily="-32" charset="-128"/>
                </a:rPr>
                <a:t>Thread 1</a:t>
              </a:r>
            </a:p>
          </p:txBody>
        </p:sp>
      </p:grpSp>
      <p:sp>
        <p:nvSpPr>
          <p:cNvPr id="14342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 smtClean="0"/>
              <a:t>Coarse-grain locks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Simple to develop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Easy to avoid deadlock</a:t>
            </a:r>
          </a:p>
          <a:p>
            <a:pPr lvl="1"/>
            <a:r>
              <a:rPr lang="en-US" sz="1800" dirty="0" smtClean="0">
                <a:solidFill>
                  <a:srgbClr val="00B050"/>
                </a:solidFill>
              </a:rPr>
              <a:t>Few data races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Limited concurrency</a:t>
            </a:r>
            <a:r>
              <a:rPr lang="en-US" sz="18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2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Monitors &amp; Condition Variables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46200"/>
            <a:ext cx="7772400" cy="505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Three operations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Wait()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Release lock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Go to sleep 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Reacquire lock upon return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Notify()  (historically called Signal())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Wake up a waiter, if any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NotifyAll() (historically called Broadcast())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Wake up all the waiters</a:t>
            </a:r>
          </a:p>
          <a:p>
            <a:pPr lvl="2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2000" smtClean="0"/>
              <a:t>Implementation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Requires a per-condition variable queue to be maintained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Threads waiting for the condition wait for a notify() </a:t>
            </a:r>
          </a:p>
          <a:p>
            <a:pPr>
              <a:lnSpc>
                <a:spcPct val="90000"/>
              </a:lnSpc>
            </a:pPr>
            <a:endParaRPr lang="en-US" sz="200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sym typeface="Wingdings" pitchFamily="2" charset="2"/>
              </a:rPr>
              <a:t>Butler Lampson and David Redell, “Experience with Processes and Monitors in Mesa.”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8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143000"/>
            <a:ext cx="7772400" cy="5219700"/>
          </a:xfrm>
        </p:spPr>
        <p:txBody>
          <a:bodyPr/>
          <a:lstStyle/>
          <a:p>
            <a:r>
              <a:rPr lang="en-US" sz="2000" smtClean="0"/>
              <a:t>Non-deterministic order of thread execution </a:t>
            </a:r>
            <a:r>
              <a:rPr lang="en-US" sz="2000" smtClean="0">
                <a:sym typeface="Wingdings" pitchFamily="2" charset="2"/>
              </a:rPr>
              <a:t> concurrency problems</a:t>
            </a:r>
            <a:endParaRPr lang="en-US" sz="2000" smtClean="0"/>
          </a:p>
          <a:p>
            <a:pPr lvl="1"/>
            <a:r>
              <a:rPr lang="en-US" sz="1800" smtClean="0"/>
              <a:t>Multiprocessing</a:t>
            </a:r>
          </a:p>
          <a:p>
            <a:pPr lvl="2"/>
            <a:r>
              <a:rPr lang="en-US" sz="1600" smtClean="0"/>
              <a:t>A system may contain multiple processors </a:t>
            </a:r>
            <a:r>
              <a:rPr lang="en-US" sz="1600" smtClean="0">
                <a:sym typeface="Wingdings" pitchFamily="2" charset="2"/>
              </a:rPr>
              <a:t> cooperating threads/processes can execute simultaneously</a:t>
            </a:r>
          </a:p>
          <a:p>
            <a:pPr lvl="1"/>
            <a:r>
              <a:rPr lang="en-US" sz="1800" smtClean="0"/>
              <a:t>Multi-programming</a:t>
            </a:r>
          </a:p>
          <a:p>
            <a:pPr lvl="2"/>
            <a:r>
              <a:rPr lang="en-US" sz="1600" smtClean="0"/>
              <a:t>Thread/process execution can be interleaved because of time-slicing</a:t>
            </a:r>
          </a:p>
          <a:p>
            <a:pPr lvl="2"/>
            <a:endParaRPr lang="en-US" sz="1600" smtClean="0"/>
          </a:p>
          <a:p>
            <a:r>
              <a:rPr lang="en-US" sz="2000" smtClean="0"/>
              <a:t>Goal: Ensure that your concurrent program works under ALL possible interleaving</a:t>
            </a:r>
          </a:p>
          <a:p>
            <a:pPr lvl="3"/>
            <a:endParaRPr lang="en-US" sz="1400" smtClean="0"/>
          </a:p>
          <a:p>
            <a:r>
              <a:rPr lang="en-US" sz="2000" smtClean="0"/>
              <a:t>Define synchronization constructs and programming style for developing concurrent programs</a:t>
            </a:r>
          </a:p>
          <a:p>
            <a:pPr lvl="2"/>
            <a:r>
              <a:rPr lang="en-US" sz="1600" smtClean="0"/>
              <a:t>Locks </a:t>
            </a:r>
            <a:r>
              <a:rPr lang="en-US" sz="1600" smtClean="0">
                <a:sym typeface="Wingdings" pitchFamily="2" charset="2"/>
              </a:rPr>
              <a:t> provide mutual exclusion</a:t>
            </a:r>
          </a:p>
          <a:p>
            <a:pPr lvl="2"/>
            <a:r>
              <a:rPr lang="en-US" sz="1600" smtClean="0"/>
              <a:t>Condition variables </a:t>
            </a:r>
            <a:r>
              <a:rPr lang="en-US" sz="1600" smtClean="0">
                <a:sym typeface="Wingdings" pitchFamily="2" charset="2"/>
              </a:rPr>
              <a:t> provide conditional synchronization</a:t>
            </a:r>
          </a:p>
          <a:p>
            <a:pPr lvl="2"/>
            <a:endParaRPr lang="en-US" sz="1600" smtClean="0"/>
          </a:p>
          <a:p>
            <a:endParaRPr lang="en-US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Resources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46200"/>
            <a:ext cx="7772400" cy="4902200"/>
          </a:xfrm>
        </p:spPr>
        <p:txBody>
          <a:bodyPr/>
          <a:lstStyle/>
          <a:p>
            <a:r>
              <a:rPr lang="en-US" smtClean="0"/>
              <a:t>Sun’s Java documentation</a:t>
            </a:r>
          </a:p>
          <a:p>
            <a:pPr lvl="1"/>
            <a:r>
              <a:rPr lang="en-US" smtClean="0">
                <a:hlinkClick r:id="rId2"/>
              </a:rPr>
              <a:t>http://java.sun.com/javase/6/docs/api/</a:t>
            </a:r>
            <a:endParaRPr lang="en-US" smtClean="0"/>
          </a:p>
          <a:p>
            <a:pPr lvl="1"/>
            <a:r>
              <a:rPr lang="en-US" smtClean="0"/>
              <a:t>http://java.sun.com/docs/books/tutorial/essential/concurrency/</a:t>
            </a:r>
          </a:p>
          <a:p>
            <a:r>
              <a:rPr lang="en-US" smtClean="0"/>
              <a:t>Modern Operating Systems (3rd Edition)</a:t>
            </a:r>
            <a:br>
              <a:rPr lang="en-US" smtClean="0"/>
            </a:br>
            <a:r>
              <a:rPr lang="en-US" smtClean="0"/>
              <a:t>by </a:t>
            </a:r>
            <a:r>
              <a:rPr lang="en-US" smtClean="0">
                <a:hlinkClick r:id="rId3"/>
              </a:rPr>
              <a:t>Andrew Tanenbaum</a:t>
            </a:r>
            <a:r>
              <a:rPr lang="en-US" smtClean="0"/>
              <a:t> (ISBN-10: 0136006639)</a:t>
            </a:r>
          </a:p>
          <a:p>
            <a:r>
              <a:rPr lang="en-US" smtClean="0"/>
              <a:t>Operating System Concepts with Java </a:t>
            </a:r>
            <a:br>
              <a:rPr lang="en-US" smtClean="0"/>
            </a:br>
            <a:r>
              <a:rPr lang="en-US" smtClean="0"/>
              <a:t>by </a:t>
            </a:r>
            <a:r>
              <a:rPr lang="en-US" smtClean="0">
                <a:hlinkClick r:id="rId4"/>
              </a:rPr>
              <a:t>Abraham Silberschatz</a:t>
            </a:r>
            <a:r>
              <a:rPr lang="en-US" smtClean="0"/>
              <a:t>, </a:t>
            </a:r>
            <a:r>
              <a:rPr lang="en-US" smtClean="0">
                <a:hlinkClick r:id="rId5"/>
              </a:rPr>
              <a:t>Peter Baer Galvin</a:t>
            </a:r>
            <a:r>
              <a:rPr lang="en-US" smtClean="0"/>
              <a:t>, </a:t>
            </a:r>
            <a:r>
              <a:rPr lang="en-US" smtClean="0">
                <a:hlinkClick r:id="rId6"/>
              </a:rPr>
              <a:t>Greg Gagne</a:t>
            </a:r>
            <a:r>
              <a:rPr lang="en-US" smtClean="0"/>
              <a:t>  (ISBN-10: 047176907X)</a:t>
            </a:r>
          </a:p>
          <a:p>
            <a:r>
              <a:rPr lang="en-US" i="1" smtClean="0"/>
              <a:t>Concurrent Programming in Java: Design Principles and Patterns</a:t>
            </a:r>
            <a:r>
              <a:rPr lang="en-US" smtClean="0"/>
              <a:t> by </a:t>
            </a:r>
            <a:r>
              <a:rPr lang="en-US" smtClean="0">
                <a:hlinkClick r:id="rId7"/>
              </a:rPr>
              <a:t>Doug Lea</a:t>
            </a:r>
            <a:r>
              <a:rPr lang="en-US" smtClean="0"/>
              <a:t> (ISBN-10: 0201310090)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Multicores are here, and coming fast!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25850" y="1663700"/>
            <a:ext cx="2384425" cy="1982788"/>
          </a:xfrm>
          <a:noFill/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299200" y="1673225"/>
            <a:ext cx="2286000" cy="1958975"/>
          </a:xfr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794125" y="4303713"/>
            <a:ext cx="166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  <a:ea typeface="ＭＳ Ｐゴシック" pitchFamily="-32" charset="-128"/>
              </a:rPr>
              <a:t>Sun Rock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6238" y="4922838"/>
            <a:ext cx="84169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-32" charset="-128"/>
              </a:rPr>
              <a:t>“[AMD] quad-core processors … are just the beginning….”</a:t>
            </a:r>
          </a:p>
          <a:p>
            <a:r>
              <a:rPr lang="en-US">
                <a:latin typeface="Arial" charset="0"/>
                <a:ea typeface="ＭＳ Ｐゴシック" pitchFamily="-32" charset="-128"/>
              </a:rPr>
              <a:t>	http://www.amd.com</a:t>
            </a:r>
          </a:p>
          <a:p>
            <a:r>
              <a:rPr lang="en-US">
                <a:latin typeface="Arial" charset="0"/>
                <a:ea typeface="ＭＳ Ｐゴシック" pitchFamily="-32" charset="-128"/>
              </a:rPr>
              <a:t>“Intel has more than 15 multi-core related projects underway”</a:t>
            </a:r>
          </a:p>
          <a:p>
            <a:r>
              <a:rPr lang="en-US">
                <a:latin typeface="Arial" charset="0"/>
                <a:ea typeface="ＭＳ Ｐゴシック" pitchFamily="-32" charset="-128"/>
              </a:rPr>
              <a:t>	http://www.intel.com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276975" y="4302125"/>
            <a:ext cx="226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-32" charset="-128"/>
              </a:rPr>
              <a:t>Intel TeraFLOP</a:t>
            </a:r>
          </a:p>
        </p:txBody>
      </p:sp>
      <p:pic>
        <p:nvPicPr>
          <p:cNvPr id="11272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812800" y="1673225"/>
            <a:ext cx="2438400" cy="1958975"/>
          </a:xfr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11213" y="4303713"/>
            <a:ext cx="243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-32" charset="-128"/>
              </a:rPr>
              <a:t>AMD Quad Core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25500" y="990600"/>
            <a:ext cx="2290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-32" charset="-128"/>
              </a:rPr>
              <a:t>4 cores in 2008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473450" y="990600"/>
            <a:ext cx="280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  <a:ea typeface="ＭＳ Ｐゴシック" pitchFamily="-32" charset="-128"/>
              </a:rPr>
              <a:t>16 cores in 2009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149975" y="990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ＭＳ Ｐゴシック" pitchFamily="-32" charset="-128"/>
              </a:rPr>
              <a:t>80 cores in 20??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Houston, We have a problem!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 multiple programs only goes so far</a:t>
            </a:r>
          </a:p>
          <a:p>
            <a:r>
              <a:rPr lang="en-US" dirty="0" smtClean="0"/>
              <a:t>How does one application take advantage of multiple cores?</a:t>
            </a:r>
          </a:p>
          <a:p>
            <a:pPr lvl="1"/>
            <a:r>
              <a:rPr lang="en-US" dirty="0" smtClean="0"/>
              <a:t>Parallel programming is a hard problem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Even systems programmers find it challenging</a:t>
            </a:r>
          </a:p>
          <a:p>
            <a:pPr lvl="2">
              <a:buFont typeface="Monotype Sorts" charset="2"/>
              <a:buNone/>
            </a:pPr>
            <a:r>
              <a:rPr lang="en-US" dirty="0" smtClean="0"/>
              <a:t>“Blocking on a </a:t>
            </a:r>
            <a:r>
              <a:rPr lang="en-US" dirty="0" err="1" smtClean="0"/>
              <a:t>mutex</a:t>
            </a:r>
            <a:r>
              <a:rPr lang="en-US" dirty="0" smtClean="0"/>
              <a:t> is a surprisingly delicate dance” </a:t>
            </a:r>
          </a:p>
          <a:p>
            <a:pPr lvl="2">
              <a:buFont typeface="Monotype Sorts" charset="2"/>
              <a:buNone/>
            </a:pPr>
            <a:r>
              <a:rPr lang="en-US" dirty="0" smtClean="0"/>
              <a:t>		—</a:t>
            </a:r>
            <a:r>
              <a:rPr lang="en-US" dirty="0" err="1" smtClean="0"/>
              <a:t>OpenSolaris</a:t>
            </a:r>
            <a:r>
              <a:rPr lang="en-US" dirty="0" smtClean="0"/>
              <a:t>, </a:t>
            </a:r>
            <a:r>
              <a:rPr lang="en-US" dirty="0" err="1" smtClean="0"/>
              <a:t>mutex.c</a:t>
            </a:r>
            <a:endParaRPr lang="en-US" dirty="0" smtClean="0"/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What about Visual Basic programmers?</a:t>
            </a:r>
          </a:p>
          <a:p>
            <a:pPr lvl="2">
              <a:buFont typeface="Monotype Sorts" charset="2"/>
              <a:buNone/>
            </a:pPr>
            <a:r>
              <a:rPr lang="en-US" dirty="0" smtClean="0"/>
              <a:t>“The distant threat has come to pass…..parallel computers are the inexorable next step in the evolution of computers.”</a:t>
            </a:r>
          </a:p>
          <a:p>
            <a:pPr lvl="2">
              <a:buFont typeface="Monotype Sorts" charset="2"/>
              <a:buNone/>
            </a:pPr>
            <a:r>
              <a:rPr lang="en-US" dirty="0" smtClean="0"/>
              <a:t>		— James </a:t>
            </a:r>
            <a:r>
              <a:rPr lang="en-US" dirty="0" err="1" smtClean="0"/>
              <a:t>Larus</a:t>
            </a:r>
            <a:r>
              <a:rPr lang="en-US" dirty="0" smtClean="0"/>
              <a:t>, Microsoft Research</a:t>
            </a:r>
            <a:br>
              <a:rPr lang="en-US" dirty="0" smtClean="0"/>
            </a:br>
            <a:r>
              <a:rPr lang="en-US" dirty="0" smtClean="0"/>
              <a:t>		In </a:t>
            </a:r>
            <a:r>
              <a:rPr lang="en-US" i="1" dirty="0" smtClean="0"/>
              <a:t>Transactional Memory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Morgan &amp; Claypool Publishers, 2007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hard about parallel programming?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#1: Little experience</a:t>
            </a:r>
          </a:p>
          <a:p>
            <a:pPr lvl="1"/>
            <a:r>
              <a:rPr lang="en-US" dirty="0" smtClean="0"/>
              <a:t>Most application programmers have never written or substantially modified a significant parallel program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Answer #2: Poor programming models</a:t>
            </a:r>
          </a:p>
          <a:p>
            <a:pPr lvl="1"/>
            <a:r>
              <a:rPr lang="en-US" dirty="0" smtClean="0"/>
              <a:t>Primitive synchronization mechanisms </a:t>
            </a:r>
          </a:p>
          <a:p>
            <a:pPr lvl="1"/>
            <a:r>
              <a:rPr lang="en-US" dirty="0" smtClean="0"/>
              <a:t>Haven’t changed significantly in 50 years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Answer #3: People think sequentially</a:t>
            </a:r>
          </a:p>
          <a:p>
            <a:pPr lvl="1"/>
            <a:r>
              <a:rPr lang="en-US" dirty="0" smtClean="0"/>
              <a:t>Programming models approximate sequential execution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performance with more processors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990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5257800"/>
            <a:ext cx="7839075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charset="2"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latin typeface="+mn-lt"/>
              </a:rPr>
              <a:t>Not scalable: Most current programs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charset="2"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Moderate: The hope for the future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charset="2"/>
              <a:buBlip>
                <a:blip r:embed="rId3"/>
              </a:buBlip>
              <a:tabLst/>
              <a:defRPr/>
            </a:pPr>
            <a:r>
              <a:rPr lang="en-US" sz="2000" kern="0" dirty="0" smtClean="0">
                <a:latin typeface="+mn-lt"/>
              </a:rPr>
              <a:t>Scalable: Scientific codes, some graphics, server workloads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4C453BF449F44B586A03156042DF279"/>
  <p:tag name="SLIDEID" val="D4C453BF449F44B586A03156042DF279"/>
  <p:tag name="SLIDEORDER" val="1"/>
  <p:tag name="SLIDETYPE" val="Q"/>
  <p:tag name="DEMOGRAPHIC" val="False"/>
  <p:tag name="SPEEDSCORING" val="False"/>
  <p:tag name="RESPONSESGATHERED" val="True"/>
  <p:tag name="TOTALRESPONSES" val="47"/>
  <p:tag name="SLICED" val="False"/>
  <p:tag name="RESPONSES" val="USB[UTA999],1,65,1;1;1;2;1;1;1;2;1;1;1;1;1;1;1;1;1;1;1;1;1;1;1;1;1;1;2;1;1;1;1;1;1;1;2;1;2;1;2;2;1;2;1;2;1;1;2;-;-;-;-;-;-;-;-;-;-;-;-;-;-;-;-;-;-;"/>
  <p:tag name="CHARTSTRINGSTD" val="37 10"/>
  <p:tag name="CHARTSTRINGREV" val="10 37"/>
  <p:tag name="CHARTSTRINGSTDPER" val="0.787234042553192 0.212765957446809"/>
  <p:tag name="CHARTSTRINGREVPER" val="0.212765957446809 0.787234042553192"/>
  <p:tag name="QUESTIONALIAS" val="Context switch time for which entity is greater?"/>
  <p:tag name="ANSWERSALIAS" val="Process¤Threa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15"/>
  <p:tag name="FONTSIZE" val="24"/>
  <p:tag name="BULLETTYPE" val="ppBulletArabicPerio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FlagPole"/>
  <p:tag name="STYL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A95EFA6C5B64DEBAE11CF6E6ECFFF9F"/>
  <p:tag name="SLIDEID" val="6A95EFA6C5B64DEBAE11CF6E6ECFFF9F"/>
  <p:tag name="SLIDEORDER" val="1"/>
  <p:tag name="SLIDETYPE" val="Q"/>
  <p:tag name="DEMOGRAPHIC" val="False"/>
  <p:tag name="SPEEDSCORING" val="False"/>
  <p:tag name="RESPONSESGATHERED" val="True"/>
  <p:tag name="TOTALRESPONSES" val="46"/>
  <p:tag name="SLICED" val="False"/>
  <p:tag name="RESPONSES" val="USB[UTA999],1,65,2;1;1;-;2;2;1;1;2;2;2;2;1;1;1;1;1;1;1;2;2;1;1;2;1;1;1;1;1;1;2;2;1;2;2;1;1;2;1;2;1;1;2;2;1;1;1;-;-;-;-;-;-;-;-;-;-;-;-;-;-;-;-;-;-;"/>
  <p:tag name="CHARTSTRINGSTD" val="28 18"/>
  <p:tag name="CHARTSTRINGREV" val="18 28"/>
  <p:tag name="CHARTSTRINGSTDPER" val="0.608695652173913 0.391304347826087"/>
  <p:tag name="CHARTSTRINGREVPER" val="0.391304347826087 0.608695652173913"/>
  <p:tag name="QUESTIONALIAS" val="Threads have the same scheduling states as processes"/>
  <p:tag name="ANSWERSALIAS" val="True¤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11"/>
  <p:tag name="FONTSIZE" val="24"/>
  <p:tag name="BULLETTYPE" val="ppBulletArabicPerio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5.AdvancedScheduling">
  <a:themeElements>
    <a:clrScheme name="">
      <a:dk1>
        <a:srgbClr val="000099"/>
      </a:dk1>
      <a:lt1>
        <a:srgbClr val="FFFFFF"/>
      </a:lt1>
      <a:dk2>
        <a:srgbClr val="FFFFCC"/>
      </a:dk2>
      <a:lt2>
        <a:srgbClr val="B2B2B2"/>
      </a:lt2>
      <a:accent1>
        <a:srgbClr val="CCFFFF"/>
      </a:accent1>
      <a:accent2>
        <a:srgbClr val="99FFCC"/>
      </a:accent2>
      <a:accent3>
        <a:srgbClr val="FFFFFF"/>
      </a:accent3>
      <a:accent4>
        <a:srgbClr val="000082"/>
      </a:accent4>
      <a:accent5>
        <a:srgbClr val="E2FFFF"/>
      </a:accent5>
      <a:accent6>
        <a:srgbClr val="8AE7B9"/>
      </a:accent6>
      <a:hlink>
        <a:srgbClr val="660066"/>
      </a:hlink>
      <a:folHlink>
        <a:srgbClr val="0066FF"/>
      </a:folHlink>
    </a:clrScheme>
    <a:fontScheme name="5.AdvancedScheduling">
      <a:majorFont>
        <a:latin typeface="Lucida Calligraphy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5.AdvancedSchedu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AdvancedSchedul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.AdvancedSchedul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AdvancedSchedul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AdvancedSchedul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AdvancedSchedul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.AdvancedSchedul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D:\Teaching\CS372\Harrick\Slides\5.AdvancedScheduling.ppt</Template>
  <TotalTime>11311</TotalTime>
  <Words>3298</Words>
  <Application>Microsoft PowerPoint</Application>
  <PresentationFormat>On-screen Show (4:3)</PresentationFormat>
  <Paragraphs>697</Paragraphs>
  <Slides>56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5.AdvancedScheduling</vt:lpstr>
      <vt:lpstr>Chart</vt:lpstr>
      <vt:lpstr>Slide 1</vt:lpstr>
      <vt:lpstr>Uniprocessor Performance Not Scaling</vt:lpstr>
      <vt:lpstr>Power and heat lay waste to processor makers</vt:lpstr>
      <vt:lpstr>What about Moore’s law?</vt:lpstr>
      <vt:lpstr>Architectural trends that favor multicore</vt:lpstr>
      <vt:lpstr>Multicores are here, and coming fast!</vt:lpstr>
      <vt:lpstr>Houston, We have a problem!</vt:lpstr>
      <vt:lpstr>What’s hard about parallel programming?</vt:lpstr>
      <vt:lpstr>Application performance with more processors</vt:lpstr>
      <vt:lpstr>Slide 10</vt:lpstr>
      <vt:lpstr>What is a Process?</vt:lpstr>
      <vt:lpstr>Program to Process</vt:lpstr>
      <vt:lpstr>Process in Memory</vt:lpstr>
      <vt:lpstr>Keeping track of a process</vt:lpstr>
      <vt:lpstr>Anatomy of a Process</vt:lpstr>
      <vt:lpstr>Process Life Cycle</vt:lpstr>
      <vt:lpstr>From Processes to Threads</vt:lpstr>
      <vt:lpstr>Processes, Threads and Processors</vt:lpstr>
      <vt:lpstr>Processes and Threads</vt:lpstr>
      <vt:lpstr>Introducing Threads</vt:lpstr>
      <vt:lpstr>Context switch time for which entity is greater?</vt:lpstr>
      <vt:lpstr>Programmer’s View</vt:lpstr>
      <vt:lpstr>Threads vs. Processes</vt:lpstr>
      <vt:lpstr>Implementing Threads</vt:lpstr>
      <vt:lpstr>Threads have the same scheduling states as processes</vt:lpstr>
      <vt:lpstr>Threads’ Life Cycle</vt:lpstr>
      <vt:lpstr>How Can it Help?</vt:lpstr>
      <vt:lpstr>How Can it Help?</vt:lpstr>
      <vt:lpstr>Overlapping Requests (Concurrency)</vt:lpstr>
      <vt:lpstr>Latency and Throughput</vt:lpstr>
      <vt:lpstr>Relationship between Latency and Throughput</vt:lpstr>
      <vt:lpstr>Thread or Process Pool</vt:lpstr>
      <vt:lpstr>Thread Synchronization: Too Much Milk</vt:lpstr>
      <vt:lpstr>Concurrency Problems, Real Life Example</vt:lpstr>
      <vt:lpstr>The Need For Mutual Exclusion</vt:lpstr>
      <vt:lpstr>Sharing among threads increases performance…</vt:lpstr>
      <vt:lpstr>… But it can lead to problems!!</vt:lpstr>
      <vt:lpstr>Some More Examples</vt:lpstr>
      <vt:lpstr>Concurrency Problem</vt:lpstr>
      <vt:lpstr>The Fundamental Issue</vt:lpstr>
      <vt:lpstr>Are these operations usually atomic?</vt:lpstr>
      <vt:lpstr>Critical Sections</vt:lpstr>
      <vt:lpstr>Safety and Liveness</vt:lpstr>
      <vt:lpstr>Safety and liveness for critical sections</vt:lpstr>
      <vt:lpstr>Critical Section: Implementation </vt:lpstr>
      <vt:lpstr>Thread Coordination</vt:lpstr>
      <vt:lpstr>Formalizing “Too Much Milk”</vt:lpstr>
      <vt:lpstr>Introducing Locks</vt:lpstr>
      <vt:lpstr>Atomic Read-Modify-Write (ARMW)</vt:lpstr>
      <vt:lpstr>Using Locks Correctly </vt:lpstr>
      <vt:lpstr>Using Locks Correctly </vt:lpstr>
      <vt:lpstr>Implementing Locks: Summary</vt:lpstr>
      <vt:lpstr>Why Locks are Hard</vt:lpstr>
      <vt:lpstr>Monitors &amp; Condition Variables</vt:lpstr>
      <vt:lpstr>Summary</vt:lpstr>
      <vt:lpstr>More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witchel</dc:creator>
  <cp:lastModifiedBy>witchel</cp:lastModifiedBy>
  <cp:revision>630</cp:revision>
  <cp:lastPrinted>1998-09-14T10:08:10Z</cp:lastPrinted>
  <dcterms:created xsi:type="dcterms:W3CDTF">1995-05-24T20:16:34Z</dcterms:created>
  <dcterms:modified xsi:type="dcterms:W3CDTF">2008-07-10T02:42:31Z</dcterms:modified>
</cp:coreProperties>
</file>